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322" r:id="rId6"/>
    <p:sldId id="384" r:id="rId7"/>
    <p:sldId id="323" r:id="rId8"/>
    <p:sldId id="353" r:id="rId9"/>
    <p:sldId id="354" r:id="rId10"/>
    <p:sldId id="319" r:id="rId11"/>
    <p:sldId id="318" r:id="rId12"/>
    <p:sldId id="321" r:id="rId13"/>
    <p:sldId id="376" r:id="rId14"/>
    <p:sldId id="379" r:id="rId15"/>
    <p:sldId id="356" r:id="rId16"/>
    <p:sldId id="264" r:id="rId17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F66"/>
    <a:srgbClr val="FFD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8015" autoAdjust="0"/>
  </p:normalViewPr>
  <p:slideViewPr>
    <p:cSldViewPr snapToGrid="0">
      <p:cViewPr varScale="1">
        <p:scale>
          <a:sx n="97" d="100"/>
          <a:sy n="97" d="100"/>
        </p:scale>
        <p:origin x="107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EE95D4E9-1B21-AA2F-2B86-FB34F72AD4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ECBC5C0-F22A-CE2B-DF61-41196D7F60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EC5D8-59F4-4456-8896-DAD7C526C3C9}" type="datetimeFigureOut">
              <a:rPr lang="cs-CZ" smtClean="0"/>
              <a:t>16.05.2024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F30138E-F014-AD54-2D6B-BA52D49B3A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76DC723-25FB-7385-9236-37926A6A8C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888C0-6909-4127-90F4-F78264823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86675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6DCAC-CE6C-F34D-BB40-15ED19D929C0}" type="datetimeFigureOut">
              <a:rPr lang="cs-CZ" smtClean="0"/>
              <a:t>16.05.2024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DD35B-1E30-6B4F-BA7A-178A1A8012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5883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128286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656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3396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778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7996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Revize údajů TI je nutná, protože data vložená v JDTM jsou již zastaralá, některé sítě jsou již nefunkční, jsou nahrazeny novými, nebo již nejsou ve vlastnictví obce. Do nové DTM je potřeba dostat aktuální údaje o TI.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6644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88479-C83F-D340-AC78-BAEA2E3FC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88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B8C09E-EFCA-AB4C-BA83-68F103555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342900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E9F0EB4-8389-0C47-86B2-1847372CE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6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A75BC3-4017-C342-A2A7-3958F6DBC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9803EF-32E5-1145-A509-F7994F4E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C0FF85-5441-4E63-82CC-5941E1FA1ED5}" type="datetime1">
              <a:rPr lang="cs-CZ" smtClean="0"/>
              <a:t>16.05.2024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D0D550-6A80-2244-AA4F-0A3275A4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F316BE-2998-1E4A-83A9-D9050107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62E07EA-F260-7549-976E-B5A77B1A6F8B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38936CAC-5922-E64E-B61E-0EBB8C2FF1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3017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erečný slide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5CC4AAD7-5472-9243-9B53-33AAA4C37C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defRPr sz="96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/>
              <a:t>Děkujeme</a:t>
            </a:r>
            <a:br>
              <a:rPr lang="cs-CZ"/>
            </a:br>
            <a:r>
              <a:rPr lang="cs-CZ"/>
              <a:t>za pozornost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AAF84FE4-A791-154D-8D89-7AE14B2F0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4736873"/>
            <a:ext cx="9144000" cy="1655762"/>
          </a:xfrm>
          <a:prstGeom prst="rect">
            <a:avLst/>
          </a:prstGeom>
          <a:noFill/>
        </p:spPr>
        <p:txBody>
          <a:bodyPr anchor="b"/>
          <a:lstStyle>
            <a:lvl1pPr marL="0" indent="0" algn="l">
              <a:lnSpc>
                <a:spcPct val="60000"/>
              </a:lnSpc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Krajský úřad ZK</a:t>
            </a:r>
          </a:p>
          <a:p>
            <a:r>
              <a:rPr lang="cs-CZ"/>
              <a:t>Třída Tomáše Bati 21</a:t>
            </a:r>
          </a:p>
          <a:p>
            <a:r>
              <a:rPr lang="cs-CZ"/>
              <a:t>Zlín 761 90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34A837E-901A-C645-93E3-46FC598A67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660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A8EB467B-1B72-0844-8B4A-9B97214D320E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ED2B99-8320-C74A-A004-6A87A98F4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16D43F-5937-FB4B-BEE5-733425047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2026" y="6111875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A545FA3-9A65-4FEC-B61D-05AD3F3960C7}" type="datetime1">
              <a:rPr lang="cs-CZ" smtClean="0"/>
              <a:t>16.05.2024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6DB1C5-5CB2-4642-83AF-2F13EDC3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0260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B7E0B1-A765-BD4B-88A5-DD684EA5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</p:spPr>
        <p:txBody>
          <a:bodyPr anchor="b"/>
          <a:lstStyle>
            <a:lvl1pPr>
              <a:defRPr sz="4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57D43A2-98E4-B24E-9228-7624BE346F8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0A28088-5B5E-0D49-8009-650A01CA5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414610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FF8C54-ADC3-FB41-8FA8-5442DAA0E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B3BE9F-9832-4837-BF10-58F905B3F94A}" type="datetime1">
              <a:rPr lang="cs-CZ" smtClean="0"/>
              <a:t>16.05.2024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99A2F4-445F-3B40-9D23-8AB4D4FE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2D341A6C-DE7B-3344-BDB9-8EFB14028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5150126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2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D7C209FA-AB6E-2841-B554-164C048ED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4563562"/>
            <a:ext cx="5150126" cy="165576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A9D1F263-5082-D040-8558-9E708E7123C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96000" y="580541"/>
            <a:ext cx="5499652" cy="563878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Wingdings" pitchFamily="2" charset="2"/>
              <a:buNone/>
              <a:defRPr b="0" i="1"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b="0" i="1">
                <a:latin typeface="Degular" pitchFamily="82" charset="0"/>
              </a:rPr>
              <a:t>zde vložte fotku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40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8301C3-EDD8-8443-9B23-624712369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BF2C62-EAA8-FD46-AB0C-AFB46182D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FEBD6D-B94A-4C40-AA98-1C5062D6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7C7541-98E5-4D0C-AF27-CB69DC1542AC}" type="datetime1">
              <a:rPr lang="cs-CZ" smtClean="0"/>
              <a:t>16.05.2024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001B55-F3D8-B245-916B-3D87F531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B028F9-C99B-2345-BCCE-D5C768B7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F83C6B9-51BF-354A-813E-1E819CCC41A1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0A18D240-3BE2-B74D-A516-B0F270362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59856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60D600-9E1D-644E-955C-AB90DEDEA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E7F195-0ECA-5B4E-A9CE-6F805D88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69F282E-870E-E74D-944D-04EE93DED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15EF3A7-92DE-084B-987D-EA3639592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C139B72-6DD2-A340-833A-5DC55CEC5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67A5EE-170B-4101-96F9-3A7C8F0C9FFA}" type="datetime1">
              <a:rPr lang="cs-CZ" smtClean="0"/>
              <a:t>16.05.2024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101F343-B190-BE48-9F5D-5B2FD4CD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1B4949-59AC-7B49-9256-34E0F63B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CF809C9-6CD1-224D-B38B-D9054EF10F1C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D4AA426A-68B9-3C47-AFEB-D3AC3F0BF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7690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67392C5-49AE-E548-81A5-FC459F4C3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B5A904-8F8E-42EF-B93E-A9D10DCBD7F4}" type="datetime1">
              <a:rPr lang="cs-CZ" smtClean="0"/>
              <a:t>16.05.2024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EE62BF-0652-CC49-B1C6-740D979D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1BE27E5-F9AD-FA40-BB59-77DCC9C5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B4FD313-B4A8-0A46-A50D-B31C9DA87A8E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1BCA978-992E-9541-9BE1-4AF26B9D8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66573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866500E-7FAE-3947-9DAD-FBA5BC7E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FFFC63-5134-4ECE-803E-DDBD46B0381A}" type="datetime1">
              <a:rPr lang="cs-CZ" smtClean="0"/>
              <a:t>16.05.2024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58ACE9A-9F8E-CA4C-B782-EFD36998E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900C6D-9313-3E4C-B392-797DCC38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297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C8F003-A3D3-034D-9720-A29A641D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6C9885-78EF-7E49-B9B7-55A0262D4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CB5D9DD-0ECA-C54D-88FB-0C68D8DF3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30A157-10E2-3A41-9082-3C345EC0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DC81ED-4E17-4E5B-A818-58F7D2B19FC0}" type="datetime1">
              <a:rPr lang="cs-CZ" smtClean="0"/>
              <a:t>16.05.2024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4CFB0E-3ED7-644D-9D3C-61F36A5F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B83830-1354-2D43-AE7D-380C4FEA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88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6E36E-C6D9-964D-B45E-DBD89DD4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5845132-64BF-844A-8C4F-0A043DE08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262657-9F70-6F44-BA53-3669D8E34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32EC5D-74A5-B64D-AAF7-CD3ACB69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FC7211-4B6B-461D-AD68-8DF609033A1E}" type="datetime1">
              <a:rPr lang="cs-CZ" smtClean="0"/>
              <a:t>16.05.2024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C7E311-A125-DB47-B7CE-65018DAA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CC73E3-49F8-B845-AD36-F5386031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74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8BBF5F4-3DF4-D44B-9838-6CB84E6A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5FD67A-23F8-3A4C-8A09-6F2FFDD28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E14E2A-7861-2E4E-AE70-2C50E156B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86297DA-0F88-45BB-BF71-708A8BEFFB0B}" type="datetime1">
              <a:rPr lang="cs-CZ" smtClean="0"/>
              <a:t>16.05.2024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1FCBC8-96E6-C244-ACD4-C5CE32D24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2C4FB4-DF05-094A-A789-D60084923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57D43A2-98E4-B24E-9228-7624BE346F8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15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uzk.cz/DMVS/O-IS-DMVS.aspx" TargetMode="External"/><Relationship Id="rId2" Type="http://schemas.openxmlformats.org/officeDocument/2006/relationships/hyperlink" Target="https://dtm.zlinskykraj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uzk.cz/DMVS/Podklady-IS-DTM/Informace-pro-obce.aspx" TargetMode="External"/><Relationship Id="rId4" Type="http://schemas.openxmlformats.org/officeDocument/2006/relationships/hyperlink" Target="https://cuzk.cz/DMVS/O-IS-DMVS/Prezentace.aspx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Jaroslav.Pospisil@zlinskykraj.cz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464F62-C66D-7747-AE1D-B98617324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560" y="465365"/>
            <a:ext cx="10681878" cy="3027135"/>
          </a:xfrm>
        </p:spPr>
        <p:txBody>
          <a:bodyPr anchor="t">
            <a:normAutofit/>
          </a:bodyPr>
          <a:lstStyle/>
          <a:p>
            <a:pPr algn="l">
              <a:lnSpc>
                <a:spcPct val="70000"/>
              </a:lnSpc>
            </a:pPr>
            <a:r>
              <a:rPr lang="cs-CZ" sz="4800" b="1" spc="50" dirty="0">
                <a:latin typeface="+mj-lt"/>
              </a:rPr>
              <a:t>Digitální technická mapa</a:t>
            </a:r>
            <a:br>
              <a:rPr lang="cs-CZ" sz="4800" b="1" spc="50" dirty="0">
                <a:latin typeface="+mj-lt"/>
              </a:rPr>
            </a:br>
            <a:br>
              <a:rPr lang="cs-CZ" sz="4800" b="1" spc="50" dirty="0">
                <a:latin typeface="+mj-lt"/>
              </a:rPr>
            </a:br>
            <a:r>
              <a:rPr lang="cs-CZ" sz="4800" b="1" spc="50" dirty="0">
                <a:latin typeface="+mj-lt"/>
              </a:rPr>
              <a:t>Zlínského kraje</a:t>
            </a:r>
            <a:br>
              <a:rPr lang="cs-CZ" sz="4800" b="1" spc="50" dirty="0">
                <a:latin typeface="+mj-lt"/>
              </a:rPr>
            </a:br>
            <a:br>
              <a:rPr lang="cs-CZ" sz="1600" b="1" spc="50" dirty="0">
                <a:latin typeface="+mj-lt"/>
              </a:rPr>
            </a:br>
            <a:endParaRPr lang="cs-CZ" sz="4800" b="1" spc="50" dirty="0">
              <a:latin typeface="+mj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470C84C-FA25-4B48-8EA5-40D03BC15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516" y="3018504"/>
            <a:ext cx="4946211" cy="1494504"/>
          </a:xfrm>
        </p:spPr>
        <p:txBody>
          <a:bodyPr anchor="t">
            <a:normAutofit/>
          </a:bodyPr>
          <a:lstStyle/>
          <a:p>
            <a:r>
              <a:rPr lang="cs-CZ" sz="2600" b="1" dirty="0"/>
              <a:t>Sdružení místních samospráv</a:t>
            </a:r>
          </a:p>
          <a:p>
            <a:endParaRPr lang="cs-CZ" b="1" dirty="0"/>
          </a:p>
          <a:p>
            <a:r>
              <a:rPr lang="cs-CZ" b="1" dirty="0"/>
              <a:t>Kroměříž	</a:t>
            </a:r>
            <a:r>
              <a:rPr lang="cs-CZ" b="1" dirty="0">
                <a:latin typeface="+mj-lt"/>
              </a:rPr>
              <a:t>17.5.2024</a:t>
            </a:r>
          </a:p>
          <a:p>
            <a:pPr algn="l"/>
            <a:endParaRPr lang="cs-CZ" dirty="0">
              <a:latin typeface="+mj-lt"/>
            </a:endParaRPr>
          </a:p>
          <a:p>
            <a:pPr algn="l"/>
            <a:endParaRPr lang="cs-CZ" dirty="0">
              <a:latin typeface="+mj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B0ABEF9-ECA7-5A40-B7C6-1FD962DE9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64EB2B5-7093-0C54-D7A2-8EF74E765FFD}"/>
              </a:ext>
            </a:extLst>
          </p:cNvPr>
          <p:cNvSpPr txBox="1"/>
          <p:nvPr/>
        </p:nvSpPr>
        <p:spPr>
          <a:xfrm>
            <a:off x="441866" y="5015214"/>
            <a:ext cx="4839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/>
              <a:t>Mgr. Jaroslav Pospíšil</a:t>
            </a:r>
          </a:p>
          <a:p>
            <a:r>
              <a:rPr lang="cs-CZ" dirty="0"/>
              <a:t>Správa DTM ZK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AE4E1C-26D3-5C72-969B-0B18F9413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3624" y="1121823"/>
            <a:ext cx="6391834" cy="435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53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E53DC28-E1F5-D75E-A976-731D61D37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463040"/>
            <a:ext cx="11363574" cy="50139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3600" b="1" dirty="0">
                <a:highlight>
                  <a:srgbClr val="FEEF66"/>
                </a:highlight>
              </a:rPr>
              <a:t>Pro územní a stavební řízení bude DTM jedním ze základních podkladů.</a:t>
            </a:r>
          </a:p>
          <a:p>
            <a:pPr algn="just"/>
            <a:r>
              <a:rPr lang="cs-CZ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DTM jako jeden z podkladů pro územně plánovací činnost</a:t>
            </a:r>
            <a:r>
              <a:rPr lang="cs-CZ" sz="3100" dirty="0">
                <a:latin typeface="Arial" panose="020B0604020202020204" pitchFamily="34" charset="0"/>
                <a:ea typeface="Times New Roman" panose="02020603050405020304" pitchFamily="18" charset="0"/>
              </a:rPr>
              <a:t> (p</a:t>
            </a:r>
            <a:r>
              <a:rPr lang="cs-CZ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oskytování údajů o území pro ÚAP, jednotný standard ZÚR)</a:t>
            </a:r>
          </a:p>
          <a:p>
            <a:pPr>
              <a:lnSpc>
                <a:spcPct val="120000"/>
              </a:lnSpc>
            </a:pPr>
            <a:r>
              <a:rPr lang="cs-CZ" sz="31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60 odst. 4</a:t>
            </a:r>
            <a:r>
              <a:rPr lang="cs-CZ" sz="3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	</a:t>
            </a:r>
            <a:r>
              <a:rPr lang="cs-CZ" sz="31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Při územně plánovací činnosti se jako další podklad používá  						</a:t>
            </a:r>
            <a:r>
              <a:rPr lang="cs-CZ" sz="3100" b="1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digitální </a:t>
            </a:r>
            <a:r>
              <a:rPr lang="cs-CZ" sz="3100" b="1" dirty="0">
                <a:cs typeface="Arial" panose="020B0604020202020204" pitchFamily="34" charset="0"/>
              </a:rPr>
              <a:t>technická</a:t>
            </a:r>
            <a:r>
              <a:rPr lang="cs-CZ" sz="3100" b="1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mapa kraje</a:t>
            </a:r>
          </a:p>
          <a:p>
            <a:pPr>
              <a:lnSpc>
                <a:spcPct val="120000"/>
              </a:lnSpc>
            </a:pPr>
            <a:r>
              <a:rPr lang="cs-CZ" sz="31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§ 63 odst. 2 písm. b)</a:t>
            </a:r>
            <a:r>
              <a:rPr lang="cs-CZ" sz="3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	Údaje o území </a:t>
            </a:r>
            <a:r>
              <a:rPr lang="cs-CZ" sz="31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poskytuje</a:t>
            </a:r>
            <a:r>
              <a:rPr lang="cs-CZ" sz="3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pořizovateli poskytovatel údajů o území, kterým je 				</a:t>
            </a:r>
            <a:r>
              <a:rPr lang="cs-CZ" sz="31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vlastník dopravní nebo technické infrastruktury</a:t>
            </a:r>
          </a:p>
          <a:p>
            <a:pPr>
              <a:lnSpc>
                <a:spcPct val="120000"/>
              </a:lnSpc>
            </a:pPr>
            <a:r>
              <a:rPr lang="cs-CZ" sz="31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§ 64 odst. 1</a:t>
            </a:r>
            <a:r>
              <a:rPr lang="cs-CZ" sz="3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	 	Poskytovatel údajů o území (vlastník DTI) poskytuje údaje </a:t>
            </a:r>
            <a:r>
              <a:rPr lang="cs-CZ" sz="3100" dirty="0">
                <a:effectLst/>
                <a:highlight>
                  <a:srgbClr val="FEEF66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v digitální formě</a:t>
            </a:r>
            <a:r>
              <a:rPr lang="cs-CZ" sz="3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					</a:t>
            </a:r>
            <a:r>
              <a:rPr lang="cs-CZ" sz="31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bezodkladně po jejich vzniku</a:t>
            </a:r>
            <a:r>
              <a:rPr lang="cs-CZ" sz="3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nebo zjištění, odpovídá za jejich správnost, 					úplnost a aktuálnost v </a:t>
            </a:r>
            <a:r>
              <a:rPr lang="cs-CZ" sz="3100" dirty="0">
                <a:ea typeface="Times New Roman" panose="02020603050405020304" pitchFamily="18" charset="0"/>
                <a:cs typeface="Arial" panose="020B0604020202020204" pitchFamily="34" charset="0"/>
              </a:rPr>
              <a:t>rozsahu uvedené přesnosti. </a:t>
            </a:r>
            <a:r>
              <a:rPr lang="cs-CZ" sz="3100" b="1" dirty="0">
                <a:ea typeface="Times New Roman" panose="02020603050405020304" pitchFamily="18" charset="0"/>
                <a:cs typeface="Arial" panose="020B0604020202020204" pitchFamily="34" charset="0"/>
              </a:rPr>
              <a:t>Povinnost poskytnutí 					údajů o území je splněna jejich </a:t>
            </a:r>
            <a:r>
              <a:rPr lang="cs-CZ" sz="3100" b="1" dirty="0">
                <a:highlight>
                  <a:srgbClr val="FEEF66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vložením do DTM</a:t>
            </a:r>
            <a:r>
              <a:rPr lang="cs-CZ" sz="3100" b="1" dirty="0">
                <a:ea typeface="Times New Roman" panose="02020603050405020304" pitchFamily="18" charset="0"/>
                <a:cs typeface="Arial" panose="020B0604020202020204" pitchFamily="34" charset="0"/>
              </a:rPr>
              <a:t> kraje</a:t>
            </a:r>
          </a:p>
          <a:p>
            <a:pPr marL="0" indent="0">
              <a:buNone/>
            </a:pPr>
            <a:r>
              <a:rPr lang="cs-CZ" sz="33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Úkony před zahájením stavebního řízení:</a:t>
            </a:r>
          </a:p>
          <a:p>
            <a:r>
              <a:rPr lang="cs-CZ" sz="3100" b="1" dirty="0">
                <a:ea typeface="Times New Roman" panose="02020603050405020304" pitchFamily="18" charset="0"/>
                <a:cs typeface="Arial" panose="020B0604020202020204" pitchFamily="34" charset="0"/>
              </a:rPr>
              <a:t>§ 168	</a:t>
            </a:r>
            <a:r>
              <a:rPr lang="cs-CZ" sz="3100" b="1" dirty="0" err="1">
                <a:ea typeface="Times New Roman" panose="02020603050405020304" pitchFamily="18" charset="0"/>
                <a:cs typeface="Arial" panose="020B0604020202020204" pitchFamily="34" charset="0"/>
              </a:rPr>
              <a:t>písm.a</a:t>
            </a:r>
            <a:r>
              <a:rPr lang="cs-CZ" sz="3100" b="1" dirty="0">
                <a:ea typeface="Times New Roman" panose="02020603050405020304" pitchFamily="18" charset="0"/>
                <a:cs typeface="Arial" panose="020B0604020202020204" pitchFamily="34" charset="0"/>
              </a:rPr>
              <a:t>), b)	</a:t>
            </a:r>
            <a:r>
              <a:rPr lang="cs-CZ" sz="31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Vlastník TI je povinen </a:t>
            </a:r>
          </a:p>
          <a:p>
            <a:pPr marL="2743200" lvl="6" indent="0">
              <a:buNone/>
            </a:pPr>
            <a:r>
              <a:rPr lang="cs-CZ" sz="3100" dirty="0">
                <a:ea typeface="Times New Roman" panose="02020603050405020304" pitchFamily="18" charset="0"/>
                <a:cs typeface="Arial" panose="020B0604020202020204" pitchFamily="34" charset="0"/>
              </a:rPr>
              <a:t>vést evidenci TI, která musí obsahovat </a:t>
            </a:r>
            <a:r>
              <a:rPr lang="cs-CZ" sz="3100" b="1" dirty="0">
                <a:highlight>
                  <a:srgbClr val="FEEF66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polohové umístění a ochranu </a:t>
            </a:r>
          </a:p>
          <a:p>
            <a:pPr marL="2743200" lvl="6" indent="0">
              <a:buNone/>
            </a:pPr>
            <a:r>
              <a:rPr lang="cs-CZ" sz="3100" dirty="0">
                <a:ea typeface="Times New Roman" panose="02020603050405020304" pitchFamily="18" charset="0"/>
                <a:cs typeface="Arial" panose="020B0604020202020204" pitchFamily="34" charset="0"/>
              </a:rPr>
              <a:t>sdělit bezplatně každému na žádost údaje o </a:t>
            </a:r>
            <a:r>
              <a:rPr lang="cs-CZ" sz="3100" b="1" dirty="0">
                <a:highlight>
                  <a:srgbClr val="FEEF66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podmínkách napojení</a:t>
            </a:r>
            <a:r>
              <a:rPr lang="cs-CZ" sz="3100" dirty="0">
                <a:ea typeface="Times New Roman" panose="02020603050405020304" pitchFamily="18" charset="0"/>
                <a:cs typeface="Arial" panose="020B0604020202020204" pitchFamily="34" charset="0"/>
              </a:rPr>
              <a:t>, OP a provádění činností v nich</a:t>
            </a:r>
            <a:endParaRPr lang="cs-CZ" sz="31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C2BD3DF-844C-07BC-FADF-FC6EEDC9B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B9C83CE-39EE-FB81-9319-7893DAA96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DTM a nový stavební zákon 283/2021 Sb.</a:t>
            </a:r>
          </a:p>
        </p:txBody>
      </p:sp>
    </p:spTree>
    <p:extLst>
      <p:ext uri="{BB962C8B-B14F-4D97-AF65-F5344CB8AC3E}">
        <p14:creationId xmlns:p14="http://schemas.microsoft.com/office/powerpoint/2010/main" val="1576408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C2BEBC05-41B2-95DF-9BC9-FADF4FD16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730" y="1613921"/>
            <a:ext cx="11264900" cy="4600272"/>
          </a:xfrm>
        </p:spPr>
        <p:txBody>
          <a:bodyPr>
            <a:normAutofit/>
          </a:bodyPr>
          <a:lstStyle/>
          <a:p>
            <a:pPr algn="just"/>
            <a:r>
              <a:rPr lang="cs-CZ" sz="2200" b="1" dirty="0">
                <a:latin typeface="+mj-lt"/>
              </a:rPr>
              <a:t>Povinností stavebníka je podle §167 odst. 2 písm. d) NSZ uchovávat dokumentaci stavby, a to do 1.7.2024 ve formě </a:t>
            </a:r>
            <a:r>
              <a:rPr lang="cs-CZ" sz="2200" b="1" dirty="0">
                <a:highlight>
                  <a:srgbClr val="FEEF66"/>
                </a:highlight>
                <a:latin typeface="+mj-lt"/>
              </a:rPr>
              <a:t>DSPS</a:t>
            </a:r>
            <a:r>
              <a:rPr lang="cs-CZ" sz="2200" b="1" dirty="0">
                <a:latin typeface="+mj-lt"/>
              </a:rPr>
              <a:t>, po 1.7.2024 ve formě </a:t>
            </a:r>
            <a:r>
              <a:rPr lang="cs-CZ" sz="2200" b="1" dirty="0">
                <a:highlight>
                  <a:srgbClr val="FEEF66"/>
                </a:highlight>
                <a:latin typeface="+mj-lt"/>
              </a:rPr>
              <a:t>Dokumentace </a:t>
            </a:r>
            <a:br>
              <a:rPr lang="cs-CZ" sz="2200" b="1" dirty="0">
                <a:highlight>
                  <a:srgbClr val="FEEF66"/>
                </a:highlight>
                <a:latin typeface="+mj-lt"/>
              </a:rPr>
            </a:br>
            <a:r>
              <a:rPr lang="cs-CZ" sz="2200" b="1" dirty="0">
                <a:highlight>
                  <a:srgbClr val="FEEF66"/>
                </a:highlight>
                <a:latin typeface="+mj-lt"/>
              </a:rPr>
              <a:t>pro provádění stavby, která bude aktualizovaná</a:t>
            </a:r>
            <a:r>
              <a:rPr lang="cs-CZ" sz="2200" b="1" dirty="0">
                <a:latin typeface="+mj-lt"/>
              </a:rPr>
              <a:t> ke dni dokončení stavby.</a:t>
            </a:r>
          </a:p>
          <a:p>
            <a:pPr algn="just"/>
            <a:endParaRPr lang="cs-CZ" sz="800" b="1" u="sng" dirty="0">
              <a:latin typeface="+mj-lt"/>
            </a:endParaRPr>
          </a:p>
          <a:p>
            <a:pPr algn="just"/>
            <a:r>
              <a:rPr lang="cs-CZ" b="1" u="sng" dirty="0">
                <a:latin typeface="+mj-lt"/>
              </a:rPr>
              <a:t>Doporučená věta do smluv investičních akcí</a:t>
            </a:r>
          </a:p>
          <a:p>
            <a:pPr>
              <a:lnSpc>
                <a:spcPct val="110000"/>
              </a:lnSpc>
            </a:pPr>
            <a:endParaRPr lang="cs-CZ" sz="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19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 dokončení stavby, která vyvolá změnu údajů v digitální technické mapě (téměř všechny investiční akce, které mají dopad na polohopisnou situaci v území)</a:t>
            </a:r>
            <a:endParaRPr lang="cs-CZ" sz="19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cs-CZ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zhotovitel stavby zajistí její zaměření a zpracování ve formě Geodetického podkladu podle přílohy č.4 k vyhlášce č. 393/2020 Sb., o DTM, ve znění pozdějších předpisů (dále jen Vyhláška o DTM). Ověřený geodetický podklad v elektronické podobě, včetně </a:t>
            </a:r>
            <a:r>
              <a:rPr lang="cs-CZ" sz="1500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identifikátoru změny o zápisu do DTM</a:t>
            </a:r>
            <a:r>
              <a:rPr lang="cs-CZ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údajů základní prostorové situace (ZPS) podle §4b) odst. 4 písm. b) zákona č. 200/1994 Sb., </a:t>
            </a:r>
            <a:br>
              <a:rPr lang="cs-CZ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cs-CZ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 zeměměřictví, ve znění pozdějších předpisů (dále jen </a:t>
            </a:r>
            <a:r>
              <a:rPr lang="cs-CZ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ZemZ</a:t>
            </a:r>
            <a:r>
              <a:rPr lang="cs-CZ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), bude součástí předávacích podkladů k dokončené stavbě. V případě údajů, týkajících se změny údajů o dopravní a technické infrastruktuře  (DTI) podle §4b odst. 4 písm. a) </a:t>
            </a:r>
            <a:r>
              <a:rPr lang="cs-CZ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ZemZ</a:t>
            </a:r>
            <a:r>
              <a:rPr lang="cs-CZ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zhotovitel předá stavebníkovi ověřený Geodetický podklad v elektronické podobě, zpracovaný podle přílohy č.4 k Vyhlášce o DTM. </a:t>
            </a:r>
            <a:endParaRPr lang="cs-CZ" sz="15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E0E77A-DB06-8FF1-9988-44CC300A7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9070" y="6195850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92CCC01-1E9B-8111-994E-0B2408CBF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DTM a nový stavební zákon 283/2021 Sb.</a:t>
            </a:r>
            <a:endParaRPr lang="cs-CZ" sz="40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DB6A94B4-4F8E-3740-3108-08A4AB842349}"/>
              </a:ext>
            </a:extLst>
          </p:cNvPr>
          <p:cNvSpPr/>
          <p:nvPr/>
        </p:nvSpPr>
        <p:spPr>
          <a:xfrm>
            <a:off x="339730" y="4414684"/>
            <a:ext cx="11264900" cy="165181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4836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5BAEA4CE-C51A-F4A1-4582-41AD9E7D7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2023482"/>
            <a:ext cx="11264900" cy="3492415"/>
          </a:xfrm>
        </p:spPr>
        <p:txBody>
          <a:bodyPr>
            <a:normAutofit/>
          </a:bodyPr>
          <a:lstStyle/>
          <a:p>
            <a:pPr algn="just"/>
            <a:r>
              <a:rPr lang="cs-CZ" sz="2400" dirty="0"/>
              <a:t>Odkaz na portál IS DTM ZK </a:t>
            </a:r>
            <a:r>
              <a:rPr lang="cs-CZ" sz="2400" b="1" dirty="0">
                <a:latin typeface="Arial"/>
                <a:cs typeface="Arial"/>
                <a:hlinkClick r:id="rId2"/>
              </a:rPr>
              <a:t>https://dtm.zlinskykraj.cz/</a:t>
            </a:r>
            <a:r>
              <a:rPr lang="cs-CZ" sz="2400" b="1" dirty="0">
                <a:latin typeface="Arial"/>
                <a:cs typeface="Arial"/>
              </a:rPr>
              <a:t> </a:t>
            </a:r>
            <a:endParaRPr lang="cs-CZ" sz="2400" b="1" dirty="0"/>
          </a:p>
          <a:p>
            <a:pPr algn="just"/>
            <a:r>
              <a:rPr lang="cs-CZ" sz="2400" b="1" dirty="0">
                <a:highlight>
                  <a:srgbClr val="FFD900"/>
                </a:highlight>
                <a:latin typeface="Arial"/>
                <a:cs typeface="Arial"/>
              </a:rPr>
              <a:t>Je spuštěn pilotní provoz DTM ZK a od 1. 7. 2024 ostrý provoz.</a:t>
            </a:r>
          </a:p>
          <a:p>
            <a:pPr algn="just"/>
            <a:r>
              <a:rPr lang="cs-CZ" sz="2400" b="1" dirty="0">
                <a:highlight>
                  <a:srgbClr val="FFD900"/>
                </a:highlight>
                <a:latin typeface="Arial"/>
                <a:cs typeface="Arial"/>
              </a:rPr>
              <a:t>Testuje se příjem geodetických aktualizačních dokumentací.</a:t>
            </a:r>
          </a:p>
          <a:p>
            <a:r>
              <a:rPr lang="cs-CZ" sz="2400" dirty="0"/>
              <a:t>Webové stránky ČÚZK – sekce DMVS - </a:t>
            </a:r>
            <a:r>
              <a:rPr lang="cs-CZ" sz="2400" dirty="0">
                <a:hlinkClick r:id="rId3"/>
              </a:rPr>
              <a:t>https://cuzk.cz/DMVS/O-IS-DMVS.aspx</a:t>
            </a:r>
            <a:endParaRPr lang="cs-CZ" sz="2400" dirty="0"/>
          </a:p>
          <a:p>
            <a:r>
              <a:rPr lang="cs-CZ" sz="2400" dirty="0"/>
              <a:t>Prezentace ze seminářů ČÚZK - </a:t>
            </a:r>
            <a:r>
              <a:rPr lang="cs-CZ" sz="2400" dirty="0">
                <a:hlinkClick r:id="rId4"/>
              </a:rPr>
              <a:t>https://cuzk.cz/DMVS/O-IS-DMVS/Prezentace.aspx</a:t>
            </a:r>
            <a:r>
              <a:rPr lang="cs-CZ" sz="2400" dirty="0"/>
              <a:t> </a:t>
            </a:r>
          </a:p>
          <a:p>
            <a:r>
              <a:rPr lang="cs-CZ" sz="2400" dirty="0"/>
              <a:t>Informace pro obce - </a:t>
            </a:r>
            <a:r>
              <a:rPr lang="cs-CZ" sz="2400" dirty="0">
                <a:hlinkClick r:id="rId5"/>
              </a:rPr>
              <a:t>https://cuzk.cz/DMVS/Podklady-IS-DTM/Informace-pro-obce.aspx</a:t>
            </a:r>
            <a:r>
              <a:rPr lang="cs-CZ" sz="2400" dirty="0"/>
              <a:t> </a:t>
            </a:r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FD3698F-7DC8-EAA1-2835-DCF67D8C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B3B41A4-2D30-477E-EC39-63A78CBF0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>
                <a:latin typeface="+mj-lt"/>
              </a:rPr>
              <a:t>Aktuální informace o provozu, odkazy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4267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E52FA94F-0539-5D48-AA3C-3C74ED624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299" y="406400"/>
            <a:ext cx="10863755" cy="3022600"/>
          </a:xfrm>
        </p:spPr>
        <p:txBody>
          <a:bodyPr/>
          <a:lstStyle/>
          <a:p>
            <a:pPr algn="ctr"/>
            <a:br>
              <a:rPr lang="cs-CZ" sz="7200" dirty="0"/>
            </a:br>
            <a:br>
              <a:rPr lang="cs-CZ" sz="7200" dirty="0"/>
            </a:br>
            <a:r>
              <a:rPr lang="cs-CZ" sz="7200" dirty="0"/>
              <a:t>Děkuji za pozornost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D410835F-0A28-BD49-B480-AA3D6E59BF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299" y="3193576"/>
            <a:ext cx="7693358" cy="3177727"/>
          </a:xfrm>
        </p:spPr>
        <p:txBody>
          <a:bodyPr>
            <a:noAutofit/>
          </a:bodyPr>
          <a:lstStyle/>
          <a:p>
            <a:endParaRPr lang="cs-CZ" sz="2000" b="1" dirty="0"/>
          </a:p>
          <a:p>
            <a:r>
              <a:rPr lang="cs-CZ" sz="2800" b="1" dirty="0"/>
              <a:t>Mgr. Jaroslav Pospíšil</a:t>
            </a:r>
          </a:p>
          <a:p>
            <a:r>
              <a:rPr lang="cs-CZ" sz="2000"/>
              <a:t>vedoucí </a:t>
            </a:r>
            <a:r>
              <a:rPr lang="cs-CZ" sz="2000" dirty="0"/>
              <a:t>oddělení územně technických informací</a:t>
            </a:r>
          </a:p>
          <a:p>
            <a:r>
              <a:rPr lang="cs-CZ" sz="2000" dirty="0"/>
              <a:t>Odbor územního plánování a stavebního řádu</a:t>
            </a:r>
          </a:p>
          <a:p>
            <a:r>
              <a:rPr lang="cs-CZ" sz="2000" dirty="0">
                <a:hlinkClick r:id="rId2"/>
              </a:rPr>
              <a:t>Jaroslav.Pospisil@zlinskykraj.cz</a:t>
            </a: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45454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FD88F60-FF44-BD86-0D32-8751EB746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298713"/>
            <a:ext cx="11264900" cy="4863780"/>
          </a:xfrm>
        </p:spPr>
        <p:txBody>
          <a:bodyPr>
            <a:noAutofit/>
          </a:bodyPr>
          <a:lstStyle/>
          <a:p>
            <a:r>
              <a:rPr lang="cs-CZ" sz="1800" b="1" dirty="0"/>
              <a:t>Novela zákona o zeměměřictví (zákon č. 47/2020 Sb.) s účinností od 1.7.2024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1600" b="1" dirty="0"/>
              <a:t>uložila krajům povinnost </a:t>
            </a:r>
            <a:r>
              <a:rPr lang="cs-CZ" sz="1600" b="1" dirty="0">
                <a:highlight>
                  <a:srgbClr val="FEEF66"/>
                </a:highlight>
              </a:rPr>
              <a:t>vybudovat a zpřístupnit DTM do 30.6.2024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1600" b="1" dirty="0"/>
              <a:t>uložila povinnosti obcím a dalším vlastníkům DTI </a:t>
            </a:r>
            <a:r>
              <a:rPr lang="cs-CZ" sz="1600" b="1" dirty="0">
                <a:highlight>
                  <a:srgbClr val="FEEF66"/>
                </a:highlight>
              </a:rPr>
              <a:t>poskytnout krajům součinnost</a:t>
            </a:r>
            <a:r>
              <a:rPr lang="cs-CZ" sz="1600" dirty="0"/>
              <a:t>, zejména </a:t>
            </a:r>
            <a:r>
              <a:rPr lang="cs-CZ" sz="1600" b="1" dirty="0">
                <a:highlight>
                  <a:srgbClr val="FEEF66"/>
                </a:highlight>
              </a:rPr>
              <a:t>předat jimi vedené údaje o svých sítích, které budou obsahem DTM</a:t>
            </a:r>
            <a:r>
              <a:rPr lang="cs-CZ" sz="1600" dirty="0"/>
              <a:t>. Základní myšlenkou je prvotní naplnění DTM </a:t>
            </a:r>
            <a:br>
              <a:rPr lang="cs-CZ" sz="1600" dirty="0"/>
            </a:br>
            <a:r>
              <a:rPr lang="cs-CZ" sz="1600" dirty="0"/>
              <a:t>již existujícími daty. Vyhláška umožňuje vést údaje, které nedosahují požadované kvality, do doby jejich zpřesnění </a:t>
            </a:r>
            <a:r>
              <a:rPr lang="cs-CZ" sz="1600" b="1" dirty="0">
                <a:highlight>
                  <a:srgbClr val="FEEF66"/>
                </a:highlight>
              </a:rPr>
              <a:t>zjednodušeným způsobem</a:t>
            </a:r>
            <a:r>
              <a:rPr lang="cs-CZ" sz="1600" dirty="0"/>
              <a:t>.</a:t>
            </a:r>
          </a:p>
          <a:p>
            <a:pPr algn="just"/>
            <a:r>
              <a:rPr lang="cs-CZ" sz="1700" b="1" dirty="0"/>
              <a:t>Cílem není do 30.6.2024 naplnit DTM úplným obsahem, ale </a:t>
            </a:r>
            <a:r>
              <a:rPr lang="cs-CZ" sz="1700" b="1" dirty="0">
                <a:highlight>
                  <a:srgbClr val="FEEF66"/>
                </a:highlight>
              </a:rPr>
              <a:t>vyhledat, posoudit a případně zpracovat všechny podklady DTI ve vlastnictví obce</a:t>
            </a:r>
            <a:r>
              <a:rPr lang="cs-CZ" sz="1700" dirty="0">
                <a:highlight>
                  <a:srgbClr val="FEEF66"/>
                </a:highlight>
              </a:rPr>
              <a:t>. </a:t>
            </a:r>
            <a:r>
              <a:rPr lang="cs-CZ" sz="1700" dirty="0"/>
              <a:t>Pokud obce provozují pasporty DTI (případně jim je provozují odborné firmy), je možné z těchto pasportů vyexportovat všechna kvalitní data a nachystat je do .JVF </a:t>
            </a:r>
            <a:br>
              <a:rPr lang="cs-CZ" sz="1700" dirty="0"/>
            </a:br>
            <a:r>
              <a:rPr lang="cs-CZ" sz="1700" dirty="0"/>
              <a:t>pro DTM. Pokud obec nemá ke svým sítím žádné podklady, je nezbytné zajistit jejich </a:t>
            </a:r>
            <a:r>
              <a:rPr lang="cs-CZ" sz="1700" dirty="0" err="1"/>
              <a:t>domapování</a:t>
            </a:r>
            <a:r>
              <a:rPr lang="cs-CZ" sz="1700" dirty="0"/>
              <a:t>.</a:t>
            </a:r>
          </a:p>
          <a:p>
            <a:pPr algn="just"/>
            <a:r>
              <a:rPr lang="cs-CZ" sz="1700" dirty="0"/>
              <a:t>Výsledkem bude </a:t>
            </a:r>
            <a:r>
              <a:rPr lang="cs-CZ" sz="1700" b="1" dirty="0">
                <a:highlight>
                  <a:srgbClr val="FEEF66"/>
                </a:highlight>
              </a:rPr>
              <a:t>podrobná mapa skutečného stavu</a:t>
            </a:r>
            <a:r>
              <a:rPr lang="cs-CZ" sz="1700" dirty="0"/>
              <a:t>, která bude jedním ze základních kamenů digitalizace stavebního řízení. </a:t>
            </a:r>
          </a:p>
          <a:p>
            <a:pPr algn="just"/>
            <a:r>
              <a:rPr lang="cs-CZ" sz="1700" dirty="0"/>
              <a:t>DTM bude součástí kompozice </a:t>
            </a:r>
            <a:r>
              <a:rPr lang="cs-CZ" sz="1700" b="1" dirty="0">
                <a:highlight>
                  <a:srgbClr val="FEEF66"/>
                </a:highlight>
              </a:rPr>
              <a:t>digitální mapy veřejné správy </a:t>
            </a:r>
            <a:r>
              <a:rPr lang="cs-CZ" sz="1700" dirty="0"/>
              <a:t>(DMVS), kterou tvoří </a:t>
            </a:r>
            <a:r>
              <a:rPr lang="cs-CZ" sz="1700" b="1" dirty="0" err="1">
                <a:highlight>
                  <a:srgbClr val="FEEF66"/>
                </a:highlight>
              </a:rPr>
              <a:t>ortofotomapy</a:t>
            </a:r>
            <a:r>
              <a:rPr lang="cs-CZ" sz="1700" b="1" dirty="0">
                <a:highlight>
                  <a:srgbClr val="FEEF66"/>
                </a:highlight>
              </a:rPr>
              <a:t>, katastrální mapy a technické mapy krajů</a:t>
            </a:r>
            <a:r>
              <a:rPr lang="cs-CZ" sz="1700" dirty="0"/>
              <a:t>. ČÚZK ji bude publikovat na svých stránkách a současně bude správcem nového informačního systému (IS DMVS) s evidovanými údaji o VSP DTI a oprávněných editorech DTM.</a:t>
            </a:r>
          </a:p>
          <a:p>
            <a:pPr algn="just"/>
            <a:r>
              <a:rPr lang="cs-CZ" sz="1700" dirty="0"/>
              <a:t>IS DMVS bude jednou ze součástí </a:t>
            </a:r>
            <a:r>
              <a:rPr lang="cs-CZ" sz="1700" b="1" dirty="0"/>
              <a:t>konceptu DSŘ</a:t>
            </a:r>
            <a:r>
              <a:rPr lang="cs-CZ" sz="1700" dirty="0"/>
              <a:t>, dalšími jsou Portál stavebníka, Národní </a:t>
            </a:r>
            <a:r>
              <a:rPr lang="cs-CZ" sz="1700" dirty="0" err="1"/>
              <a:t>geoportál</a:t>
            </a:r>
            <a:r>
              <a:rPr lang="cs-CZ" sz="1700" dirty="0"/>
              <a:t> územního plánování, Evidence územních a stavebních řízení, Evidence elektronických dokumentací …</a:t>
            </a:r>
          </a:p>
          <a:p>
            <a:pPr algn="just"/>
            <a:r>
              <a:rPr lang="cs-CZ" sz="1700" dirty="0"/>
              <a:t>Správcem a provozovatelem všech systémů, vyjma IS DMVS bude MMR.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0C7677-AAAC-EE47-1C06-F57852B4A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D643C34-96D8-63AA-697C-93D7DBF2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DTM základní informace</a:t>
            </a:r>
          </a:p>
        </p:txBody>
      </p:sp>
    </p:spTree>
    <p:extLst>
      <p:ext uri="{BB962C8B-B14F-4D97-AF65-F5344CB8AC3E}">
        <p14:creationId xmlns:p14="http://schemas.microsoft.com/office/powerpoint/2010/main" val="3980080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47320513-36F3-17BC-89F1-ADE0F4B926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04" r="5233"/>
          <a:stretch/>
        </p:blipFill>
        <p:spPr>
          <a:xfrm>
            <a:off x="800756" y="1453457"/>
            <a:ext cx="10507440" cy="526801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77EA3A2-CE86-0642-67FE-DDCBC50D2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t>3</a:t>
            </a:fld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3D19695-3E38-612A-EA23-6FFED21FA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+mj-lt"/>
              </a:rPr>
              <a:t>Informační systémy ISKN a </a:t>
            </a:r>
            <a:r>
              <a:rPr lang="cs-CZ" dirty="0">
                <a:latin typeface="+mj-lt"/>
              </a:rPr>
              <a:t>DTM ZK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730DDB9-876C-9E17-1BC7-20CEF25A6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52" y="1453457"/>
            <a:ext cx="10507440" cy="52629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52E8416-FA2F-76DC-B48C-A68174329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152" y="1461021"/>
            <a:ext cx="10593980" cy="526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9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8E184C9-DD9D-D388-CF16-7252D7D7B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00000"/>
              </a:lnSpc>
            </a:pPr>
            <a:r>
              <a:rPr lang="cs-CZ" sz="2800" b="1" dirty="0">
                <a:highlight>
                  <a:srgbClr val="FEEF66"/>
                </a:highlight>
                <a:latin typeface="Arial"/>
                <a:cs typeface="Arial"/>
              </a:rPr>
              <a:t>Základní prostorová situace (ZPS) </a:t>
            </a:r>
            <a:r>
              <a:rPr lang="cs-CZ" sz="2800" dirty="0"/>
              <a:t>– vybrané stavení a technické objekty, včetně přírodních, </a:t>
            </a:r>
            <a:r>
              <a:rPr lang="cs-CZ" dirty="0"/>
              <a:t>které charakterizují základní prostorové uspořádání území (</a:t>
            </a:r>
            <a:r>
              <a:rPr lang="cs-CZ" sz="2800" dirty="0"/>
              <a:t>polohopis s výškou)</a:t>
            </a:r>
          </a:p>
          <a:p>
            <a:pPr algn="just">
              <a:lnSpc>
                <a:spcPct val="100000"/>
              </a:lnSpc>
            </a:pPr>
            <a:r>
              <a:rPr lang="cs-CZ" sz="2800" b="1" dirty="0">
                <a:highlight>
                  <a:srgbClr val="FEEF66"/>
                </a:highlight>
                <a:latin typeface="Arial"/>
                <a:cs typeface="Arial"/>
              </a:rPr>
              <a:t>Sítě dopravní a technické infrastruktury (DTI) </a:t>
            </a:r>
            <a:r>
              <a:rPr lang="cs-CZ" sz="2800" dirty="0"/>
              <a:t>– vybrané objekty dopravní a technické infrastruktury</a:t>
            </a:r>
          </a:p>
          <a:p>
            <a:pPr algn="just">
              <a:lnSpc>
                <a:spcPct val="120000"/>
              </a:lnSpc>
            </a:pPr>
            <a:r>
              <a:rPr lang="cs-CZ" sz="2800" dirty="0">
                <a:highlight>
                  <a:srgbClr val="FEEF66"/>
                </a:highlight>
              </a:rPr>
              <a:t>Nově pořizované údaje se pořizují ve </a:t>
            </a:r>
            <a:r>
              <a:rPr lang="cs-CZ" sz="2800" b="1" dirty="0">
                <a:highlight>
                  <a:srgbClr val="FEEF66"/>
                </a:highlight>
              </a:rPr>
              <a:t>3. třídě přesnosti, včetně výšky </a:t>
            </a:r>
            <a:r>
              <a:rPr lang="cs-CZ" sz="2800" dirty="0">
                <a:highlight>
                  <a:srgbClr val="FEEF66"/>
                </a:highlight>
              </a:rPr>
              <a:t>(+- 14 cm poloha, +- 12 cm výška).</a:t>
            </a:r>
          </a:p>
          <a:p>
            <a:pPr algn="just">
              <a:lnSpc>
                <a:spcPct val="120000"/>
              </a:lnSpc>
            </a:pPr>
            <a:r>
              <a:rPr lang="cs-CZ" sz="2800" dirty="0">
                <a:latin typeface="Arial"/>
                <a:cs typeface="Arial"/>
              </a:rPr>
              <a:t>Obsah a strukturu upravuje </a:t>
            </a:r>
            <a:r>
              <a:rPr lang="cs-CZ" sz="2800" b="1" dirty="0">
                <a:latin typeface="Arial"/>
                <a:cs typeface="Arial"/>
              </a:rPr>
              <a:t>Vyhláška č. 393/2020 Sb., o digitální technické mapě kraje</a:t>
            </a:r>
            <a:r>
              <a:rPr lang="cs-CZ" sz="2800" dirty="0">
                <a:latin typeface="Arial"/>
                <a:cs typeface="Arial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cs-CZ" sz="2800" dirty="0"/>
              <a:t>Údaje do digitální technické mapy kraje zapisuje </a:t>
            </a:r>
            <a:r>
              <a:rPr lang="cs-CZ" sz="2800" b="1" dirty="0">
                <a:highlight>
                  <a:srgbClr val="FEEF66"/>
                </a:highlight>
              </a:rPr>
              <a:t>EDITOR</a:t>
            </a:r>
            <a:r>
              <a:rPr lang="cs-CZ" sz="2800" dirty="0"/>
              <a:t>. Editor odpovídá za správnost, úplnost a aktuálnost zapisovaných údajů.</a:t>
            </a:r>
          </a:p>
          <a:p>
            <a:pPr algn="just">
              <a:lnSpc>
                <a:spcPct val="120000"/>
              </a:lnSpc>
            </a:pPr>
            <a:r>
              <a:rPr lang="cs-CZ" sz="2800" b="1" dirty="0">
                <a:highlight>
                  <a:srgbClr val="FEEF66"/>
                </a:highlight>
                <a:latin typeface="Arial"/>
                <a:cs typeface="Arial"/>
              </a:rPr>
              <a:t>Základní prostorová situace</a:t>
            </a:r>
            <a:r>
              <a:rPr lang="cs-CZ" sz="2800" dirty="0">
                <a:latin typeface="Arial"/>
                <a:cs typeface="Arial"/>
              </a:rPr>
              <a:t>: </a:t>
            </a:r>
            <a:r>
              <a:rPr lang="cs-CZ" sz="2800" b="1" dirty="0">
                <a:latin typeface="Arial"/>
                <a:cs typeface="Arial"/>
              </a:rPr>
              <a:t>editorem</a:t>
            </a:r>
            <a:r>
              <a:rPr lang="cs-CZ" sz="2800" dirty="0">
                <a:latin typeface="Arial"/>
                <a:cs typeface="Arial"/>
              </a:rPr>
              <a:t> jsou </a:t>
            </a:r>
            <a:r>
              <a:rPr lang="cs-CZ" sz="2800" b="1" dirty="0">
                <a:latin typeface="Arial"/>
                <a:cs typeface="Arial"/>
              </a:rPr>
              <a:t>KRAJE </a:t>
            </a:r>
          </a:p>
          <a:p>
            <a:pPr algn="just">
              <a:lnSpc>
                <a:spcPct val="120000"/>
              </a:lnSpc>
            </a:pPr>
            <a:r>
              <a:rPr lang="cs-CZ" sz="2800" b="1" dirty="0">
                <a:highlight>
                  <a:srgbClr val="FEEF66"/>
                </a:highlight>
              </a:rPr>
              <a:t>Sítě technické a dopravní infrastruktury</a:t>
            </a:r>
            <a:r>
              <a:rPr lang="cs-CZ" sz="2800" dirty="0"/>
              <a:t>: </a:t>
            </a:r>
            <a:r>
              <a:rPr lang="cs-CZ" sz="2800" b="1" dirty="0"/>
              <a:t>editorem</a:t>
            </a:r>
            <a:r>
              <a:rPr lang="cs-CZ" sz="2800" dirty="0"/>
              <a:t> jsou VSP, tedy i </a:t>
            </a:r>
            <a:r>
              <a:rPr lang="cs-CZ" sz="2800" b="1" dirty="0"/>
              <a:t>OBCE</a:t>
            </a:r>
            <a:r>
              <a:rPr lang="cs-CZ" sz="2800" dirty="0"/>
              <a:t>.</a:t>
            </a:r>
          </a:p>
          <a:p>
            <a:pPr algn="just">
              <a:lnSpc>
                <a:spcPct val="120000"/>
              </a:lnSpc>
            </a:pPr>
            <a:r>
              <a:rPr lang="cs-CZ" sz="2800" dirty="0"/>
              <a:t>Možnost svěřit editaci části obsahu jiné osobě na základě písemné dohody. </a:t>
            </a:r>
          </a:p>
          <a:p>
            <a:pPr algn="just">
              <a:lnSpc>
                <a:spcPct val="120000"/>
              </a:lnSpc>
            </a:pPr>
            <a:endParaRPr lang="cs-CZ" sz="2800" dirty="0">
              <a:highlight>
                <a:srgbClr val="FFD900"/>
              </a:highlight>
            </a:endParaRPr>
          </a:p>
          <a:p>
            <a:pPr algn="just">
              <a:lnSpc>
                <a:spcPct val="120000"/>
              </a:lnSpc>
            </a:pPr>
            <a:endParaRPr lang="cs-CZ" sz="28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5B0735-57F2-CF1C-164C-3A81BA95C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14C5EA1-C6CB-3E0A-4CF2-4364130A4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388374"/>
            <a:ext cx="11264900" cy="931325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DTM obsahuje 2 základní skupiny dat</a:t>
            </a:r>
          </a:p>
        </p:txBody>
      </p:sp>
    </p:spTree>
    <p:extLst>
      <p:ext uri="{BB962C8B-B14F-4D97-AF65-F5344CB8AC3E}">
        <p14:creationId xmlns:p14="http://schemas.microsoft.com/office/powerpoint/2010/main" val="1730189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EE59E1-18C0-0650-C9D8-B85FDFAEF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01299FD-2B79-E094-D6E3-8CBDED3D5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+mj-lt"/>
              </a:rPr>
              <a:t>Ukázka dat DTM – DTI + ZPS</a:t>
            </a:r>
          </a:p>
        </p:txBody>
      </p:sp>
      <p:pic>
        <p:nvPicPr>
          <p:cNvPr id="7" name="Zástupný obsah 4">
            <a:extLst>
              <a:ext uri="{FF2B5EF4-FFF2-40B4-BE49-F238E27FC236}">
                <a16:creationId xmlns:a16="http://schemas.microsoft.com/office/drawing/2014/main" id="{7726FF94-DD1F-9D6A-9915-60A2E4CF13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077" b="4077"/>
          <a:stretch/>
        </p:blipFill>
        <p:spPr bwMode="auto">
          <a:xfrm>
            <a:off x="3149601" y="1898693"/>
            <a:ext cx="6514684" cy="43672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 descr="Obsah obrázku skica, kruh&#10;&#10;Popis se vygeneroval automaticky.">
            <a:extLst>
              <a:ext uri="{FF2B5EF4-FFF2-40B4-BE49-F238E27FC236}">
                <a16:creationId xmlns:a16="http://schemas.microsoft.com/office/drawing/2014/main" id="{D8748D92-FA5C-8047-C70C-B9BE94B6B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9620" y="1786582"/>
            <a:ext cx="7354645" cy="45914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 descr="Obsah obrázku diagram, mapa, řada/pruh&#10;&#10;Popis se vygeneroval automaticky.">
            <a:extLst>
              <a:ext uri="{FF2B5EF4-FFF2-40B4-BE49-F238E27FC236}">
                <a16:creationId xmlns:a16="http://schemas.microsoft.com/office/drawing/2014/main" id="{2722E473-4AD9-D769-C7FE-B2B92076F6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7715" y="1592595"/>
            <a:ext cx="7562360" cy="49877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86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377A928-A5C4-5CD6-80D0-611F6055A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722" y="1641988"/>
            <a:ext cx="11264900" cy="4719484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00000"/>
              </a:lnSpc>
            </a:pPr>
            <a:r>
              <a:rPr lang="cs-CZ" b="1" dirty="0"/>
              <a:t>Vstupní místo je vždy IS DMVS (ČÚZK)</a:t>
            </a:r>
          </a:p>
          <a:p>
            <a:pPr algn="just">
              <a:lnSpc>
                <a:spcPct val="100000"/>
              </a:lnSpc>
            </a:pPr>
            <a:r>
              <a:rPr lang="cs-CZ" sz="2700" b="1" dirty="0">
                <a:highlight>
                  <a:srgbClr val="FEEF66"/>
                </a:highlight>
              </a:rPr>
              <a:t>ZPS</a:t>
            </a:r>
            <a:r>
              <a:rPr lang="cs-CZ" sz="2700" dirty="0"/>
              <a:t> – </a:t>
            </a:r>
            <a:r>
              <a:rPr lang="cs-CZ" sz="2700" b="1" dirty="0"/>
              <a:t>změnu předává </a:t>
            </a:r>
            <a:r>
              <a:rPr lang="cs-CZ" sz="2700" dirty="0"/>
              <a:t>formou geodetické aktualizační dokumentace přímo </a:t>
            </a:r>
            <a:r>
              <a:rPr lang="cs-CZ" sz="2700" b="1" dirty="0"/>
              <a:t>geodet</a:t>
            </a:r>
          </a:p>
          <a:p>
            <a:pPr algn="just">
              <a:lnSpc>
                <a:spcPct val="100000"/>
              </a:lnSpc>
            </a:pPr>
            <a:r>
              <a:rPr lang="cs-CZ" sz="2700" b="1" dirty="0">
                <a:highlight>
                  <a:srgbClr val="FEEF66"/>
                </a:highlight>
              </a:rPr>
              <a:t>DTI</a:t>
            </a:r>
            <a:r>
              <a:rPr lang="cs-CZ" sz="2700" b="1" dirty="0"/>
              <a:t> </a:t>
            </a:r>
            <a:r>
              <a:rPr lang="cs-CZ" sz="2700" dirty="0"/>
              <a:t>– </a:t>
            </a:r>
            <a:r>
              <a:rPr lang="cs-CZ" sz="2700" b="1" dirty="0"/>
              <a:t>geodet předá zaměření vlastníkovi</a:t>
            </a:r>
            <a:r>
              <a:rPr lang="cs-CZ" sz="2700" dirty="0"/>
              <a:t>/správci/provozovateli DTI, který změnu zapracuje do svého informačního systému a následně ji pošle do IS DMVS. </a:t>
            </a:r>
            <a:r>
              <a:rPr lang="cs-CZ" sz="2700" b="1" dirty="0"/>
              <a:t>Změnu</a:t>
            </a:r>
            <a:r>
              <a:rPr lang="cs-CZ" sz="2700" dirty="0"/>
              <a:t> </a:t>
            </a:r>
            <a:r>
              <a:rPr lang="cs-CZ" sz="2700" b="1" dirty="0"/>
              <a:t>předává</a:t>
            </a:r>
            <a:r>
              <a:rPr lang="cs-CZ" sz="2700" dirty="0"/>
              <a:t> </a:t>
            </a:r>
            <a:r>
              <a:rPr lang="cs-CZ" sz="2700" b="1" dirty="0"/>
              <a:t>vlastník</a:t>
            </a:r>
            <a:r>
              <a:rPr lang="cs-CZ" sz="2700" dirty="0"/>
              <a:t>/správce/provozovatel DTI nebo jím určený editor.</a:t>
            </a:r>
          </a:p>
          <a:p>
            <a:pPr algn="just">
              <a:lnSpc>
                <a:spcPct val="100000"/>
              </a:lnSpc>
            </a:pPr>
            <a:r>
              <a:rPr lang="cs-CZ" sz="2600" dirty="0">
                <a:latin typeface="Arial"/>
                <a:cs typeface="Arial"/>
              </a:rPr>
              <a:t>za </a:t>
            </a:r>
            <a:r>
              <a:rPr lang="cs-CZ" sz="2600" b="1" dirty="0">
                <a:latin typeface="Arial"/>
                <a:cs typeface="Arial"/>
              </a:rPr>
              <a:t>správnost měření a za vyhotovení úplného podkladu pro aktualizaci DTM </a:t>
            </a:r>
            <a:r>
              <a:rPr lang="cs-CZ" sz="2600" dirty="0">
                <a:latin typeface="Arial"/>
                <a:cs typeface="Arial"/>
              </a:rPr>
              <a:t>odpovídá </a:t>
            </a:r>
            <a:r>
              <a:rPr lang="cs-CZ" sz="2600" b="1" dirty="0">
                <a:highlight>
                  <a:srgbClr val="FEEF66"/>
                </a:highlight>
                <a:latin typeface="Arial"/>
                <a:cs typeface="Arial"/>
              </a:rPr>
              <a:t>autorizovaný zeměměřický inženýr</a:t>
            </a:r>
            <a:r>
              <a:rPr lang="cs-CZ" sz="2600" dirty="0">
                <a:highlight>
                  <a:srgbClr val="FEEF66"/>
                </a:highlight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s rozsahem oprávnění </a:t>
            </a:r>
            <a:br>
              <a:rPr lang="cs-CZ" sz="2600" dirty="0">
                <a:latin typeface="Arial"/>
                <a:cs typeface="Arial"/>
              </a:rPr>
            </a:br>
            <a:r>
              <a:rPr lang="cs-CZ" sz="2600" dirty="0">
                <a:latin typeface="Arial"/>
                <a:cs typeface="Arial"/>
              </a:rPr>
              <a:t>pro ověřování výsledků zeměměřických činností podle § 16f, odst. 1, </a:t>
            </a:r>
            <a:r>
              <a:rPr lang="cs-CZ" sz="2600" dirty="0" err="1">
                <a:latin typeface="Arial"/>
                <a:cs typeface="Arial"/>
              </a:rPr>
              <a:t>písm.c</a:t>
            </a:r>
            <a:r>
              <a:rPr lang="cs-CZ" sz="2600" dirty="0">
                <a:latin typeface="Arial"/>
                <a:cs typeface="Arial"/>
              </a:rPr>
              <a:t>) zákona </a:t>
            </a:r>
            <a:br>
              <a:rPr lang="cs-CZ" sz="2600" dirty="0">
                <a:latin typeface="Arial"/>
                <a:cs typeface="Arial"/>
              </a:rPr>
            </a:br>
            <a:r>
              <a:rPr lang="cs-CZ" sz="2600" dirty="0">
                <a:latin typeface="Arial"/>
                <a:cs typeface="Arial"/>
              </a:rPr>
              <a:t>o zeměměřictví, účinném od 1.7.2024.</a:t>
            </a:r>
          </a:p>
          <a:p>
            <a:pPr algn="just">
              <a:lnSpc>
                <a:spcPct val="100000"/>
              </a:lnSpc>
            </a:pPr>
            <a:r>
              <a:rPr lang="cs-CZ" sz="2600" b="1" dirty="0">
                <a:latin typeface="Arial"/>
                <a:cs typeface="Arial"/>
              </a:rPr>
              <a:t>Za aktuálnost podkladů </a:t>
            </a:r>
            <a:r>
              <a:rPr lang="cs-CZ" sz="2600" b="1" dirty="0">
                <a:highlight>
                  <a:srgbClr val="FEEF66"/>
                </a:highlight>
                <a:latin typeface="Arial"/>
                <a:cs typeface="Arial"/>
              </a:rPr>
              <a:t>stavebník</a:t>
            </a:r>
            <a:r>
              <a:rPr lang="cs-CZ" sz="2600" b="1" dirty="0">
                <a:latin typeface="Arial"/>
                <a:cs typeface="Arial"/>
              </a:rPr>
              <a:t> </a:t>
            </a:r>
          </a:p>
          <a:p>
            <a:pPr algn="just">
              <a:lnSpc>
                <a:spcPct val="100000"/>
              </a:lnSpc>
            </a:pPr>
            <a:r>
              <a:rPr lang="cs-CZ" sz="2600" b="1" dirty="0">
                <a:latin typeface="Arial"/>
                <a:cs typeface="Arial"/>
              </a:rPr>
              <a:t>Za správnost  procesu editace - </a:t>
            </a:r>
            <a:r>
              <a:rPr lang="cs-CZ" sz="2600" b="1" dirty="0">
                <a:highlight>
                  <a:srgbClr val="FEEF66"/>
                </a:highlight>
                <a:latin typeface="Arial"/>
                <a:cs typeface="Arial"/>
              </a:rPr>
              <a:t>EDITOR</a:t>
            </a:r>
            <a:endParaRPr lang="cs-CZ" sz="2600" b="1" dirty="0">
              <a:highlight>
                <a:srgbClr val="FEEF66"/>
              </a:highlight>
            </a:endParaRPr>
          </a:p>
          <a:p>
            <a:pPr algn="just">
              <a:lnSpc>
                <a:spcPct val="100000"/>
              </a:lnSpc>
            </a:pPr>
            <a:endParaRPr lang="cs-CZ" sz="2400" dirty="0"/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72447E-33AA-F428-319B-E4710C65E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C4E3531-E43A-54F5-79EE-DC090EA69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Aktualizace dat DTM v provozním režimu</a:t>
            </a:r>
          </a:p>
        </p:txBody>
      </p:sp>
    </p:spTree>
    <p:extLst>
      <p:ext uri="{BB962C8B-B14F-4D97-AF65-F5344CB8AC3E}">
        <p14:creationId xmlns:p14="http://schemas.microsoft.com/office/powerpoint/2010/main" val="3157897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FAE467F-3685-A263-5EDA-3FAAFF135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524000"/>
            <a:ext cx="11549626" cy="5073445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2300" dirty="0"/>
              <a:t>V únoru Zlínský kraj uspořádal 10 seminářů zaměřených na oblast DTM. Seminářů </a:t>
            </a:r>
            <a:br>
              <a:rPr lang="cs-CZ" sz="2300" dirty="0"/>
            </a:br>
            <a:r>
              <a:rPr lang="cs-CZ" sz="2300" dirty="0"/>
              <a:t>se zúčastnili zástupci celkem z </a:t>
            </a:r>
            <a:r>
              <a:rPr lang="cs-CZ" sz="2300" b="1" dirty="0"/>
              <a:t>260 obcí a měst Zlínského kraje</a:t>
            </a:r>
            <a:r>
              <a:rPr lang="cs-CZ" sz="2300" dirty="0"/>
              <a:t>.</a:t>
            </a:r>
          </a:p>
          <a:p>
            <a:pPr algn="just">
              <a:lnSpc>
                <a:spcPct val="100000"/>
              </a:lnSpc>
            </a:pPr>
            <a:r>
              <a:rPr lang="cs-CZ" sz="2300" b="1" dirty="0">
                <a:highlight>
                  <a:srgbClr val="FEEF66"/>
                </a:highlight>
              </a:rPr>
              <a:t>Realizace zakázky na Konsolidaci</a:t>
            </a:r>
            <a:r>
              <a:rPr lang="cs-CZ" sz="2300" b="1" dirty="0"/>
              <a:t> dat TI z JDTM do DTM. </a:t>
            </a:r>
            <a:r>
              <a:rPr lang="cs-CZ" sz="2300" dirty="0">
                <a:latin typeface="Arial"/>
                <a:cs typeface="Arial"/>
              </a:rPr>
              <a:t>Každá obec </a:t>
            </a:r>
            <a:br>
              <a:rPr lang="cs-CZ" sz="2300" dirty="0">
                <a:latin typeface="Arial"/>
                <a:cs typeface="Arial"/>
              </a:rPr>
            </a:br>
            <a:r>
              <a:rPr lang="cs-CZ" sz="2300" dirty="0">
                <a:latin typeface="Arial"/>
                <a:cs typeface="Arial"/>
              </a:rPr>
              <a:t>byla oslovena realizační firmou MDP GEO, s. r. o., od které dostala </a:t>
            </a:r>
            <a:r>
              <a:rPr lang="cs-CZ" sz="2300" b="1" dirty="0">
                <a:latin typeface="Arial"/>
                <a:cs typeface="Arial"/>
              </a:rPr>
              <a:t>soupis TI </a:t>
            </a:r>
            <a:br>
              <a:rPr lang="cs-CZ" sz="2300" b="1" dirty="0">
                <a:latin typeface="Arial"/>
                <a:cs typeface="Arial"/>
              </a:rPr>
            </a:br>
            <a:r>
              <a:rPr lang="cs-CZ" sz="2300" b="1" dirty="0">
                <a:latin typeface="Arial"/>
                <a:cs typeface="Arial"/>
              </a:rPr>
              <a:t>z datového skladu JDTM ZK </a:t>
            </a:r>
            <a:r>
              <a:rPr lang="cs-CZ" sz="2300" dirty="0">
                <a:latin typeface="Arial"/>
                <a:cs typeface="Arial"/>
              </a:rPr>
              <a:t>navržené ke konsolidaci. Soupis byl zrevidován, nyní starostové přesně vědí, která data budou převedena, a které inženýrské sítě převést nešly a je nutné si nechat doměřit.</a:t>
            </a:r>
          </a:p>
          <a:p>
            <a:pPr algn="just">
              <a:lnSpc>
                <a:spcPct val="100000"/>
              </a:lnSpc>
            </a:pPr>
            <a:endParaRPr lang="cs-CZ" sz="100" dirty="0">
              <a:latin typeface="Arial"/>
              <a:cs typeface="Arial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2300" dirty="0"/>
              <a:t>Převádět se budou veškerá data TI ve vlastnictví obcí, která byla </a:t>
            </a:r>
            <a:r>
              <a:rPr lang="cs-CZ" sz="2300" b="1" dirty="0">
                <a:highlight>
                  <a:srgbClr val="FEEF66"/>
                </a:highlight>
              </a:rPr>
              <a:t>vložena </a:t>
            </a:r>
            <a:br>
              <a:rPr lang="cs-CZ" sz="2300" b="1" dirty="0">
                <a:highlight>
                  <a:srgbClr val="FEEF66"/>
                </a:highlight>
              </a:rPr>
            </a:br>
            <a:r>
              <a:rPr lang="cs-CZ" sz="2300" b="1" dirty="0">
                <a:highlight>
                  <a:srgbClr val="FEEF66"/>
                </a:highlight>
              </a:rPr>
              <a:t>do JDTM do 31.3.2023.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2300" dirty="0"/>
              <a:t>Stavební akce, které byly dokončeny, nebo zaměřeny a zpracovány </a:t>
            </a:r>
            <a:br>
              <a:rPr lang="cs-CZ" sz="2300" b="1" dirty="0"/>
            </a:br>
            <a:r>
              <a:rPr lang="cs-CZ" sz="2300" b="1" dirty="0">
                <a:highlight>
                  <a:srgbClr val="FEEF66"/>
                </a:highlight>
              </a:rPr>
              <a:t>po 31.3.2023</a:t>
            </a:r>
            <a:r>
              <a:rPr lang="cs-CZ" sz="2300" b="1" dirty="0"/>
              <a:t>, </a:t>
            </a:r>
            <a:r>
              <a:rPr lang="cs-CZ" sz="2300" dirty="0"/>
              <a:t>případně po tomto datu vloženy do JDTM se konsolidovat nebudou,</a:t>
            </a:r>
            <a:r>
              <a:rPr lang="cs-CZ" sz="2300" b="1" dirty="0"/>
              <a:t> </a:t>
            </a:r>
            <a:r>
              <a:rPr lang="cs-CZ" sz="2300" b="1" dirty="0">
                <a:highlight>
                  <a:srgbClr val="FEEF66"/>
                </a:highlight>
              </a:rPr>
              <a:t>je nezbytné zajistit jejich převod do JVF pro DTM.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2300" dirty="0"/>
              <a:t>Stavební akce, které se budou dokončovat, nebo zaměřovat </a:t>
            </a:r>
            <a:r>
              <a:rPr lang="cs-CZ" sz="2300" b="1" dirty="0">
                <a:highlight>
                  <a:srgbClr val="FEEF66"/>
                </a:highlight>
              </a:rPr>
              <a:t>po 1.7.2024</a:t>
            </a:r>
            <a:r>
              <a:rPr lang="cs-CZ" sz="2300" b="1" dirty="0"/>
              <a:t> </a:t>
            </a:r>
            <a:br>
              <a:rPr lang="cs-CZ" sz="2300" b="1" dirty="0"/>
            </a:br>
            <a:r>
              <a:rPr lang="cs-CZ" sz="2300" b="1" dirty="0">
                <a:highlight>
                  <a:srgbClr val="FEEF66"/>
                </a:highlight>
              </a:rPr>
              <a:t>je nutné nechat zpracovat v novém formátu JVF pro DTM a vložit do DTM</a:t>
            </a:r>
          </a:p>
          <a:p>
            <a:pPr algn="just"/>
            <a:endParaRPr lang="cs-CZ" sz="2300" dirty="0"/>
          </a:p>
          <a:p>
            <a:endParaRPr lang="cs-CZ" sz="23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E647AB-32F8-1719-A481-EFEE4B3E0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1384B53-3B45-903E-0B44-665681C92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DTM ZK současný stav</a:t>
            </a:r>
          </a:p>
        </p:txBody>
      </p:sp>
    </p:spTree>
    <p:extLst>
      <p:ext uri="{BB962C8B-B14F-4D97-AF65-F5344CB8AC3E}">
        <p14:creationId xmlns:p14="http://schemas.microsoft.com/office/powerpoint/2010/main" val="2269302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0F97A9B-C0D9-9211-957B-D40823C482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026" y="1825625"/>
            <a:ext cx="5597774" cy="4351338"/>
          </a:xfrm>
        </p:spPr>
        <p:txBody>
          <a:bodyPr>
            <a:normAutofit/>
          </a:bodyPr>
          <a:lstStyle/>
          <a:p>
            <a:endParaRPr lang="cs-CZ" sz="2400" dirty="0"/>
          </a:p>
          <a:p>
            <a:r>
              <a:rPr lang="cs-CZ" sz="2400" dirty="0"/>
              <a:t>Registrace obcí v </a:t>
            </a:r>
            <a:r>
              <a:rPr lang="en-US" sz="2400" dirty="0" err="1">
                <a:latin typeface="+mn-lt"/>
              </a:rPr>
              <a:t>Registru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subjektů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Informačního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systému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Digitální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mapy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veřejné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správy</a:t>
            </a:r>
            <a:r>
              <a:rPr lang="en-US" sz="2400" dirty="0">
                <a:latin typeface="+mn-lt"/>
              </a:rPr>
              <a:t> (IS DMVS)</a:t>
            </a:r>
            <a:r>
              <a:rPr lang="cs-CZ" sz="2400" dirty="0">
                <a:latin typeface="+mn-lt"/>
              </a:rPr>
              <a:t> – stav k 6.5.2024</a:t>
            </a:r>
          </a:p>
          <a:p>
            <a:endParaRPr lang="en-US" sz="2400" dirty="0">
              <a:latin typeface="+mn-lt"/>
            </a:endParaRPr>
          </a:p>
          <a:p>
            <a:r>
              <a:rPr lang="cs-CZ" b="1" dirty="0">
                <a:highlight>
                  <a:srgbClr val="FFD900"/>
                </a:highlight>
              </a:rPr>
              <a:t>Zlínský kraj – nejvíce zaregistrovaných obcí !</a:t>
            </a:r>
          </a:p>
          <a:p>
            <a:pPr marL="0" indent="0">
              <a:buNone/>
            </a:pPr>
            <a:endParaRPr lang="cs-CZ" b="1" dirty="0">
              <a:highlight>
                <a:srgbClr val="FFD900"/>
              </a:highlight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781B2E-E9D1-5CAE-4DDF-2F3D7D557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31B75C68-3BFF-C5DE-AF7C-43F6B0413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Registrace obcí v IS DMVS</a:t>
            </a:r>
          </a:p>
        </p:txBody>
      </p:sp>
      <p:graphicFrame>
        <p:nvGraphicFramePr>
          <p:cNvPr id="14" name="Zástupný obsah 13">
            <a:extLst>
              <a:ext uri="{FF2B5EF4-FFF2-40B4-BE49-F238E27FC236}">
                <a16:creationId xmlns:a16="http://schemas.microsoft.com/office/drawing/2014/main" id="{70BD7AF4-204F-F613-6056-EE17ED6815F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52903221"/>
              </p:ext>
            </p:extLst>
          </p:nvPr>
        </p:nvGraphicFramePr>
        <p:xfrm>
          <a:off x="6381135" y="1825625"/>
          <a:ext cx="5303332" cy="43977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852">
                  <a:extLst>
                    <a:ext uri="{9D8B030D-6E8A-4147-A177-3AD203B41FA5}">
                      <a16:colId xmlns:a16="http://schemas.microsoft.com/office/drawing/2014/main" val="336636719"/>
                    </a:ext>
                  </a:extLst>
                </a:gridCol>
                <a:gridCol w="747252">
                  <a:extLst>
                    <a:ext uri="{9D8B030D-6E8A-4147-A177-3AD203B41FA5}">
                      <a16:colId xmlns:a16="http://schemas.microsoft.com/office/drawing/2014/main" val="3737306739"/>
                    </a:ext>
                  </a:extLst>
                </a:gridCol>
                <a:gridCol w="969764">
                  <a:extLst>
                    <a:ext uri="{9D8B030D-6E8A-4147-A177-3AD203B41FA5}">
                      <a16:colId xmlns:a16="http://schemas.microsoft.com/office/drawing/2014/main" val="3727157451"/>
                    </a:ext>
                  </a:extLst>
                </a:gridCol>
                <a:gridCol w="705464">
                  <a:extLst>
                    <a:ext uri="{9D8B030D-6E8A-4147-A177-3AD203B41FA5}">
                      <a16:colId xmlns:a16="http://schemas.microsoft.com/office/drawing/2014/main" val="1311654816"/>
                    </a:ext>
                  </a:extLst>
                </a:gridCol>
              </a:tblGrid>
              <a:tr h="271959">
                <a:tc>
                  <a:txBody>
                    <a:bodyPr/>
                    <a:lstStyle/>
                    <a:p>
                      <a:pPr algn="ctr"/>
                      <a:r>
                        <a:rPr lang="cs-CZ" sz="1200" b="1" baseline="0" dirty="0">
                          <a:latin typeface="+mn-lt"/>
                        </a:rPr>
                        <a:t>kraj</a:t>
                      </a:r>
                    </a:p>
                  </a:txBody>
                  <a:tcPr marT="457" marB="45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/>
                        <a:t>obce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/>
                        <a:t>registrace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/>
                        <a:t>zbývá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557572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Hlavní město Praha</a:t>
                      </a:r>
                    </a:p>
                  </a:txBody>
                  <a:tcPr marT="457" marB="45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1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1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0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1148847"/>
                  </a:ext>
                </a:extLst>
              </a:tr>
              <a:tr h="265502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Středočeský kraj</a:t>
                      </a:r>
                    </a:p>
                  </a:txBody>
                  <a:tcPr marT="457" marB="45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1144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795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394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7363176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/>
                      <a:r>
                        <a:rPr lang="cs-CZ" sz="1200" baseline="0" dirty="0">
                          <a:latin typeface="Arial" panose="020B0604020202020204" pitchFamily="34" charset="0"/>
                        </a:rPr>
                        <a:t>Jihočeský kraj</a:t>
                      </a:r>
                    </a:p>
                  </a:txBody>
                  <a:tcPr marT="457" marB="45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624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513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111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2064970"/>
                  </a:ext>
                </a:extLst>
              </a:tr>
              <a:tr h="337641">
                <a:tc>
                  <a:txBody>
                    <a:bodyPr/>
                    <a:lstStyle/>
                    <a:p>
                      <a:pPr algn="l"/>
                      <a:r>
                        <a:rPr lang="cs-CZ" sz="1200" baseline="0" dirty="0">
                          <a:latin typeface="Arial" panose="020B0604020202020204" pitchFamily="34" charset="0"/>
                        </a:rPr>
                        <a:t>Plzeňský kraj</a:t>
                      </a:r>
                    </a:p>
                  </a:txBody>
                  <a:tcPr marT="457" marB="45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501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337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164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0659347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/>
                      <a:r>
                        <a:rPr lang="cs-CZ" sz="1200" baseline="0" dirty="0">
                          <a:latin typeface="Arial" panose="020B0604020202020204" pitchFamily="34" charset="0"/>
                        </a:rPr>
                        <a:t>Karlovarský kraj</a:t>
                      </a:r>
                    </a:p>
                  </a:txBody>
                  <a:tcPr marT="457" marB="45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134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110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24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3359619"/>
                  </a:ext>
                </a:extLst>
              </a:tr>
              <a:tr h="278879">
                <a:tc>
                  <a:txBody>
                    <a:bodyPr/>
                    <a:lstStyle/>
                    <a:p>
                      <a:pPr algn="l"/>
                      <a:r>
                        <a:rPr lang="cs-CZ" sz="1200" baseline="0" dirty="0">
                          <a:latin typeface="Arial" panose="020B0604020202020204" pitchFamily="34" charset="0"/>
                        </a:rPr>
                        <a:t>Ústecký kraj</a:t>
                      </a:r>
                    </a:p>
                  </a:txBody>
                  <a:tcPr marT="457" marB="45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354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258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96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6707228"/>
                  </a:ext>
                </a:extLst>
              </a:tr>
              <a:tr h="252264">
                <a:tc>
                  <a:txBody>
                    <a:bodyPr/>
                    <a:lstStyle/>
                    <a:p>
                      <a:pPr algn="l"/>
                      <a:r>
                        <a:rPr lang="cs-CZ" sz="1200" baseline="0" dirty="0">
                          <a:latin typeface="Arial" panose="020B0604020202020204" pitchFamily="34" charset="0"/>
                        </a:rPr>
                        <a:t>Liberecký kraj</a:t>
                      </a:r>
                    </a:p>
                  </a:txBody>
                  <a:tcPr marT="457" marB="45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215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156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59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989408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/>
                      <a:r>
                        <a:rPr lang="cs-CZ" sz="1200" baseline="0" dirty="0">
                          <a:latin typeface="Arial" panose="020B0604020202020204" pitchFamily="34" charset="0"/>
                        </a:rPr>
                        <a:t>Královehradecký kraj</a:t>
                      </a:r>
                    </a:p>
                  </a:txBody>
                  <a:tcPr marT="457" marB="45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448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311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137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546449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/>
                      <a:r>
                        <a:rPr lang="cs-CZ" sz="1200" baseline="0" dirty="0">
                          <a:latin typeface="Arial" panose="020B0604020202020204" pitchFamily="34" charset="0"/>
                        </a:rPr>
                        <a:t>Pardubický kraj</a:t>
                      </a:r>
                    </a:p>
                  </a:txBody>
                  <a:tcPr marT="457" marB="45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451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313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138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619925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/>
                      <a:r>
                        <a:rPr lang="cs-CZ" sz="1200" baseline="0" dirty="0">
                          <a:latin typeface="Arial" panose="020B0604020202020204" pitchFamily="34" charset="0"/>
                        </a:rPr>
                        <a:t>Kraj Vysočina</a:t>
                      </a:r>
                    </a:p>
                  </a:txBody>
                  <a:tcPr marT="457" marB="45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704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462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242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7053907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/>
                      <a:r>
                        <a:rPr lang="cs-CZ" sz="1200" baseline="0" dirty="0">
                          <a:latin typeface="Arial" panose="020B0604020202020204" pitchFamily="34" charset="0"/>
                        </a:rPr>
                        <a:t>Jihomoravský kraj</a:t>
                      </a:r>
                    </a:p>
                  </a:txBody>
                  <a:tcPr marT="457" marB="45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673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548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125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74318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/>
                      <a:r>
                        <a:rPr lang="cs-CZ" sz="1200" baseline="0" dirty="0">
                          <a:latin typeface="Arial" panose="020B0604020202020204" pitchFamily="34" charset="0"/>
                        </a:rPr>
                        <a:t>Olomoucký kraj</a:t>
                      </a:r>
                    </a:p>
                  </a:txBody>
                  <a:tcPr marT="457" marB="45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402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374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28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7816776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/>
                      <a:r>
                        <a:rPr lang="cs-CZ" sz="1200" baseline="0" dirty="0">
                          <a:latin typeface="Arial" panose="020B0604020202020204" pitchFamily="34" charset="0"/>
                        </a:rPr>
                        <a:t>Moravskoslezský kraj</a:t>
                      </a:r>
                    </a:p>
                  </a:txBody>
                  <a:tcPr marT="457" marB="45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300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280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20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9398872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/>
                      <a:r>
                        <a:rPr lang="cs-CZ" sz="1200" b="1" baseline="0" dirty="0">
                          <a:latin typeface="Arial" panose="020B0604020202020204" pitchFamily="34" charset="0"/>
                        </a:rPr>
                        <a:t> Zlínský kraj</a:t>
                      </a:r>
                    </a:p>
                  </a:txBody>
                  <a:tcPr marT="457" marB="45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1" dirty="0">
                          <a:latin typeface="+mn-lt"/>
                        </a:rPr>
                        <a:t>307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1" dirty="0">
                          <a:latin typeface="+mn-lt"/>
                        </a:rPr>
                        <a:t>297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1" dirty="0">
                          <a:latin typeface="+mn-lt"/>
                        </a:rPr>
                        <a:t>10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317950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/>
                      <a:r>
                        <a:rPr lang="cs-CZ" sz="1200" baseline="0" dirty="0">
                          <a:latin typeface="Arial" panose="020B0604020202020204" pitchFamily="34" charset="0"/>
                        </a:rPr>
                        <a:t> CELKEM</a:t>
                      </a:r>
                    </a:p>
                  </a:txBody>
                  <a:tcPr marT="457" marB="45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6258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4698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1560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313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783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78FEB6B-90D3-4224-3558-0ACD5D870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87" y="1380611"/>
            <a:ext cx="11828207" cy="4902201"/>
          </a:xfrm>
        </p:spPr>
        <p:txBody>
          <a:bodyPr>
            <a:noAutofit/>
          </a:bodyPr>
          <a:lstStyle/>
          <a:p>
            <a:pPr algn="just"/>
            <a:r>
              <a:rPr lang="cs-CZ" sz="1900" b="1" dirty="0"/>
              <a:t>Uzavíráme smlouvy o spolupráci </a:t>
            </a:r>
            <a:r>
              <a:rPr lang="cs-CZ" sz="1900" dirty="0"/>
              <a:t>se všemi obcemi Zlínského kraje v souvislosti se zakázkou </a:t>
            </a:r>
            <a:br>
              <a:rPr lang="cs-CZ" sz="1900" dirty="0"/>
            </a:br>
            <a:r>
              <a:rPr lang="cs-CZ" sz="1900" dirty="0"/>
              <a:t>na Konsolidaci a chystaným 2. dotačním projektem „Rozvoj DTM ZK“. Uzavření Smlouvy je nezbytným podkladem pro zakázku na Konsolidaci a pro projekt DTM 2.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1800" b="1" dirty="0">
                <a:highlight>
                  <a:srgbClr val="FEEF66"/>
                </a:highlight>
              </a:rPr>
              <a:t>vrácené smlouvy od obcí s vyplněnými údaji cca 190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1800" b="1" dirty="0">
                <a:highlight>
                  <a:srgbClr val="FEEF66"/>
                </a:highlight>
              </a:rPr>
              <a:t>upozornění - smlouvy je potřeba podepsat kvalifikovaným elektronickým podpisem a připojit časové razítko</a:t>
            </a:r>
          </a:p>
          <a:p>
            <a:pPr algn="just">
              <a:lnSpc>
                <a:spcPct val="100000"/>
              </a:lnSpc>
            </a:pPr>
            <a:r>
              <a:rPr lang="cs-CZ" sz="1900" b="1" dirty="0"/>
              <a:t>Příprava veřejné zakázky </a:t>
            </a:r>
            <a:r>
              <a:rPr lang="cs-CZ" sz="1900" dirty="0"/>
              <a:t>na dotační projekt DTM 2 </a:t>
            </a:r>
            <a:r>
              <a:rPr lang="cs-CZ" sz="1900" b="1" dirty="0"/>
              <a:t>„Rozvoj DTM ZK“</a:t>
            </a:r>
            <a:r>
              <a:rPr lang="cs-CZ" sz="1900" dirty="0"/>
              <a:t>. Dotazníky vyplnilo červenci 2023 celkem 183 obcí - podle kritérií uvedených ve studii proveditelnosti budou jednotlivé obce vybrány </a:t>
            </a:r>
            <a:br>
              <a:rPr lang="cs-CZ" sz="1900" dirty="0"/>
            </a:br>
            <a:r>
              <a:rPr lang="cs-CZ" sz="1900" dirty="0"/>
              <a:t>a osloveny. Pořizovat se budou pouze data dopravní a technické infrastruktury (celkem 2 500 km) </a:t>
            </a:r>
            <a:br>
              <a:rPr lang="cs-CZ" sz="1900" dirty="0"/>
            </a:br>
            <a:r>
              <a:rPr lang="cs-CZ" sz="1900" b="1" dirty="0"/>
              <a:t>ve vlastnictví obcí ZK</a:t>
            </a:r>
            <a:r>
              <a:rPr lang="cs-CZ" sz="1900" dirty="0"/>
              <a:t>. Zlínský kraj veřejnou zakázku na projekt DTM 2 nejen vyřídí, ale současně také zaplatí za obce DPH, která je nezpůsobilým výdajem projektu. Ukončení projektu k 31.12.2025.</a:t>
            </a:r>
          </a:p>
          <a:p>
            <a:pPr algn="just">
              <a:lnSpc>
                <a:spcPct val="100000"/>
              </a:lnSpc>
            </a:pPr>
            <a:endParaRPr lang="cs-CZ" sz="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/>
              <a:t>V současné době je podaná žádost na schválení u řídícího orgánů, drobné nedostatky byly odstraněny, stále čekáme na oficiální potvrzení žádosti a současně se připravují podklady pro vyhlášení veřejné zakázky.</a:t>
            </a:r>
          </a:p>
          <a:p>
            <a:pPr marL="457200" lvl="1" indent="0" algn="just">
              <a:buNone/>
            </a:pPr>
            <a:r>
              <a:rPr lang="cs-CZ" b="1" dirty="0"/>
              <a:t>Děkujeme vám všem za aktivní spolupráci při uzavírání smluv a registraci!</a:t>
            </a:r>
          </a:p>
          <a:p>
            <a:pPr marL="0" indent="0" algn="just">
              <a:buNone/>
            </a:pPr>
            <a:endParaRPr lang="cs-CZ" sz="1800" dirty="0">
              <a:highlight>
                <a:srgbClr val="FFD900"/>
              </a:highlight>
              <a:latin typeface="Arial"/>
              <a:cs typeface="Arial"/>
            </a:endParaRPr>
          </a:p>
          <a:p>
            <a:pPr algn="just">
              <a:lnSpc>
                <a:spcPct val="110000"/>
              </a:lnSpc>
            </a:pPr>
            <a:endParaRPr lang="cs-CZ" sz="1700" b="1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2EB629-7614-E37D-939F-C489C5EA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43A1A91-1D23-4675-D335-652ABD434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524168" cy="931325"/>
          </a:xfrm>
        </p:spPr>
        <p:txBody>
          <a:bodyPr>
            <a:normAutofit/>
          </a:bodyPr>
          <a:lstStyle/>
          <a:p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DTM ZK současný stav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069141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e170ced-b8cc-434b-ba2d-251ad5b340fd">
      <Terms xmlns="http://schemas.microsoft.com/office/infopath/2007/PartnerControls"/>
    </lcf76f155ced4ddcb4097134ff3c332f>
    <TaxCatchAll xmlns="db7f70fe-1fb0-41d1-b22b-b551911e49fe" xsi:nil="true"/>
    <SharedWithUsers xmlns="db7f70fe-1fb0-41d1-b22b-b551911e49fe">
      <UserInfo>
        <DisplayName>Pospíšil Jaroslav</DisplayName>
        <AccountId>19</AccountId>
        <AccountType/>
      </UserInfo>
      <UserInfo>
        <DisplayName>micsoucek</DisplayName>
        <AccountId>18</AccountId>
        <AccountType/>
      </UserInfo>
      <UserInfo>
        <DisplayName>Křeková Irena</DisplayName>
        <AccountId>12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0FC9CAC77DE7D4E947D4280EDFA2ADC" ma:contentTypeVersion="16" ma:contentTypeDescription="Vytvoří nový dokument" ma:contentTypeScope="" ma:versionID="78645da38a6b56adadf870ab9aba6bf3">
  <xsd:schema xmlns:xsd="http://www.w3.org/2001/XMLSchema" xmlns:xs="http://www.w3.org/2001/XMLSchema" xmlns:p="http://schemas.microsoft.com/office/2006/metadata/properties" xmlns:ns2="ae170ced-b8cc-434b-ba2d-251ad5b340fd" xmlns:ns3="db7f70fe-1fb0-41d1-b22b-b551911e49fe" targetNamespace="http://schemas.microsoft.com/office/2006/metadata/properties" ma:root="true" ma:fieldsID="69f283d428e11e1435cc669aca5c964a" ns2:_="" ns3:_="">
    <xsd:import namespace="ae170ced-b8cc-434b-ba2d-251ad5b340fd"/>
    <xsd:import namespace="db7f70fe-1fb0-41d1-b22b-b551911e49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70ced-b8cc-434b-ba2d-251ad5b340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Značky obrázků" ma:readOnly="false" ma:fieldId="{5cf76f15-5ced-4ddc-b409-7134ff3c332f}" ma:taxonomyMulti="true" ma:sspId="39a9a07a-5ba3-4aab-86cd-34a39f79b64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7f70fe-1fb0-41d1-b22b-b551911e49f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7ebcc82-527f-4663-8b1e-5b51e8ddf6f9}" ma:internalName="TaxCatchAll" ma:showField="CatchAllData" ma:web="db7f70fe-1fb0-41d1-b22b-b551911e49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E26DF4-E5F1-4AA0-BC67-4364CE26C32A}">
  <ds:schemaRefs>
    <ds:schemaRef ds:uri="http://schemas.microsoft.com/office/2006/documentManagement/types"/>
    <ds:schemaRef ds:uri="http://schemas.microsoft.com/office/2006/metadata/properties"/>
    <ds:schemaRef ds:uri="ae170ced-b8cc-434b-ba2d-251ad5b340fd"/>
    <ds:schemaRef ds:uri="http://purl.org/dc/terms/"/>
    <ds:schemaRef ds:uri="db7f70fe-1fb0-41d1-b22b-b551911e49f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A90B6BB-274A-4B26-82F1-4E6F8F6F4C9A}">
  <ds:schemaRefs>
    <ds:schemaRef ds:uri="ae170ced-b8cc-434b-ba2d-251ad5b340fd"/>
    <ds:schemaRef ds:uri="db7f70fe-1fb0-41d1-b22b-b551911e49f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09E3346-4CDB-406B-B2EC-1C1F1B3319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1705</TotalTime>
  <Words>1668</Words>
  <Application>Microsoft Office PowerPoint</Application>
  <PresentationFormat>Širokoúhlá obrazovka</PresentationFormat>
  <Paragraphs>161</Paragraphs>
  <Slides>13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Degular</vt:lpstr>
      <vt:lpstr>Times New Roman</vt:lpstr>
      <vt:lpstr>Wingdings</vt:lpstr>
      <vt:lpstr>Motiv Office</vt:lpstr>
      <vt:lpstr>Digitální technická mapa  Zlínského kraje  </vt:lpstr>
      <vt:lpstr>DTM základní informace</vt:lpstr>
      <vt:lpstr>Informační systémy ISKN a DTM ZK</vt:lpstr>
      <vt:lpstr>DTM obsahuje 2 základní skupiny dat</vt:lpstr>
      <vt:lpstr>Ukázka dat DTM – DTI + ZPS</vt:lpstr>
      <vt:lpstr>Aktualizace dat DTM v provozním režimu</vt:lpstr>
      <vt:lpstr>DTM ZK současný stav</vt:lpstr>
      <vt:lpstr>Registrace obcí v IS DMVS</vt:lpstr>
      <vt:lpstr>DTM ZK současný stav</vt:lpstr>
      <vt:lpstr>DTM a nový stavební zákon 283/2021 Sb.</vt:lpstr>
      <vt:lpstr>DTM a nový stavební zákon 283/2021 Sb.</vt:lpstr>
      <vt:lpstr>Aktuální informace o provozu, odkazy</vt:lpstr>
      <vt:lpstr>  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Zajištění veřejné dopravy ZK od 15.12.2019</dc:title>
  <dc:creator>Vlková Daniela</dc:creator>
  <cp:lastModifiedBy>Pospíšil Jaroslav</cp:lastModifiedBy>
  <cp:revision>14</cp:revision>
  <cp:lastPrinted>2024-04-04T10:01:19Z</cp:lastPrinted>
  <dcterms:created xsi:type="dcterms:W3CDTF">2021-08-21T22:30:26Z</dcterms:created>
  <dcterms:modified xsi:type="dcterms:W3CDTF">2024-05-16T10:47:18Z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0x010100A0FC9CAC77DE7D4E947D4280EDFA2ADC</vt:lpwstr>
  </property>
  <property fmtid="{D5CDD505-2E9C-101B-9397-08002B2CF9AE}" pid="3" name="MediaServiceImageTags">
    <vt:lpwstr/>
  </property>
</Properties>
</file>