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3"/>
    <p:sldMasterId id="2147483700" r:id="rId4"/>
    <p:sldMasterId id="2147483704" r:id="rId5"/>
  </p:sldMasterIdLst>
  <p:notesMasterIdLst>
    <p:notesMasterId r:id="rId22"/>
  </p:notesMasterIdLst>
  <p:sldIdLst>
    <p:sldId id="256" r:id="rId6"/>
    <p:sldId id="267" r:id="rId7"/>
    <p:sldId id="268" r:id="rId8"/>
    <p:sldId id="257" r:id="rId9"/>
    <p:sldId id="258" r:id="rId10"/>
    <p:sldId id="274" r:id="rId11"/>
    <p:sldId id="264" r:id="rId12"/>
    <p:sldId id="277" r:id="rId13"/>
    <p:sldId id="273" r:id="rId14"/>
    <p:sldId id="271" r:id="rId15"/>
    <p:sldId id="279" r:id="rId16"/>
    <p:sldId id="278" r:id="rId17"/>
    <p:sldId id="275" r:id="rId18"/>
    <p:sldId id="282" r:id="rId19"/>
    <p:sldId id="283" r:id="rId20"/>
    <p:sldId id="28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io7jzjb7PDrF+kXJZPb/71BtD/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0" Type="http://customschemas.google.com/relationships/presentationmetadata" Target="meta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916114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cs-CZ" noProof="0" dirty="0"/>
              <a:t>Klepnutím lze upravit styl předlohy nadpisů.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919288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3698344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  <p:bldP spid="1167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7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67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0152" y="908720"/>
            <a:ext cx="10560049" cy="5257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10991850" y="6308725"/>
            <a:ext cx="768351" cy="412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C83F61-ED58-49C1-8DBE-C0E609FC6A74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260648"/>
            <a:ext cx="10972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79118" y="6308725"/>
            <a:ext cx="451273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 dirty="0"/>
              <a:t>Oddělení </a:t>
            </a:r>
            <a:r>
              <a:rPr lang="cs-CZ" dirty="0" err="1"/>
              <a:t>socioekonomie</a:t>
            </a:r>
            <a:r>
              <a:rPr lang="cs-CZ" dirty="0"/>
              <a:t> bydlení</a:t>
            </a:r>
          </a:p>
          <a:p>
            <a:pPr>
              <a:defRPr/>
            </a:pPr>
            <a:r>
              <a:rPr lang="cs-CZ" dirty="0"/>
              <a:t>Sociologický ústav AV ČR, v. v. i.</a:t>
            </a:r>
          </a:p>
        </p:txBody>
      </p:sp>
    </p:spTree>
    <p:extLst>
      <p:ext uri="{BB962C8B-B14F-4D97-AF65-F5344CB8AC3E}">
        <p14:creationId xmlns:p14="http://schemas.microsoft.com/office/powerpoint/2010/main" val="2589666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991851" y="6308725"/>
            <a:ext cx="672768" cy="412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891EB5-C589-4ECF-9A18-D1B9C083BB2A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260648"/>
            <a:ext cx="10972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79118" y="6308725"/>
            <a:ext cx="451273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 dirty="0"/>
              <a:t>Oddělení </a:t>
            </a:r>
            <a:r>
              <a:rPr lang="cs-CZ" dirty="0" err="1"/>
              <a:t>socioekonomie</a:t>
            </a:r>
            <a:r>
              <a:rPr lang="cs-CZ" dirty="0"/>
              <a:t> bydlení</a:t>
            </a:r>
          </a:p>
          <a:p>
            <a:pPr>
              <a:defRPr/>
            </a:pPr>
            <a:r>
              <a:rPr lang="cs-CZ" dirty="0"/>
              <a:t>Sociologický ústav AV ČR, v. v. i.</a:t>
            </a:r>
          </a:p>
        </p:txBody>
      </p:sp>
    </p:spTree>
    <p:extLst>
      <p:ext uri="{BB962C8B-B14F-4D97-AF65-F5344CB8AC3E}">
        <p14:creationId xmlns:p14="http://schemas.microsoft.com/office/powerpoint/2010/main" val="3841590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97232-FDEB-E3ED-65A7-5B1CB1BB6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49F840-D039-7E47-44F6-269C3C490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ECCED0-C95F-15FF-80DD-84AD93C6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BF0EE7-F32F-7060-E210-36FD366C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5CC4B7-6BD4-00F4-656C-C5F22211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65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8A5B6-10BF-1A93-30FC-11B048E5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47BCE-32A9-82AB-040B-48AB9BB12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10D512-6694-AC9A-099E-9DD1CC7F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3AADC2-739F-713B-821D-DB001230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5C03E-4C28-A4AB-DA43-2487A80F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34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DAB21-9A89-4746-E528-7916CE59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FFD7A0-6AE2-B474-1593-454377AA5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FA5DE3-1EF1-05BB-5513-55C59D9E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6A3762-A68B-F3C5-C655-BDFE56650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450C67-2954-4816-D84A-71082D54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297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352C0A-34EB-420B-D868-312F7CAA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6D40FC-0EA7-D492-CFDD-1FD80B7CA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5CA40F-5E4A-07B6-ECFC-BEEB952C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624082-2181-DA79-6745-44D9ED883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9E9DEE-8E5A-F5FA-F63C-759F035F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D784AC-48BC-74DA-ED6B-86838EE8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59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B6E19-08D1-50DD-5432-3279E59A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4B0CDD-9D94-CB5E-4CBC-931B4FAB7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65286B-613D-0267-6F5C-8350C86AF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32B7835-B33F-6965-9133-5282079D3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56ADA47-E559-1DB2-9EF8-3B92C673F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ABD78B-96C8-0599-B806-9BCF1B2A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E87E6AE-8592-7619-2883-61287D0F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3BA306F-AA9E-9643-CE13-F31DA7AA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844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111F8-7778-3018-AB28-6A11042B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565FA8-C622-8185-3B6B-89EC085A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523B383-C3D4-92B2-A921-2FC12455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97A62B-B637-CBD2-6C66-275F6E52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96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05A59CA-C9EC-6ADC-C540-18CF832B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1EAD93-41C6-D1F8-EB1F-A953E463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D5BB33-E3DA-7A91-9236-9D0315E8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101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1460F-17E6-FC7E-D6B6-691154B9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EA4913-3633-F144-E934-6656B1C26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D401A8-C92E-BC78-DBEE-A2BC8B5AF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A19023-8827-E2CB-2438-734185CA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9C3260-9906-0241-7535-4341D73F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B8531A-8F88-9395-1B6F-318A2B21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33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0198-7A25-9E75-01DD-00D47EA9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C022964-7BA2-7733-2F22-CD9E09AE3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76CD89-5284-666B-F1FC-6E3A1A14E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FA2395-A3A0-3CE8-C54F-CB11F4DE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2CAF79-EEA0-4B94-8D5C-51C89E3E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D8837D-20B0-25A9-45A9-91C6AAB5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89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87846-0579-44FF-136D-464B131A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0B6EDD-1F10-6C15-2244-D8CC5CC62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792A3E-2D21-17FC-D4F8-5FF85B9A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61F4F5-479D-8122-D0CB-1DB33199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642782-0AFA-77AE-F472-1A826BEA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853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1D06E76-1B9F-5396-1A10-DC623B04A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48637D-0CA7-1AD3-B7F7-38CCE46EE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64E48D-72F5-F9FB-787C-2B058572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2D02A8-4716-3C83-9D18-51A9FE21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E6AA0C-EE59-2F5E-12C0-FF016F88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260648"/>
            <a:ext cx="10972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0152" y="908720"/>
            <a:ext cx="10382249" cy="51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308725"/>
            <a:ext cx="67276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effectLst/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fld id="{C8679368-2573-44DC-AEBB-940B36431C95}" type="slidenum">
              <a:rPr lang="cs-CZ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buClrTx/>
                <a:buFontTx/>
                <a:buNone/>
                <a:defRPr/>
              </a:pPr>
              <a:t>‹#›</a:t>
            </a:fld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4" name="Line 18"/>
          <p:cNvSpPr>
            <a:spLocks noChangeShapeType="1"/>
          </p:cNvSpPr>
          <p:nvPr userDrawn="1"/>
        </p:nvSpPr>
        <p:spPr bwMode="auto">
          <a:xfrm>
            <a:off x="624418" y="736898"/>
            <a:ext cx="10943167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endParaRPr lang="cs-CZ" sz="1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479117" y="6270626"/>
            <a:ext cx="5103283" cy="4763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 sz="1400"/>
          </a:p>
        </p:txBody>
      </p:sp>
      <p:pic>
        <p:nvPicPr>
          <p:cNvPr id="9" name="Picture 16" descr="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6165851"/>
            <a:ext cx="101811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79118" y="6308725"/>
            <a:ext cx="451273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 dirty="0"/>
              <a:t>Oddělení </a:t>
            </a:r>
            <a:r>
              <a:rPr lang="cs-CZ" dirty="0" err="1"/>
              <a:t>socioekonomie</a:t>
            </a:r>
            <a:r>
              <a:rPr lang="cs-CZ" dirty="0"/>
              <a:t> bydlení</a:t>
            </a:r>
          </a:p>
          <a:p>
            <a:pPr>
              <a:defRPr/>
            </a:pPr>
            <a:r>
              <a:rPr lang="cs-CZ" dirty="0"/>
              <a:t>Sociologický ústav AV ČR, v. v. i.</a:t>
            </a:r>
          </a:p>
        </p:txBody>
      </p:sp>
    </p:spTree>
    <p:extLst>
      <p:ext uri="{BB962C8B-B14F-4D97-AF65-F5344CB8AC3E}">
        <p14:creationId xmlns:p14="http://schemas.microsoft.com/office/powerpoint/2010/main" val="127462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CC3300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30000"/>
        </a:spcAft>
        <a:buClr>
          <a:srgbClr val="CC3300"/>
        </a:buClr>
        <a:buFont typeface="Wingdings" pitchFamily="2" charset="2"/>
        <a:buChar char="Ü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5000"/>
        </a:spcBef>
        <a:spcAft>
          <a:spcPct val="15000"/>
        </a:spcAft>
        <a:buClr>
          <a:srgbClr val="CC3300"/>
        </a:buClr>
        <a:buFont typeface="Arial" charset="0"/>
        <a:buChar char="»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10000"/>
        </a:spcAft>
        <a:buClr>
          <a:srgbClr val="CC3300"/>
        </a:buClr>
        <a:buSzPct val="110000"/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Arial" charset="0"/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E86DCD-B50A-EDB5-14A9-46F51058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55816B-DD63-9750-BDA4-8AABF528E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062F83-A52D-993C-E3E2-851650ED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39A8-649A-3246-AD65-9F1B0F3C8638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9FC4D5-0E4D-4303-0B9F-85BCAE3BE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600D55-84C3-BA6F-21A9-D7A1C38A1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FE1-CF89-6A43-9299-908E3B15B4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54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12" Type="http://schemas.openxmlformats.org/officeDocument/2006/relationships/image" Target="../media/image28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30.emf"/><Relationship Id="rId4" Type="http://schemas.openxmlformats.org/officeDocument/2006/relationships/image" Target="../media/image7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45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300" y="0"/>
            <a:ext cx="4457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200" y="6105108"/>
            <a:ext cx="1354667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788" y="692843"/>
            <a:ext cx="240982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1600" y="0"/>
            <a:ext cx="7010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62934" y="2379006"/>
            <a:ext cx="53996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i="0" u="none" strike="noStrike" cap="none" dirty="0">
                <a:solidFill>
                  <a:srgbClr val="EFE4D5"/>
                </a:solidFill>
                <a:latin typeface="Arial"/>
                <a:ea typeface="Arial"/>
                <a:cs typeface="Arial"/>
                <a:sym typeface="Arial"/>
              </a:rPr>
              <a:t>Komplexní reforma politiky bydlení</a:t>
            </a:r>
            <a:endParaRPr dirty="0"/>
          </a:p>
        </p:txBody>
      </p:sp>
      <p:cxnSp>
        <p:nvCxnSpPr>
          <p:cNvPr id="93" name="Google Shape;93;p1"/>
          <p:cNvCxnSpPr/>
          <p:nvPr/>
        </p:nvCxnSpPr>
        <p:spPr>
          <a:xfrm>
            <a:off x="653788" y="5098143"/>
            <a:ext cx="3646069" cy="0"/>
          </a:xfrm>
          <a:prstGeom prst="straightConnector1">
            <a:avLst/>
          </a:prstGeom>
          <a:noFill/>
          <a:ln w="9525" cap="flat" cmpd="sng">
            <a:solidFill>
              <a:srgbClr val="EFE4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1"/>
          <p:cNvSpPr txBox="1"/>
          <p:nvPr/>
        </p:nvSpPr>
        <p:spPr>
          <a:xfrm>
            <a:off x="563244" y="5194349"/>
            <a:ext cx="229425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rgbClr val="EFE4D5"/>
                </a:solidFill>
                <a:latin typeface="Arial"/>
                <a:ea typeface="Arial"/>
                <a:cs typeface="Arial"/>
                <a:sym typeface="Arial"/>
              </a:rPr>
              <a:t>22. listopadu 2023, Zlín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2851535" y="5194349"/>
            <a:ext cx="418605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EFE4D5"/>
                </a:solidFill>
              </a:rPr>
              <a:t>Lukáš Černohorský, náměstek člena vlády</a:t>
            </a:r>
            <a:endParaRPr dirty="0"/>
          </a:p>
        </p:txBody>
      </p:sp>
      <p:cxnSp>
        <p:nvCxnSpPr>
          <p:cNvPr id="96" name="Google Shape;96;p1"/>
          <p:cNvCxnSpPr/>
          <p:nvPr/>
        </p:nvCxnSpPr>
        <p:spPr>
          <a:xfrm>
            <a:off x="2682876" y="5259369"/>
            <a:ext cx="1291" cy="177696"/>
          </a:xfrm>
          <a:prstGeom prst="straightConnector1">
            <a:avLst/>
          </a:prstGeom>
          <a:noFill/>
          <a:ln w="9525" cap="flat" cmpd="sng">
            <a:solidFill>
              <a:srgbClr val="EFE4D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85C37D1-14AB-C122-0E1E-7C22B0A6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78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78950" y="0"/>
            <a:ext cx="2813050" cy="6858000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95CDDED9-6E77-D8D5-019F-0BE3A8778B85}"/>
              </a:ext>
            </a:extLst>
          </p:cNvPr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0BFA02-06D7-1287-95DB-038DC7494B3D}"/>
              </a:ext>
            </a:extLst>
          </p:cNvPr>
          <p:cNvSpPr txBox="1"/>
          <p:nvPr/>
        </p:nvSpPr>
        <p:spPr>
          <a:xfrm>
            <a:off x="316646" y="644400"/>
            <a:ext cx="623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Změna legislativy úspěšně začala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4D9D5A6-3830-B86C-F36F-FC51F974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56" y="2487330"/>
            <a:ext cx="442771" cy="34868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8C2EEA5-EFBA-6854-89F4-4DE03FA61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55" y="4007505"/>
            <a:ext cx="442771" cy="34868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1E8EA43-402D-3474-5831-C44B95A3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56" y="3242255"/>
            <a:ext cx="442771" cy="34868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DAFBA4B-7C0B-8267-5954-B401240D326E}"/>
              </a:ext>
            </a:extLst>
          </p:cNvPr>
          <p:cNvSpPr txBox="1"/>
          <p:nvPr/>
        </p:nvSpPr>
        <p:spPr>
          <a:xfrm>
            <a:off x="321459" y="1340631"/>
            <a:ext cx="3697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Stavební zákon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E509F28-395C-47D4-A372-6F65E198F2A8}"/>
              </a:ext>
            </a:extLst>
          </p:cNvPr>
          <p:cNvSpPr txBox="1"/>
          <p:nvPr/>
        </p:nvSpPr>
        <p:spPr>
          <a:xfrm>
            <a:off x="1176817" y="2441865"/>
            <a:ext cx="7758636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Výrazně lidem zkracujeme stavební řízení (rodinný dům může mít povolení už za 30 dní)</a:t>
            </a:r>
          </a:p>
        </p:txBody>
      </p:sp>
      <p:sp>
        <p:nvSpPr>
          <p:cNvPr id="24" name="Zástupný symbol pro číslo snímku 30">
            <a:extLst>
              <a:ext uri="{FF2B5EF4-FFF2-40B4-BE49-F238E27FC236}">
                <a16:creationId xmlns:a16="http://schemas.microsoft.com/office/drawing/2014/main" id="{6B002CD5-FF37-C1F1-1C59-C33BA68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6939" y="6319191"/>
            <a:ext cx="300679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342BE5A-B071-8B1E-28F0-F2E9AE867DFC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534634F-9C3F-431D-D842-A115F3358C16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FA682672-14FA-F1AF-7FDC-9CAB187DA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06059E-B132-507D-1F8A-121DAA6C2397}"/>
              </a:ext>
            </a:extLst>
          </p:cNvPr>
          <p:cNvSpPr txBox="1"/>
          <p:nvPr/>
        </p:nvSpPr>
        <p:spPr>
          <a:xfrm>
            <a:off x="1142781" y="3168232"/>
            <a:ext cx="7758636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Omezíme zbytečné papírování (princip: jeden úřad, jedno řízení, jedno razítko)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40E383-42C2-ED91-E604-762C1F401397}"/>
              </a:ext>
            </a:extLst>
          </p:cNvPr>
          <p:cNvSpPr txBox="1"/>
          <p:nvPr/>
        </p:nvSpPr>
        <p:spPr>
          <a:xfrm>
            <a:off x="1142781" y="3935443"/>
            <a:ext cx="6096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Digitalizace stavebního řízení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3DE64F77-EC65-B4A6-5150-CD0156715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C6DCA58-4B77-8413-37AC-1FDA3F407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D11D8F-9C4B-44D6-C760-406F132D99C5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41564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9A269634-239B-C92E-F00B-F11C6EDCC2E1}"/>
              </a:ext>
            </a:extLst>
          </p:cNvPr>
          <p:cNvSpPr/>
          <p:nvPr/>
        </p:nvSpPr>
        <p:spPr>
          <a:xfrm>
            <a:off x="0" y="5774768"/>
            <a:ext cx="12192000" cy="1083232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D27DAD-D9A9-D0CB-59C3-3ACF32122B8F}"/>
              </a:ext>
            </a:extLst>
          </p:cNvPr>
          <p:cNvSpPr txBox="1"/>
          <p:nvPr/>
        </p:nvSpPr>
        <p:spPr>
          <a:xfrm>
            <a:off x="266223" y="1502072"/>
            <a:ext cx="21783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03</a:t>
            </a:r>
          </a:p>
        </p:txBody>
      </p:sp>
      <p:sp>
        <p:nvSpPr>
          <p:cNvPr id="6" name="Zástupný symbol pro číslo snímku 30">
            <a:extLst>
              <a:ext uri="{FF2B5EF4-FFF2-40B4-BE49-F238E27FC236}">
                <a16:creationId xmlns:a16="http://schemas.microsoft.com/office/drawing/2014/main" id="{D5B25B08-F473-11B1-F177-7EAD708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5075" y="6319191"/>
            <a:ext cx="300680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1C6CB8F-3ED1-9E26-8B60-586247AA07AE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40C34A-8987-A502-2774-143B45331913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3175D0-92F6-7414-3482-B2CBC8B2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E1639F-2822-B712-6DA8-ACF30D7A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819"/>
            <a:ext cx="12189600" cy="203794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531E1E-D15D-8D43-12A6-CB7544AF3B0C}"/>
              </a:ext>
            </a:extLst>
          </p:cNvPr>
          <p:cNvSpPr txBox="1"/>
          <p:nvPr/>
        </p:nvSpPr>
        <p:spPr>
          <a:xfrm>
            <a:off x="2125951" y="2038493"/>
            <a:ext cx="541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kern="1200" dirty="0">
                <a:solidFill>
                  <a:srgbClr val="EFE4D5"/>
                </a:solidFill>
                <a:latin typeface="Neues Grotesque Medium" pitchFamily="2" charset="0"/>
                <a:ea typeface="+mn-ea"/>
                <a:cs typeface="Neues Grotesque Medium" pitchFamily="2" charset="0"/>
              </a:rPr>
              <a:t>Zákon o podpoře v bydlení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EFE4D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7CB378C4-A79E-6A33-FC4A-56676A4F6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B8F4131F-A945-54B7-1BAE-DD2545B04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524EEBC-2D28-44CB-92CC-C6212D7A10BD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86630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807CE71-B64A-AA9E-106C-92C1793ED5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78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78950" y="0"/>
            <a:ext cx="2813050" cy="6858000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95CDDED9-6E77-D8D5-019F-0BE3A8778B85}"/>
              </a:ext>
            </a:extLst>
          </p:cNvPr>
          <p:cNvSpPr/>
          <p:nvPr/>
        </p:nvSpPr>
        <p:spPr>
          <a:xfrm>
            <a:off x="0" y="5860800"/>
            <a:ext cx="12192000" cy="9972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ástupný symbol pro číslo snímku 30">
            <a:extLst>
              <a:ext uri="{FF2B5EF4-FFF2-40B4-BE49-F238E27FC236}">
                <a16:creationId xmlns:a16="http://schemas.microsoft.com/office/drawing/2014/main" id="{6B002CD5-FF37-C1F1-1C59-C33BA68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8916" y="6319191"/>
            <a:ext cx="300680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342BE5A-B071-8B1E-28F0-F2E9AE867DFC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534634F-9C3F-431D-D842-A115F3358C16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FA682672-14FA-F1AF-7FDC-9CAB187DA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8C393DA-6040-A927-FA1F-F41AC8172ACB}"/>
              </a:ext>
            </a:extLst>
          </p:cNvPr>
          <p:cNvSpPr txBox="1"/>
          <p:nvPr/>
        </p:nvSpPr>
        <p:spPr>
          <a:xfrm>
            <a:off x="316646" y="644400"/>
            <a:ext cx="618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Změna legislativy úspěšně pokračuje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2C93A28-4522-4F97-9E69-7EAD8238AB12}"/>
              </a:ext>
            </a:extLst>
          </p:cNvPr>
          <p:cNvSpPr txBox="1"/>
          <p:nvPr/>
        </p:nvSpPr>
        <p:spPr>
          <a:xfrm>
            <a:off x="321459" y="1340631"/>
            <a:ext cx="37772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Zákon o podpoře v bydlení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CBD333-3659-9E32-25FF-3E39AC138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56" y="2487330"/>
            <a:ext cx="442771" cy="3486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9D28A5-CD03-887C-D02A-50103108C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55" y="4007505"/>
            <a:ext cx="442771" cy="3486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9FA13D-981C-E054-730A-70F5DA4F3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56" y="3242255"/>
            <a:ext cx="442771" cy="3486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9E6900A-3470-5EE6-48F2-676A9282395D}"/>
              </a:ext>
            </a:extLst>
          </p:cNvPr>
          <p:cNvSpPr txBox="1"/>
          <p:nvPr/>
        </p:nvSpPr>
        <p:spPr>
          <a:xfrm>
            <a:off x="1176817" y="2441865"/>
            <a:ext cx="7758636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V obcích lidem pomůžou kontaktní místa pro bydlení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58845C-F11F-164D-CBC6-3F55CD631C1F}"/>
              </a:ext>
            </a:extLst>
          </p:cNvPr>
          <p:cNvSpPr txBox="1"/>
          <p:nvPr/>
        </p:nvSpPr>
        <p:spPr>
          <a:xfrm>
            <a:off x="1142781" y="3168232"/>
            <a:ext cx="7758636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Garance pro vlastníky neobsazených bytů, aby je dobrovolně nabídli na trh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450B29-129F-5626-1825-7FD2660A47FC}"/>
              </a:ext>
            </a:extLst>
          </p:cNvPr>
          <p:cNvSpPr txBox="1"/>
          <p:nvPr/>
        </p:nvSpPr>
        <p:spPr>
          <a:xfrm>
            <a:off x="1142781" y="3935443"/>
            <a:ext cx="6096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Pilotní projekt funguje už v první desítce obcí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6B85F93-9481-F96E-D63A-8CF98DB5B4D8}"/>
              </a:ext>
            </a:extLst>
          </p:cNvPr>
          <p:cNvSpPr txBox="1"/>
          <p:nvPr/>
        </p:nvSpPr>
        <p:spPr>
          <a:xfrm>
            <a:off x="356400" y="5111728"/>
            <a:ext cx="289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Máme paragrafové znění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7F08DAD-CB54-AB34-39B7-6F66EB3BD4AE}"/>
              </a:ext>
            </a:extLst>
          </p:cNvPr>
          <p:cNvSpPr txBox="1"/>
          <p:nvPr/>
        </p:nvSpPr>
        <p:spPr>
          <a:xfrm>
            <a:off x="3924401" y="5111728"/>
            <a:ext cx="6302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Předložíme vládě do konce roku 2023, od 2025 má začít platit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5D5F9479-9E9A-BEFB-CD98-F2D2F888E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55F47872-4454-D93C-5241-897E87C0F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C51D13B-6195-8D31-1165-90112D0711AE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384279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9A269634-239B-C92E-F00B-F11C6EDCC2E1}"/>
              </a:ext>
            </a:extLst>
          </p:cNvPr>
          <p:cNvSpPr/>
          <p:nvPr/>
        </p:nvSpPr>
        <p:spPr>
          <a:xfrm>
            <a:off x="0" y="5774768"/>
            <a:ext cx="12192000" cy="1083232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D27DAD-D9A9-D0CB-59C3-3ACF32122B8F}"/>
              </a:ext>
            </a:extLst>
          </p:cNvPr>
          <p:cNvSpPr txBox="1"/>
          <p:nvPr/>
        </p:nvSpPr>
        <p:spPr>
          <a:xfrm>
            <a:off x="266223" y="1502072"/>
            <a:ext cx="21783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04</a:t>
            </a:r>
          </a:p>
        </p:txBody>
      </p:sp>
      <p:sp>
        <p:nvSpPr>
          <p:cNvPr id="6" name="Zástupný symbol pro číslo snímku 30">
            <a:extLst>
              <a:ext uri="{FF2B5EF4-FFF2-40B4-BE49-F238E27FC236}">
                <a16:creationId xmlns:a16="http://schemas.microsoft.com/office/drawing/2014/main" id="{D5B25B08-F473-11B1-F177-7EAD708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390" y="6319191"/>
            <a:ext cx="300680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1C6CB8F-3ED1-9E26-8B60-586247AA07AE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40C34A-8987-A502-2774-143B45331913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3175D0-92F6-7414-3482-B2CBC8B2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E1639F-2822-B712-6DA8-ACF30D7A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819"/>
            <a:ext cx="12189600" cy="2037949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C3E3EE4-3275-E5D6-E930-F9B4153F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38B01078-28BC-3D34-B335-060ED1AFE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337C9A-EA87-765B-6AD2-0621C24EC1DC}"/>
              </a:ext>
            </a:extLst>
          </p:cNvPr>
          <p:cNvSpPr txBox="1"/>
          <p:nvPr/>
        </p:nvSpPr>
        <p:spPr>
          <a:xfrm>
            <a:off x="2312987" y="2038493"/>
            <a:ext cx="6311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Přinášíme potřebné know-how a podporu obcím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65BACE-3636-AA87-6A79-FD88C475A972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1334723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>
            <a:extLst>
              <a:ext uri="{FF2B5EF4-FFF2-40B4-BE49-F238E27FC236}">
                <a16:creationId xmlns:a16="http://schemas.microsoft.com/office/drawing/2014/main" id="{FCC48F43-29E1-B35D-45C0-595D7A26CD69}"/>
              </a:ext>
            </a:extLst>
          </p:cNvPr>
          <p:cNvSpPr/>
          <p:nvPr/>
        </p:nvSpPr>
        <p:spPr>
          <a:xfrm>
            <a:off x="0" y="5949416"/>
            <a:ext cx="12192000" cy="908584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ástupný symbol pro číslo snímku 30">
            <a:extLst>
              <a:ext uri="{FF2B5EF4-FFF2-40B4-BE49-F238E27FC236}">
                <a16:creationId xmlns:a16="http://schemas.microsoft.com/office/drawing/2014/main" id="{6B002CD5-FF37-C1F1-1C59-C33BA68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818" y="6319191"/>
            <a:ext cx="300683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342BE5A-B071-8B1E-28F0-F2E9AE867DFC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534634F-9C3F-431D-D842-A115F3358C16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022B6BF5-03B6-0804-F3C8-1505E1B8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4EA87DEF-C12F-8248-338E-07213D284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A682672-14FA-F1AF-7FDC-9CAB187DA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3282F80C-C6EE-39D1-A9FA-558F9922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256" y="0"/>
            <a:ext cx="6472744" cy="59494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D025B1-6FA3-2D10-3FC8-AD52C812A5E0}"/>
              </a:ext>
            </a:extLst>
          </p:cNvPr>
          <p:cNvSpPr txBox="1"/>
          <p:nvPr/>
        </p:nvSpPr>
        <p:spPr>
          <a:xfrm>
            <a:off x="316647" y="644400"/>
            <a:ext cx="5402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+mn-cs"/>
              </a:rPr>
              <a:t>Know-how a podpora obcím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D9E1500-E3DC-DD8F-929A-F948D3EB8FC3}"/>
              </a:ext>
            </a:extLst>
          </p:cNvPr>
          <p:cNvGrpSpPr/>
          <p:nvPr/>
        </p:nvGrpSpPr>
        <p:grpSpPr>
          <a:xfrm>
            <a:off x="474957" y="2597782"/>
            <a:ext cx="5094570" cy="1662437"/>
            <a:chOff x="474957" y="2782669"/>
            <a:chExt cx="5094570" cy="1662437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5CEB0D4C-C659-ADFA-E44C-DD94258BDABA}"/>
                </a:ext>
              </a:extLst>
            </p:cNvPr>
            <p:cNvGrpSpPr/>
            <p:nvPr/>
          </p:nvGrpSpPr>
          <p:grpSpPr>
            <a:xfrm>
              <a:off x="474958" y="2782669"/>
              <a:ext cx="4989325" cy="646331"/>
              <a:chOff x="448584" y="3066550"/>
              <a:chExt cx="4989325" cy="646331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D0E63040-DB12-096C-383A-8B495151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584" y="3215374"/>
                <a:ext cx="442771" cy="348682"/>
              </a:xfrm>
              <a:prstGeom prst="rect">
                <a:avLst/>
              </a:prstGeom>
            </p:spPr>
          </p:pic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A662B999-4739-87EA-E091-4FA2A165A3D5}"/>
                  </a:ext>
                </a:extLst>
              </p:cNvPr>
              <p:cNvSpPr txBox="1"/>
              <p:nvPr/>
            </p:nvSpPr>
            <p:spPr>
              <a:xfrm>
                <a:off x="1022565" y="3066550"/>
                <a:ext cx="44153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V regionech budou působit týmy odborníků pro podporu projektů bydlení</a:t>
                </a:r>
              </a:p>
            </p:txBody>
          </p:sp>
        </p:grp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B574A770-339F-CF3E-F5E5-D05708BBA541}"/>
                </a:ext>
              </a:extLst>
            </p:cNvPr>
            <p:cNvGrpSpPr/>
            <p:nvPr/>
          </p:nvGrpSpPr>
          <p:grpSpPr>
            <a:xfrm>
              <a:off x="474957" y="3798775"/>
              <a:ext cx="5094570" cy="646331"/>
              <a:chOff x="448583" y="3694832"/>
              <a:chExt cx="5094570" cy="646331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70BD19BD-F285-B935-F0FD-E8447622B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583" y="3843656"/>
                <a:ext cx="442771" cy="348682"/>
              </a:xfrm>
              <a:prstGeom prst="rect">
                <a:avLst/>
              </a:prstGeom>
            </p:spPr>
          </p:pic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0AC9D54-D1A2-72FB-D02A-259CC8BB7F06}"/>
                  </a:ext>
                </a:extLst>
              </p:cNvPr>
              <p:cNvSpPr txBox="1"/>
              <p:nvPr/>
            </p:nvSpPr>
            <p:spPr>
              <a:xfrm>
                <a:off x="1022565" y="3694832"/>
                <a:ext cx="45205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Housing</a:t>
                </a: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 </a:t>
                </a:r>
                <a:r>
                  <a:rPr kumimoji="0" lang="cs-CZ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Investment</a:t>
                </a: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 Advisory Hub – expertní panel pro investice do bydlení </a:t>
                </a:r>
              </a:p>
            </p:txBody>
          </p:sp>
        </p:grp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AAEFF9-F548-34D5-B653-1EE758DC59DB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2706450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9A269634-239B-C92E-F00B-F11C6EDCC2E1}"/>
              </a:ext>
            </a:extLst>
          </p:cNvPr>
          <p:cNvSpPr/>
          <p:nvPr/>
        </p:nvSpPr>
        <p:spPr>
          <a:xfrm>
            <a:off x="0" y="5774768"/>
            <a:ext cx="12192000" cy="1083232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D27DAD-D9A9-D0CB-59C3-3ACF32122B8F}"/>
              </a:ext>
            </a:extLst>
          </p:cNvPr>
          <p:cNvSpPr txBox="1"/>
          <p:nvPr/>
        </p:nvSpPr>
        <p:spPr>
          <a:xfrm>
            <a:off x="266223" y="1502072"/>
            <a:ext cx="21783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05</a:t>
            </a:r>
          </a:p>
        </p:txBody>
      </p:sp>
      <p:sp>
        <p:nvSpPr>
          <p:cNvPr id="6" name="Zástupný symbol pro číslo snímku 30">
            <a:extLst>
              <a:ext uri="{FF2B5EF4-FFF2-40B4-BE49-F238E27FC236}">
                <a16:creationId xmlns:a16="http://schemas.microsoft.com/office/drawing/2014/main" id="{D5B25B08-F473-11B1-F177-7EAD708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390" y="6319191"/>
            <a:ext cx="300680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1C6CB8F-3ED1-9E26-8B60-586247AA07AE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40C34A-8987-A502-2774-143B45331913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3175D0-92F6-7414-3482-B2CBC8B2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E1639F-2822-B712-6DA8-ACF30D7A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819"/>
            <a:ext cx="12189600" cy="2037949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C3E3EE4-3275-E5D6-E930-F9B4153F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38B01078-28BC-3D34-B335-060ED1AFE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337C9A-EA87-765B-6AD2-0621C24EC1DC}"/>
              </a:ext>
            </a:extLst>
          </p:cNvPr>
          <p:cNvSpPr txBox="1"/>
          <p:nvPr/>
        </p:nvSpPr>
        <p:spPr>
          <a:xfrm>
            <a:off x="2312987" y="2038493"/>
            <a:ext cx="6311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Pracujeme na zvýšení stability nájemního bydlení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65BACE-3636-AA87-6A79-FD88C475A972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435093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>
            <a:extLst>
              <a:ext uri="{FF2B5EF4-FFF2-40B4-BE49-F238E27FC236}">
                <a16:creationId xmlns:a16="http://schemas.microsoft.com/office/drawing/2014/main" id="{FCC48F43-29E1-B35D-45C0-595D7A26CD69}"/>
              </a:ext>
            </a:extLst>
          </p:cNvPr>
          <p:cNvSpPr/>
          <p:nvPr/>
        </p:nvSpPr>
        <p:spPr>
          <a:xfrm>
            <a:off x="0" y="5949416"/>
            <a:ext cx="12192000" cy="908584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ástupný symbol pro číslo snímku 30">
            <a:extLst>
              <a:ext uri="{FF2B5EF4-FFF2-40B4-BE49-F238E27FC236}">
                <a16:creationId xmlns:a16="http://schemas.microsoft.com/office/drawing/2014/main" id="{6B002CD5-FF37-C1F1-1C59-C33BA68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818" y="6319191"/>
            <a:ext cx="300683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342BE5A-B071-8B1E-28F0-F2E9AE867DFC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534634F-9C3F-431D-D842-A115F3358C16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022B6BF5-03B6-0804-F3C8-1505E1B8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4EA87DEF-C12F-8248-338E-07213D284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A682672-14FA-F1AF-7FDC-9CAB187DA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3282F80C-C6EE-39D1-A9FA-558F9922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256" y="0"/>
            <a:ext cx="6472744" cy="59494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D025B1-6FA3-2D10-3FC8-AD52C812A5E0}"/>
              </a:ext>
            </a:extLst>
          </p:cNvPr>
          <p:cNvSpPr txBox="1"/>
          <p:nvPr/>
        </p:nvSpPr>
        <p:spPr>
          <a:xfrm>
            <a:off x="316647" y="644400"/>
            <a:ext cx="5402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+mn-cs"/>
              </a:rPr>
              <a:t>Stabilita a vyváženost: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D9E1500-E3DC-DD8F-929A-F948D3EB8FC3}"/>
              </a:ext>
            </a:extLst>
          </p:cNvPr>
          <p:cNvGrpSpPr/>
          <p:nvPr/>
        </p:nvGrpSpPr>
        <p:grpSpPr>
          <a:xfrm>
            <a:off x="474957" y="2597782"/>
            <a:ext cx="5094570" cy="1513612"/>
            <a:chOff x="474957" y="2782669"/>
            <a:chExt cx="5094570" cy="1513612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5CEB0D4C-C659-ADFA-E44C-DD94258BDABA}"/>
                </a:ext>
              </a:extLst>
            </p:cNvPr>
            <p:cNvGrpSpPr/>
            <p:nvPr/>
          </p:nvGrpSpPr>
          <p:grpSpPr>
            <a:xfrm>
              <a:off x="474958" y="2782669"/>
              <a:ext cx="4989325" cy="497506"/>
              <a:chOff x="448584" y="3066550"/>
              <a:chExt cx="4989325" cy="497506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D0E63040-DB12-096C-383A-8B495151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584" y="3215374"/>
                <a:ext cx="442771" cy="348682"/>
              </a:xfrm>
              <a:prstGeom prst="rect">
                <a:avLst/>
              </a:prstGeom>
            </p:spPr>
          </p:pic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A662B999-4739-87EA-E091-4FA2A165A3D5}"/>
                  </a:ext>
                </a:extLst>
              </p:cNvPr>
              <p:cNvSpPr txBox="1"/>
              <p:nvPr/>
            </p:nvSpPr>
            <p:spPr>
              <a:xfrm>
                <a:off x="1022565" y="3066550"/>
                <a:ext cx="4415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Urychlení vyklizení nemovitosti</a:t>
                </a:r>
              </a:p>
            </p:txBody>
          </p:sp>
        </p:grp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B574A770-339F-CF3E-F5E5-D05708BBA541}"/>
                </a:ext>
              </a:extLst>
            </p:cNvPr>
            <p:cNvGrpSpPr/>
            <p:nvPr/>
          </p:nvGrpSpPr>
          <p:grpSpPr>
            <a:xfrm>
              <a:off x="474957" y="3798775"/>
              <a:ext cx="5094570" cy="497506"/>
              <a:chOff x="448583" y="3694832"/>
              <a:chExt cx="5094570" cy="497506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70BD19BD-F285-B935-F0FD-E8447622B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583" y="3843656"/>
                <a:ext cx="442771" cy="348682"/>
              </a:xfrm>
              <a:prstGeom prst="rect">
                <a:avLst/>
              </a:prstGeom>
            </p:spPr>
          </p:pic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0AC9D54-D1A2-72FB-D02A-259CC8BB7F06}"/>
                  </a:ext>
                </a:extLst>
              </p:cNvPr>
              <p:cNvSpPr txBox="1"/>
              <p:nvPr/>
            </p:nvSpPr>
            <p:spPr>
              <a:xfrm>
                <a:off x="1022565" y="3694832"/>
                <a:ext cx="4520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Omezení řetězení krátkodobých smluv</a:t>
                </a:r>
              </a:p>
            </p:txBody>
          </p:sp>
        </p:grp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AAEFF9-F548-34D5-B653-1EE758DC59DB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256239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03B8F98-4537-AEFE-30B3-01B61D089BB5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A4D362D-FFFE-8070-503B-30EA795F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950" y="0"/>
            <a:ext cx="2813050" cy="6858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359B4F2-BAF7-C906-F182-AB1B2FAE1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84" r="1916"/>
          <a:stretch/>
        </p:blipFill>
        <p:spPr>
          <a:xfrm rot="20217431">
            <a:off x="845798" y="573970"/>
            <a:ext cx="4863715" cy="568085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4F2B023-7227-5F22-D9E9-FBDD916E84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249416">
            <a:off x="4223117" y="8128742"/>
            <a:ext cx="4779159" cy="6678498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66000"/>
              </a:prstClr>
            </a:outerShdw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2CCFFEA-9C14-9AB3-D492-6E4B72009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7" r="14"/>
          <a:stretch/>
        </p:blipFill>
        <p:spPr>
          <a:xfrm rot="2711633">
            <a:off x="6165858" y="880706"/>
            <a:ext cx="5050351" cy="56267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66000"/>
              </a:prstClr>
            </a:outerShdw>
          </a:effectLst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0BA957B6-1CE8-3A03-AFA1-31958EFA2D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77" r="4670"/>
          <a:stretch/>
        </p:blipFill>
        <p:spPr>
          <a:xfrm rot="2716984">
            <a:off x="4623554" y="2387094"/>
            <a:ext cx="6759120" cy="7268308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66000"/>
              </a:prstClr>
            </a:outerShdw>
          </a:effectLst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AA42FE7-F1D9-DCB9-6E52-2EC338D1D4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160247" y="2363496"/>
            <a:ext cx="5282407" cy="7475272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9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04 -0.06875 C 0.19987 -0.54468 0.13424 -0.7169 0.11484 -0.83796 C 0.0832 -0.99537 -0.15808 -1.04514 -0.18555 -1.05139 " pathEditMode="relative" rAng="0" ptsTypes="A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-4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ázek 44">
            <a:extLst>
              <a:ext uri="{FF2B5EF4-FFF2-40B4-BE49-F238E27FC236}">
                <a16:creationId xmlns:a16="http://schemas.microsoft.com/office/drawing/2014/main" id="{571EA4C7-10DD-3FF1-B122-46EF4BDCA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0" y="1703826"/>
            <a:ext cx="10440000" cy="379671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24ACAE8-8618-43C2-06C8-1C0A36A78988}"/>
              </a:ext>
            </a:extLst>
          </p:cNvPr>
          <p:cNvSpPr txBox="1"/>
          <p:nvPr/>
        </p:nvSpPr>
        <p:spPr>
          <a:xfrm>
            <a:off x="316646" y="643437"/>
            <a:ext cx="11434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Kumulativní nárůst reálných cen rezidenčních nemovitostí od roku 2010 k 1. čtvrtletí 2022 (v 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Bold" pitchFamily="2" charset="0"/>
              <a:ea typeface="+mn-ea"/>
              <a:cs typeface="Neues Grotesque Bold" pitchFamily="2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B41B874-E721-3E3C-F4F4-BC00B7CDB92E}"/>
              </a:ext>
            </a:extLst>
          </p:cNvPr>
          <p:cNvSpPr txBox="1"/>
          <p:nvPr/>
        </p:nvSpPr>
        <p:spPr>
          <a:xfrm>
            <a:off x="974732" y="552334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Kanada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EC0BF8B-40F1-8FCC-0D8D-65B8D48E0089}"/>
              </a:ext>
            </a:extLst>
          </p:cNvPr>
          <p:cNvSpPr txBox="1"/>
          <p:nvPr/>
        </p:nvSpPr>
        <p:spPr>
          <a:xfrm>
            <a:off x="1991815" y="5523340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Maďarsko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8B36E39-F636-8E8F-D802-362D6AD1459B}"/>
              </a:ext>
            </a:extLst>
          </p:cNvPr>
          <p:cNvSpPr txBox="1"/>
          <p:nvPr/>
        </p:nvSpPr>
        <p:spPr>
          <a:xfrm>
            <a:off x="3134485" y="5523340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Česko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214C280-D5CA-D36B-6DB9-0743EF9A3624}"/>
              </a:ext>
            </a:extLst>
          </p:cNvPr>
          <p:cNvSpPr txBox="1"/>
          <p:nvPr/>
        </p:nvSpPr>
        <p:spPr>
          <a:xfrm>
            <a:off x="3991498" y="5523340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Spojené státy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8D82756-E44D-4657-F1E7-66466B6C3ACB}"/>
              </a:ext>
            </a:extLst>
          </p:cNvPr>
          <p:cNvSpPr txBox="1"/>
          <p:nvPr/>
        </p:nvSpPr>
        <p:spPr>
          <a:xfrm>
            <a:off x="5210089" y="5523340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Německo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3FAF6D3-9C43-D18B-CD7C-0EE6177CA0B6}"/>
              </a:ext>
            </a:extLst>
          </p:cNvPr>
          <p:cNvSpPr txBox="1"/>
          <p:nvPr/>
        </p:nvSpPr>
        <p:spPr>
          <a:xfrm>
            <a:off x="6240021" y="5523340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Slovensko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99DCC24-7E09-012D-5F92-F1DCE9B5A12C}"/>
              </a:ext>
            </a:extLst>
          </p:cNvPr>
          <p:cNvSpPr txBox="1"/>
          <p:nvPr/>
        </p:nvSpPr>
        <p:spPr>
          <a:xfrm>
            <a:off x="7477464" y="5523340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svět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C8842DC-DF42-DA9C-FD28-40DEAA5DF113}"/>
              </a:ext>
            </a:extLst>
          </p:cNvPr>
          <p:cNvSpPr txBox="1"/>
          <p:nvPr/>
        </p:nvSpPr>
        <p:spPr>
          <a:xfrm>
            <a:off x="8423103" y="5523340"/>
            <a:ext cx="721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eurozóna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16F3168-2725-3AD8-D812-0113ACDCEBF8}"/>
              </a:ext>
            </a:extLst>
          </p:cNvPr>
          <p:cNvSpPr txBox="1"/>
          <p:nvPr/>
        </p:nvSpPr>
        <p:spPr>
          <a:xfrm>
            <a:off x="9556123" y="552334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Polsko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0F92193-81BC-7C0D-A757-40E49B1DB2AF}"/>
              </a:ext>
            </a:extLst>
          </p:cNvPr>
          <p:cNvSpPr txBox="1"/>
          <p:nvPr/>
        </p:nvSpPr>
        <p:spPr>
          <a:xfrm>
            <a:off x="10607497" y="5523340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5A7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Francie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005A75"/>
              </a:solidFill>
              <a:effectLst/>
              <a:uLnTx/>
              <a:uFillTx/>
              <a:latin typeface="Neues Grotesque Medium" pitchFamily="2" charset="0"/>
              <a:ea typeface="+mn-ea"/>
              <a:cs typeface="Neues Grotesque Medium" pitchFamily="2" charset="0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92AEB49-45D1-CF4A-7502-D3A9B3EE664C}"/>
              </a:ext>
            </a:extLst>
          </p:cNvPr>
          <p:cNvSpPr txBox="1"/>
          <p:nvPr/>
        </p:nvSpPr>
        <p:spPr>
          <a:xfrm>
            <a:off x="9084297" y="6263793"/>
            <a:ext cx="26484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Zdroj dat: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Bank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 International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Settlements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 (BIS) 2023</a:t>
            </a:r>
          </a:p>
        </p:txBody>
      </p:sp>
      <p:sp>
        <p:nvSpPr>
          <p:cNvPr id="47" name="Zástupný symbol pro číslo snímku 30">
            <a:extLst>
              <a:ext uri="{FF2B5EF4-FFF2-40B4-BE49-F238E27FC236}">
                <a16:creationId xmlns:a16="http://schemas.microsoft.com/office/drawing/2014/main" id="{445130FF-3719-9C8C-8D41-55650C86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1002" y="6319191"/>
            <a:ext cx="133071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9A0FFBF6-ACEA-01AA-E28A-6A38D3C18188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rgbClr val="003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C2AEB4AB-3D75-2824-77EA-54C06F118334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1B54C501-67F3-803F-00A1-A3C996F0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6400" y="6256800"/>
            <a:ext cx="740618" cy="223199"/>
          </a:xfrm>
          <a:prstGeom prst="rect">
            <a:avLst/>
          </a:prstGeom>
        </p:spPr>
      </p:pic>
      <p:pic>
        <p:nvPicPr>
          <p:cNvPr id="39" name="Grafický objekt 38">
            <a:extLst>
              <a:ext uri="{FF2B5EF4-FFF2-40B4-BE49-F238E27FC236}">
                <a16:creationId xmlns:a16="http://schemas.microsoft.com/office/drawing/2014/main" id="{DFF47FA9-2113-745A-A724-CA1171BFD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ACCA06E7-D417-95E2-11F6-8609238B2643}"/>
              </a:ext>
            </a:extLst>
          </p:cNvPr>
          <p:cNvSpPr txBox="1"/>
          <p:nvPr/>
        </p:nvSpPr>
        <p:spPr>
          <a:xfrm>
            <a:off x="1055678" y="4920272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100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EA91661-EB23-935B-1DD1-8683717EB89C}"/>
              </a:ext>
            </a:extLst>
          </p:cNvPr>
          <p:cNvSpPr txBox="1"/>
          <p:nvPr/>
        </p:nvSpPr>
        <p:spPr>
          <a:xfrm>
            <a:off x="2122300" y="4920272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80 +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9B715B6-4DE3-E799-4197-ABDDA447B6E7}"/>
              </a:ext>
            </a:extLst>
          </p:cNvPr>
          <p:cNvSpPr txBox="1"/>
          <p:nvPr/>
        </p:nvSpPr>
        <p:spPr>
          <a:xfrm>
            <a:off x="3182585" y="4920272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60 +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F836E5F2-604D-D9DD-53CD-90884A314720}"/>
              </a:ext>
            </a:extLst>
          </p:cNvPr>
          <p:cNvSpPr txBox="1"/>
          <p:nvPr/>
        </p:nvSpPr>
        <p:spPr>
          <a:xfrm>
            <a:off x="4286963" y="4920272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60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1F3ED89C-D1ED-5FC2-8F46-F5724C55F76C}"/>
              </a:ext>
            </a:extLst>
          </p:cNvPr>
          <p:cNvSpPr txBox="1"/>
          <p:nvPr/>
        </p:nvSpPr>
        <p:spPr>
          <a:xfrm>
            <a:off x="5322606" y="4920272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55 +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98E925B-8546-D66C-F2E2-0F9F31471C5F}"/>
              </a:ext>
            </a:extLst>
          </p:cNvPr>
          <p:cNvSpPr txBox="1"/>
          <p:nvPr/>
        </p:nvSpPr>
        <p:spPr>
          <a:xfrm>
            <a:off x="6412604" y="4920272"/>
            <a:ext cx="352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30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C491B143-99B5-94A1-3C25-C82B71028523}"/>
              </a:ext>
            </a:extLst>
          </p:cNvPr>
          <p:cNvSpPr txBox="1"/>
          <p:nvPr/>
        </p:nvSpPr>
        <p:spPr>
          <a:xfrm>
            <a:off x="7436037" y="4920272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25 +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1FBCE73-5CEB-09FF-77E1-F89E0B130686}"/>
              </a:ext>
            </a:extLst>
          </p:cNvPr>
          <p:cNvSpPr txBox="1"/>
          <p:nvPr/>
        </p:nvSpPr>
        <p:spPr>
          <a:xfrm>
            <a:off x="8550867" y="4920272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15 +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736EF6DC-887E-D1C1-F206-86A79160D956}"/>
              </a:ext>
            </a:extLst>
          </p:cNvPr>
          <p:cNvSpPr txBox="1"/>
          <p:nvPr/>
        </p:nvSpPr>
        <p:spPr>
          <a:xfrm>
            <a:off x="10694121" y="4920272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C4B7A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10 +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47FDA3-FE64-2786-F005-37E51C150112}"/>
              </a:ext>
            </a:extLst>
          </p:cNvPr>
          <p:cNvSpPr txBox="1"/>
          <p:nvPr/>
        </p:nvSpPr>
        <p:spPr>
          <a:xfrm>
            <a:off x="9654557" y="4920272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C4B7A5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15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E67E226-53B6-3AD4-4707-8068006E631B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296176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4D5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0" y="5866033"/>
            <a:ext cx="12192000" cy="991967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16646" y="644400"/>
            <a:ext cx="62356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Nedostupné bydlení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321459" y="1340631"/>
            <a:ext cx="533911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rgbClr val="005A75"/>
                </a:solidFill>
                <a:latin typeface="Arial"/>
                <a:ea typeface="Arial"/>
                <a:cs typeface="Arial"/>
                <a:sym typeface="Arial"/>
              </a:rPr>
              <a:t>Krize bydlení se dotýká nás všech.</a:t>
            </a:r>
            <a:endParaRPr/>
          </a:p>
        </p:txBody>
      </p:sp>
      <p:sp>
        <p:nvSpPr>
          <p:cNvPr id="106" name="Google Shape;106;p2"/>
          <p:cNvSpPr txBox="1">
            <a:spLocks noGrp="1"/>
          </p:cNvSpPr>
          <p:nvPr>
            <p:ph type="sldNum" idx="12"/>
          </p:nvPr>
        </p:nvSpPr>
        <p:spPr>
          <a:xfrm>
            <a:off x="1213165" y="6329450"/>
            <a:ext cx="300679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" name="Google Shape;107;p2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2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>
            <a:off x="430755" y="2441866"/>
            <a:ext cx="9223785" cy="2251808"/>
            <a:chOff x="430755" y="2441865"/>
            <a:chExt cx="9255531" cy="2284651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0756" y="2487330"/>
              <a:ext cx="442771" cy="348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0755" y="4007505"/>
              <a:ext cx="442771" cy="348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0756" y="3242255"/>
              <a:ext cx="442771" cy="348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"/>
            <p:cNvSpPr txBox="1"/>
            <p:nvPr/>
          </p:nvSpPr>
          <p:spPr>
            <a:xfrm>
              <a:off x="1176817" y="2441865"/>
              <a:ext cx="7758636" cy="416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 dirty="0">
                  <a:solidFill>
                    <a:srgbClr val="005A75"/>
                  </a:solidFill>
                  <a:latin typeface="Arial"/>
                  <a:ea typeface="Arial"/>
                  <a:cs typeface="Arial"/>
                  <a:sym typeface="Arial"/>
                </a:rPr>
                <a:t>Za posledních 10 let </a:t>
              </a:r>
              <a:r>
                <a:rPr lang="cs-CZ" sz="1600" b="1" dirty="0">
                  <a:solidFill>
                    <a:srgbClr val="005A75"/>
                  </a:solidFill>
                  <a:latin typeface="Arial"/>
                  <a:ea typeface="Arial"/>
                  <a:cs typeface="Arial"/>
                  <a:sym typeface="Arial"/>
                </a:rPr>
                <a:t>vzrostly reálné ceny bytů o více než 60 %.</a:t>
              </a:r>
              <a:endParaRPr dirty="0"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1142781" y="3168232"/>
              <a:ext cx="7758636" cy="416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>
                  <a:solidFill>
                    <a:srgbClr val="005A75"/>
                  </a:solidFill>
                  <a:latin typeface="Arial"/>
                  <a:ea typeface="Arial"/>
                  <a:cs typeface="Arial"/>
                  <a:sym typeface="Arial"/>
                </a:rPr>
                <a:t>Výše nájmů </a:t>
              </a:r>
              <a:r>
                <a:rPr lang="cs-CZ" sz="1600" b="1">
                  <a:solidFill>
                    <a:srgbClr val="005A75"/>
                  </a:solidFill>
                  <a:latin typeface="Arial"/>
                  <a:ea typeface="Arial"/>
                  <a:cs typeface="Arial"/>
                  <a:sym typeface="Arial"/>
                </a:rPr>
                <a:t>rostou meziročně dvouciferným tempem.</a:t>
              </a: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1142780" y="3935443"/>
              <a:ext cx="8543506" cy="791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600">
                  <a:solidFill>
                    <a:srgbClr val="005A75"/>
                  </a:solidFill>
                  <a:latin typeface="Arial"/>
                  <a:ea typeface="Arial"/>
                  <a:cs typeface="Arial"/>
                  <a:sym typeface="Arial"/>
                </a:rPr>
                <a:t>V posledních dvou letech prudce </a:t>
              </a:r>
              <a:r>
                <a:rPr lang="cs-CZ" sz="1600" b="1">
                  <a:solidFill>
                    <a:srgbClr val="005A75"/>
                  </a:solidFill>
                  <a:latin typeface="Arial"/>
                  <a:ea typeface="Arial"/>
                  <a:cs typeface="Arial"/>
                  <a:sym typeface="Arial"/>
                </a:rPr>
                <a:t>vzrostl počet domácností, kterým stát přispívá na bydlení.</a:t>
              </a:r>
              <a:endParaRPr/>
            </a:p>
          </p:txBody>
        </p:sp>
      </p:grpSp>
      <p:pic>
        <p:nvPicPr>
          <p:cNvPr id="117" name="Google Shape;1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6000" y="6272765"/>
            <a:ext cx="920317" cy="1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316652" y="247975"/>
            <a:ext cx="2015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rPr>
              <a:t>Zákon o podpoře v bydlení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7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>
            <a:spLocks noGrp="1"/>
          </p:cNvSpPr>
          <p:nvPr>
            <p:ph type="sldNum" idx="12"/>
          </p:nvPr>
        </p:nvSpPr>
        <p:spPr>
          <a:xfrm>
            <a:off x="1279990" y="6320112"/>
            <a:ext cx="133071" cy="2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l="22001" r="30513"/>
          <a:stretch/>
        </p:blipFill>
        <p:spPr>
          <a:xfrm>
            <a:off x="7307451" y="2691"/>
            <a:ext cx="4884549" cy="6852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>
          <a:xfrm>
            <a:off x="316646" y="587776"/>
            <a:ext cx="62356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Komplexní reforma bydlení</a:t>
            </a:r>
            <a:endParaRPr/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8950" y="0"/>
            <a:ext cx="28130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3"/>
          <p:cNvCxnSpPr/>
          <p:nvPr/>
        </p:nvCxnSpPr>
        <p:spPr>
          <a:xfrm>
            <a:off x="1237100" y="6249195"/>
            <a:ext cx="0" cy="242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3"/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Strana</a:t>
            </a:r>
            <a:endParaRPr/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400" y="6256800"/>
            <a:ext cx="740618" cy="2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/>
          <p:nvPr/>
        </p:nvSpPr>
        <p:spPr>
          <a:xfrm>
            <a:off x="316650" y="247975"/>
            <a:ext cx="17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Zákon o podpoře v bydlení</a:t>
            </a:r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357801" y="1232759"/>
            <a:ext cx="6723627" cy="4731846"/>
            <a:chOff x="355863" y="1261702"/>
            <a:chExt cx="6723627" cy="4731846"/>
          </a:xfrm>
        </p:grpSpPr>
        <p:sp>
          <p:nvSpPr>
            <p:cNvPr id="133" name="Google Shape;133;p3"/>
            <p:cNvSpPr txBox="1"/>
            <p:nvPr/>
          </p:nvSpPr>
          <p:spPr>
            <a:xfrm>
              <a:off x="1062990" y="1355811"/>
              <a:ext cx="601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Chystáme rozsáhlé investice do výstavby a rekonstrukcí.</a:t>
              </a:r>
              <a:endParaRPr/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1108596" y="4061057"/>
              <a:ext cx="568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Pracujeme na zvýšení stability nájemního bydlení.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1109395" y="3466880"/>
              <a:ext cx="5803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Přinášíme potřebné know-how a podporu obcím.</a:t>
              </a:r>
              <a:endParaRPr dirty="0"/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1185006" y="5624216"/>
              <a:ext cx="56811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Cíl: Zajistit znovu dostupné bydlení</a:t>
              </a:r>
              <a:endParaRPr/>
            </a:p>
          </p:txBody>
        </p:sp>
        <p:cxnSp>
          <p:nvCxnSpPr>
            <p:cNvPr id="137" name="Google Shape;137;p3"/>
            <p:cNvCxnSpPr/>
            <p:nvPr/>
          </p:nvCxnSpPr>
          <p:spPr>
            <a:xfrm>
              <a:off x="370814" y="5411233"/>
              <a:ext cx="6235609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8" name="Google Shape;138;p3"/>
            <p:cNvSpPr txBox="1"/>
            <p:nvPr/>
          </p:nvSpPr>
          <p:spPr>
            <a:xfrm>
              <a:off x="357787" y="1261702"/>
              <a:ext cx="6271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355863" y="1961663"/>
              <a:ext cx="6271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370814" y="2687972"/>
              <a:ext cx="6271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" name="Google Shape;141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0466" y="5634541"/>
              <a:ext cx="442771" cy="348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3"/>
            <p:cNvSpPr txBox="1"/>
            <p:nvPr/>
          </p:nvSpPr>
          <p:spPr>
            <a:xfrm>
              <a:off x="1104576" y="2018912"/>
              <a:ext cx="568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Zkracujeme stavební řízení.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 txBox="1"/>
            <p:nvPr/>
          </p:nvSpPr>
          <p:spPr>
            <a:xfrm>
              <a:off x="399219" y="3373130"/>
              <a:ext cx="6271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1095080" y="2708169"/>
              <a:ext cx="568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Předložíme vládě zákon o podpoře v bydlení.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 txBox="1"/>
            <p:nvPr/>
          </p:nvSpPr>
          <p:spPr>
            <a:xfrm>
              <a:off x="379518" y="4018113"/>
              <a:ext cx="6271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05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p3"/>
          <p:cNvGrpSpPr/>
          <p:nvPr/>
        </p:nvGrpSpPr>
        <p:grpSpPr>
          <a:xfrm>
            <a:off x="2556000" y="6211660"/>
            <a:ext cx="2399481" cy="317880"/>
            <a:chOff x="2556000" y="6211660"/>
            <a:chExt cx="2399481" cy="317880"/>
          </a:xfrm>
        </p:grpSpPr>
        <p:pic>
          <p:nvPicPr>
            <p:cNvPr id="149" name="Google Shape;149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56000" y="6272765"/>
              <a:ext cx="920317" cy="195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3" descr="Obsah obrázku text, Písmo, Grafika, symbol&#10;&#10;Popis byl vytvořen automaticky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25579" y="6211660"/>
              <a:ext cx="1229902" cy="3178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9A269634-239B-C92E-F00B-F11C6EDCC2E1}"/>
              </a:ext>
            </a:extLst>
          </p:cNvPr>
          <p:cNvSpPr/>
          <p:nvPr/>
        </p:nvSpPr>
        <p:spPr>
          <a:xfrm>
            <a:off x="0" y="5774768"/>
            <a:ext cx="12192000" cy="1083232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D27DAD-D9A9-D0CB-59C3-3ACF32122B8F}"/>
              </a:ext>
            </a:extLst>
          </p:cNvPr>
          <p:cNvSpPr txBox="1"/>
          <p:nvPr/>
        </p:nvSpPr>
        <p:spPr>
          <a:xfrm>
            <a:off x="266223" y="1502072"/>
            <a:ext cx="21783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01</a:t>
            </a:r>
          </a:p>
        </p:txBody>
      </p:sp>
      <p:sp>
        <p:nvSpPr>
          <p:cNvPr id="6" name="Zástupný symbol pro číslo snímku 30">
            <a:extLst>
              <a:ext uri="{FF2B5EF4-FFF2-40B4-BE49-F238E27FC236}">
                <a16:creationId xmlns:a16="http://schemas.microsoft.com/office/drawing/2014/main" id="{D5B25B08-F473-11B1-F177-7EAD708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119" y="6319191"/>
            <a:ext cx="300680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1C6CB8F-3ED1-9E26-8B60-586247AA07AE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40C34A-8987-A502-2774-143B45331913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3175D0-92F6-7414-3482-B2CBC8B2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E1639F-2822-B712-6DA8-ACF30D7A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819"/>
            <a:ext cx="12189600" cy="2037949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E71793D-591B-ED60-8930-59362DC04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7B455F48-4006-FF0C-5008-B5D6EC3E2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B303765-4E40-B00C-9072-CD18585AA63D}"/>
              </a:ext>
            </a:extLst>
          </p:cNvPr>
          <p:cNvSpPr txBox="1"/>
          <p:nvPr/>
        </p:nvSpPr>
        <p:spPr>
          <a:xfrm>
            <a:off x="2312988" y="2038493"/>
            <a:ext cx="633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Nabídneme investiční nástroje pro obce a další subjekty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5CAD4CE-3FF3-B699-FE42-0BA3C68B20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36604" y="6228279"/>
            <a:ext cx="756000" cy="28024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66D166-ACFF-9235-B4A6-48A0EADA912D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3145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371953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rázek 69">
            <a:extLst>
              <a:ext uri="{FF2B5EF4-FFF2-40B4-BE49-F238E27FC236}">
                <a16:creationId xmlns:a16="http://schemas.microsoft.com/office/drawing/2014/main" id="{4AD2E038-0B0F-141C-F35F-9EA016756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1" r="30514"/>
          <a:stretch/>
        </p:blipFill>
        <p:spPr>
          <a:xfrm>
            <a:off x="7307451" y="2691"/>
            <a:ext cx="4884549" cy="6852619"/>
          </a:xfrm>
          <a:prstGeom prst="rect">
            <a:avLst/>
          </a:prstGeom>
        </p:spPr>
      </p:pic>
      <p:sp>
        <p:nvSpPr>
          <p:cNvPr id="4" name="Zástupný symbol pro číslo snímku 30">
            <a:extLst>
              <a:ext uri="{FF2B5EF4-FFF2-40B4-BE49-F238E27FC236}">
                <a16:creationId xmlns:a16="http://schemas.microsoft.com/office/drawing/2014/main" id="{27D95FB3-FD7F-FB6E-A889-87BD8D52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933" y="6319191"/>
            <a:ext cx="300683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129EDEBD-8C43-90F4-BB80-FC5632D8B7DE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A829EE-0257-40F1-F393-160504D07C8C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C66570B-DC70-B75C-AA7D-9CCC1C31B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2CE0490-5F18-61C0-236C-6E2296CAA71F}"/>
              </a:ext>
            </a:extLst>
          </p:cNvPr>
          <p:cNvSpPr txBox="1"/>
          <p:nvPr/>
        </p:nvSpPr>
        <p:spPr>
          <a:xfrm>
            <a:off x="316646" y="644400"/>
            <a:ext cx="614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Finanční podpora bude výrazně vyšší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DCE16D2-159C-A4A9-192F-B29510B1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950" y="0"/>
            <a:ext cx="2813050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2861DA3-9C4B-49D6-A399-F3D74D94946A}"/>
              </a:ext>
            </a:extLst>
          </p:cNvPr>
          <p:cNvSpPr txBox="1"/>
          <p:nvPr/>
        </p:nvSpPr>
        <p:spPr>
          <a:xfrm>
            <a:off x="295099" y="1352902"/>
            <a:ext cx="673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Státní fond podpory investic: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celkem 3 miliardy Kč do roku 2025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C55D4D6-6464-0680-BC64-135DABB5C114}"/>
              </a:ext>
            </a:extLst>
          </p:cNvPr>
          <p:cNvSpPr txBox="1"/>
          <p:nvPr/>
        </p:nvSpPr>
        <p:spPr>
          <a:xfrm>
            <a:off x="295099" y="2740695"/>
            <a:ext cx="322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Evropské peníze: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až 8 miliard Kč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5E3DEEC-8E3E-1128-E5BD-80301ED157D9}"/>
              </a:ext>
            </a:extLst>
          </p:cNvPr>
          <p:cNvSpPr txBox="1"/>
          <p:nvPr/>
        </p:nvSpPr>
        <p:spPr>
          <a:xfrm>
            <a:off x="295099" y="4128488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Možné investice ze soukromých a dalších zdrojů: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10+ miliard (?)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01E1C9A-574D-292D-CBE2-EEEBF5CFB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03" y="1745578"/>
            <a:ext cx="442771" cy="34868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0947680-6EBB-F0FA-52AC-0F794E959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60" y="1745578"/>
            <a:ext cx="442771" cy="348682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82D9C79-606A-3C20-A6E0-F14535B0D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417" y="1745578"/>
            <a:ext cx="442771" cy="34868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85A5376-890A-1138-7D55-B8393C849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17" y="3132532"/>
            <a:ext cx="442771" cy="348682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2B3B2A5-18A6-47EF-4A3D-1460F6350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24" y="3132532"/>
            <a:ext cx="442771" cy="34868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CF2DF649-0EA1-2D8E-9EC2-72EDE3AC6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231" y="3132532"/>
            <a:ext cx="442771" cy="348682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9FE0FAB8-132F-AB03-E5CE-EE8065EE4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538" y="3127087"/>
            <a:ext cx="442771" cy="34868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7E620EE-2AFF-F78C-B2C2-D01235477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845" y="3127087"/>
            <a:ext cx="442771" cy="348682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577167D8-BA4B-26ED-2C50-5A01E83E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152" y="3127087"/>
            <a:ext cx="442771" cy="348682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322C3291-3239-3775-7E13-9F2361D55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459" y="3127087"/>
            <a:ext cx="442771" cy="348682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0AB51A51-3895-E3C7-FC92-34BAEA675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766" y="3127087"/>
            <a:ext cx="442771" cy="348682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596515AA-5779-15DB-E273-C2F1546F3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02" y="4518165"/>
            <a:ext cx="442771" cy="348682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CE2353D1-F32C-3232-280D-6ED35F710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09" y="4518165"/>
            <a:ext cx="442771" cy="348682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7FD05F04-BD86-BB84-C1A3-A6AC088D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16" y="4518165"/>
            <a:ext cx="442771" cy="348682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0D55DA8-32FE-05D0-0754-24E08D2F2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623" y="4512720"/>
            <a:ext cx="442771" cy="348682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84407D4-086E-34F6-A9C3-37556F2C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930" y="4512720"/>
            <a:ext cx="442771" cy="348682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9DB340E4-E4DA-C114-33CB-66F615B29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237" y="4512720"/>
            <a:ext cx="442771" cy="348682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73567ECC-D827-0B53-B8E5-54999AE98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544" y="4512720"/>
            <a:ext cx="442771" cy="348682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C75C9B2E-53BF-94AF-2B18-976D43CC1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851" y="4512720"/>
            <a:ext cx="442771" cy="348682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424CAA86-DFE4-707A-8AE0-1252BB9A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158" y="4522683"/>
            <a:ext cx="442771" cy="348682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6AE2A95B-6F86-A407-CEA4-A705B609B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465" y="4522683"/>
            <a:ext cx="442771" cy="34868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70A2485-A069-AF8A-4E43-7D756AA9F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14DE703-2D4A-013E-9211-8EAFC9D79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7ED3433-83E7-917D-DD8B-CB4A9B9D4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6776" y="4592722"/>
            <a:ext cx="208603" cy="20860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C38458B-8658-439B-A82E-53BBF78870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36604" y="6228279"/>
            <a:ext cx="756000" cy="28024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693507-20BF-0B10-5895-35325AB897BD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168938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>
            <a:extLst>
              <a:ext uri="{FF2B5EF4-FFF2-40B4-BE49-F238E27FC236}">
                <a16:creationId xmlns:a16="http://schemas.microsoft.com/office/drawing/2014/main" id="{FCC48F43-29E1-B35D-45C0-595D7A26CD69}"/>
              </a:ext>
            </a:extLst>
          </p:cNvPr>
          <p:cNvSpPr/>
          <p:nvPr/>
        </p:nvSpPr>
        <p:spPr>
          <a:xfrm>
            <a:off x="0" y="5949416"/>
            <a:ext cx="12192000" cy="908584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ástupný symbol pro číslo snímku 30">
            <a:extLst>
              <a:ext uri="{FF2B5EF4-FFF2-40B4-BE49-F238E27FC236}">
                <a16:creationId xmlns:a16="http://schemas.microsoft.com/office/drawing/2014/main" id="{6B002CD5-FF37-C1F1-1C59-C33BA68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818" y="6319191"/>
            <a:ext cx="300683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342BE5A-B071-8B1E-28F0-F2E9AE867DFC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534634F-9C3F-431D-D842-A115F3358C16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FA682672-14FA-F1AF-7FDC-9CAB187DA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3282F80C-C6EE-39D1-A9FA-558F9922B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56" y="0"/>
            <a:ext cx="6472744" cy="59494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D025B1-6FA3-2D10-3FC8-AD52C812A5E0}"/>
              </a:ext>
            </a:extLst>
          </p:cNvPr>
          <p:cNvSpPr txBox="1"/>
          <p:nvPr/>
        </p:nvSpPr>
        <p:spPr>
          <a:xfrm>
            <a:off x="316647" y="644400"/>
            <a:ext cx="5402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+mn-cs"/>
              </a:rPr>
              <a:t>Celková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Neues Grotesque Bold" pitchFamily="2" charset="0"/>
              </a:rPr>
              <a:t>finanční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Bold" pitchFamily="2" charset="0"/>
                <a:ea typeface="+mn-ea"/>
                <a:cs typeface="+mn-cs"/>
              </a:rPr>
              <a:t> podpora bytové výstavby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0AF204CD-7F4B-E56C-6629-7512D8035D93}"/>
              </a:ext>
            </a:extLst>
          </p:cNvPr>
          <p:cNvGrpSpPr/>
          <p:nvPr/>
        </p:nvGrpSpPr>
        <p:grpSpPr>
          <a:xfrm>
            <a:off x="448583" y="2161269"/>
            <a:ext cx="4893438" cy="2808177"/>
            <a:chOff x="448583" y="2299400"/>
            <a:chExt cx="4893438" cy="2808177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EBC69FBF-03FE-9E52-C0BE-6F5C3A86FA18}"/>
                </a:ext>
              </a:extLst>
            </p:cNvPr>
            <p:cNvGrpSpPr/>
            <p:nvPr/>
          </p:nvGrpSpPr>
          <p:grpSpPr>
            <a:xfrm>
              <a:off x="448583" y="2299400"/>
              <a:ext cx="4460301" cy="646331"/>
              <a:chOff x="448583" y="2299400"/>
              <a:chExt cx="4460301" cy="646331"/>
            </a:xfrm>
          </p:grpSpPr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22BFABEF-4C21-3000-A9E8-B83B759ED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583" y="2448224"/>
                <a:ext cx="442771" cy="348682"/>
              </a:xfrm>
              <a:prstGeom prst="rect">
                <a:avLst/>
              </a:prstGeom>
            </p:spPr>
          </p:pic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17CF5EBA-2482-35C7-A584-77E553E3BF81}"/>
                  </a:ext>
                </a:extLst>
              </p:cNvPr>
              <p:cNvSpPr txBox="1"/>
              <p:nvPr/>
            </p:nvSpPr>
            <p:spPr>
              <a:xfrm>
                <a:off x="1022565" y="2299400"/>
                <a:ext cx="38863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Největší podpora dostupného bydlení od listopadu 1989</a:t>
                </a:r>
              </a:p>
            </p:txBody>
          </p:sp>
        </p:grp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F8BF0420-215C-C70A-0F13-A54C98A619B0}"/>
                </a:ext>
              </a:extLst>
            </p:cNvPr>
            <p:cNvGrpSpPr/>
            <p:nvPr/>
          </p:nvGrpSpPr>
          <p:grpSpPr>
            <a:xfrm>
              <a:off x="448584" y="3204681"/>
              <a:ext cx="4577086" cy="369332"/>
              <a:chOff x="448584" y="2929356"/>
              <a:chExt cx="4577086" cy="369332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D0E63040-DB12-096C-383A-8B495151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584" y="2939681"/>
                <a:ext cx="442771" cy="348682"/>
              </a:xfrm>
              <a:prstGeom prst="rect">
                <a:avLst/>
              </a:prstGeom>
            </p:spPr>
          </p:pic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A662B999-4739-87EA-E091-4FA2A165A3D5}"/>
                  </a:ext>
                </a:extLst>
              </p:cNvPr>
              <p:cNvSpPr txBox="1"/>
              <p:nvPr/>
            </p:nvSpPr>
            <p:spPr>
              <a:xfrm>
                <a:off x="1022565" y="2929356"/>
                <a:ext cx="4003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Využití návratných finančních nástrojů</a:t>
                </a:r>
              </a:p>
            </p:txBody>
          </p: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9DEC196-E704-FFD0-5510-DB2DEBEF7D70}"/>
                </a:ext>
              </a:extLst>
            </p:cNvPr>
            <p:cNvGrpSpPr/>
            <p:nvPr/>
          </p:nvGrpSpPr>
          <p:grpSpPr>
            <a:xfrm>
              <a:off x="448583" y="3832963"/>
              <a:ext cx="4893438" cy="369332"/>
              <a:chOff x="448583" y="3583239"/>
              <a:chExt cx="4893438" cy="369332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70BD19BD-F285-B935-F0FD-E8447622B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583" y="3593564"/>
                <a:ext cx="442771" cy="348682"/>
              </a:xfrm>
              <a:prstGeom prst="rect">
                <a:avLst/>
              </a:prstGeom>
            </p:spPr>
          </p:pic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0AC9D54-D1A2-72FB-D02A-259CC8BB7F06}"/>
                  </a:ext>
                </a:extLst>
              </p:cNvPr>
              <p:cNvSpPr txBox="1"/>
              <p:nvPr/>
            </p:nvSpPr>
            <p:spPr>
              <a:xfrm>
                <a:off x="1022565" y="3583239"/>
                <a:ext cx="43194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Primárně jde o kombinaci dotace a úvěru</a:t>
                </a:r>
              </a:p>
            </p:txBody>
          </p:sp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89B85C72-1A3F-2DE0-4E24-0A77121D77A8}"/>
                </a:ext>
              </a:extLst>
            </p:cNvPr>
            <p:cNvGrpSpPr/>
            <p:nvPr/>
          </p:nvGrpSpPr>
          <p:grpSpPr>
            <a:xfrm>
              <a:off x="448583" y="4461246"/>
              <a:ext cx="4781143" cy="646331"/>
              <a:chOff x="448583" y="4189267"/>
              <a:chExt cx="4781143" cy="646331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8690027B-ABA7-7612-AFF6-7A69C6A51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583" y="4338091"/>
                <a:ext cx="442771" cy="348682"/>
              </a:xfrm>
              <a:prstGeom prst="rect">
                <a:avLst/>
              </a:prstGeom>
            </p:spPr>
          </p:pic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84B7D1C5-897F-5E18-FF3E-8400111D5D03}"/>
                  </a:ext>
                </a:extLst>
              </p:cNvPr>
              <p:cNvSpPr txBox="1"/>
              <p:nvPr/>
            </p:nvSpPr>
            <p:spPr>
              <a:xfrm>
                <a:off x="1022565" y="4189267"/>
                <a:ext cx="42071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s Grotesque" pitchFamily="2" charset="0"/>
                    <a:ea typeface="+mn-ea"/>
                    <a:cs typeface="Neues Grotesque" pitchFamily="2" charset="0"/>
                  </a:rPr>
                  <a:t>Motivujeme ke spolupráci obce, finanční sektor a developery</a:t>
                </a:r>
              </a:p>
            </p:txBody>
          </p:sp>
        </p:grpSp>
      </p:grp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1E77664-F990-73D7-0274-5DC7578A3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F181319D-3F8F-3CEF-5732-E6987865E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138F463-AF02-5025-3D3B-A6C877510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36604" y="6228279"/>
            <a:ext cx="756000" cy="28024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B0F000-2C60-068D-A41A-AD2FAAF52501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197405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9A269634-239B-C92E-F00B-F11C6EDCC2E1}"/>
              </a:ext>
            </a:extLst>
          </p:cNvPr>
          <p:cNvSpPr/>
          <p:nvPr/>
        </p:nvSpPr>
        <p:spPr>
          <a:xfrm>
            <a:off x="0" y="5774768"/>
            <a:ext cx="12192000" cy="1083232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D27DAD-D9A9-D0CB-59C3-3ACF32122B8F}"/>
              </a:ext>
            </a:extLst>
          </p:cNvPr>
          <p:cNvSpPr txBox="1"/>
          <p:nvPr/>
        </p:nvSpPr>
        <p:spPr>
          <a:xfrm>
            <a:off x="266223" y="1502072"/>
            <a:ext cx="21783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02</a:t>
            </a:r>
          </a:p>
        </p:txBody>
      </p:sp>
      <p:sp>
        <p:nvSpPr>
          <p:cNvPr id="6" name="Zástupný symbol pro číslo snímku 30">
            <a:extLst>
              <a:ext uri="{FF2B5EF4-FFF2-40B4-BE49-F238E27FC236}">
                <a16:creationId xmlns:a16="http://schemas.microsoft.com/office/drawing/2014/main" id="{D5B25B08-F473-11B1-F177-7EAD708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5075" y="6319191"/>
            <a:ext cx="300680" cy="2172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84FE1-CF89-6A43-9299-908E3B15B403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s Grotesque Medium" pitchFamily="2" charset="0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1C6CB8F-3ED1-9E26-8B60-586247AA07AE}"/>
              </a:ext>
            </a:extLst>
          </p:cNvPr>
          <p:cNvCxnSpPr>
            <a:cxnSpLocks/>
          </p:cNvCxnSpPr>
          <p:nvPr/>
        </p:nvCxnSpPr>
        <p:spPr>
          <a:xfrm>
            <a:off x="1237100" y="6249195"/>
            <a:ext cx="0" cy="24279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40C34A-8987-A502-2774-143B45331913}"/>
              </a:ext>
            </a:extLst>
          </p:cNvPr>
          <p:cNvSpPr txBox="1"/>
          <p:nvPr/>
        </p:nvSpPr>
        <p:spPr>
          <a:xfrm>
            <a:off x="1256262" y="6212390"/>
            <a:ext cx="814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+mn-cs"/>
              </a:rPr>
              <a:t>Strana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3175D0-92F6-7414-3482-B2CBC8B2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" y="6256800"/>
            <a:ext cx="740618" cy="223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E1639F-2822-B712-6DA8-ACF30D7A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819"/>
            <a:ext cx="12189600" cy="203794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531E1E-D15D-8D43-12A6-CB7544AF3B0C}"/>
              </a:ext>
            </a:extLst>
          </p:cNvPr>
          <p:cNvSpPr txBox="1"/>
          <p:nvPr/>
        </p:nvSpPr>
        <p:spPr>
          <a:xfrm>
            <a:off x="2125951" y="2038493"/>
            <a:ext cx="541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EFE4D5"/>
                </a:solidFill>
                <a:effectLst/>
                <a:uLnTx/>
                <a:uFillTx/>
                <a:latin typeface="Neues Grotesque Medium" pitchFamily="2" charset="0"/>
                <a:ea typeface="+mn-ea"/>
                <a:cs typeface="Neues Grotesque Medium" pitchFamily="2" charset="0"/>
              </a:rPr>
              <a:t>Zkracujeme stavební řízení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7CB378C4-A79E-6A33-FC4A-56676A4F6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00" y="6261951"/>
            <a:ext cx="752921" cy="217286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B8F4131F-A945-54B7-1BAE-DD2545B04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6000" y="6272765"/>
            <a:ext cx="920317" cy="19565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524EEBC-2D28-44CB-92CC-C6212D7A10BD}"/>
              </a:ext>
            </a:extLst>
          </p:cNvPr>
          <p:cNvSpPr txBox="1"/>
          <p:nvPr/>
        </p:nvSpPr>
        <p:spPr>
          <a:xfrm>
            <a:off x="316646" y="247973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s Grotesque" pitchFamily="2" charset="0"/>
                <a:ea typeface="+mn-ea"/>
                <a:cs typeface="Neues Grotesque" pitchFamily="2" charset="0"/>
              </a:rPr>
              <a:t>Reforma politiky bydlení</a:t>
            </a:r>
          </a:p>
        </p:txBody>
      </p:sp>
    </p:spTree>
    <p:extLst>
      <p:ext uri="{BB962C8B-B14F-4D97-AF65-F5344CB8AC3E}">
        <p14:creationId xmlns:p14="http://schemas.microsoft.com/office/powerpoint/2010/main" val="30834532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vní snímek">
  <a:themeElements>
    <a:clrScheme name="1_První sníme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vní sníme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CC3300"/>
          </a:buClr>
          <a:buSzTx/>
          <a:buFont typeface="Arial" charset="0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CC3300"/>
          </a:buClr>
          <a:buSzTx/>
          <a:buFont typeface="Arial" charset="0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První sníme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vní sníme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vní sníme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vní sníme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vní sníme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vní sníme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vní sníme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vní sníme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vní sníme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vní sníme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vní sníme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vní sníme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9C42D81DBCD44E87A7A719360F3988" ma:contentTypeVersion="14" ma:contentTypeDescription="Vytvoří nový dokument" ma:contentTypeScope="" ma:versionID="38a4817e0e7755df80ceaa77f3163998">
  <xsd:schema xmlns:xsd="http://www.w3.org/2001/XMLSchema" xmlns:xs="http://www.w3.org/2001/XMLSchema" xmlns:p="http://schemas.microsoft.com/office/2006/metadata/properties" xmlns:ns2="e6925bd9-e604-4f6f-b5d1-6370160db972" xmlns:ns3="424dd7df-1326-419c-b00c-162c0439b756" targetNamespace="http://schemas.microsoft.com/office/2006/metadata/properties" ma:root="true" ma:fieldsID="1d1709e0b0be8f14b891117b9797c77b" ns2:_="" ns3:_="">
    <xsd:import namespace="e6925bd9-e604-4f6f-b5d1-6370160db972"/>
    <xsd:import namespace="424dd7df-1326-419c-b00c-162c0439b7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25bd9-e604-4f6f-b5d1-6370160db9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e97acfe-e349-49a2-9112-0b04129138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dd7df-1326-419c-b00c-162c0439b75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7b5cd0d-e43e-4690-a6a5-0fecdd34f8e8}" ma:internalName="TaxCatchAll" ma:showField="CatchAllData" ma:web="424dd7df-1326-419c-b00c-162c0439b7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96B2E-2998-40B7-B3B5-630BCC1BE3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F5039D-0EA0-4E70-8B6C-41F4F8A95C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925bd9-e604-4f6f-b5d1-6370160db972"/>
    <ds:schemaRef ds:uri="424dd7df-1326-419c-b00c-162c0439b7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470</Words>
  <Application>Microsoft Office PowerPoint</Application>
  <PresentationFormat>Širokoúhlá obrazovka</PresentationFormat>
  <Paragraphs>123</Paragraphs>
  <Slides>16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Neues Grotesque</vt:lpstr>
      <vt:lpstr>Neues Grotesque Bold</vt:lpstr>
      <vt:lpstr>Neues Grotesque Medium</vt:lpstr>
      <vt:lpstr>Verdana</vt:lpstr>
      <vt:lpstr>Wingdings</vt:lpstr>
      <vt:lpstr>Motiv Office</vt:lpstr>
      <vt:lpstr>1_První snímek</vt:lpstr>
      <vt:lpstr>1_Motiv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Hloucha</dc:creator>
  <cp:lastModifiedBy>Marcela Porvazníková</cp:lastModifiedBy>
  <cp:revision>11</cp:revision>
  <dcterms:created xsi:type="dcterms:W3CDTF">2023-04-20T12:37:43Z</dcterms:created>
  <dcterms:modified xsi:type="dcterms:W3CDTF">2023-11-21T22:28:51Z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0x010100E39C42D81DBCD44E87A7A719360F3988</vt:lpwstr>
  </property>
  <property fmtid="{D5CDD505-2E9C-101B-9397-08002B2CF9AE}" pid="3" name="MediaServiceImageTags">
    <vt:lpwstr/>
  </property>
</Properties>
</file>