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0" r:id="rId4"/>
    <p:sldId id="262" r:id="rId5"/>
    <p:sldId id="268" r:id="rId6"/>
    <p:sldId id="277" r:id="rId7"/>
    <p:sldId id="283" r:id="rId8"/>
    <p:sldId id="276" r:id="rId9"/>
    <p:sldId id="284" r:id="rId10"/>
    <p:sldId id="279" r:id="rId11"/>
    <p:sldId id="281" r:id="rId12"/>
    <p:sldId id="273" r:id="rId13"/>
    <p:sldId id="266" r:id="rId14"/>
    <p:sldId id="270" r:id="rId15"/>
    <p:sldId id="280" r:id="rId16"/>
    <p:sldId id="282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5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Moudřík" userId="ea669ef9e69e8fdd" providerId="LiveId" clId="{57049807-FDA7-44A2-A93B-FEBC5578FDF2}"/>
    <pc:docChg chg="custSel modSld">
      <pc:chgData name="Marian Moudřík" userId="ea669ef9e69e8fdd" providerId="LiveId" clId="{57049807-FDA7-44A2-A93B-FEBC5578FDF2}" dt="2025-01-23T15:42:27.352" v="1" actId="478"/>
      <pc:docMkLst>
        <pc:docMk/>
      </pc:docMkLst>
      <pc:sldChg chg="delSp mod delAnim">
        <pc:chgData name="Marian Moudřík" userId="ea669ef9e69e8fdd" providerId="LiveId" clId="{57049807-FDA7-44A2-A93B-FEBC5578FDF2}" dt="2025-01-23T15:42:22.872" v="0" actId="478"/>
        <pc:sldMkLst>
          <pc:docMk/>
          <pc:sldMk cId="4227989215" sldId="283"/>
        </pc:sldMkLst>
        <pc:picChg chg="del">
          <ac:chgData name="Marian Moudřík" userId="ea669ef9e69e8fdd" providerId="LiveId" clId="{57049807-FDA7-44A2-A93B-FEBC5578FDF2}" dt="2025-01-23T15:42:22.872" v="0" actId="478"/>
          <ac:picMkLst>
            <pc:docMk/>
            <pc:sldMk cId="4227989215" sldId="283"/>
            <ac:picMk id="3" creationId="{8283C12D-CF8C-DB6C-7EDB-B9F783F42021}"/>
          </ac:picMkLst>
        </pc:picChg>
      </pc:sldChg>
      <pc:sldChg chg="addSp delSp modSp mod delAnim">
        <pc:chgData name="Marian Moudřík" userId="ea669ef9e69e8fdd" providerId="LiveId" clId="{57049807-FDA7-44A2-A93B-FEBC5578FDF2}" dt="2025-01-23T15:42:27.352" v="1" actId="478"/>
        <pc:sldMkLst>
          <pc:docMk/>
          <pc:sldMk cId="1540892235" sldId="284"/>
        </pc:sldMkLst>
        <pc:spChg chg="add mod">
          <ac:chgData name="Marian Moudřík" userId="ea669ef9e69e8fdd" providerId="LiveId" clId="{57049807-FDA7-44A2-A93B-FEBC5578FDF2}" dt="2025-01-23T15:42:27.352" v="1" actId="478"/>
          <ac:spMkLst>
            <pc:docMk/>
            <pc:sldMk cId="1540892235" sldId="284"/>
            <ac:spMk id="5" creationId="{A4EA8BF4-C7DE-FD46-E5A4-E2EAC0D823A4}"/>
          </ac:spMkLst>
        </pc:spChg>
        <pc:picChg chg="del">
          <ac:chgData name="Marian Moudřík" userId="ea669ef9e69e8fdd" providerId="LiveId" clId="{57049807-FDA7-44A2-A93B-FEBC5578FDF2}" dt="2025-01-23T15:42:27.352" v="1" actId="478"/>
          <ac:picMkLst>
            <pc:docMk/>
            <pc:sldMk cId="1540892235" sldId="284"/>
            <ac:picMk id="3" creationId="{D2B38126-45C4-D8B7-0A1D-CDDDDBE85E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9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31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4311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379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7592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655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67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83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5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4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61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3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1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5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00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16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8133F-96F5-453A-97CE-3C2877B5FE23}" type="datetimeFigureOut">
              <a:rPr lang="cs-CZ" smtClean="0"/>
              <a:t>23.01.2025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CF5DE6-34D9-41E1-A1C5-80A2C40E5D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37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://www.sazimestromy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uranova@smscr.cz" TargetMode="External"/><Relationship Id="rId2" Type="http://schemas.openxmlformats.org/officeDocument/2006/relationships/hyperlink" Target="mailto:climate.lifewill@peopleinneed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oudrik@smscr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rázku 11">
            <a:extLst>
              <a:ext uri="{FF2B5EF4-FFF2-40B4-BE49-F238E27FC236}">
                <a16:creationId xmlns:a16="http://schemas.microsoft.com/office/drawing/2014/main" id="{42B9F277-BB9E-868C-C2CC-886938EF6A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1421996-F661-E145-BA7E-09AE39344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068212"/>
            <a:ext cx="4362789" cy="2993376"/>
          </a:xfrm>
        </p:spPr>
        <p:txBody>
          <a:bodyPr/>
          <a:lstStyle/>
          <a:p>
            <a:pPr algn="l"/>
            <a:r>
              <a:rPr lang="cs-CZ" dirty="0"/>
              <a:t>LIFE WILL – VODA V KRAJINĚ A PŮDĚ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044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A6D2F-75C6-15A7-4A7D-E7BCA1E0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900151" cy="1320800"/>
          </a:xfrm>
        </p:spPr>
        <p:txBody>
          <a:bodyPr/>
          <a:lstStyle/>
          <a:p>
            <a:r>
              <a:rPr lang="cs-CZ" dirty="0" err="1"/>
              <a:t>Šterusy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090AE-A7B7-7A3D-7583-D0576124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16" y="1698620"/>
            <a:ext cx="8596668" cy="4522278"/>
          </a:xfrm>
        </p:spPr>
        <p:txBody>
          <a:bodyPr>
            <a:normAutofit/>
          </a:bodyPr>
          <a:lstStyle/>
          <a:p>
            <a:r>
              <a:rPr lang="cs-CZ" dirty="0"/>
              <a:t>Zpracovány odborné studie na návrhy opatření v krajině</a:t>
            </a:r>
          </a:p>
          <a:p>
            <a:pPr algn="l"/>
            <a:r>
              <a:rPr lang="cs-CZ" dirty="0"/>
              <a:t>Rešerše navrhovaných opatření</a:t>
            </a:r>
          </a:p>
          <a:p>
            <a:pPr algn="l"/>
            <a:r>
              <a:rPr lang="cs-CZ" dirty="0"/>
              <a:t>Spolupráce s Institut </a:t>
            </a:r>
            <a:r>
              <a:rPr lang="cs-CZ" dirty="0" err="1"/>
              <a:t>aplikovanej</a:t>
            </a:r>
            <a:r>
              <a:rPr lang="cs-CZ" dirty="0"/>
              <a:t> ekologie </a:t>
            </a:r>
            <a:r>
              <a:rPr lang="cs-CZ" dirty="0" err="1"/>
              <a:t>Daphne</a:t>
            </a:r>
            <a:endParaRPr lang="cs-CZ" dirty="0"/>
          </a:p>
          <a:p>
            <a:pPr algn="l"/>
            <a:endParaRPr lang="cs-CZ" dirty="0"/>
          </a:p>
          <a:p>
            <a:pPr algn="l"/>
            <a:endParaRPr lang="cs-CZ" dirty="0"/>
          </a:p>
          <a:p>
            <a:pPr marL="0" indent="0" algn="l">
              <a:buNone/>
            </a:pPr>
            <a:endParaRPr lang="cs-CZ" dirty="0"/>
          </a:p>
        </p:txBody>
      </p:sp>
      <p:pic>
        <p:nvPicPr>
          <p:cNvPr id="1028" name="Picture 4" descr="Není k dispozici žádný popis fotky.">
            <a:extLst>
              <a:ext uri="{FF2B5EF4-FFF2-40B4-BE49-F238E27FC236}">
                <a16:creationId xmlns:a16="http://schemas.microsoft.com/office/drawing/2014/main" id="{3A865724-9F48-0EE4-E81B-3B2F03BE9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73170" y="293880"/>
            <a:ext cx="4201662" cy="315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ení k dispozici žádný popis fotky.">
            <a:extLst>
              <a:ext uri="{FF2B5EF4-FFF2-40B4-BE49-F238E27FC236}">
                <a16:creationId xmlns:a16="http://schemas.microsoft.com/office/drawing/2014/main" id="{C482A3B0-675A-F185-99CE-D25912E30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6948" y="3584823"/>
            <a:ext cx="4090575" cy="306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080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18D4B-C0DF-68D2-99FA-0F1972B6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zapojit?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1B981-2E58-B419-44A5-5378093D0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36" y="1488613"/>
            <a:ext cx="10750674" cy="4513981"/>
          </a:xfrm>
        </p:spPr>
        <p:txBody>
          <a:bodyPr>
            <a:normAutofit/>
          </a:bodyPr>
          <a:lstStyle/>
          <a:p>
            <a:r>
              <a:rPr lang="cs-CZ" dirty="0"/>
              <a:t>Trápí Vaši obec a její okolí častá sucha, chybí Vám zde </a:t>
            </a:r>
            <a:r>
              <a:rPr lang="cs-CZ" dirty="0" err="1"/>
              <a:t>vodozádržné</a:t>
            </a:r>
            <a:r>
              <a:rPr lang="cs-CZ" dirty="0"/>
              <a:t> a krajinné prvky?</a:t>
            </a:r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r>
              <a:rPr lang="cs-CZ" dirty="0"/>
              <a:t>Máte na území své obce více pozemků ve vlastnictví obce?</a:t>
            </a:r>
          </a:p>
          <a:p>
            <a:pPr marL="0" indent="0">
              <a:buNone/>
            </a:pPr>
            <a:r>
              <a:rPr lang="cs-CZ" dirty="0"/>
              <a:t>										          x</a:t>
            </a:r>
          </a:p>
          <a:p>
            <a:r>
              <a:rPr lang="cs-CZ" dirty="0"/>
              <a:t>Máte zde skupinu osob zamýšlející se nad okolní krajinou a jejich funkcí?</a:t>
            </a:r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r>
              <a:rPr lang="cs-CZ" dirty="0"/>
              <a:t>Máte se zemědělci na svém území dobré až nadstandartní vztahy?</a:t>
            </a:r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r>
              <a:rPr lang="cs-CZ" dirty="0"/>
              <a:t>Chtěli byste pomoci s obnovou krajiny do původního stavu?</a:t>
            </a:r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r>
              <a:rPr lang="cs-CZ" dirty="0"/>
              <a:t>Chtěli byste v blízké době ve své obci zpracovat Studii proveditelnosti zadržování vody v krajině?</a:t>
            </a:r>
          </a:p>
          <a:p>
            <a:endParaRPr lang="cs-CZ" dirty="0"/>
          </a:p>
        </p:txBody>
      </p:sp>
      <p:pic>
        <p:nvPicPr>
          <p:cNvPr id="4" name="Obrázek 3" descr="Obsah obrázku obloha, venku, tráva, osoba&#10;&#10;Popis byl vytvořen automaticky">
            <a:extLst>
              <a:ext uri="{FF2B5EF4-FFF2-40B4-BE49-F238E27FC236}">
                <a16:creationId xmlns:a16="http://schemas.microsoft.com/office/drawing/2014/main" id="{90372DDD-7908-BA6C-9E67-7E31CBFBDAF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1031" y="2384218"/>
            <a:ext cx="3040376" cy="243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01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1883-2F00-407E-8E45-A906B9A75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Replikace v dalších obcích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6F0CE-B66A-4576-B973-F9F842F19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8169"/>
            <a:ext cx="8596668" cy="3880773"/>
          </a:xfrm>
        </p:spPr>
        <p:txBody>
          <a:bodyPr>
            <a:normAutofit/>
          </a:bodyPr>
          <a:lstStyle/>
          <a:p>
            <a:r>
              <a:rPr lang="cs-CZ" dirty="0"/>
              <a:t>Využít získané zkušenosti z pilotních lokalit a nastartovat proces ozdravení 	krajiny v okolí dalších nejméně 30 obcí</a:t>
            </a:r>
          </a:p>
          <a:p>
            <a:r>
              <a:rPr lang="cs-CZ" dirty="0"/>
              <a:t>Analýza situace v obci a jejím okolí, dotazník,                                        		osobní návštěvy </a:t>
            </a:r>
          </a:p>
          <a:p>
            <a:r>
              <a:rPr lang="cs-CZ" dirty="0"/>
              <a:t>Vymezení úrovně spolupráce</a:t>
            </a:r>
          </a:p>
          <a:p>
            <a:r>
              <a:rPr lang="cs-CZ" dirty="0"/>
              <a:t>Domluva na postupu</a:t>
            </a:r>
          </a:p>
          <a:p>
            <a:r>
              <a:rPr lang="cs-CZ" dirty="0"/>
              <a:t>Školení koordinátorů z replikačních obcí </a:t>
            </a:r>
          </a:p>
          <a:p>
            <a:r>
              <a:rPr lang="cs-CZ" dirty="0"/>
              <a:t>Průběžné informování o projektu, exkurze,                                           			výměna zkušeností</a:t>
            </a:r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brázek 10" descr="Obsah obrázku interiér, zeď, nábytek, text&#10;&#10;Popis byl vytvořen automaticky">
            <a:extLst>
              <a:ext uri="{FF2B5EF4-FFF2-40B4-BE49-F238E27FC236}">
                <a16:creationId xmlns:a16="http://schemas.microsoft.com/office/drawing/2014/main" id="{9BD5A330-4689-4C58-A096-B73EA562C3E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0423" y="2846884"/>
            <a:ext cx="4535354" cy="340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45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A6D2F-75C6-15A7-4A7D-E7BCA1E0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661285" cy="1320800"/>
          </a:xfrm>
        </p:spPr>
        <p:txBody>
          <a:bodyPr/>
          <a:lstStyle/>
          <a:p>
            <a:r>
              <a:rPr lang="cs-CZ" dirty="0"/>
              <a:t>Dotační možnosti na </a:t>
            </a:r>
            <a:r>
              <a:rPr lang="cs-CZ" dirty="0" err="1"/>
              <a:t>vodozádržná</a:t>
            </a:r>
            <a:r>
              <a:rPr lang="cs-CZ" dirty="0"/>
              <a:t> a krajinářská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090AE-A7B7-7A3D-7583-D0576124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10605182" cy="4505682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000000"/>
                </a:solidFill>
                <a:latin typeface="+mj-lt"/>
              </a:rPr>
              <a:t>71. výzva – Obnova stability svahů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 MŽP ČR  | Ochrana krajiny a životní prostředí – výstavba modernizace, rekonstrukce – od 400 000 Kč, míra dotace 80%</a:t>
            </a:r>
          </a:p>
          <a:p>
            <a:r>
              <a:rPr lang="cs-CZ" dirty="0">
                <a:solidFill>
                  <a:srgbClr val="000000"/>
                </a:solidFill>
                <a:latin typeface="+mj-lt"/>
              </a:rPr>
              <a:t>Obnova obecního a krajského majetku po živelních pohromách v roce 2024 MMR ČR| Veřejná prostranství a zeleň, Vodní plochy - pořízení/nákup, modernizace/rekonstrukce, výstavba, 200 000 – 10 000 000 Kč, 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míra dotace: 85%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algn="l"/>
            <a:endParaRPr lang="cs-CZ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63. výzva IROP - Zelená infrastruktura - SC 2.2 (MRR)</a:t>
            </a: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	MMR 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ČR | Veřejná prostranství a zeleň – pořízení/nákup, modernizace, rekonstrukce, výstavba, 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	5 000 000 Kč -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100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 000 000 Kč, míra dotace: 85%</a:t>
            </a: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	MMR 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ČR | Veřejná prostranství a zeleň – výstavba, revitalizace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	4 250 000  Kč - 85 000 000 Kč, míra dotace: 85%</a:t>
            </a:r>
          </a:p>
          <a:p>
            <a:pPr marL="0" indent="0" algn="l">
              <a:buNone/>
            </a:pPr>
            <a:endParaRPr lang="cs-CZ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>
              <a:buNone/>
            </a:pPr>
            <a:endParaRPr lang="cs-CZ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939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A6D2F-75C6-15A7-4A7D-E7BCA1E0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Dotační možnosti na </a:t>
            </a:r>
            <a:r>
              <a:rPr lang="cs-CZ" dirty="0" err="1"/>
              <a:t>vodozádržná</a:t>
            </a:r>
            <a:r>
              <a:rPr lang="cs-CZ" dirty="0"/>
              <a:t>          a krajinářská opatření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E698318-0618-2DAA-EFB2-130581454F4E}"/>
              </a:ext>
            </a:extLst>
          </p:cNvPr>
          <p:cNvSpPr txBox="1">
            <a:spLocks/>
          </p:cNvSpPr>
          <p:nvPr/>
        </p:nvSpPr>
        <p:spPr>
          <a:xfrm>
            <a:off x="244765" y="2172032"/>
            <a:ext cx="1094926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Program péče o krajinu - MŽP ČR | Obnova a tvorba krajinných prvků</a:t>
            </a:r>
          </a:p>
          <a:p>
            <a:r>
              <a:rPr lang="cs-CZ" dirty="0">
                <a:solidFill>
                  <a:srgbClr val="000000"/>
                </a:solidFill>
                <a:latin typeface="+mj-lt"/>
              </a:rPr>
              <a:t>Podpora obnovy přirozených funkcí krajiny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- MŽP ČR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| Adaptace vodních/lesních/nelesních ekosystémů na změnu klimatu</a:t>
            </a:r>
            <a:endParaRPr lang="cs-CZ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5. výzva AOPK ČR MŽP Ochrana krajiny a životního prostředí – revitalizace, pořízení/nákup, modernizace/rekonstrukce, výstavba přírodních stanovišť – dle projektu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Stromy Nadace ČEZ | Veřejné prostranství a zeleň, revitalizace, až 150 000 Kč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Podpora regionů Nadace ČEZ | Veřejná prostranství a zeleň, Ochrana krajiny a životní prostředí - provoz, pořízení/nákup, modernizace/rekonstrukce, výstavba, revitalizace, není stanoveno</a:t>
            </a:r>
          </a:p>
          <a:p>
            <a:pPr algn="l"/>
            <a:endParaRPr lang="cs-CZ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+mj-lt"/>
            </a:endParaRPr>
          </a:p>
          <a:p>
            <a:endParaRPr lang="cs-CZ" b="1" i="0" dirty="0">
              <a:solidFill>
                <a:srgbClr val="212529"/>
              </a:solidFill>
              <a:effectLst/>
              <a:latin typeface="system-ui"/>
            </a:endParaRPr>
          </a:p>
          <a:p>
            <a:endParaRPr lang="cs-CZ" dirty="0">
              <a:solidFill>
                <a:srgbClr val="000000"/>
              </a:solidFill>
              <a:latin typeface="+mj-lt"/>
            </a:endParaRPr>
          </a:p>
          <a:p>
            <a:endParaRPr lang="cs-CZ" dirty="0">
              <a:solidFill>
                <a:srgbClr val="000000"/>
              </a:solidFill>
              <a:latin typeface="+mj-lt"/>
            </a:endParaRPr>
          </a:p>
          <a:p>
            <a:endParaRPr lang="cs-CZ" dirty="0">
              <a:solidFill>
                <a:srgbClr val="000000"/>
              </a:solidFill>
              <a:latin typeface="+mj-lt"/>
            </a:endParaRPr>
          </a:p>
          <a:p>
            <a:endParaRPr lang="cs-CZ" dirty="0">
              <a:solidFill>
                <a:srgbClr val="000000"/>
              </a:solidFill>
              <a:latin typeface="+mj-lt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936836A-ED69-4366-8AAE-B0E0A912F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773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723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E39B3-563A-41D3-488B-3EA1D98C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SÁZÍME STROMY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010C15-2748-B39B-780C-A326F4E0D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0091"/>
            <a:ext cx="8596668" cy="4581272"/>
          </a:xfrm>
        </p:spPr>
        <p:txBody>
          <a:bodyPr>
            <a:normAutofit fontScale="92500" lnSpcReduction="10000"/>
          </a:bodyPr>
          <a:lstStyle/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ontserrat Light"/>
              <a:buNone/>
            </a:pPr>
            <a:r>
              <a:rPr lang="cs-CZ" dirty="0">
                <a:solidFill>
                  <a:schemeClr val="tx1"/>
                </a:solidFill>
              </a:rPr>
              <a:t>Pomáhají obcím s návratem zeleně do krajiny, obnovují stromořadí u polních cest, remízky, sází biokoridory, biocentra a vrací zeleň k místním silnicím.</a:t>
            </a: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ontserrat Light"/>
              <a:buNone/>
            </a:pPr>
            <a:r>
              <a:rPr lang="cs-CZ" dirty="0">
                <a:solidFill>
                  <a:schemeClr val="tx1"/>
                </a:solidFill>
              </a:rPr>
              <a:t>To vše díky financování z privátních zdrojů a bez nutnosti spolufinancování obcí.</a:t>
            </a: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ontserrat Light"/>
              <a:buNone/>
            </a:pPr>
            <a:r>
              <a:rPr lang="cs-CZ" dirty="0">
                <a:solidFill>
                  <a:schemeClr val="tx1"/>
                </a:solidFill>
              </a:rPr>
              <a:t>Na obci zůstává „jen“ následná péče.</a:t>
            </a:r>
            <a:endParaRPr lang="cs-CZ" sz="1800" dirty="0">
              <a:solidFill>
                <a:srgbClr val="99CA3C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sz="18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www.sazimestromy.cz</a:t>
            </a:r>
            <a:endParaRPr lang="cs-CZ" sz="1800" dirty="0">
              <a:solidFill>
                <a:schemeClr val="tx1"/>
              </a:solidFill>
            </a:endParaRP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sz="1800" dirty="0">
                <a:solidFill>
                  <a:schemeClr val="tx1"/>
                </a:solidFill>
              </a:rPr>
              <a:t>Tomáš Vodička</a:t>
            </a: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it-IT" sz="1800" dirty="0">
                <a:solidFill>
                  <a:schemeClr val="tx1"/>
                </a:solidFill>
              </a:rPr>
              <a:t>omas.vodicka@sazimestromy.cz</a:t>
            </a: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sz="1800" dirty="0">
                <a:solidFill>
                  <a:schemeClr val="tx1"/>
                </a:solidFill>
              </a:rPr>
              <a:t>+420 737 239 594</a:t>
            </a: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sz="1800" dirty="0">
                <a:solidFill>
                  <a:schemeClr val="tx1"/>
                </a:solidFill>
              </a:rPr>
              <a:t>Martina Pavelková</a:t>
            </a:r>
            <a:endParaRPr lang="it-IT" dirty="0">
              <a:solidFill>
                <a:schemeClr val="tx1"/>
              </a:solidFill>
            </a:endParaRP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sz="1800" dirty="0">
                <a:solidFill>
                  <a:schemeClr val="tx1"/>
                </a:solidFill>
              </a:rPr>
              <a:t>martina.pavelkova@sazimestromy.cz</a:t>
            </a:r>
            <a:endParaRPr lang="it-IT" dirty="0">
              <a:solidFill>
                <a:schemeClr val="tx1"/>
              </a:solidFill>
            </a:endParaRPr>
          </a:p>
          <a:p>
            <a:pPr marL="508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sz="1800" dirty="0">
                <a:solidFill>
                  <a:schemeClr val="tx1"/>
                </a:solidFill>
              </a:rPr>
              <a:t>+420 724 281 233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Google Shape;230;p1">
            <a:extLst>
              <a:ext uri="{FF2B5EF4-FFF2-40B4-BE49-F238E27FC236}">
                <a16:creationId xmlns:a16="http://schemas.microsoft.com/office/drawing/2014/main" id="{2075D8C4-43F1-D96D-4D55-5F38B5901377}"/>
              </a:ext>
            </a:extLst>
          </p:cNvPr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19712" y="0"/>
            <a:ext cx="2043502" cy="193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38;p2">
            <a:extLst>
              <a:ext uri="{FF2B5EF4-FFF2-40B4-BE49-F238E27FC236}">
                <a16:creationId xmlns:a16="http://schemas.microsoft.com/office/drawing/2014/main" id="{DF433737-37C8-3152-24C7-F0CFF2921AEB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35677" y="2544916"/>
            <a:ext cx="3642852" cy="40771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938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8AAE3-7366-4BF6-2782-A7D8B230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328" y="2261420"/>
            <a:ext cx="8447429" cy="773328"/>
          </a:xfrm>
        </p:spPr>
        <p:txBody>
          <a:bodyPr>
            <a:normAutofit fontScale="90000"/>
          </a:bodyPr>
          <a:lstStyle/>
          <a:p>
            <a:r>
              <a:rPr lang="cs-CZ" dirty="0"/>
              <a:t>Děkujeme za pozornost</a:t>
            </a:r>
            <a:br>
              <a:rPr lang="cs-CZ" dirty="0"/>
            </a:br>
            <a:br>
              <a:rPr lang="cs-CZ" dirty="0"/>
            </a:b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LIFE WILL Voda v krajině a půdě</a:t>
            </a:r>
            <a:b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  <a:hlinkClick r:id="rId2"/>
              </a:rPr>
              <a:t>climate.lifewill@peopleinneed.cz</a:t>
            </a:r>
            <a:b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b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Alena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Šuráňová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Sdružení místních samospráv České republiky</a:t>
            </a:r>
            <a:b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  <a:hlinkClick r:id="rId3"/>
              </a:rPr>
              <a:t>suranova@smscr.cz</a:t>
            </a:r>
            <a:b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b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Marian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Moudřík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Krajský manažer Zlínského kraje, SMS ČR</a:t>
            </a:r>
            <a:br>
              <a:rPr lang="cs-CZ" sz="1100" dirty="0"/>
            </a:br>
            <a:r>
              <a:rPr lang="cs-CZ" sz="2000" dirty="0">
                <a:hlinkClick r:id="rId4"/>
              </a:rPr>
              <a:t>moudrik@smscr.cz</a:t>
            </a:r>
            <a:br>
              <a:rPr lang="cs-CZ" sz="1100" dirty="0"/>
            </a:br>
            <a:b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89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6450A-6DFF-DCC8-2C36-AE44D94E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LIFE WILL – Voda v krajině a půdě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1F1CF-7800-2D36-9C5F-391F4E3C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7513"/>
            <a:ext cx="3833706" cy="3880773"/>
          </a:xfrm>
        </p:spPr>
        <p:txBody>
          <a:bodyPr>
            <a:normAutofit/>
          </a:bodyPr>
          <a:lstStyle/>
          <a:p>
            <a:r>
              <a:rPr lang="cs-CZ" dirty="0"/>
              <a:t>Zranitelnost krajiny, klimatická změna</a:t>
            </a:r>
          </a:p>
          <a:p>
            <a:endParaRPr lang="cs-CZ" sz="1800" dirty="0"/>
          </a:p>
          <a:p>
            <a:r>
              <a:rPr lang="en-US" sz="1800" dirty="0" err="1"/>
              <a:t>Záměr</a:t>
            </a:r>
            <a:r>
              <a:rPr lang="en-US" sz="1800" dirty="0"/>
              <a:t> </a:t>
            </a:r>
            <a:r>
              <a:rPr lang="en-US" sz="1800" dirty="0" err="1"/>
              <a:t>projektu</a:t>
            </a:r>
            <a:r>
              <a:rPr lang="en-US" sz="1800" dirty="0"/>
              <a:t> LIFE WILL</a:t>
            </a:r>
            <a:r>
              <a:rPr lang="cs-CZ" dirty="0"/>
              <a:t>: </a:t>
            </a:r>
            <a:r>
              <a:rPr lang="en-US" sz="1800" b="1" dirty="0" err="1">
                <a:solidFill>
                  <a:schemeClr val="tx1"/>
                </a:solidFill>
              </a:rPr>
              <a:t>zvýšit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odolnost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obyvatel</a:t>
            </a:r>
            <a:r>
              <a:rPr lang="en-US" sz="1800" b="1" dirty="0">
                <a:solidFill>
                  <a:schemeClr val="tx1"/>
                </a:solidFill>
              </a:rPr>
              <a:t> a </a:t>
            </a:r>
            <a:r>
              <a:rPr lang="en-US" sz="1800" b="1" dirty="0" err="1">
                <a:solidFill>
                  <a:schemeClr val="tx1"/>
                </a:solidFill>
              </a:rPr>
              <a:t>zemědělské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krajiny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vůči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změně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klimatu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prostřednictvím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zvýšení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retenční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schopnosti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krajiny</a:t>
            </a:r>
            <a:r>
              <a:rPr lang="en-US" sz="1800" b="1" dirty="0">
                <a:solidFill>
                  <a:schemeClr val="tx1"/>
                </a:solidFill>
              </a:rPr>
              <a:t> a </a:t>
            </a:r>
            <a:r>
              <a:rPr lang="en-US" sz="1800" b="1" dirty="0" err="1">
                <a:solidFill>
                  <a:schemeClr val="tx1"/>
                </a:solidFill>
              </a:rPr>
              <a:t>půdy</a:t>
            </a:r>
            <a:r>
              <a:rPr lang="en-US" sz="1800" b="1" dirty="0">
                <a:solidFill>
                  <a:schemeClr val="tx1"/>
                </a:solidFill>
              </a:rPr>
              <a:t> a </a:t>
            </a:r>
            <a:r>
              <a:rPr lang="en-US" sz="1800" b="1" dirty="0" err="1">
                <a:solidFill>
                  <a:schemeClr val="tx1"/>
                </a:solidFill>
              </a:rPr>
              <a:t>realizací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přírodě-blízkých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adaptačních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opatření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na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lokální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úrovni</a:t>
            </a:r>
            <a:r>
              <a:rPr lang="cs-CZ" b="1" dirty="0">
                <a:solidFill>
                  <a:schemeClr val="tx1"/>
                </a:solidFill>
              </a:rPr>
              <a:t>.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endParaRPr lang="cs-CZ" sz="1800" b="1" dirty="0">
              <a:solidFill>
                <a:schemeClr val="tx1"/>
              </a:solidFill>
            </a:endParaRPr>
          </a:p>
          <a:p>
            <a:endParaRPr lang="cs-CZ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B7E65DB-C530-8EE9-9DEA-0F0BA31CD43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5668" y="1822644"/>
            <a:ext cx="5723466" cy="381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8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6335D-FDA8-2999-B1B8-FF6D48FF0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za projektem stojí? </a:t>
            </a:r>
          </a:p>
        </p:txBody>
      </p:sp>
      <p:pic>
        <p:nvPicPr>
          <p:cNvPr id="4" name="Obrázek 3" descr="Obsah obrázku text, Písmo, snímek obrazovky, design&#10;&#10;Popis byl vytvořen automaticky">
            <a:extLst>
              <a:ext uri="{FF2B5EF4-FFF2-40B4-BE49-F238E27FC236}">
                <a16:creationId xmlns:a16="http://schemas.microsoft.com/office/drawing/2014/main" id="{27E426EB-EFAC-0EE8-46E3-4F72D8FD118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1078" y="4883275"/>
            <a:ext cx="3211148" cy="1193847"/>
          </a:xfrm>
          <a:prstGeom prst="rect">
            <a:avLst/>
          </a:prstGeom>
        </p:spPr>
      </p:pic>
      <p:pic>
        <p:nvPicPr>
          <p:cNvPr id="8" name="Obrázek 7" descr="Obsah obrázku text, Písmo, vlajka, Grafika&#10;&#10;Popis byl vytvořen automaticky">
            <a:extLst>
              <a:ext uri="{FF2B5EF4-FFF2-40B4-BE49-F238E27FC236}">
                <a16:creationId xmlns:a16="http://schemas.microsoft.com/office/drawing/2014/main" id="{1CECDC62-DFCD-96BB-3890-F3C94DF8588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1669" y="5090541"/>
            <a:ext cx="3780360" cy="667725"/>
          </a:xfrm>
          <a:prstGeom prst="rect">
            <a:avLst/>
          </a:prstGeom>
        </p:spPr>
      </p:pic>
      <p:pic>
        <p:nvPicPr>
          <p:cNvPr id="10" name="Obrázek 9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C8B0F28E-1682-38B7-8C9C-310AEBA7AF6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987" y="5090541"/>
            <a:ext cx="3578727" cy="779317"/>
          </a:xfrm>
          <a:prstGeom prst="rect">
            <a:avLst/>
          </a:prstGeom>
        </p:spPr>
      </p:pic>
      <p:pic>
        <p:nvPicPr>
          <p:cNvPr id="12" name="Obrázek 11" descr="Obsah obrázku Písmo, text, Grafika, logo&#10;&#10;Popis byl vytvořen automaticky">
            <a:extLst>
              <a:ext uri="{FF2B5EF4-FFF2-40B4-BE49-F238E27FC236}">
                <a16:creationId xmlns:a16="http://schemas.microsoft.com/office/drawing/2014/main" id="{4F0070C8-028D-5EC0-58DC-E0E19AF0396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16" y="1532753"/>
            <a:ext cx="3955924" cy="2571350"/>
          </a:xfrm>
          <a:prstGeom prst="rect">
            <a:avLst/>
          </a:prstGeom>
        </p:spPr>
      </p:pic>
      <p:pic>
        <p:nvPicPr>
          <p:cNvPr id="1026" name="Picture 2" descr="Sdružení místních samospráv České republiky, z. s. - Oficiální stránky Sdružení  místních samospráv ČR">
            <a:extLst>
              <a:ext uri="{FF2B5EF4-FFF2-40B4-BE49-F238E27FC236}">
                <a16:creationId xmlns:a16="http://schemas.microsoft.com/office/drawing/2014/main" id="{D09D2194-A9F8-7505-1AC8-1733741A9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2226" y="2283016"/>
            <a:ext cx="2320617" cy="114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C86DF0A-6A2B-3AB9-E480-F006CB7F9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01146" y="3072528"/>
            <a:ext cx="3985017" cy="155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 descr="Obsah obrázku Písmo, logo, Grafika, typografie&#10;&#10;Popis byl vytvořen automaticky">
            <a:extLst>
              <a:ext uri="{FF2B5EF4-FFF2-40B4-BE49-F238E27FC236}">
                <a16:creationId xmlns:a16="http://schemas.microsoft.com/office/drawing/2014/main" id="{83648148-9CF1-5507-E7DD-CE4DB40F187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5969" y="1726781"/>
            <a:ext cx="2476536" cy="61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25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10D3D6-847A-F941-948D-8232B1109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993" y="971869"/>
            <a:ext cx="9426786" cy="388077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1/9/2022 – 31/8/2027 </a:t>
            </a:r>
            <a:r>
              <a:rPr lang="cs-CZ" dirty="0"/>
              <a:t>(5 let)</a:t>
            </a:r>
          </a:p>
          <a:p>
            <a:r>
              <a:rPr lang="cs-CZ" dirty="0"/>
              <a:t>Pilotní lokality: Česká republika, Slovensko</a:t>
            </a:r>
          </a:p>
          <a:p>
            <a:pPr lvl="1"/>
            <a:r>
              <a:rPr lang="cs-CZ" dirty="0"/>
              <a:t>Obce Velvary, Němčice u Kolína, </a:t>
            </a:r>
            <a:r>
              <a:rPr lang="cs-CZ" dirty="0" err="1"/>
              <a:t>Šterusy</a:t>
            </a:r>
            <a:endParaRPr lang="cs-CZ" dirty="0"/>
          </a:p>
          <a:p>
            <a:r>
              <a:rPr lang="cs-CZ" dirty="0"/>
              <a:t>Celkový rozpočet: </a:t>
            </a:r>
            <a:r>
              <a:rPr lang="cs-CZ" b="1" dirty="0"/>
              <a:t>2 597 269 EUR</a:t>
            </a:r>
          </a:p>
          <a:p>
            <a:pPr lvl="1"/>
            <a:r>
              <a:rPr lang="cs-CZ" dirty="0"/>
              <a:t>Podíl EU: 1 558 361 EUR (60 %)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970EF2D-51F7-975F-DB81-1A03817A3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8158" y="329730"/>
            <a:ext cx="6384280" cy="347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: dolů 4">
            <a:extLst>
              <a:ext uri="{FF2B5EF4-FFF2-40B4-BE49-F238E27FC236}">
                <a16:creationId xmlns:a16="http://schemas.microsoft.com/office/drawing/2014/main" id="{DC37DAE2-078E-4B15-0FCA-6AE5E19576A3}"/>
              </a:ext>
            </a:extLst>
          </p:cNvPr>
          <p:cNvSpPr/>
          <p:nvPr/>
        </p:nvSpPr>
        <p:spPr>
          <a:xfrm>
            <a:off x="7328563" y="1306410"/>
            <a:ext cx="219111" cy="26421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5928B2EA-AC54-BAE0-F09F-57808B463FAB}"/>
              </a:ext>
            </a:extLst>
          </p:cNvPr>
          <p:cNvSpPr/>
          <p:nvPr/>
        </p:nvSpPr>
        <p:spPr>
          <a:xfrm>
            <a:off x="7726014" y="1416189"/>
            <a:ext cx="219111" cy="26421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A29774FC-ECB0-2A31-FF86-E7AAAC5360BE}"/>
              </a:ext>
            </a:extLst>
          </p:cNvPr>
          <p:cNvSpPr/>
          <p:nvPr/>
        </p:nvSpPr>
        <p:spPr>
          <a:xfrm>
            <a:off x="10590281" y="2780150"/>
            <a:ext cx="219111" cy="26421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AutoShape 2" descr="Němčice se dlouhodobě potýkají se suchem">
            <a:extLst>
              <a:ext uri="{FF2B5EF4-FFF2-40B4-BE49-F238E27FC236}">
                <a16:creationId xmlns:a16="http://schemas.microsoft.com/office/drawing/2014/main" id="{04FAD212-3E11-7E94-74F4-B95075D61D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1882303" cy="188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12" name="Obrázek 11" descr="Obsah obrázku venku, tráva, dům, strom&#10;&#10;Popis byl vytvořen automaticky">
            <a:extLst>
              <a:ext uri="{FF2B5EF4-FFF2-40B4-BE49-F238E27FC236}">
                <a16:creationId xmlns:a16="http://schemas.microsoft.com/office/drawing/2014/main" id="{5D3FE5AF-F3CF-650C-9131-92824710B2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7520" y="3901026"/>
            <a:ext cx="3562305" cy="2667000"/>
          </a:xfrm>
          <a:prstGeom prst="rect">
            <a:avLst/>
          </a:prstGeom>
        </p:spPr>
      </p:pic>
      <p:pic>
        <p:nvPicPr>
          <p:cNvPr id="1036" name="Picture 12" descr="V">
            <a:extLst>
              <a:ext uri="{FF2B5EF4-FFF2-40B4-BE49-F238E27FC236}">
                <a16:creationId xmlns:a16="http://schemas.microsoft.com/office/drawing/2014/main" id="{C3F1C133-5F2A-C0FF-350A-DD86AC785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6993" y="3889551"/>
            <a:ext cx="4017080" cy="267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rogram hospodárskeho a sociálneho rozvoja obce Šterusy 2007 – 2017">
            <a:extLst>
              <a:ext uri="{FF2B5EF4-FFF2-40B4-BE49-F238E27FC236}">
                <a16:creationId xmlns:a16="http://schemas.microsoft.com/office/drawing/2014/main" id="{AE319237-1020-058D-813C-ECABB7E4E8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3340" b="-479"/>
          <a:stretch/>
        </p:blipFill>
        <p:spPr bwMode="auto">
          <a:xfrm>
            <a:off x="8343272" y="3891144"/>
            <a:ext cx="448386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79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A6D2F-75C6-15A7-4A7D-E7BCA1E0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900151" cy="1320800"/>
          </a:xfrm>
        </p:spPr>
        <p:txBody>
          <a:bodyPr/>
          <a:lstStyle/>
          <a:p>
            <a:r>
              <a:rPr lang="cs-CZ" dirty="0"/>
              <a:t>Aktivity projektu LIFE WILL </a:t>
            </a:r>
            <a:br>
              <a:rPr lang="cs-CZ" dirty="0"/>
            </a:br>
            <a:r>
              <a:rPr lang="cs-CZ" dirty="0"/>
              <a:t>    v pilotních obcích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090AE-A7B7-7A3D-7583-D0576124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16" y="1698620"/>
            <a:ext cx="8596668" cy="4522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algn="l"/>
            <a:r>
              <a:rPr lang="cs-CZ" dirty="0"/>
              <a:t>Stávající studie krajinářských opatření, jejich úpravy</a:t>
            </a:r>
          </a:p>
          <a:p>
            <a:pPr algn="l"/>
            <a:r>
              <a:rPr lang="cs-CZ" dirty="0"/>
              <a:t>Sociologický průzkum </a:t>
            </a:r>
          </a:p>
          <a:p>
            <a:pPr algn="l"/>
            <a:r>
              <a:rPr lang="cs-CZ" dirty="0"/>
              <a:t>Participativní plánování</a:t>
            </a:r>
          </a:p>
          <a:p>
            <a:pPr algn="l"/>
            <a:r>
              <a:rPr lang="cs-CZ" dirty="0"/>
              <a:t>Projektová příprava</a:t>
            </a:r>
          </a:p>
          <a:p>
            <a:pPr algn="l"/>
            <a:r>
              <a:rPr lang="cs-CZ" dirty="0"/>
              <a:t>Realizace opatření</a:t>
            </a:r>
          </a:p>
          <a:p>
            <a:pPr algn="l"/>
            <a:r>
              <a:rPr lang="cs-CZ" dirty="0"/>
              <a:t>Dotační podpora</a:t>
            </a:r>
          </a:p>
          <a:p>
            <a:pPr algn="l"/>
            <a:r>
              <a:rPr lang="cs-CZ" dirty="0"/>
              <a:t>Poradenství zemědělcům</a:t>
            </a:r>
          </a:p>
          <a:p>
            <a:pPr algn="l"/>
            <a:r>
              <a:rPr lang="cs-CZ" dirty="0"/>
              <a:t>Monitoring</a:t>
            </a:r>
          </a:p>
          <a:p>
            <a:pPr marL="0" indent="0" algn="l">
              <a:buNone/>
            </a:pPr>
            <a:endParaRPr lang="cs-CZ" dirty="0"/>
          </a:p>
        </p:txBody>
      </p:sp>
      <p:pic>
        <p:nvPicPr>
          <p:cNvPr id="13" name="Obrázek 12" descr="Obsah obrázku venku, obloha, oblečení, osoba&#10;&#10;Popis byl vytvořen automaticky">
            <a:extLst>
              <a:ext uri="{FF2B5EF4-FFF2-40B4-BE49-F238E27FC236}">
                <a16:creationId xmlns:a16="http://schemas.microsoft.com/office/drawing/2014/main" id="{4D8F0F02-E84E-6E14-2ADA-1EF77A402F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9602" y="3550561"/>
            <a:ext cx="4029025" cy="3021769"/>
          </a:xfrm>
          <a:prstGeom prst="rect">
            <a:avLst/>
          </a:prstGeom>
        </p:spPr>
      </p:pic>
      <p:pic>
        <p:nvPicPr>
          <p:cNvPr id="6" name="Obrázek 5" descr="Obsah obrázku interiér, oblečení, osoba, zeď&#10;&#10;Popis byl vytvořen automaticky">
            <a:extLst>
              <a:ext uri="{FF2B5EF4-FFF2-40B4-BE49-F238E27FC236}">
                <a16:creationId xmlns:a16="http://schemas.microsoft.com/office/drawing/2014/main" id="{CD72DB92-A716-7193-44F6-00E5AD7F6CE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9602" y="427301"/>
            <a:ext cx="4002265" cy="300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8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A6D2F-75C6-15A7-4A7D-E7BCA1E0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900151" cy="1320800"/>
          </a:xfrm>
        </p:spPr>
        <p:txBody>
          <a:bodyPr/>
          <a:lstStyle/>
          <a:p>
            <a:r>
              <a:rPr lang="cs-CZ" dirty="0"/>
              <a:t>Velvary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090AE-A7B7-7A3D-7583-D0576124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16" y="1698620"/>
            <a:ext cx="8596668" cy="4522278"/>
          </a:xfrm>
        </p:spPr>
        <p:txBody>
          <a:bodyPr>
            <a:normAutofit/>
          </a:bodyPr>
          <a:lstStyle/>
          <a:p>
            <a:r>
              <a:rPr lang="cs-CZ" dirty="0"/>
              <a:t>Dokončený sociologický průzkum mezi místními aktéry</a:t>
            </a:r>
          </a:p>
          <a:p>
            <a:pPr algn="l"/>
            <a:r>
              <a:rPr lang="cs-CZ" dirty="0"/>
              <a:t>Participativní plánování </a:t>
            </a:r>
          </a:p>
          <a:p>
            <a:pPr lvl="1"/>
            <a:r>
              <a:rPr lang="cs-CZ" sz="1800" dirty="0"/>
              <a:t>Představení navržených opatření</a:t>
            </a:r>
          </a:p>
          <a:p>
            <a:pPr lvl="1"/>
            <a:r>
              <a:rPr lang="cs-CZ" sz="1800" dirty="0"/>
              <a:t>Diskuze nad jednotlivými návrhy</a:t>
            </a:r>
          </a:p>
          <a:p>
            <a:pPr lvl="1"/>
            <a:endParaRPr lang="cs-CZ" dirty="0"/>
          </a:p>
          <a:p>
            <a:pPr algn="l"/>
            <a:r>
              <a:rPr lang="cs-CZ" dirty="0"/>
              <a:t>Rozpracování navržených opatření</a:t>
            </a:r>
          </a:p>
          <a:p>
            <a:pPr marL="0" indent="0" algn="l">
              <a:buNone/>
            </a:pPr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8CEB77-2151-4B64-8220-643A6ED91ED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5980" y="430273"/>
            <a:ext cx="4490408" cy="29987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F80A0A-F54F-47F6-A17E-8E14AAAFAB8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5980" y="3534490"/>
            <a:ext cx="4490408" cy="299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44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ED084-8667-C6F0-37F8-F6EA08BA1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1312"/>
            <a:ext cx="8596668" cy="1320800"/>
          </a:xfrm>
        </p:spPr>
        <p:txBody>
          <a:bodyPr/>
          <a:lstStyle/>
          <a:p>
            <a:r>
              <a:rPr lang="cs-CZ" dirty="0"/>
              <a:t>Příběh Velvar</a:t>
            </a:r>
          </a:p>
        </p:txBody>
      </p:sp>
    </p:spTree>
    <p:extLst>
      <p:ext uri="{BB962C8B-B14F-4D97-AF65-F5344CB8AC3E}">
        <p14:creationId xmlns:p14="http://schemas.microsoft.com/office/powerpoint/2010/main" val="422798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A6D2F-75C6-15A7-4A7D-E7BCA1E0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900151" cy="1320800"/>
          </a:xfrm>
        </p:spPr>
        <p:txBody>
          <a:bodyPr/>
          <a:lstStyle/>
          <a:p>
            <a:r>
              <a:rPr lang="cs-CZ" dirty="0"/>
              <a:t>Němčice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090AE-A7B7-7A3D-7583-D0576124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16" y="1698620"/>
            <a:ext cx="8596668" cy="4522278"/>
          </a:xfrm>
        </p:spPr>
        <p:txBody>
          <a:bodyPr>
            <a:normAutofit/>
          </a:bodyPr>
          <a:lstStyle/>
          <a:p>
            <a:r>
              <a:rPr lang="cs-CZ" dirty="0"/>
              <a:t>Dokončený sociologický průzkum mezi místními aktéry</a:t>
            </a:r>
          </a:p>
          <a:p>
            <a:pPr algn="l"/>
            <a:r>
              <a:rPr lang="cs-CZ" dirty="0"/>
              <a:t>Participativní plánování</a:t>
            </a:r>
          </a:p>
          <a:p>
            <a:pPr lvl="1"/>
            <a:r>
              <a:rPr lang="cs-CZ" dirty="0"/>
              <a:t>Plán realizací, stanovené priority</a:t>
            </a:r>
          </a:p>
          <a:p>
            <a:pPr algn="l"/>
            <a:r>
              <a:rPr lang="cs-CZ" dirty="0"/>
              <a:t>Obnovení polní cesty a výsadba stromů</a:t>
            </a:r>
          </a:p>
          <a:p>
            <a:pPr lvl="1"/>
            <a:r>
              <a:rPr lang="cs-CZ" dirty="0"/>
              <a:t>Vytyčení cesty</a:t>
            </a:r>
          </a:p>
          <a:p>
            <a:pPr lvl="1"/>
            <a:r>
              <a:rPr lang="cs-CZ" dirty="0"/>
              <a:t>Osetí cesty travní směsí</a:t>
            </a:r>
          </a:p>
          <a:p>
            <a:pPr lvl="1"/>
            <a:r>
              <a:rPr lang="cs-CZ" dirty="0"/>
              <a:t>Výsadbový plán (57 stromů)</a:t>
            </a:r>
          </a:p>
          <a:p>
            <a:pPr lvl="1"/>
            <a:r>
              <a:rPr lang="cs-CZ" dirty="0"/>
              <a:t>Sázení stromů</a:t>
            </a:r>
          </a:p>
          <a:p>
            <a:pPr algn="l"/>
            <a:r>
              <a:rPr lang="cs-CZ" dirty="0"/>
              <a:t>Projektová příprava dalších opatření</a:t>
            </a:r>
          </a:p>
          <a:p>
            <a:pPr marL="0" indent="0" algn="l">
              <a:buNone/>
            </a:pPr>
            <a:endParaRPr lang="cs-CZ" dirty="0"/>
          </a:p>
        </p:txBody>
      </p:sp>
      <p:pic>
        <p:nvPicPr>
          <p:cNvPr id="5" name="Obrázek 4" descr="Obsah obrázku oblečení, osoba, žena, Lidská tvář&#10;&#10;Popis byl vytvořen automaticky">
            <a:extLst>
              <a:ext uri="{FF2B5EF4-FFF2-40B4-BE49-F238E27FC236}">
                <a16:creationId xmlns:a16="http://schemas.microsoft.com/office/drawing/2014/main" id="{DC44CD7F-9DFB-D511-4E32-8CCF7CE82DB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1611" y="457820"/>
            <a:ext cx="4279146" cy="3209360"/>
          </a:xfrm>
          <a:prstGeom prst="rect">
            <a:avLst/>
          </a:prstGeom>
        </p:spPr>
      </p:pic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CCA6999C-CC2F-4F4F-8A0C-F37D3897CDF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1611" y="3799981"/>
            <a:ext cx="4279146" cy="285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29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24E9E-04BE-2E39-CE2E-923EF3D6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171" y="185419"/>
            <a:ext cx="8596668" cy="1320800"/>
          </a:xfrm>
        </p:spPr>
        <p:txBody>
          <a:bodyPr/>
          <a:lstStyle/>
          <a:p>
            <a:r>
              <a:rPr lang="cs-CZ" dirty="0"/>
              <a:t>Příběh Němčic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EA8BF4-C7DE-FD46-E5A4-E2EAC0D82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89223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19848</TotalTime>
  <Words>774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Montserrat Light</vt:lpstr>
      <vt:lpstr>system-ui</vt:lpstr>
      <vt:lpstr>Times New Roman</vt:lpstr>
      <vt:lpstr>Trebuchet MS</vt:lpstr>
      <vt:lpstr>Wingdings 3</vt:lpstr>
      <vt:lpstr>Fazeta</vt:lpstr>
      <vt:lpstr>LIFE WILL – VODA V KRAJINĚ A PŮDĚ  </vt:lpstr>
      <vt:lpstr>LIFE WILL – Voda v krajině a půdě</vt:lpstr>
      <vt:lpstr>Kdo za projektem stojí? </vt:lpstr>
      <vt:lpstr>PowerPoint Presentation</vt:lpstr>
      <vt:lpstr>Aktivity projektu LIFE WILL      v pilotních obcích</vt:lpstr>
      <vt:lpstr>Velvary</vt:lpstr>
      <vt:lpstr>Příběh Velvar</vt:lpstr>
      <vt:lpstr>Němčice</vt:lpstr>
      <vt:lpstr>Příběh Němčic</vt:lpstr>
      <vt:lpstr>Šterusy </vt:lpstr>
      <vt:lpstr>Jak se zapojit?</vt:lpstr>
      <vt:lpstr>Replikace v dalších obcích</vt:lpstr>
      <vt:lpstr>Dotační možnosti na vodozádržná a krajinářská opatření</vt:lpstr>
      <vt:lpstr>Dotační možnosti na vodozádržná          a krajinářská opatření</vt:lpstr>
      <vt:lpstr>SÁZÍME STROMY</vt:lpstr>
      <vt:lpstr>Děkujeme za pozornost  LIFE WILL Voda v krajině a půdě climate.lifewill@peopleinneed.cz  Alena Šuráňová, Sdružení místních samospráv České republiky suranova@smscr.cz  Marian Moudřík, Krajský manažer Zlínského kraje, SMS ČR moudrik@smscr.cz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WILL – VODA V KRAJINĚ A PŮDĚ</dc:title>
  <dc:creator>Alena Šuráňová</dc:creator>
  <cp:lastModifiedBy>Marian Moudřík</cp:lastModifiedBy>
  <cp:revision>35</cp:revision>
  <cp:lastPrinted>2024-05-13T10:13:28Z</cp:lastPrinted>
  <dcterms:created xsi:type="dcterms:W3CDTF">2023-09-03T18:15:22Z</dcterms:created>
  <dcterms:modified xsi:type="dcterms:W3CDTF">2025-01-23T15:42:29Z</dcterms:modified>
</cp:coreProperties>
</file>