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86" r:id="rId4"/>
    <p:sldId id="257" r:id="rId5"/>
    <p:sldId id="258" r:id="rId6"/>
    <p:sldId id="259" r:id="rId7"/>
    <p:sldId id="287" r:id="rId8"/>
    <p:sldId id="284" r:id="rId9"/>
    <p:sldId id="288" r:id="rId10"/>
    <p:sldId id="285" r:id="rId11"/>
    <p:sldId id="297" r:id="rId12"/>
    <p:sldId id="260" r:id="rId13"/>
    <p:sldId id="289" r:id="rId14"/>
    <p:sldId id="290" r:id="rId15"/>
    <p:sldId id="291" r:id="rId16"/>
    <p:sldId id="292" r:id="rId17"/>
    <p:sldId id="293" r:id="rId18"/>
    <p:sldId id="294" r:id="rId19"/>
    <p:sldId id="277" r:id="rId20"/>
    <p:sldId id="280" r:id="rId21"/>
    <p:sldId id="281" r:id="rId22"/>
    <p:sldId id="283" r:id="rId23"/>
    <p:sldId id="278" r:id="rId24"/>
    <p:sldId id="279" r:id="rId25"/>
    <p:sldId id="273" r:id="rId26"/>
    <p:sldId id="274" r:id="rId27"/>
    <p:sldId id="295" r:id="rId28"/>
    <p:sldId id="296" r:id="rId29"/>
    <p:sldId id="275" r:id="rId30"/>
    <p:sldId id="271" r:id="rId31"/>
  </p:sldIdLst>
  <p:sldSz cx="12192000" cy="6858000"/>
  <p:notesSz cx="6858000" cy="9144000"/>
  <p:embeddedFontLst>
    <p:embeddedFont>
      <p:font typeface="Arial Narrow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Gothic" panose="020B0604020202020204" charset="0"/>
      <p:regular r:id="rId41"/>
      <p:bold r:id="rId42"/>
      <p:italic r:id="rId43"/>
      <p:boldItalic r:id="rId44"/>
    </p:embeddedFont>
    <p:embeddedFont>
      <p:font typeface="Gill Sans MT" panose="020B0604020202020204" charset="-18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Times" panose="02020603050405020304" pitchFamily="18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XTYi5rqFBqnkdKDQ/LngYWBVH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Kloz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725488"/>
            <a:ext cx="6448425" cy="3627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595813"/>
            <a:ext cx="5486400" cy="4352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 investovaných 150 000 Kč do tepelného čerpadla získáte každý rok 30 000 Kč čistého příjmu formou úspor. </a:t>
            </a:r>
            <a:endParaRPr/>
          </a:p>
        </p:txBody>
      </p:sp>
      <p:sp>
        <p:nvSpPr>
          <p:cNvPr id="210" name="Google Shape;210;p9:notes"/>
          <p:cNvSpPr txBox="1"/>
          <p:nvPr/>
        </p:nvSpPr>
        <p:spPr>
          <a:xfrm>
            <a:off x="3884613" y="9188450"/>
            <a:ext cx="2971800" cy="4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7383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3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62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5939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233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 b="1"/>
              <a:t>K poslednímu odstavci: 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Na základě analýzy připravovaných a možných projektů lze odhadnout, že v případě existence vhodné podpory ze strany státu by do roku 2030 mohlo být realizováno až 10 tepláren a až 20 výtopen přímo využívajících GTE.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To by při instalovaném výkonu jedné teplárny 5 MWe (=elektrických) a 40 MWt (tepelných) a výtopny 10 MWt znamenalo v roce 2030 celkovou výrobu 350 GWh elektřiny a 6,5 PJ tepla.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 sz="1100"/>
              <a:t>Takový rozvoj by vyžadoval poměrně robustní nástroje....</a:t>
            </a:r>
            <a:endParaRPr sz="1100"/>
          </a:p>
        </p:txBody>
      </p:sp>
      <p:sp>
        <p:nvSpPr>
          <p:cNvPr id="178" name="Google Shape;1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0363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 b="1"/>
              <a:t>K poslednímu odstavci: 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Na základě analýzy připravovaných a možných projektů lze odhadnout, že v případě existence vhodné podpory ze strany státu by do roku 2030 mohlo být realizováno až 10 tepláren a až 20 výtopen přímo využívajících GTE.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To by při instalovaném výkonu jedné teplárny 5 MWe (=elektrických) a 40 MWt (tepelných) a výtopny 10 MWt znamenalo v roce 2030 celkovou výrobu 350 GWh elektřiny a 6,5 PJ tepla.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 sz="1100"/>
              <a:t>Takový rozvoj by vyžadoval poměrně robustní nástroje....</a:t>
            </a:r>
            <a:endParaRPr sz="1100"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979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 b="1"/>
              <a:t>K poslednímu odstavci: 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Na základě analýzy připravovaných a možných projektů lze odhadnout, že v případě existence vhodné podpory ze strany státu by do roku 2030 mohlo být realizováno až 10 tepláren a až 20 výtopen přímo využívajících GTE.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To by při instalovaném výkonu jedné teplárny 5 MWe (=elektrických) a 40 MWt (tepelných) a výtopny 10 MWt znamenalo v roce 2030 celkovou výrobu 350 GWh elektřiny a 6,5 PJ tepla.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 sz="1100"/>
              <a:t>Takový rozvoj by vyžadoval poměrně robustní nástroje....</a:t>
            </a:r>
            <a:endParaRPr sz="1100"/>
          </a:p>
        </p:txBody>
      </p:sp>
      <p:sp>
        <p:nvSpPr>
          <p:cNvPr id="145" name="Google Shape;1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676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 b="1"/>
              <a:t>K poslednímu odstavci: 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Na základě analýzy připravovaných a možných projektů lze odhadnout, že v případě existence vhodné podpory ze strany státu by do roku 2030 mohlo být realizováno až 10 tepláren a až 20 výtopen přímo využívajících GTE.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To by při instalovaném výkonu jedné teplárny 5 MWe (=elektrických) a 40 MWt (tepelných) a výtopny 10 MWt znamenalo v roce 2030 celkovou výrobu 350 GWh elektřiny a 6,5 PJ tepla.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 sz="1100"/>
              <a:t>Takový rozvoj by vyžadoval poměrně robustní nástroje....</a:t>
            </a:r>
            <a:endParaRPr sz="1100"/>
          </a:p>
        </p:txBody>
      </p:sp>
      <p:sp>
        <p:nvSpPr>
          <p:cNvPr id="160" name="Google Shape;16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0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379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 b="1"/>
              <a:t>K poslednímu odstavci: 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Na základě analýzy připravovaných a možných projektů lze odhadnout, že v případě existence vhodné podpory ze strany státu by do roku 2030 mohlo být realizováno až 10 tepláren a až 20 výtopen přímo využívajících GTE.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To by při instalovaném výkonu jedné teplárny 5 MWe (=elektrických) a 40 MWt (tepelných) a výtopny 10 MWt znamenalo v roce 2030 celkovou výrobu 350 GWh elektřiny a 6,5 PJ tepla.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 sz="1100"/>
              <a:t>Takový rozvoj by vyžadoval poměrně robustní nástroje....</a:t>
            </a:r>
            <a:endParaRPr sz="1100"/>
          </a:p>
        </p:txBody>
      </p:sp>
      <p:sp>
        <p:nvSpPr>
          <p:cNvPr id="185" name="Google Shape;18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9896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 b="1"/>
              <a:t>K poslednímu odstavci: 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Na základě analýzy připravovaných a možných projektů lze odhadnout, že v případě existence vhodné podpory ze strany státu by do roku 2030 mohlo být realizováno až 10 tepláren a až 20 výtopen přímo využívajících GTE.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To by při instalovaném výkonu jedné teplárny 5 MWe (=elektrických) a 40 MWt (tepelných) a výtopny 10 MWt znamenalo v roce 2030 celkovou výrobu 350 GWh elektřiny a 6,5 PJ tepla.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 sz="1100"/>
              <a:t>Takový rozvoj by vyžadoval poměrně robustní nástroje....</a:t>
            </a:r>
            <a:endParaRPr sz="1100"/>
          </a:p>
        </p:txBody>
      </p:sp>
      <p:sp>
        <p:nvSpPr>
          <p:cNvPr id="192" name="Google Shape;1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895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2EFAD-1A43-43AE-9239-24FB139D19A5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056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2EFAD-1A43-43AE-9239-24FB139D19A5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406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042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*zde je nutno přičíst vyšší tepelný výkon hlubších vrtů do 400, kterých by mohlo být např. 10 %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** zde by se měl již projevit nelineární nárůst, který byl v prvních 3 letech, ve 4. a 5. roce by tedy mohlo být dosaženo mety 100 MW inst. výkonu a více..</a:t>
            </a:r>
            <a:endParaRPr/>
          </a:p>
        </p:txBody>
      </p:sp>
      <p:sp>
        <p:nvSpPr>
          <p:cNvPr id="254" name="Google Shape;25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04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0" name="Google Shape;600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*zde je nutno přičíst vyšší tepelný výkon hlubších vrtů do 400, kterých by mohlo být např. 10 %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** zde by se měl již projevit nelineární nárůst, který byl v prvních 3 letech, ve 4. a 5. roce by tedy mohlo být dosaženo mety 100 MW inst. výkonu a více..</a:t>
            </a:r>
            <a:endParaRPr/>
          </a:p>
        </p:txBody>
      </p:sp>
      <p:sp>
        <p:nvSpPr>
          <p:cNvPr id="601" name="Google Shape;601;p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9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17112fc3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217112fc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03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 b="1"/>
              <a:t>K poslednímu odstavci: 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Na základě analýzy připravovaných a možných projektů lze odhadnout, že v případě existence vhodné podpory ze strany státu by do roku 2030 mohlo být realizováno až 10 tepláren a až 20 výtopen přímo využívajících GTE.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100"/>
              <a:t>To by při instalovaném výkonu jedné teplárny 5 MWe (=elektrických) a 40 MWt (tepelných) a výtopny 10 MWt znamenalo v roce 2030 celkovou výrobu 350 GWh elektřiny a 6,5 PJ tepla.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 sz="1100"/>
              <a:t>Takový rozvoj by vyžadoval poměrně robustní nástroje....</a:t>
            </a:r>
            <a:endParaRPr sz="1100"/>
          </a:p>
        </p:txBody>
      </p:sp>
      <p:sp>
        <p:nvSpPr>
          <p:cNvPr id="629" name="Google Shape;629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617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/>
          <p:nvPr/>
        </p:nvSpPr>
        <p:spPr>
          <a:xfrm>
            <a:off x="10871200" y="6211888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dpis a svislý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838200" y="980728"/>
            <a:ext cx="10515600" cy="7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 rot="5400000">
            <a:off x="7441232" y="2264395"/>
            <a:ext cx="5196236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 rot="5400000">
            <a:off x="2107233" y="-288306"/>
            <a:ext cx="519623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1_Úvodní sníme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7" name="Google Shape;27;p18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18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18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18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8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820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980728"/>
            <a:ext cx="10515600" cy="7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va obsahy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8200" y="908720"/>
            <a:ext cx="10515600" cy="78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437C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437C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437C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3343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ání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839788" y="908720"/>
            <a:ext cx="10515600" cy="78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437C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437C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enom nadpis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8200" y="908720"/>
            <a:ext cx="10515600" cy="78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38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437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7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3874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" name="Google Shape;13;p17"/>
          <p:cNvSpPr/>
          <p:nvPr/>
        </p:nvSpPr>
        <p:spPr>
          <a:xfrm>
            <a:off x="10871200" y="6400800"/>
            <a:ext cx="1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1" i="0" u="none" strike="noStrike" cap="none">
                <a:solidFill>
                  <a:srgbClr val="80BB3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1" i="0" u="none" strike="noStrike" cap="none">
              <a:solidFill>
                <a:srgbClr val="80BB3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cz/teplozem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cz/teplozem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/>
          <p:nvPr/>
        </p:nvSpPr>
        <p:spPr>
          <a:xfrm>
            <a:off x="-34925" y="1628774"/>
            <a:ext cx="12192000" cy="459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i="0" u="none" strike="noStrike" cap="none" dirty="0">
                <a:solidFill>
                  <a:srgbClr val="33437C"/>
                </a:solidFill>
                <a:latin typeface="Arial"/>
                <a:ea typeface="Arial"/>
                <a:cs typeface="Arial"/>
                <a:sym typeface="Arial"/>
              </a:rPr>
              <a:t>Udržitelná energetika v českých obcích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>
              <a:solidFill>
                <a:srgbClr val="33437C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33437C"/>
                </a:solidFill>
              </a:rPr>
              <a:t>Možnosti využití geotermální energie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33437C"/>
                </a:solidFill>
              </a:rPr>
              <a:t> v našich podmínkách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3100" b="0" i="0" u="none" strike="noStrike" cap="none" dirty="0">
                <a:solidFill>
                  <a:srgbClr val="33437C"/>
                </a:solidFill>
                <a:latin typeface="Arial"/>
                <a:ea typeface="Arial"/>
                <a:cs typeface="Arial"/>
                <a:sym typeface="Arial"/>
              </a:rPr>
            </a:br>
            <a:endParaRPr lang="cs-CZ" sz="3100" b="0" i="0" u="none" strike="noStrike" cap="none" dirty="0">
              <a:solidFill>
                <a:srgbClr val="3343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 dirty="0">
                <a:solidFill>
                  <a:srgbClr val="33437C"/>
                </a:solidFill>
                <a:sym typeface="Arial"/>
              </a:rPr>
              <a:t>Mgr. Jan Holeček, Ph.D.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 dirty="0">
                <a:solidFill>
                  <a:srgbClr val="33437C"/>
                </a:solidFill>
                <a:sym typeface="Arial"/>
              </a:rPr>
              <a:t> </a:t>
            </a:r>
            <a:r>
              <a:rPr lang="cs-CZ" sz="2000" b="0" i="0" u="none" strike="noStrike" cap="none" dirty="0">
                <a:solidFill>
                  <a:srgbClr val="33437C"/>
                </a:solidFill>
                <a:sym typeface="Arial"/>
              </a:rPr>
              <a:t>Česká geologická služba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3343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33437C"/>
                </a:solidFill>
              </a:rPr>
              <a:t>Celostátní konference Svazu místních samospráv ČR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33437C"/>
                </a:solidFill>
              </a:rPr>
              <a:t> </a:t>
            </a:r>
            <a:r>
              <a:rPr lang="cs-CZ" sz="2000" dirty="0">
                <a:solidFill>
                  <a:srgbClr val="33437C"/>
                </a:solidFill>
              </a:rPr>
              <a:t>Český Krumlov, 10.11.2022</a:t>
            </a:r>
            <a:endParaRPr sz="2000" dirty="0">
              <a:solidFill>
                <a:srgbClr val="33437C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3343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5"/>
          <p:cNvSpPr txBox="1">
            <a:spLocks noGrp="1"/>
          </p:cNvSpPr>
          <p:nvPr>
            <p:ph type="subTitle" idx="1"/>
          </p:nvPr>
        </p:nvSpPr>
        <p:spPr>
          <a:xfrm>
            <a:off x="438900" y="835269"/>
            <a:ext cx="11314200" cy="55179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3881" lvl="1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cs-CZ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jsme se dozvěděli</a:t>
            </a:r>
            <a:endParaRPr dirty="0"/>
          </a:p>
          <a:p>
            <a:pPr marL="849631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geotermální energie je </a:t>
            </a:r>
            <a:r>
              <a:rPr lang="cs-CZ" sz="2000" b="1" dirty="0">
                <a:solidFill>
                  <a:schemeClr val="dk1"/>
                </a:solidFill>
                <a:sym typeface="Arial"/>
              </a:rPr>
              <a:t>konkurenceschopnou alternativou pro fosilní zdroje</a:t>
            </a:r>
            <a:endParaRPr b="1" dirty="0"/>
          </a:p>
          <a:p>
            <a:pPr marL="849631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mělká GTE je </a:t>
            </a:r>
            <a:r>
              <a:rPr lang="cs-CZ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technologicky připravená</a:t>
            </a: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je třeba akcelerovat trh vhodnými nástroji</a:t>
            </a:r>
            <a:endParaRPr dirty="0"/>
          </a:p>
          <a:p>
            <a:pPr marL="849631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mělká GTE potřebuje: odstranit </a:t>
            </a:r>
            <a:r>
              <a:rPr lang="cs-CZ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bariéry, finanční pobídky, investice do V&amp;V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9631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jako strategický zdroj by mohla GTE pokrýt do 5 let 10-20% </a:t>
            </a:r>
            <a:r>
              <a:rPr lang="cs-CZ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</a:t>
            </a: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výkonu v CZT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9631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klíčová role: </a:t>
            </a:r>
            <a:endParaRPr dirty="0"/>
          </a:p>
          <a:p>
            <a:pPr marL="1306831" lvl="2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GTE sektoru (lidská kapacita, investice do vybavení, zavádění inovací)</a:t>
            </a:r>
            <a:endParaRPr dirty="0"/>
          </a:p>
          <a:p>
            <a:pPr marL="1306831" lvl="2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státu (strategie, legislativa, bariéry, finanční podpora) </a:t>
            </a:r>
            <a:endParaRPr dirty="0"/>
          </a:p>
          <a:p>
            <a:pPr marL="1306831" lvl="2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V&amp;V (inovace, výzkum, průzkum lokalit, databáze)</a:t>
            </a:r>
            <a:endParaRPr dirty="0"/>
          </a:p>
          <a:p>
            <a:pPr marL="1306831" lvl="2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veřejných investorů (obce, kraje, instituce, stát)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3881" lvl="1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95"/>
          <p:cNvSpPr txBox="1"/>
          <p:nvPr/>
        </p:nvSpPr>
        <p:spPr>
          <a:xfrm>
            <a:off x="7655213" y="6430875"/>
            <a:ext cx="4840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911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4"/>
          <p:cNvSpPr txBox="1">
            <a:spLocks/>
          </p:cNvSpPr>
          <p:nvPr/>
        </p:nvSpPr>
        <p:spPr>
          <a:xfrm>
            <a:off x="1940170" y="3013459"/>
            <a:ext cx="8012723" cy="54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  <a:sym typeface="Calibri"/>
              </a:rPr>
              <a:t>Ukázky realizace GTE zdrojů v praxi na území ČR</a:t>
            </a:r>
            <a:endParaRPr lang="cs-CZ" sz="3000" b="1" dirty="0">
              <a:solidFill>
                <a:srgbClr val="00387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1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838200" y="981075"/>
            <a:ext cx="10515600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Calibri"/>
                <a:ea typeface="Calibri"/>
                <a:cs typeface="Calibri"/>
                <a:sym typeface="Calibri"/>
              </a:rPr>
              <a:t>Využití v praxi – ukázky realizací geotermálních zdrojů v ČR</a:t>
            </a:r>
            <a:endParaRPr sz="3000" dirty="0"/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550875" y="1844675"/>
            <a:ext cx="8232000" cy="4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Aktuální situace v ČR (2022)</a:t>
            </a:r>
            <a:endParaRPr sz="2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Více než 50 realizací 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 větší a velké budovy již dokončeno, další jsou v projektech, tendrech nebo se nyní povolují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•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typově se jedná o administrativní budovy, sportoviště, residenční komplexy, haly, školy, zámky, atd.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•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Nejčastěji se jedná o akce s  parametry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–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30-100 vrtů (do 100-200 m hloubky)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–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 výkonech nejčastěji v intervalech: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•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cca 500 kW 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•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500-1000 kW 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Char char="•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více než 1MW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5" descr="Obsah obrázku text, papírnictví, stavební materiál&#10;&#10;Popis byl vytvořen automatick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753" y="3005975"/>
            <a:ext cx="3256050" cy="340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550010"/>
            <a:ext cx="2476500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body" idx="4294967295"/>
          </p:nvPr>
        </p:nvSpPr>
        <p:spPr>
          <a:xfrm>
            <a:off x="1028700" y="1297048"/>
            <a:ext cx="3886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polyfunkční objekty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veřejné budovy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kancelářské objekty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školy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nákupní centra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bazény a sportovní haly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průmyslové haly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památkové objekty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residenční komplexy</a:t>
            </a:r>
            <a:endParaRPr sz="2400" dirty="0"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  <a:sym typeface="Arial Narrow"/>
              </a:rPr>
              <a:t>obytné budovy - domy</a:t>
            </a:r>
            <a:endParaRPr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275" y="2133600"/>
            <a:ext cx="5027613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9;p5"/>
          <p:cNvSpPr txBox="1">
            <a:spLocks noGrp="1"/>
          </p:cNvSpPr>
          <p:nvPr>
            <p:ph type="title"/>
          </p:nvPr>
        </p:nvSpPr>
        <p:spPr>
          <a:xfrm>
            <a:off x="838200" y="981075"/>
            <a:ext cx="10515600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Calibri"/>
                <a:ea typeface="Calibri"/>
                <a:cs typeface="Calibri"/>
                <a:sym typeface="Calibri"/>
              </a:rPr>
              <a:t>Pro jaké objekty je možné běžně GTE využít?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02629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/>
        </p:nvSpPr>
        <p:spPr>
          <a:xfrm>
            <a:off x="1631950" y="823913"/>
            <a:ext cx="8451850" cy="314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</a:rPr>
              <a:t>Palác Národní, Praha 1, vrty 24 x 120m, r. 2014, celkem 2880 m v centru </a:t>
            </a:r>
            <a:r>
              <a:rPr lang="cs-CZ" sz="2000" b="1" i="0" u="none" strike="noStrike" cap="none" dirty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města</a:t>
            </a:r>
            <a:endParaRPr sz="1600" b="1" i="0" u="sng" strike="noStrike" cap="none" dirty="0">
              <a:solidFill>
                <a:schemeClr val="tx1"/>
              </a:solidFill>
              <a:latin typeface="+mn-lt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 i="0" u="sng" strike="noStrike" cap="none" dirty="0">
              <a:solidFill>
                <a:srgbClr val="0099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i="0" u="sng" strike="noStrike" cap="none" dirty="0">
                <a:solidFill>
                  <a:srgbClr val="0099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aphicFrame>
        <p:nvGraphicFramePr>
          <p:cNvPr id="219" name="Google Shape;219;p10"/>
          <p:cNvGraphicFramePr/>
          <p:nvPr/>
        </p:nvGraphicFramePr>
        <p:xfrm>
          <a:off x="1711325" y="2060575"/>
          <a:ext cx="337820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78200" imgH="2389188" progId="AcroExch.Document.11">
                  <p:embed/>
                </p:oleObj>
              </mc:Choice>
              <mc:Fallback>
                <p:oleObj r:id="rId3" imgW="3378200" imgH="2389188" progId="AcroExch.Document.11">
                  <p:embed/>
                  <p:pic>
                    <p:nvPicPr>
                      <p:cNvPr id="219" name="Google Shape;219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11325" y="2060575"/>
                        <a:ext cx="3378200" cy="238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" name="Google Shape;220;p10"/>
          <p:cNvSpPr/>
          <p:nvPr/>
        </p:nvSpPr>
        <p:spPr>
          <a:xfrm>
            <a:off x="1631950" y="1484313"/>
            <a:ext cx="6034088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složitá stavební parcela v centru města 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pod úrovní Vltavy                                         </a:t>
            </a:r>
            <a:endParaRPr sz="1600" b="1" i="0" u="none" strike="noStrike" cap="non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7025" y="4583113"/>
            <a:ext cx="2619375" cy="215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475" y="4614863"/>
            <a:ext cx="2903538" cy="212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175" y="1484313"/>
            <a:ext cx="49752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713" y="4610100"/>
            <a:ext cx="2952750" cy="213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1EEF0B-996F-42A0-9EA3-74B9BB84B312}"/>
              </a:ext>
            </a:extLst>
          </p:cNvPr>
          <p:cNvSpPr txBox="1"/>
          <p:nvPr/>
        </p:nvSpPr>
        <p:spPr>
          <a:xfrm>
            <a:off x="147782" y="1176536"/>
            <a:ext cx="138852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Výkon 170 kW</a:t>
            </a:r>
          </a:p>
        </p:txBody>
      </p:sp>
    </p:spTree>
    <p:extLst>
      <p:ext uri="{BB962C8B-B14F-4D97-AF65-F5344CB8AC3E}">
        <p14:creationId xmlns:p14="http://schemas.microsoft.com/office/powerpoint/2010/main" val="422481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1" descr="Obsah obrázku příslušenství&#10;&#10;Popis byl vytvořen automatick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175" y="1714500"/>
            <a:ext cx="6573838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130175" y="749479"/>
            <a:ext cx="894251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</a:rPr>
              <a:t>ČSOB banka Praha – Radlická , Projekt SHQ, r. 2017, 179x150m vrtů, celkem 26 850m</a:t>
            </a:r>
            <a:endParaRPr sz="2000" b="1" dirty="0">
              <a:solidFill>
                <a:schemeClr val="tx1"/>
              </a:solidFill>
              <a:latin typeface="+mn-lt"/>
              <a:ea typeface="Arial Narrow"/>
              <a:cs typeface="Arial Narrow"/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25" y="1457325"/>
            <a:ext cx="3816350" cy="2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5" y="4402138"/>
            <a:ext cx="5153025" cy="22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00791D1-2BB5-461B-B21F-BBCF196CEFDE}"/>
              </a:ext>
            </a:extLst>
          </p:cNvPr>
          <p:cNvSpPr txBox="1"/>
          <p:nvPr/>
        </p:nvSpPr>
        <p:spPr>
          <a:xfrm>
            <a:off x="4769914" y="1897649"/>
            <a:ext cx="138852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Výkon 1,3 MW</a:t>
            </a:r>
          </a:p>
        </p:txBody>
      </p:sp>
    </p:spTree>
    <p:extLst>
      <p:ext uri="{BB962C8B-B14F-4D97-AF65-F5344CB8AC3E}">
        <p14:creationId xmlns:p14="http://schemas.microsoft.com/office/powerpoint/2010/main" val="382125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638" y="2657475"/>
            <a:ext cx="4657725" cy="37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988" y="2657475"/>
            <a:ext cx="350837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1919288" y="1989138"/>
            <a:ext cx="8280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latin typeface="+mn-lt"/>
                <a:sym typeface="Arial Narrow"/>
              </a:rPr>
              <a:t>Primární okruh s vrty pro tepelná čerpadla,</a:t>
            </a:r>
            <a:endParaRPr sz="18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latin typeface="+mn-lt"/>
                <a:sym typeface="Arial Narrow"/>
              </a:rPr>
              <a:t>projektováno 105 x 180m vrtů + 2 x 150m průzkumné vrty, celkem 19.200m</a:t>
            </a:r>
            <a:endParaRPr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1703388" y="1327150"/>
            <a:ext cx="799306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cs-CZ" sz="2000" b="1" dirty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</a:rPr>
              <a:t>Nová budova ČSOB – HHQ Hradec Králové, spodní stavba realizace r. 2019 </a:t>
            </a:r>
            <a:endParaRPr sz="2000" b="1" dirty="0">
              <a:solidFill>
                <a:schemeClr val="tx1"/>
              </a:solidFill>
              <a:latin typeface="+mn-lt"/>
              <a:ea typeface="Arial Narrow"/>
              <a:cs typeface="Arial Narrow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988" y="4849813"/>
            <a:ext cx="25971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277D9DC-6777-4F7B-9C78-0EEB4721EA9C}"/>
              </a:ext>
            </a:extLst>
          </p:cNvPr>
          <p:cNvSpPr txBox="1"/>
          <p:nvPr/>
        </p:nvSpPr>
        <p:spPr>
          <a:xfrm>
            <a:off x="166832" y="1327150"/>
            <a:ext cx="138852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Výkon 800 kW</a:t>
            </a:r>
          </a:p>
        </p:txBody>
      </p:sp>
    </p:spTree>
    <p:extLst>
      <p:ext uri="{BB962C8B-B14F-4D97-AF65-F5344CB8AC3E}">
        <p14:creationId xmlns:p14="http://schemas.microsoft.com/office/powerpoint/2010/main" val="114429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3" descr="C:\Documents and Settings\HP\Dokumenty\Obrázky\aula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0" y="1695450"/>
            <a:ext cx="54102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 descr="C:\Documents and Settings\HP\Dokumenty\Obrázky\aula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0" y="4525963"/>
            <a:ext cx="2667000" cy="17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 descr="C:\Documents and Settings\HP\Dokumenty\Obrázky\aula2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638" y="4538663"/>
            <a:ext cx="2743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/>
          <p:nvPr/>
        </p:nvSpPr>
        <p:spPr>
          <a:xfrm>
            <a:off x="2030413" y="1717675"/>
            <a:ext cx="300672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latin typeface="+mn-lt"/>
              </a:rPr>
              <a:t>Vytápění a chlazení budovy</a:t>
            </a:r>
            <a:endParaRPr sz="18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latin typeface="+mn-lt"/>
              </a:rPr>
              <a:t>Celkem 110 vrtů a 140 m hlubokých</a:t>
            </a:r>
            <a:endParaRPr sz="18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latin typeface="+mn-lt"/>
              </a:rPr>
              <a:t>Realizace 2006 </a:t>
            </a:r>
            <a:endParaRPr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2009775" y="1125538"/>
            <a:ext cx="689451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</a:rPr>
              <a:t>Aula vysoké školy báňské v Ostravě, Česká republika</a:t>
            </a:r>
            <a:endParaRPr sz="2000" b="1" dirty="0">
              <a:solidFill>
                <a:schemeClr val="tx1"/>
              </a:solidFill>
              <a:latin typeface="+mn-lt"/>
              <a:ea typeface="Arial Narrow"/>
              <a:cs typeface="Arial Narrow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5A12AE-A047-4715-957F-C089E15380BB}"/>
              </a:ext>
            </a:extLst>
          </p:cNvPr>
          <p:cNvSpPr txBox="1"/>
          <p:nvPr/>
        </p:nvSpPr>
        <p:spPr>
          <a:xfrm>
            <a:off x="202646" y="1171674"/>
            <a:ext cx="138852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Výkon 700 kW</a:t>
            </a:r>
          </a:p>
        </p:txBody>
      </p:sp>
    </p:spTree>
    <p:extLst>
      <p:ext uri="{BB962C8B-B14F-4D97-AF65-F5344CB8AC3E}">
        <p14:creationId xmlns:p14="http://schemas.microsoft.com/office/powerpoint/2010/main" val="392007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4"/>
          <p:cNvSpPr txBox="1">
            <a:spLocks/>
          </p:cNvSpPr>
          <p:nvPr/>
        </p:nvSpPr>
        <p:spPr>
          <a:xfrm>
            <a:off x="1940170" y="3013459"/>
            <a:ext cx="8012723" cy="54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  <a:sym typeface="Calibri"/>
              </a:rPr>
              <a:t>Jak přispívá Česká geologická služba rozvoji GTE?</a:t>
            </a:r>
            <a:endParaRPr lang="cs-CZ" sz="3000" b="1" dirty="0">
              <a:solidFill>
                <a:srgbClr val="00387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91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>
            <a:spLocks noGrp="1"/>
          </p:cNvSpPr>
          <p:nvPr>
            <p:ph type="ctrTitle"/>
          </p:nvPr>
        </p:nvSpPr>
        <p:spPr>
          <a:xfrm>
            <a:off x="573349" y="814246"/>
            <a:ext cx="10322771" cy="69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  <a:sym typeface="Verdana"/>
              </a:rPr>
              <a:t>Webová mapová aplikace GTE potenciálu a střetů zájmů</a:t>
            </a:r>
            <a:endParaRPr sz="3000" b="1" dirty="0">
              <a:solidFill>
                <a:srgbClr val="003874"/>
              </a:solidFill>
              <a:latin typeface="Calibri"/>
              <a:ea typeface="Calibri"/>
              <a:cs typeface="Calibri"/>
              <a:sym typeface="Verdana"/>
            </a:endParaRPr>
          </a:p>
        </p:txBody>
      </p:sp>
      <p:sp>
        <p:nvSpPr>
          <p:cNvPr id="181" name="Google Shape;181;p40"/>
          <p:cNvSpPr txBox="1">
            <a:spLocks noGrp="1"/>
          </p:cNvSpPr>
          <p:nvPr>
            <p:ph type="subTitle" idx="1"/>
          </p:nvPr>
        </p:nvSpPr>
        <p:spPr>
          <a:xfrm>
            <a:off x="573349" y="1652954"/>
            <a:ext cx="11314200" cy="475369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Veřejně dostupná na adrese: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cs-CZ" sz="3200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www.geology.cz/teplozeme</a:t>
            </a:r>
            <a:endParaRPr sz="3200" b="1" dirty="0">
              <a:solidFill>
                <a:srgbClr val="FF0000"/>
              </a:solidFill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Aplikace zobrazuje pospolu jak geotermální potenciál, tak i potenciální střety zájmů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Responsivní design pro různá uživatelská zařízení (PC, tablety…)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Možnost exportu dat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 zdarma dostupná pro veřejnost i státní správu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0"/>
          <p:cNvSpPr txBox="1"/>
          <p:nvPr/>
        </p:nvSpPr>
        <p:spPr>
          <a:xfrm>
            <a:off x="7655213" y="6430875"/>
            <a:ext cx="4840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40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2162" y="760921"/>
            <a:ext cx="10515600" cy="709960"/>
          </a:xfrm>
        </p:spPr>
        <p:txBody>
          <a:bodyPr/>
          <a:lstStyle/>
          <a:p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Obnovitelné zdroje, jaké máme možnosti?</a:t>
            </a:r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59884"/>
              </p:ext>
            </p:extLst>
          </p:nvPr>
        </p:nvGraphicFramePr>
        <p:xfrm>
          <a:off x="882162" y="1224693"/>
          <a:ext cx="10515600" cy="543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6574917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284225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53810074"/>
                    </a:ext>
                  </a:extLst>
                </a:gridCol>
              </a:tblGrid>
              <a:tr h="296917">
                <a:tc>
                  <a:txBody>
                    <a:bodyPr/>
                    <a:lstStyle/>
                    <a:p>
                      <a:r>
                        <a:rPr lang="cs-CZ" noProof="0" dirty="0"/>
                        <a:t>Druh OZE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Výhody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Nevýhody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86987"/>
                  </a:ext>
                </a:extLst>
              </a:tr>
              <a:tr h="712600">
                <a:tc>
                  <a:txBody>
                    <a:bodyPr/>
                    <a:lstStyle/>
                    <a:p>
                      <a:r>
                        <a:rPr lang="cs-CZ" noProof="0" dirty="0"/>
                        <a:t>solární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primární zdroj energie</a:t>
                      </a:r>
                    </a:p>
                    <a:p>
                      <a:r>
                        <a:rPr lang="cs-CZ" noProof="0" dirty="0"/>
                        <a:t>snadná instalace</a:t>
                      </a:r>
                    </a:p>
                    <a:p>
                      <a:r>
                        <a:rPr lang="cs-CZ" noProof="0" dirty="0"/>
                        <a:t>přímá</a:t>
                      </a:r>
                      <a:r>
                        <a:rPr lang="cs-CZ" baseline="0" noProof="0" dirty="0"/>
                        <a:t> výroba elektrické energie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funguje jen když svítí</a:t>
                      </a:r>
                    </a:p>
                    <a:p>
                      <a:r>
                        <a:rPr lang="cs-CZ" noProof="0" dirty="0"/>
                        <a:t>potřeba velkých ploch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01507"/>
                  </a:ext>
                </a:extLst>
              </a:tr>
              <a:tr h="508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energie vodních toků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přímá</a:t>
                      </a:r>
                      <a:r>
                        <a:rPr lang="cs-CZ" baseline="0" noProof="0" dirty="0"/>
                        <a:t> výroba elektrické energie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není dostupná kdekoliv</a:t>
                      </a:r>
                    </a:p>
                    <a:p>
                      <a:r>
                        <a:rPr lang="cs-CZ" noProof="0" dirty="0"/>
                        <a:t>většina vhodných míst je již využívána</a:t>
                      </a:r>
                    </a:p>
                    <a:p>
                      <a:r>
                        <a:rPr lang="cs-CZ" noProof="0" dirty="0"/>
                        <a:t>závislá na průtocích toků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433263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energie větru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přímá</a:t>
                      </a:r>
                      <a:r>
                        <a:rPr lang="cs-CZ" baseline="0" noProof="0" dirty="0"/>
                        <a:t> výroba elektrické energie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závislost na počasí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145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biomasa pěstovaná za účelem energetického využití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ověřená technologie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může nahradit i větší energetické 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velký zábor půdy</a:t>
                      </a:r>
                    </a:p>
                    <a:p>
                      <a:r>
                        <a:rPr lang="cs-CZ" noProof="0" dirty="0"/>
                        <a:t>není zcela bezemisní - transport paliva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47761"/>
                  </a:ext>
                </a:extLst>
              </a:tr>
              <a:tr h="112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energie okolí  - vzduchu (tep. čerpadla - vzduch/voda)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snadná instalace tep. čerpadla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noProof="0" dirty="0"/>
                        <a:t>malý zábor půdy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funguje nejlépe, když je venku teplo x nepotřebujeme topit</a:t>
                      </a:r>
                    </a:p>
                    <a:p>
                      <a:r>
                        <a:rPr lang="cs-CZ" noProof="0" dirty="0"/>
                        <a:t>hluk v blízkém okolí</a:t>
                      </a:r>
                    </a:p>
                    <a:p>
                      <a:r>
                        <a:rPr lang="cs-CZ" noProof="0" dirty="0"/>
                        <a:t>ve městech v režimu klimatizace přispívá ke vzniku tepelných ostrovů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57015"/>
                  </a:ext>
                </a:extLst>
              </a:tr>
              <a:tr h="1205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b="1" noProof="0" dirty="0"/>
                        <a:t>geotermální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primární zdroj energie</a:t>
                      </a:r>
                    </a:p>
                    <a:p>
                      <a:r>
                        <a:rPr lang="cs-CZ" noProof="0" dirty="0"/>
                        <a:t>využitelná téměř kdekoliv</a:t>
                      </a:r>
                    </a:p>
                    <a:p>
                      <a:r>
                        <a:rPr lang="cs-CZ" noProof="0" dirty="0"/>
                        <a:t>malý zábor půdy</a:t>
                      </a:r>
                    </a:p>
                    <a:p>
                      <a:r>
                        <a:rPr lang="cs-CZ" noProof="0" dirty="0"/>
                        <a:t>topení/chlazení</a:t>
                      </a:r>
                    </a:p>
                    <a:p>
                      <a:r>
                        <a:rPr lang="cs-CZ" noProof="0" dirty="0"/>
                        <a:t>stabilní nepřerušitelný zdroj – energie dostupná 365 dní v roce</a:t>
                      </a:r>
                    </a:p>
                    <a:p>
                      <a:r>
                        <a:rPr lang="cs-CZ" noProof="0" dirty="0"/>
                        <a:t>decentralizovaná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/>
                        <a:t>složitější instalace oproti jiným OZE</a:t>
                      </a:r>
                    </a:p>
                    <a:p>
                      <a:r>
                        <a:rPr lang="cs-CZ" noProof="0" dirty="0"/>
                        <a:t>vyšší počáteční investice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08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64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ctrTitle"/>
          </p:nvPr>
        </p:nvSpPr>
        <p:spPr>
          <a:xfrm>
            <a:off x="560992" y="880234"/>
            <a:ext cx="10322771" cy="69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  <a:sym typeface="Verdana"/>
              </a:rPr>
              <a:t>Co jsou střety zájmů GTE a proč je třeba se jimi zabývat?</a:t>
            </a:r>
            <a:endParaRPr sz="3000" b="1" dirty="0">
              <a:solidFill>
                <a:srgbClr val="003874"/>
              </a:solidFill>
              <a:latin typeface="Calibri"/>
              <a:ea typeface="Calibri"/>
              <a:cs typeface="Calibri"/>
              <a:sym typeface="Verdana"/>
            </a:endParaRPr>
          </a:p>
        </p:txBody>
      </p:sp>
      <p:sp useBgFill="1">
        <p:nvSpPr>
          <p:cNvPr id="141" name="Google Shape;141;p4"/>
          <p:cNvSpPr txBox="1">
            <a:spLocks noGrp="1"/>
          </p:cNvSpPr>
          <p:nvPr>
            <p:ph type="subTitle" idx="1"/>
          </p:nvPr>
        </p:nvSpPr>
        <p:spPr>
          <a:xfrm>
            <a:off x="573349" y="1941922"/>
            <a:ext cx="11314200" cy="4464727"/>
          </a:xfrm>
          <a:prstGeom prst="rect">
            <a:avLst/>
          </a:prstGeom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Mapy GTE potenciálu ukazují naše příležitosti </a:t>
            </a: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 je možné využít, kdyby neexistovala žádná omezení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Mapy střetů zájmů – ukazují omezení a rizika reálného světa</a:t>
            </a:r>
            <a:endParaRPr dirty="0"/>
          </a:p>
          <a:p>
            <a:pPr marL="342900" lvl="0" indent="-342900" algn="l" rtl="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skupiny omezujících faktorů: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omezení způsobená přírodními riziky</a:t>
            </a:r>
            <a:endParaRPr dirty="0"/>
          </a:p>
          <a:p>
            <a:pPr marL="80010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omezení způsobená technickými omezeními</a:t>
            </a:r>
            <a:endParaRPr dirty="0"/>
          </a:p>
          <a:p>
            <a:pPr marL="800100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omezení legislativního charakteru</a:t>
            </a:r>
            <a:endParaRPr dirty="0"/>
          </a:p>
          <a:p>
            <a:pPr marL="800100" lvl="1" indent="-23621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7655213" y="6430875"/>
            <a:ext cx="4840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492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>
            <a:spLocks noGrp="1"/>
          </p:cNvSpPr>
          <p:nvPr>
            <p:ph type="ctrTitle"/>
          </p:nvPr>
        </p:nvSpPr>
        <p:spPr>
          <a:xfrm>
            <a:off x="560992" y="616961"/>
            <a:ext cx="10322771" cy="69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</a:rPr>
              <a:t>Střety zájmů při využívání GTE</a:t>
            </a:r>
            <a:endParaRPr sz="3000" b="1" dirty="0">
              <a:solidFill>
                <a:srgbClr val="003874"/>
              </a:solidFill>
              <a:latin typeface="Calibri"/>
              <a:ea typeface="Calibri"/>
              <a:cs typeface="Calibri"/>
            </a:endParaRPr>
          </a:p>
        </p:txBody>
      </p:sp>
      <p:sp useBgFill="1">
        <p:nvSpPr>
          <p:cNvPr id="148" name="Google Shape;148;p37"/>
          <p:cNvSpPr txBox="1">
            <a:spLocks noGrp="1"/>
          </p:cNvSpPr>
          <p:nvPr>
            <p:ph type="subTitle" idx="1"/>
          </p:nvPr>
        </p:nvSpPr>
        <p:spPr>
          <a:xfrm>
            <a:off x="560992" y="1439616"/>
            <a:ext cx="11314200" cy="4254174"/>
          </a:xfrm>
          <a:prstGeom prst="rect">
            <a:avLst/>
          </a:prstGeom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Oblasti střetu zájmů: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7"/>
          <p:cNvSpPr txBox="1"/>
          <p:nvPr/>
        </p:nvSpPr>
        <p:spPr>
          <a:xfrm>
            <a:off x="7655213" y="6430875"/>
            <a:ext cx="4840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50" name="Google Shape;150;p37"/>
          <p:cNvGraphicFramePr/>
          <p:nvPr/>
        </p:nvGraphicFramePr>
        <p:xfrm>
          <a:off x="1072401" y="2060970"/>
          <a:ext cx="10316125" cy="3159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0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Přírodní rizika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Technická omezení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E9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Legislativní omezení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Svahové sesuvy a skalní řícení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Skládky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Území ochrany přírody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Zlomy a tektonické poruchy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Letiště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Ochranná pásma vodních zdrojů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Krasové oblasti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Elektrárny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Ochranná pásma minerálních vod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Záplavová území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Elektrická vedení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Ochranná pásma komunikací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Existující vrty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Poddolovaná území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Dobývají prostory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Ložiska a prognózní zdroje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13250" marR="13250" marT="1325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77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ctrTitle"/>
          </p:nvPr>
        </p:nvSpPr>
        <p:spPr>
          <a:xfrm>
            <a:off x="560992" y="512593"/>
            <a:ext cx="10322771" cy="69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</a:rPr>
              <a:t>Střety zájmů při využívání GTE</a:t>
            </a:r>
            <a:endParaRPr sz="3000" b="1" dirty="0">
              <a:solidFill>
                <a:srgbClr val="00387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39"/>
          <p:cNvSpPr txBox="1">
            <a:spLocks noGrp="1"/>
          </p:cNvSpPr>
          <p:nvPr>
            <p:ph type="subTitle" idx="1"/>
          </p:nvPr>
        </p:nvSpPr>
        <p:spPr>
          <a:xfrm>
            <a:off x="395926" y="1225486"/>
            <a:ext cx="11491623" cy="520539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Velká část dat střetů zájmů je volně přístupná na širokém internetu…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avšak pro běžného uživatele jsou data často obtížně dohledatelná.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Celá řada správců a producentů dat:</a:t>
            </a:r>
            <a:endParaRPr dirty="0"/>
          </a:p>
          <a:p>
            <a:pPr marL="742950" lvl="1" indent="-17906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lvl="2" indent="-17906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cs-CZ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7655213" y="6430875"/>
            <a:ext cx="4840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704" y="2942355"/>
            <a:ext cx="1363726" cy="13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8002" y="2942355"/>
            <a:ext cx="2091129" cy="139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5411" y="3244188"/>
            <a:ext cx="2867891" cy="76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6728" y="2813727"/>
            <a:ext cx="1620982" cy="162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1704" y="4547150"/>
            <a:ext cx="2268809" cy="90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4699" y="4768749"/>
            <a:ext cx="2240712" cy="50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85411" y="4547150"/>
            <a:ext cx="1250112" cy="102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77733" y="4314415"/>
            <a:ext cx="2188584" cy="140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2758" y="5575647"/>
            <a:ext cx="1640809" cy="7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72808" y="4759966"/>
            <a:ext cx="1332996" cy="54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 txBox="1"/>
          <p:nvPr/>
        </p:nvSpPr>
        <p:spPr>
          <a:xfrm>
            <a:off x="4676082" y="5839821"/>
            <a:ext cx="2768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řada dalších subjektů…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15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/>
          <p:nvPr/>
        </p:nvSpPr>
        <p:spPr>
          <a:xfrm>
            <a:off x="7655213" y="6430875"/>
            <a:ext cx="4840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24" y="775364"/>
            <a:ext cx="10558021" cy="594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7947" y="5030538"/>
            <a:ext cx="1280361" cy="128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6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Google Shape;195;p42"/>
          <p:cNvSpPr txBox="1">
            <a:spLocks noGrp="1"/>
          </p:cNvSpPr>
          <p:nvPr>
            <p:ph type="subTitle" idx="1"/>
          </p:nvPr>
        </p:nvSpPr>
        <p:spPr>
          <a:xfrm>
            <a:off x="320511" y="1659118"/>
            <a:ext cx="11576116" cy="4440024"/>
          </a:xfrm>
          <a:prstGeom prst="rect">
            <a:avLst/>
          </a:prstGeom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cs-CZ" sz="3000" b="1" u="sng" dirty="0">
                <a:solidFill>
                  <a:srgbClr val="FF0000"/>
                </a:solidFill>
                <a:hlinkClick r:id="rId3"/>
              </a:rPr>
              <a:t>www.geology.cz/teplozeme</a:t>
            </a:r>
          </a:p>
          <a:p>
            <a:pPr marL="457200" lvl="1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2"/>
          <p:cNvSpPr txBox="1"/>
          <p:nvPr/>
        </p:nvSpPr>
        <p:spPr>
          <a:xfrm>
            <a:off x="7655213" y="6430875"/>
            <a:ext cx="48402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215" y="2747129"/>
            <a:ext cx="2828827" cy="28288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0;p40"/>
          <p:cNvSpPr txBox="1">
            <a:spLocks noGrp="1"/>
          </p:cNvSpPr>
          <p:nvPr>
            <p:ph type="ctrTitle"/>
          </p:nvPr>
        </p:nvSpPr>
        <p:spPr>
          <a:xfrm>
            <a:off x="573349" y="814246"/>
            <a:ext cx="10322771" cy="69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  <a:sym typeface="Verdana"/>
              </a:rPr>
              <a:t>Webová mapová aplikace GTE potenciálu a střetů zájmů</a:t>
            </a:r>
            <a:endParaRPr sz="3000" b="1" dirty="0">
              <a:solidFill>
                <a:srgbClr val="003874"/>
              </a:solidFill>
              <a:latin typeface="Calibri"/>
              <a:ea typeface="Calibri"/>
              <a:cs typeface="Calibri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1583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dnadpis 2"/>
          <p:cNvSpPr txBox="1">
            <a:spLocks/>
          </p:cNvSpPr>
          <p:nvPr/>
        </p:nvSpPr>
        <p:spPr>
          <a:xfrm>
            <a:off x="1106284" y="847081"/>
            <a:ext cx="9137962" cy="3777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2800" b="1"/>
            </a:lvl1pPr>
          </a:lstStyle>
          <a:p>
            <a:pPr algn="l" fontAlgn="base">
              <a:spcAft>
                <a:spcPct val="0"/>
              </a:spcAft>
              <a:buClrTx/>
              <a:defRPr/>
            </a:pPr>
            <a:r>
              <a:rPr lang="cs-CZ" sz="3000" dirty="0">
                <a:solidFill>
                  <a:srgbClr val="003874"/>
                </a:solidFill>
                <a:latin typeface="Calibri"/>
                <a:ea typeface="Calibri"/>
                <a:cs typeface="Calibri"/>
              </a:rPr>
              <a:t>Výzkum GTE - projekt SYNERGYS – Litoměřice kasárna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943753" y="1432874"/>
            <a:ext cx="9222803" cy="5187827"/>
            <a:chOff x="1437252" y="859251"/>
            <a:chExt cx="9756576" cy="5488074"/>
          </a:xfrm>
        </p:grpSpPr>
        <p:pic>
          <p:nvPicPr>
            <p:cNvPr id="3" name="Obrázek 2" descr="Obsah obrázku mapa&#10;&#10;Popis byl vytvořen automaticky">
              <a:extLst>
                <a:ext uri="{FF2B5EF4-FFF2-40B4-BE49-F238E27FC236}">
                  <a16:creationId xmlns:a16="http://schemas.microsoft.com/office/drawing/2014/main" id="{4372B862-4ABE-49AB-AEB8-D39953C7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7252" y="859251"/>
              <a:ext cx="9756576" cy="5488074"/>
            </a:xfrm>
            <a:prstGeom prst="rect">
              <a:avLst/>
            </a:prstGeom>
          </p:spPr>
        </p:pic>
        <p:grpSp>
          <p:nvGrpSpPr>
            <p:cNvPr id="2" name="Skupina 1"/>
            <p:cNvGrpSpPr/>
            <p:nvPr/>
          </p:nvGrpSpPr>
          <p:grpSpPr>
            <a:xfrm>
              <a:off x="4098168" y="1642167"/>
              <a:ext cx="5624535" cy="3955218"/>
              <a:chOff x="4098168" y="1642167"/>
              <a:chExt cx="5624535" cy="3955218"/>
            </a:xfrm>
          </p:grpSpPr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92F78FC-C302-41A9-92FB-6D4E8A4F755F}"/>
                  </a:ext>
                </a:extLst>
              </p:cNvPr>
              <p:cNvSpPr txBox="1"/>
              <p:nvPr/>
            </p:nvSpPr>
            <p:spPr>
              <a:xfrm>
                <a:off x="5029071" y="5135720"/>
                <a:ext cx="13042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sz="1200" kern="1200" dirty="0">
                    <a:solidFill>
                      <a:srgbClr val="005392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sběrné kolektory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sz="1200" kern="1200" dirty="0">
                    <a:solidFill>
                      <a:srgbClr val="005392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měření a regulace</a:t>
                </a:r>
              </a:p>
            </p:txBody>
          </p: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8A46330D-72EA-4796-BB41-F28FD8BD34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1696" y="3126340"/>
                <a:ext cx="346192" cy="24524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FEAFD131-B3A3-4124-BFDB-BCE3E515B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5416" y="3126340"/>
                <a:ext cx="958576" cy="878724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6A3D7089-9D54-4C5B-88E8-893F3A7188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9092" y="3708206"/>
                <a:ext cx="331440" cy="286996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850C7308-CAD3-4655-84EC-F76E5EB19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160" y="3709896"/>
                <a:ext cx="420912" cy="367177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D66C2B86-01AB-41BF-B382-28BC8113DD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8659" y="3830038"/>
                <a:ext cx="170826" cy="175027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B4FBA8A0-C8E7-4AD2-899A-49A6B7C92D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4278" y="3603288"/>
                <a:ext cx="19674" cy="3581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073D40EB-C50C-48C0-8D98-E966FA87D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272" y="3206858"/>
                <a:ext cx="141077" cy="164722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96693092-3FA9-4F28-B57D-BED37EB7F25F}"/>
                  </a:ext>
                </a:extLst>
              </p:cNvPr>
              <p:cNvSpPr txBox="1"/>
              <p:nvPr/>
            </p:nvSpPr>
            <p:spPr>
              <a:xfrm>
                <a:off x="6968359" y="5007223"/>
                <a:ext cx="9775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sz="1200">
                    <a:solidFill>
                      <a:srgbClr val="005392"/>
                    </a:solidFill>
                    <a:latin typeface="Calibri" panose="020F0502020204030204" pitchFamily="34" charset="0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FV panely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na střechách</a:t>
                </a:r>
              </a:p>
            </p:txBody>
          </p: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72B4BF8B-2D95-4240-9481-54839AE6B1FF}"/>
                  </a:ext>
                </a:extLst>
              </p:cNvPr>
              <p:cNvSpPr txBox="1"/>
              <p:nvPr/>
            </p:nvSpPr>
            <p:spPr>
              <a:xfrm>
                <a:off x="6402535" y="1648440"/>
                <a:ext cx="134402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sz="1200">
                    <a:solidFill>
                      <a:srgbClr val="005392"/>
                    </a:solidFill>
                    <a:latin typeface="Calibri" panose="020F0502020204030204" pitchFamily="34" charset="0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H2 elektrolyzér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H2 palivový článek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H2 zásobník</a:t>
                </a:r>
              </a:p>
            </p:txBody>
          </p:sp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01D5FFA5-A87B-4510-8EE7-914B414B45DC}"/>
                  </a:ext>
                </a:extLst>
              </p:cNvPr>
              <p:cNvSpPr/>
              <p:nvPr/>
            </p:nvSpPr>
            <p:spPr>
              <a:xfrm rot="5400000">
                <a:off x="5511622" y="2744102"/>
                <a:ext cx="172907" cy="16626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cs-CZ" sz="1800" kern="1200" dirty="0">
                  <a:solidFill>
                    <a:prstClr val="white"/>
                  </a:solidFill>
                  <a:latin typeface="Gill Sans MT" panose="020B0502020104020203"/>
                </a:endParaRPr>
              </a:p>
            </p:txBody>
          </p:sp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D1A5D791-C6B8-4225-BDB8-3C6ED9B2BA29}"/>
                  </a:ext>
                </a:extLst>
              </p:cNvPr>
              <p:cNvSpPr txBox="1"/>
              <p:nvPr/>
            </p:nvSpPr>
            <p:spPr>
              <a:xfrm>
                <a:off x="4098168" y="1642167"/>
                <a:ext cx="152554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sz="1200">
                    <a:solidFill>
                      <a:srgbClr val="005392"/>
                    </a:solidFill>
                    <a:latin typeface="Calibri" panose="020F0502020204030204" pitchFamily="34" charset="0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předávací stanice CZT</a:t>
                </a:r>
              </a:p>
            </p:txBody>
          </p:sp>
          <p:cxnSp>
            <p:nvCxnSpPr>
              <p:cNvPr id="59" name="Přímá spojnice se šipkou 58">
                <a:extLst>
                  <a:ext uri="{FF2B5EF4-FFF2-40B4-BE49-F238E27FC236}">
                    <a16:creationId xmlns:a16="http://schemas.microsoft.com/office/drawing/2014/main" id="{89969243-5EEC-4521-B869-7C3E44FC8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6618" y="1953157"/>
                <a:ext cx="318327" cy="75139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se šipkou 60">
                <a:extLst>
                  <a:ext uri="{FF2B5EF4-FFF2-40B4-BE49-F238E27FC236}">
                    <a16:creationId xmlns:a16="http://schemas.microsoft.com/office/drawing/2014/main" id="{14B40F34-2FDC-41E5-8C7C-A1C35F416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6977" y="2345452"/>
                <a:ext cx="151152" cy="150625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5753FDD8-2563-4334-B20E-F172B942BDE7}"/>
                  </a:ext>
                </a:extLst>
              </p:cNvPr>
              <p:cNvSpPr/>
              <p:nvPr/>
            </p:nvSpPr>
            <p:spPr>
              <a:xfrm rot="2657099">
                <a:off x="7053036" y="3858392"/>
                <a:ext cx="213902" cy="205831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cs-CZ" sz="1800" kern="1200" dirty="0">
                  <a:solidFill>
                    <a:prstClr val="white"/>
                  </a:solidFill>
                  <a:latin typeface="Gill Sans MT" panose="020B0502020104020203"/>
                </a:endParaRPr>
              </a:p>
            </p:txBody>
          </p:sp>
          <p:cxnSp>
            <p:nvCxnSpPr>
              <p:cNvPr id="66" name="Přímá spojnice se šipkou 65">
                <a:extLst>
                  <a:ext uri="{FF2B5EF4-FFF2-40B4-BE49-F238E27FC236}">
                    <a16:creationId xmlns:a16="http://schemas.microsoft.com/office/drawing/2014/main" id="{A3844E68-F48B-42F6-A79F-821FE29153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4704" y="3639099"/>
                <a:ext cx="0" cy="140988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se šipkou 69">
                <a:extLst>
                  <a:ext uri="{FF2B5EF4-FFF2-40B4-BE49-F238E27FC236}">
                    <a16:creationId xmlns:a16="http://schemas.microsoft.com/office/drawing/2014/main" id="{DBB0AA6D-8241-4656-956F-3F108BD1D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11564" y="4647497"/>
                <a:ext cx="489976" cy="33522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6687471A-8A82-4DE1-8FC3-838542D25A94}"/>
                  </a:ext>
                </a:extLst>
              </p:cNvPr>
              <p:cNvSpPr/>
              <p:nvPr/>
            </p:nvSpPr>
            <p:spPr>
              <a:xfrm rot="2657099">
                <a:off x="7264416" y="4053242"/>
                <a:ext cx="213902" cy="205831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cs-CZ" sz="1800" kern="1200" dirty="0">
                  <a:solidFill>
                    <a:prstClr val="white"/>
                  </a:solidFill>
                  <a:latin typeface="Gill Sans MT" panose="020B0502020104020203"/>
                </a:endParaRP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1E7BCAB9-EF0A-4A95-8373-F9F218837F82}"/>
                  </a:ext>
                </a:extLst>
              </p:cNvPr>
              <p:cNvSpPr txBox="1"/>
              <p:nvPr/>
            </p:nvSpPr>
            <p:spPr>
              <a:xfrm>
                <a:off x="8199529" y="2345453"/>
                <a:ext cx="152317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sz="1200">
                    <a:solidFill>
                      <a:srgbClr val="005392"/>
                    </a:solidFill>
                    <a:latin typeface="Calibri" panose="020F0502020204030204" pitchFamily="34" charset="0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tepelná čerpadla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elektrokotle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cs-CZ" kern="1200" dirty="0">
                    <a:ea typeface="+mn-ea"/>
                    <a:cs typeface="+mn-cs"/>
                  </a:rPr>
                  <a:t>kogenerační jednotky</a:t>
                </a:r>
              </a:p>
            </p:txBody>
          </p:sp>
          <p:cxnSp>
            <p:nvCxnSpPr>
              <p:cNvPr id="74" name="Přímá spojnice se šipkou 73">
                <a:extLst>
                  <a:ext uri="{FF2B5EF4-FFF2-40B4-BE49-F238E27FC236}">
                    <a16:creationId xmlns:a16="http://schemas.microsoft.com/office/drawing/2014/main" id="{2C02E9B2-2F26-407C-8703-829E31B7CD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1357" y="3079560"/>
                <a:ext cx="1363976" cy="97896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82633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dnadpis 2"/>
          <p:cNvSpPr txBox="1">
            <a:spLocks/>
          </p:cNvSpPr>
          <p:nvPr/>
        </p:nvSpPr>
        <p:spPr>
          <a:xfrm>
            <a:off x="351215" y="852066"/>
            <a:ext cx="5994658" cy="459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2800" b="1"/>
            </a:lvl1pPr>
          </a:lstStyle>
          <a:p>
            <a:pPr algn="l" fontAlgn="base">
              <a:spcAft>
                <a:spcPct val="0"/>
              </a:spcAft>
              <a:buClrTx/>
              <a:defRPr/>
            </a:pPr>
            <a:r>
              <a:rPr lang="cs-CZ" sz="3000" dirty="0">
                <a:solidFill>
                  <a:srgbClr val="003874"/>
                </a:solidFill>
                <a:latin typeface="Calibri"/>
                <a:ea typeface="Calibri"/>
                <a:cs typeface="Calibri"/>
              </a:rPr>
              <a:t>SYNERGYS –  podzemní technologie</a:t>
            </a:r>
          </a:p>
        </p:txBody>
      </p:sp>
      <p:pic>
        <p:nvPicPr>
          <p:cNvPr id="7" name="Obrázek 6" descr="Obsah obrázku text, papírnictví, stavební materiál&#10;&#10;Popis byl vytvořen automaticky">
            <a:extLst>
              <a:ext uri="{FF2B5EF4-FFF2-40B4-BE49-F238E27FC236}">
                <a16:creationId xmlns:a16="http://schemas.microsoft.com/office/drawing/2014/main" id="{64A547AC-6E83-4BC2-BB9B-2F499E85E1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73" y="1417679"/>
            <a:ext cx="5006098" cy="5229200"/>
          </a:xfrm>
          <a:prstGeom prst="rect">
            <a:avLst/>
          </a:prstGeom>
        </p:spPr>
      </p:pic>
      <p:pic>
        <p:nvPicPr>
          <p:cNvPr id="9" name="Obrázek 8" descr="Obsah obrázku kontejner&#10;&#10;Popis byl vytvořen automaticky">
            <a:extLst>
              <a:ext uri="{FF2B5EF4-FFF2-40B4-BE49-F238E27FC236}">
                <a16:creationId xmlns:a16="http://schemas.microsoft.com/office/drawing/2014/main" id="{A532A4A0-4B81-4F64-8072-5BC8096C28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7" y="210009"/>
            <a:ext cx="3439199" cy="651331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2B2127E-CC08-4299-9504-4EA19A688348}"/>
              </a:ext>
            </a:extLst>
          </p:cNvPr>
          <p:cNvSpPr txBox="1"/>
          <p:nvPr/>
        </p:nvSpPr>
        <p:spPr>
          <a:xfrm>
            <a:off x="5449924" y="2008198"/>
            <a:ext cx="15778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16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geobaterie</a:t>
            </a:r>
            <a:r>
              <a:rPr lang="cs-CZ" sz="16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BTES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16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100 -200 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3DA8FE-C083-4C53-A75C-EB0F1FB475F4}"/>
              </a:ext>
            </a:extLst>
          </p:cNvPr>
          <p:cNvSpPr txBox="1"/>
          <p:nvPr/>
        </p:nvSpPr>
        <p:spPr>
          <a:xfrm>
            <a:off x="1859151" y="3878049"/>
            <a:ext cx="16340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16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geobaterie</a:t>
            </a:r>
            <a:r>
              <a:rPr lang="cs-CZ" sz="16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BTES 500 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52A8FF-62E5-4559-9B88-E425449DA2C2}"/>
              </a:ext>
            </a:extLst>
          </p:cNvPr>
          <p:cNvSpPr txBox="1"/>
          <p:nvPr/>
        </p:nvSpPr>
        <p:spPr>
          <a:xfrm>
            <a:off x="8547571" y="1969096"/>
            <a:ext cx="185172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Vtlačovací a jímací vrty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696F50-9B46-40E3-B439-2AACA208A1D9}"/>
              </a:ext>
            </a:extLst>
          </p:cNvPr>
          <p:cNvSpPr txBox="1"/>
          <p:nvPr/>
        </p:nvSpPr>
        <p:spPr>
          <a:xfrm>
            <a:off x="9066748" y="5136528"/>
            <a:ext cx="131959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podzemní EGS výměník v hloubce 2-3 km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8C6CD9C-4D73-4CD3-860A-A0973FD4BF21}"/>
              </a:ext>
            </a:extLst>
          </p:cNvPr>
          <p:cNvSpPr/>
          <p:nvPr/>
        </p:nvSpPr>
        <p:spPr>
          <a:xfrm rot="2073338">
            <a:off x="7921894" y="5318531"/>
            <a:ext cx="1306575" cy="810761"/>
          </a:xfrm>
          <a:prstGeom prst="ellipse">
            <a:avLst/>
          </a:prstGeom>
          <a:solidFill>
            <a:srgbClr val="FF0000">
              <a:alpha val="52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sz="1800" kern="12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A396D449-5141-4608-B872-5BE3F749FB9C}"/>
              </a:ext>
            </a:extLst>
          </p:cNvPr>
          <p:cNvSpPr/>
          <p:nvPr/>
        </p:nvSpPr>
        <p:spPr>
          <a:xfrm rot="2073338">
            <a:off x="7914712" y="5318532"/>
            <a:ext cx="1306575" cy="810761"/>
          </a:xfrm>
          <a:prstGeom prst="ellipse">
            <a:avLst/>
          </a:prstGeom>
          <a:blipFill dpi="0" rotWithShape="1">
            <a:blip r:embed="rId5">
              <a:alphaModFix amt="40000"/>
            </a:blip>
            <a:srcRect/>
            <a:tile tx="0" ty="0" sx="100000" sy="100000" flip="none" algn="tl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cs-CZ" sz="1800" kern="120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571B82E-7678-462E-99F5-DB6915CED569}"/>
              </a:ext>
            </a:extLst>
          </p:cNvPr>
          <p:cNvCxnSpPr>
            <a:cxnSpLocks/>
          </p:cNvCxnSpPr>
          <p:nvPr/>
        </p:nvCxnSpPr>
        <p:spPr>
          <a:xfrm>
            <a:off x="8256240" y="881336"/>
            <a:ext cx="137266" cy="4660904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8F6BA32-09CA-4FE6-969A-C4CA00F931AF}"/>
              </a:ext>
            </a:extLst>
          </p:cNvPr>
          <p:cNvCxnSpPr>
            <a:cxnSpLocks/>
          </p:cNvCxnSpPr>
          <p:nvPr/>
        </p:nvCxnSpPr>
        <p:spPr>
          <a:xfrm>
            <a:off x="8313827" y="852066"/>
            <a:ext cx="159358" cy="46901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35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4"/>
          <p:cNvSpPr txBox="1">
            <a:spLocks/>
          </p:cNvSpPr>
          <p:nvPr/>
        </p:nvSpPr>
        <p:spPr>
          <a:xfrm>
            <a:off x="1989056" y="2909765"/>
            <a:ext cx="8340909" cy="54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3000" b="1" dirty="0">
                <a:solidFill>
                  <a:srgbClr val="003874"/>
                </a:solidFill>
                <a:latin typeface="Calibri"/>
                <a:ea typeface="Calibri"/>
                <a:cs typeface="Calibri"/>
                <a:sym typeface="Calibri"/>
              </a:rPr>
              <a:t>Jak postupovat při výstavbě geotermálního zdroje?</a:t>
            </a:r>
            <a:endParaRPr lang="cs-CZ" sz="3000" b="1" dirty="0">
              <a:solidFill>
                <a:srgbClr val="00387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225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838200" y="981075"/>
            <a:ext cx="10515600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800" b="1" dirty="0">
                <a:latin typeface="Calibri"/>
                <a:ea typeface="Calibri"/>
                <a:cs typeface="Calibri"/>
                <a:sym typeface="Calibri"/>
              </a:rPr>
              <a:t>Jak postupovat při výstavbě geotermálního zdroje?</a:t>
            </a:r>
            <a:endParaRPr lang="cs-CZ" sz="2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838200" y="1553482"/>
            <a:ext cx="10802938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Před realizací GTE zdroje je vhodné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snížit energetické ztráty budovy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(zateplení pláště, okna, střecha) &gt; nižší energetické nároky = levnější GTE instalace.</a:t>
            </a:r>
            <a:endParaRPr dirty="0"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Audit tepelné ztráty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budovy po realizaci zateplení &gt; před realizací GT zdroje je nutné znalost kolik energie je potřeba.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Oslovení realizační firmy &gt; kvalitní firma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navrhne jak projekt, spočítá potřebné délky vrtů, ale vyřídí i potřebná oznámení a povolení </a:t>
            </a:r>
            <a:r>
              <a:rPr lang="cs-CZ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 vrtání a legalizaci GTE zdroje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cs-CZ" sz="2400" dirty="0">
                <a:latin typeface="Calibri"/>
                <a:ea typeface="Calibri"/>
                <a:cs typeface="Calibri"/>
                <a:sym typeface="Calibri"/>
              </a:rPr>
              <a:t>Vždy je </a:t>
            </a:r>
            <a:r>
              <a:rPr lang="cs-CZ" sz="2400" b="1" dirty="0">
                <a:latin typeface="Calibri"/>
                <a:ea typeface="Calibri"/>
                <a:cs typeface="Calibri"/>
                <a:sym typeface="Calibri"/>
              </a:rPr>
              <a:t>třeba posudek hydrogeologa</a:t>
            </a:r>
            <a:r>
              <a:rPr lang="cs-CZ" sz="2400" dirty="0">
                <a:latin typeface="Calibri"/>
                <a:ea typeface="Calibri"/>
                <a:cs typeface="Calibri"/>
                <a:sym typeface="Calibri"/>
              </a:rPr>
              <a:t>, aby nedošlo k ovlivnění lokálních vodních zdrojů.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Malé zdroje se povolují dle stavebního zákona (dle vodního, pokud dochází k odběru podzemních vod), velké zdroje vyžadují i EIA. 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Využijte dostupných dotací </a:t>
            </a:r>
            <a:r>
              <a:rPr lang="cs-CZ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Nová zelená úsporám, Kotlíková dotace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133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F1E125F-70F6-8F1A-2897-4D0C49C65D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21644" y="867382"/>
            <a:ext cx="7886700" cy="532210"/>
          </a:xfrm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altLang="cs-CZ" sz="3000" b="1" dirty="0">
                <a:latin typeface="Calibri"/>
                <a:cs typeface="Calibri"/>
                <a:sym typeface="Arial"/>
              </a:rPr>
              <a:t>Shrnutí a závěry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98DEFE-9929-A838-98EC-F0EC08E56C6A}"/>
              </a:ext>
            </a:extLst>
          </p:cNvPr>
          <p:cNvSpPr txBox="1"/>
          <p:nvPr/>
        </p:nvSpPr>
        <p:spPr>
          <a:xfrm>
            <a:off x="1829992" y="1399592"/>
            <a:ext cx="8532019" cy="5067196"/>
          </a:xfrm>
          <a:prstGeom prst="rect">
            <a:avLst/>
          </a:prstGeom>
          <a:noFill/>
        </p:spPr>
        <p:txBody>
          <a:bodyPr/>
          <a:lstStyle/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Geotermální energie je </a:t>
            </a:r>
            <a:r>
              <a:rPr lang="cs-CZ" sz="1900" b="1" dirty="0">
                <a:solidFill>
                  <a:srgbClr val="003874"/>
                </a:solidFill>
                <a:latin typeface="Calibri" panose="020F0502020204030204" pitchFamily="34" charset="0"/>
              </a:rPr>
              <a:t>široce dostupný zdroj tepla </a:t>
            </a: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vhodný pro malé i velké instalace a  i dálkové vytápění (CTZ)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Geotermální energie je rovněž </a:t>
            </a:r>
            <a:r>
              <a:rPr lang="cs-CZ" sz="1900" b="1" dirty="0">
                <a:solidFill>
                  <a:srgbClr val="003874"/>
                </a:solidFill>
                <a:latin typeface="Calibri" panose="020F0502020204030204" pitchFamily="34" charset="0"/>
              </a:rPr>
              <a:t>energie využitelná k chlazení </a:t>
            </a: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– po roce 2050 zřejmě dominantní oblast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Geotermální energie může být mělká &lt;400 m, střední 400-2000 m a hluboká &gt;2000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 Geotermální energie může mít podobu i </a:t>
            </a:r>
            <a:r>
              <a:rPr lang="cs-CZ" sz="1900" b="1" dirty="0">
                <a:solidFill>
                  <a:srgbClr val="003874"/>
                </a:solidFill>
                <a:latin typeface="Calibri" panose="020F0502020204030204" pitchFamily="34" charset="0"/>
              </a:rPr>
              <a:t>uloženého tepla v horninovém prostředí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b="1" dirty="0">
                <a:solidFill>
                  <a:srgbClr val="003874"/>
                </a:solidFill>
                <a:latin typeface="Calibri" panose="020F0502020204030204" pitchFamily="34" charset="0"/>
              </a:rPr>
              <a:t>jen 6 % z veškerých instalací </a:t>
            </a: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je systém využívající zemskou energii (typ země-voda/vzduch)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Geotermální energie je </a:t>
            </a:r>
            <a:r>
              <a:rPr lang="cs-CZ" sz="1900" b="1" dirty="0">
                <a:solidFill>
                  <a:srgbClr val="003874"/>
                </a:solidFill>
                <a:latin typeface="Calibri" panose="020F0502020204030204" pitchFamily="34" charset="0"/>
              </a:rPr>
              <a:t>schopná poskytovat výkony v MW instalovaného výkonu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Podzemí nabízí víc, než si myslíte, ale je třeba jej lépe poznat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Geotermální </a:t>
            </a:r>
            <a:r>
              <a:rPr lang="cs-CZ" sz="1900" b="1" dirty="0">
                <a:solidFill>
                  <a:srgbClr val="003874"/>
                </a:solidFill>
                <a:latin typeface="Calibri" panose="020F0502020204030204" pitchFamily="34" charset="0"/>
              </a:rPr>
              <a:t>energie máme dostatek</a:t>
            </a:r>
            <a:r>
              <a:rPr lang="cs-CZ" sz="1900" dirty="0">
                <a:solidFill>
                  <a:srgbClr val="003874"/>
                </a:solidFill>
                <a:latin typeface="Calibri" panose="020F0502020204030204" pitchFamily="34" charset="0"/>
              </a:rPr>
              <a:t>, je naše, nepodléhá rozmarům počasí a je zdarma</a:t>
            </a:r>
          </a:p>
          <a:p>
            <a:pPr marL="128588" indent="-128588" defTabSz="342900" eaLnBrk="0" hangingPunct="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endParaRPr lang="cs-CZ" sz="1650" dirty="0">
              <a:solidFill>
                <a:srgbClr val="003874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GTE je naše, nemusíme jí dovážet, je k dispozici 24/7, je obnovitelná, ekologická, </a:t>
            </a:r>
            <a:endParaRPr lang="cs-CZ" sz="1800" b="1" dirty="0">
              <a:solidFill>
                <a:srgbClr val="FF0000"/>
              </a:solidFill>
            </a:endParaRP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široce dostupná a bezpečná a navíc řeší i oblast chlazení/klimatizace a ukládání energie</a:t>
            </a:r>
            <a:endParaRPr lang="cs-CZ" sz="1800" b="1" dirty="0">
              <a:solidFill>
                <a:srgbClr val="FF0000"/>
              </a:solidFill>
            </a:endParaRPr>
          </a:p>
          <a:p>
            <a:br>
              <a:rPr lang="en-GB" sz="1800" dirty="0"/>
            </a:br>
            <a:endParaRPr lang="cs-CZ" sz="1650" dirty="0">
              <a:solidFill>
                <a:srgbClr val="0038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2162" y="1023238"/>
            <a:ext cx="10515600" cy="709960"/>
          </a:xfrm>
        </p:spPr>
        <p:txBody>
          <a:bodyPr/>
          <a:lstStyle/>
          <a:p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Kde se geotermální energie nachází?</a:t>
            </a:r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49;p2"/>
          <p:cNvSpPr txBox="1"/>
          <p:nvPr/>
        </p:nvSpPr>
        <p:spPr>
          <a:xfrm>
            <a:off x="882162" y="1574578"/>
            <a:ext cx="108029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geotermální energie – tj. zemské teplo se nachází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libovolném místě přímo pod našima nohama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cs-CZ" sz="24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99% objemu planety Země má teplotu &gt; 1000 °C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cs-CZ" sz="24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 je 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využitelná téměř kdekoliv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jen je rozdíl zda území má výhodnější nebo horší geotermální podmínky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cs-CZ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20 m hloubky je teplota prostředí nezávislá na ročním období – 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stabilní neovlivnitelný zdroj energie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nezávislý na ekonomice trhů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cs-CZ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 energií </a:t>
            </a:r>
            <a:r>
              <a:rPr lang="cs-CZ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energie okolního prostředí – teplo ze vzduchu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714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>
            <a:spLocks noGrp="1"/>
          </p:cNvSpPr>
          <p:nvPr>
            <p:ph type="title"/>
          </p:nvPr>
        </p:nvSpPr>
        <p:spPr>
          <a:xfrm>
            <a:off x="1450975" y="2891616"/>
            <a:ext cx="9290050" cy="352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Děkuji za pozornost!</a:t>
            </a:r>
            <a:br>
              <a:rPr lang="cs-CZ" dirty="0">
                <a:latin typeface="Calibri"/>
                <a:ea typeface="Calibri"/>
                <a:cs typeface="Calibri"/>
                <a:sym typeface="Calibri"/>
              </a:rPr>
            </a:br>
            <a:br>
              <a:rPr lang="cs-CZ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sz="3200" dirty="0">
                <a:latin typeface="Calibri"/>
                <a:ea typeface="Calibri"/>
                <a:cs typeface="Calibri"/>
                <a:sym typeface="Calibri"/>
              </a:rPr>
              <a:t>Jan Holeček</a:t>
            </a:r>
            <a:br>
              <a:rPr lang="cs-CZ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dirty="0">
                <a:latin typeface="Calibri"/>
                <a:ea typeface="Calibri"/>
                <a:cs typeface="Calibri"/>
                <a:sym typeface="Calibri"/>
              </a:rPr>
              <a:t>jan.holecek@geology.cz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838200" y="981075"/>
            <a:ext cx="10515600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ym typeface="Calibri"/>
              </a:rPr>
              <a:t>Využíváme geotermální energii dostatečně?</a:t>
            </a:r>
            <a:endParaRPr sz="2800" b="1" dirty="0"/>
          </a:p>
        </p:txBody>
      </p:sp>
      <p:sp>
        <p:nvSpPr>
          <p:cNvPr id="148" name="Google Shape;148;p2"/>
          <p:cNvSpPr txBox="1"/>
          <p:nvPr/>
        </p:nvSpPr>
        <p:spPr>
          <a:xfrm>
            <a:off x="838200" y="3789363"/>
            <a:ext cx="10802938" cy="18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sektor vytápění je zdrojem více než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40 % emisí CO</a:t>
            </a:r>
            <a:r>
              <a:rPr lang="cs-CZ" sz="2400" b="1" i="0" u="none" strike="noStrike" cap="none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 sektoru energetiky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sektor vytápění je v současnosti zásadně závislý na fosilních zdrojích –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méně než 25 %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pochází z OZE (2020), tento stav se významně nemění posledních 30 let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IEA</a:t>
            </a:r>
            <a:r>
              <a:rPr lang="cs-CZ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2021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838200" y="1749425"/>
            <a:ext cx="10802938" cy="1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geotermální energie pokrývá jen asi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0,3 % celosvětové spotřeby energie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(tj. tepla i elektřiny dohromady)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využití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pouze 0,1 %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potenciální energie zemské kůry je schopné pokrýt současnou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spotřebu lidstva na 20 mil. let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MIT, 2021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6375" y="4400849"/>
            <a:ext cx="2852737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0" y="836613"/>
            <a:ext cx="8620125" cy="55395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003874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Calibri"/>
              </a:rPr>
              <a:t>Geotermální energie v podmínkách ČR </a:t>
            </a:r>
            <a:endParaRPr sz="3000" b="1" dirty="0">
              <a:solidFill>
                <a:srgbClr val="003874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448423" y="1461099"/>
            <a:ext cx="1296987" cy="36988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Mělká</a:t>
            </a: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749480" y="4449263"/>
            <a:ext cx="3103563" cy="36988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Podzemní úložiště tepla - </a:t>
            </a:r>
            <a:r>
              <a:rPr lang="cs-CZ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UTES</a:t>
            </a:r>
            <a:r>
              <a:rPr lang="cs-CZ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58" name="Google Shape;158;p3"/>
          <p:cNvSpPr txBox="1"/>
          <p:nvPr/>
        </p:nvSpPr>
        <p:spPr>
          <a:xfrm>
            <a:off x="8968580" y="1451423"/>
            <a:ext cx="1463675" cy="369888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Hlubinná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128585" y="1902612"/>
            <a:ext cx="4176713" cy="23121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parametry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Hloubka: do 400 m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Teploty: 10-30 °C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Technologie: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tepelná čerpadla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Vt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Výkony: desítky kW/jednotky MW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Dodávka tepla přes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TČ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Kombinace </a:t>
            </a:r>
            <a:r>
              <a:rPr lang="cs-CZ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vytápění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cs-CZ" sz="1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chlazení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 zdroje: stovky tis, první mil. Kč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7751761" y="1905000"/>
            <a:ext cx="4311654" cy="26230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parametry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Hloubka: od cca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2000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Teploty: &gt;80 - 160°C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Technologie 1: hydrotermální zdroj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Technologie 2: stimulovaný „suchý“ zdroj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Výkony: jednotky/desítky MW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Přímá dodávka tepla do systému/budovy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Primárně </a:t>
            </a:r>
            <a:r>
              <a:rPr lang="cs-CZ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vytápění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, doplňkově </a:t>
            </a:r>
            <a:r>
              <a:rPr lang="cs-CZ" sz="18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elektřina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 zdroje: stovky mil až mld. Kč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487893" y="4655825"/>
            <a:ext cx="4618931" cy="1890624"/>
            <a:chOff x="7523061" y="4400849"/>
            <a:chExt cx="4618931" cy="1890624"/>
          </a:xfrm>
        </p:grpSpPr>
        <p:pic>
          <p:nvPicPr>
            <p:cNvPr id="161" name="Google Shape;161;p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0417" y="4449263"/>
              <a:ext cx="2441575" cy="183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3061" y="4440448"/>
              <a:ext cx="2441575" cy="185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3"/>
            <p:cNvSpPr txBox="1"/>
            <p:nvPr/>
          </p:nvSpPr>
          <p:spPr>
            <a:xfrm>
              <a:off x="10091323" y="4400849"/>
              <a:ext cx="1690620" cy="2778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Hydrotermální systém</a:t>
              </a:r>
              <a:endParaRPr/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7681153" y="4404481"/>
              <a:ext cx="2068512" cy="2778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Stimulovaný systém </a:t>
              </a:r>
              <a:r>
                <a:rPr lang="cs-CZ" sz="1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EGS</a:t>
              </a:r>
              <a:r>
                <a:rPr lang="cs-CZ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cs-CZ" sz="1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HDR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3"/>
          <p:cNvSpPr txBox="1"/>
          <p:nvPr/>
        </p:nvSpPr>
        <p:spPr>
          <a:xfrm>
            <a:off x="283370" y="4920456"/>
            <a:ext cx="3688556" cy="6462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Výkon: jednotky MW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Kapacita: jednotky/desítky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GWh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5208545" y="1440287"/>
            <a:ext cx="1296900" cy="3693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Střední</a:t>
            </a: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7" name="Google Shape;167;p3"/>
          <p:cNvSpPr txBox="1"/>
          <p:nvPr/>
        </p:nvSpPr>
        <p:spPr>
          <a:xfrm>
            <a:off x="4432961" y="1902612"/>
            <a:ext cx="3204600" cy="23145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parametry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Hloubka: cca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400-1000 m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Teploty: cca 15-80 °C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Technologie: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Vt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TČ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Výkony: jednotky MW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Dodávka tepla přes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TČ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Primárně </a:t>
            </a:r>
            <a:r>
              <a:rPr lang="cs-CZ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vytápění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Cena: mil. až desítky mil Kč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589626" y="806591"/>
            <a:ext cx="10515600" cy="54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Calibri"/>
                <a:ea typeface="Verdana" panose="020B0604030504040204" pitchFamily="34" charset="0"/>
                <a:cs typeface="Calibri"/>
                <a:sym typeface="Calibri"/>
              </a:rPr>
              <a:t>Současný stav využívání energie k vytápění a chlazení</a:t>
            </a:r>
            <a:endParaRPr sz="3000"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1706221" y="4724462"/>
            <a:ext cx="8791794" cy="16763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podíl systémů země/voda: cca 6 %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počet GTE zdrojů zapojených do CZT: 1 (Děčín, 6,5 MW)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  <a:latin typeface="Calibri"/>
                <a:sym typeface="Calibri"/>
              </a:rPr>
              <a:t>nízký podíl GTE, avšak s vysokým potenciálem pro budoucí rozvoj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741877-E93E-497E-94C5-FAA0A7934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9" y="1356406"/>
            <a:ext cx="11803122" cy="32389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F5B50E-8E53-47DD-B039-20BE119B710F}"/>
              </a:ext>
            </a:extLst>
          </p:cNvPr>
          <p:cNvSpPr txBox="1"/>
          <p:nvPr/>
        </p:nvSpPr>
        <p:spPr>
          <a:xfrm>
            <a:off x="4323425" y="1485509"/>
            <a:ext cx="4929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Aktuální data o podílu </a:t>
            </a:r>
            <a:r>
              <a:rPr lang="cs-CZ" sz="1600" dirty="0" err="1"/>
              <a:t>GTE</a:t>
            </a:r>
            <a:r>
              <a:rPr lang="cs-CZ" sz="1600" dirty="0"/>
              <a:t> na zdrojích tepla/energie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0739" y="2357332"/>
            <a:ext cx="8581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2011           2012           2013           2014          2015         2016            2017           2018          2019            2020           2021</a:t>
            </a:r>
            <a:endParaRPr lang="en-GB" sz="1200" b="1" dirty="0"/>
          </a:p>
        </p:txBody>
      </p:sp>
      <p:sp>
        <p:nvSpPr>
          <p:cNvPr id="5" name="Obdélník 4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84450" y="852900"/>
            <a:ext cx="6659695" cy="56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Calibri"/>
                <a:ea typeface="Calibri"/>
                <a:cs typeface="Calibri"/>
                <a:sym typeface="Calibri"/>
              </a:rPr>
              <a:t>Reálný potenciál mělké GTE v ČR</a:t>
            </a:r>
            <a:endParaRPr sz="3000" dirty="0"/>
          </a:p>
        </p:txBody>
      </p:sp>
      <p:sp>
        <p:nvSpPr>
          <p:cNvPr id="257" name="Google Shape;257;p14"/>
          <p:cNvSpPr txBox="1"/>
          <p:nvPr/>
        </p:nvSpPr>
        <p:spPr>
          <a:xfrm>
            <a:off x="188913" y="1562400"/>
            <a:ext cx="3889500" cy="33791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Stávají stav (BAU)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rozvoj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ponechán na rozvoji trhu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firmy významně neinvestují do rozvoje kapacit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pokračují stávající administrativní bariéry a délky povolování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neexistuje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zvýšená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podpora pro instalace země-voda/vzduch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neexistuje zvláštní podpora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4463218" y="1562399"/>
            <a:ext cx="3668700" cy="3379151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základních bariér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roky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základních admin. bariér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firmy zvyšují podíl vrtání pro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počet souprav do 500 m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zaveden bonus pro investory pro systémy země-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voda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podpora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V&amp;V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rozvoj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technologií a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UTES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pilotní akce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alibri"/>
                <a:cs typeface="Calibri"/>
              </a:rPr>
              <a:t>samostatná výzva v </a:t>
            </a:r>
            <a:r>
              <a:rPr lang="cs-CZ" sz="1800" dirty="0" err="1">
                <a:solidFill>
                  <a:schemeClr val="dk1"/>
                </a:solidFill>
                <a:latin typeface="Calibri"/>
                <a:cs typeface="Calibri"/>
              </a:rPr>
              <a:t>MdF</a:t>
            </a:r>
            <a:r>
              <a:rPr lang="cs-CZ" sz="1800" dirty="0">
                <a:solidFill>
                  <a:schemeClr val="dk1"/>
                </a:solidFill>
                <a:latin typeface="Calibri"/>
                <a:cs typeface="Calibri"/>
              </a:rPr>
              <a:t> na podporu využívání mělké </a:t>
            </a:r>
            <a:r>
              <a:rPr lang="cs-CZ" sz="1800" dirty="0" err="1">
                <a:solidFill>
                  <a:schemeClr val="dk1"/>
                </a:solidFill>
                <a:latin typeface="Calibri"/>
                <a:cs typeface="Calibri"/>
              </a:rPr>
              <a:t>GTE</a:t>
            </a:r>
            <a:endParaRPr lang="cs-CZ" sz="1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8475687" y="1562399"/>
            <a:ext cx="3527400" cy="337915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jako strategický zdroj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let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hlavních bariér a zjednodušení povolování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stanovený závazný cíl podílu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dodávkách tepla do r. 2030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firmy investují do souprav, know-how, lidské kapacity s cílem naplnit cíl podílu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existuje cílená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podpora využívání systémů země-voda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existuje cílená podpora výkupní ceny tepla z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190626" y="5083175"/>
            <a:ext cx="3887787" cy="151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souprav: 20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Běžná hloubka vrtů: 150-250 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km vrtů: 250 km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Instalovaný výkon: 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10-15</a:t>
            </a: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MWt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4463218" y="5083175"/>
            <a:ext cx="3668712" cy="1519238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souprav: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(50% růst/rok)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Běžná hloubka vrtů: 150-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km vrtů (50% růst/rok):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400km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(10 % vrtů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400m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Instalovaný výkon: 40-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50MW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/rok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8477250" y="5084763"/>
            <a:ext cx="3527425" cy="151765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souprav: 50+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Běžná hloubka vrtů 150-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1000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km vrtů: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1000+km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(30 % vrtů 400&gt; m)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Instalovaný výkon: stovky MW/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05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2"/>
          <p:cNvSpPr txBox="1">
            <a:spLocks noGrp="1"/>
          </p:cNvSpPr>
          <p:nvPr>
            <p:ph type="title"/>
          </p:nvPr>
        </p:nvSpPr>
        <p:spPr>
          <a:xfrm>
            <a:off x="365211" y="789600"/>
            <a:ext cx="11461577" cy="56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3000" b="1" dirty="0">
                <a:latin typeface="Calibri"/>
                <a:ea typeface="Calibri"/>
                <a:cs typeface="Calibri"/>
                <a:sym typeface="Calibri"/>
              </a:rPr>
              <a:t>Reálný potenciál mělké GTE v ČR – rozvojové scénáře 2023 - 2028</a:t>
            </a:r>
            <a:endParaRPr sz="3000" b="1" dirty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604" name="Google Shape;604;p92"/>
          <p:cNvGraphicFramePr/>
          <p:nvPr>
            <p:extLst>
              <p:ext uri="{D42A27DB-BD31-4B8C-83A1-F6EECF244321}">
                <p14:modId xmlns:p14="http://schemas.microsoft.com/office/powerpoint/2010/main" val="4218074243"/>
              </p:ext>
            </p:extLst>
          </p:nvPr>
        </p:nvGraphicFramePr>
        <p:xfrm>
          <a:off x="292903" y="3992799"/>
          <a:ext cx="5264600" cy="2258525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F59CD1"/>
                    </a:gs>
                    <a:gs pos="35000">
                      <a:srgbClr val="F6BBDE"/>
                    </a:gs>
                    <a:gs pos="100000">
                      <a:srgbClr val="FCE4F2"/>
                    </a:gs>
                  </a:gsLst>
                  <a:lin ang="16200000" scaled="0"/>
                </a:gradFill>
              </a:tblPr>
              <a:tblGrid>
                <a:gridCol w="255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400">
                <a:tc gridSpan="2"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Rozvojový scénář konzervativní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75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Instalovaný výkon za 1 rok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40-50 MW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km vrtů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400-500 km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5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Běžná hloubka vrtů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do 250 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vrtných souprav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30-40 ks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05" name="Google Shape;605;p92"/>
          <p:cNvGraphicFramePr/>
          <p:nvPr>
            <p:extLst>
              <p:ext uri="{D42A27DB-BD31-4B8C-83A1-F6EECF244321}">
                <p14:modId xmlns:p14="http://schemas.microsoft.com/office/powerpoint/2010/main" val="1941180231"/>
              </p:ext>
            </p:extLst>
          </p:nvPr>
        </p:nvGraphicFramePr>
        <p:xfrm>
          <a:off x="6261000" y="1457850"/>
          <a:ext cx="5385025" cy="2278875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FFB086"/>
                    </a:gs>
                    <a:gs pos="35000">
                      <a:srgbClr val="FFC6AB"/>
                    </a:gs>
                    <a:gs pos="100000">
                      <a:srgbClr val="FFE8DA"/>
                    </a:gs>
                  </a:gsLst>
                  <a:lin ang="16200000" scaled="0"/>
                </a:gradFill>
              </a:tblPr>
              <a:tblGrid>
                <a:gridCol w="263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25">
                <a:tc gridSpan="2"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Rozvojový scénář optimistický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Instalovaný výkon za 1 rok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&gt; 50 MW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km vrtů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&gt; 500 km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5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Běžná hloubka vrtů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do 400 m, pilotně 500+ 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vrtných souprav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více než 50 ks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06" name="Google Shape;606;p92"/>
          <p:cNvGraphicFramePr/>
          <p:nvPr>
            <p:extLst>
              <p:ext uri="{D42A27DB-BD31-4B8C-83A1-F6EECF244321}">
                <p14:modId xmlns:p14="http://schemas.microsoft.com/office/powerpoint/2010/main" val="1709841456"/>
              </p:ext>
            </p:extLst>
          </p:nvPr>
        </p:nvGraphicFramePr>
        <p:xfrm>
          <a:off x="6260999" y="4011849"/>
          <a:ext cx="5385025" cy="2239475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C2EFA1"/>
                    </a:gs>
                    <a:gs pos="35000">
                      <a:srgbClr val="D5F2BD"/>
                    </a:gs>
                    <a:gs pos="100000">
                      <a:srgbClr val="F0FAE5"/>
                    </a:gs>
                  </a:gsLst>
                  <a:lin ang="16200000" scaled="0"/>
                </a:gradFill>
              </a:tblPr>
              <a:tblGrid>
                <a:gridCol w="25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300">
                <a:tc gridSpan="2"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Rozvojový scénář strategický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Instalovaný výkon za 1 rok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b="1" u="none" strike="noStrike" cap="none"/>
                        <a:t>&gt; 100 MW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km vrtů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b="1" u="none" strike="noStrike" cap="none"/>
                        <a:t>&gt; 1000 km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Běžná hloubka vrtů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b="1" u="none" strike="noStrike" cap="none"/>
                        <a:t>500+ m, pilotně do 1000 m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vrtných souprav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b="1" u="none" strike="noStrike" cap="none"/>
                        <a:t>více než 100 ks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07" name="Google Shape;607;p92"/>
          <p:cNvGraphicFramePr/>
          <p:nvPr>
            <p:extLst>
              <p:ext uri="{D42A27DB-BD31-4B8C-83A1-F6EECF244321}">
                <p14:modId xmlns:p14="http://schemas.microsoft.com/office/powerpoint/2010/main" val="1988199514"/>
              </p:ext>
            </p:extLst>
          </p:nvPr>
        </p:nvGraphicFramePr>
        <p:xfrm>
          <a:off x="288476" y="1457850"/>
          <a:ext cx="5269025" cy="227887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55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025">
                <a:tc gridSpan="2"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Rozvojový scénář scénář BAU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Instalovaný výkon za 1 rok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15 MW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75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km vrtů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250 km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Běžná hloubka vrtů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150-200 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00">
                <a:tc>
                  <a:txBody>
                    <a:bodyPr/>
                    <a:lstStyle/>
                    <a:p>
                      <a:pPr marL="45720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/>
                        <a:t>Počet vrtných souprav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strike="noStrike" cap="none" dirty="0"/>
                        <a:t>20-25 ks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8" name="Google Shape;608;p92"/>
          <p:cNvSpPr/>
          <p:nvPr/>
        </p:nvSpPr>
        <p:spPr>
          <a:xfrm rot="-911388">
            <a:off x="2463886" y="2449516"/>
            <a:ext cx="1384057" cy="690435"/>
          </a:xfrm>
          <a:prstGeom prst="flowChartMagneticTape">
            <a:avLst/>
          </a:prstGeom>
          <a:solidFill>
            <a:schemeClr val="accent1"/>
          </a:solidFill>
          <a:ln w="25400" cap="flat" cmpd="sng">
            <a:solidFill>
              <a:srgbClr val="0322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střední výtopna</a:t>
            </a:r>
            <a:endParaRPr/>
          </a:p>
        </p:txBody>
      </p:sp>
      <p:sp>
        <p:nvSpPr>
          <p:cNvPr id="609" name="Google Shape;609;p92"/>
          <p:cNvSpPr/>
          <p:nvPr/>
        </p:nvSpPr>
        <p:spPr>
          <a:xfrm rot="-911388">
            <a:off x="8283626" y="4759402"/>
            <a:ext cx="1435019" cy="832026"/>
          </a:xfrm>
          <a:prstGeom prst="flowChartMagneticTape">
            <a:avLst/>
          </a:prstGeom>
          <a:solidFill>
            <a:schemeClr val="accent4"/>
          </a:solidFill>
          <a:ln w="25400" cap="flat" cmpd="sng">
            <a:solidFill>
              <a:srgbClr val="4D73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 středních výtopen a více</a:t>
            </a:r>
            <a:endParaRPr/>
          </a:p>
        </p:txBody>
      </p:sp>
      <p:sp>
        <p:nvSpPr>
          <p:cNvPr id="610" name="Google Shape;610;p92"/>
          <p:cNvSpPr/>
          <p:nvPr/>
        </p:nvSpPr>
        <p:spPr>
          <a:xfrm rot="-911388">
            <a:off x="2369865" y="5064212"/>
            <a:ext cx="1336568" cy="703465"/>
          </a:xfrm>
          <a:prstGeom prst="flowChartMagneticTape">
            <a:avLst/>
          </a:prstGeom>
          <a:solidFill>
            <a:schemeClr val="accent2"/>
          </a:solidFill>
          <a:ln w="25400" cap="flat" cmpd="sng">
            <a:solidFill>
              <a:srgbClr val="780A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střední výtopny</a:t>
            </a:r>
            <a:endParaRPr/>
          </a:p>
        </p:txBody>
      </p:sp>
      <p:sp>
        <p:nvSpPr>
          <p:cNvPr id="611" name="Google Shape;611;p92"/>
          <p:cNvSpPr/>
          <p:nvPr/>
        </p:nvSpPr>
        <p:spPr>
          <a:xfrm rot="-911388">
            <a:off x="8316293" y="2468420"/>
            <a:ext cx="1274436" cy="669516"/>
          </a:xfrm>
          <a:prstGeom prst="flowChartMagneticTape">
            <a:avLst/>
          </a:prstGeom>
          <a:solidFill>
            <a:schemeClr val="accent5"/>
          </a:solidFill>
          <a:ln w="25400" cap="flat" cmpd="sng">
            <a:solidFill>
              <a:srgbClr val="A95B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střední výtopny a více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269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17112fc3e_1_0"/>
          <p:cNvSpPr txBox="1">
            <a:spLocks noGrp="1"/>
          </p:cNvSpPr>
          <p:nvPr>
            <p:ph type="title"/>
          </p:nvPr>
        </p:nvSpPr>
        <p:spPr>
          <a:xfrm>
            <a:off x="241354" y="745566"/>
            <a:ext cx="7204475" cy="56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Calibri"/>
                <a:ea typeface="Calibri"/>
                <a:cs typeface="Calibri"/>
                <a:sym typeface="Calibri"/>
              </a:rPr>
              <a:t>Bariéry rozvoje GTE a řešení jak je odstranit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268" name="Google Shape;268;g1217112fc3e_1_0"/>
          <p:cNvSpPr txBox="1">
            <a:spLocks noGrp="1"/>
          </p:cNvSpPr>
          <p:nvPr>
            <p:ph type="body" idx="1"/>
          </p:nvPr>
        </p:nvSpPr>
        <p:spPr>
          <a:xfrm>
            <a:off x="241354" y="1692474"/>
            <a:ext cx="5703595" cy="50223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dlouhé povolování vrtů nad 30 m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neexistující legislativa pro ukládání tepla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neexistence soustředěné podpory pro GTE sektor (INV a provozní podpora) 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není považován za dostatečně výkonný a strategický zdroj tepelné energie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nízká podpora sektoru skrze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V&amp;V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inovace…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nulová úroveň připravenosti lokalit pro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(potenciál, státní správa, investoři)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nedostatečná kapacita vrtných souprav a obsluhy</a:t>
            </a:r>
          </a:p>
          <a:p>
            <a:pPr marL="393700" indent="-342900">
              <a:lnSpc>
                <a:spcPct val="100000"/>
              </a:lnSpc>
              <a:spcBef>
                <a:spcPts val="600"/>
              </a:spcBef>
              <a:buSzPts val="23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neexistence registru instalací GT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zrojů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x vznik konfliktů v budoucnu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217112fc3e_1_0"/>
          <p:cNvSpPr txBox="1">
            <a:spLocks noGrp="1"/>
          </p:cNvSpPr>
          <p:nvPr>
            <p:ph type="body" idx="1"/>
          </p:nvPr>
        </p:nvSpPr>
        <p:spPr>
          <a:xfrm>
            <a:off x="6247053" y="1692472"/>
            <a:ext cx="5777748" cy="50223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06400" indent="-342900">
              <a:lnSpc>
                <a:spcPct val="115000"/>
              </a:lnSpc>
              <a:spcBef>
                <a:spcPts val="600"/>
              </a:spcBef>
              <a:buSzPts val="21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zjednodušit a zrychlit povolovací procesy (stanovisko x rozhodnutí,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fikce souhlasu ap.)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indent="-342900">
              <a:lnSpc>
                <a:spcPct val="115000"/>
              </a:lnSpc>
              <a:spcBef>
                <a:spcPts val="600"/>
              </a:spcBef>
              <a:buSzPts val="21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zahrnout problematiku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do nového en. zákona 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indent="-342900">
              <a:lnSpc>
                <a:spcPct val="115000"/>
              </a:lnSpc>
              <a:spcBef>
                <a:spcPts val="600"/>
              </a:spcBef>
              <a:buSzPts val="21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vypsání samostatné výzvy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MdF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na podporu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endParaRPr lang="cs-CZ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indent="-342900">
              <a:lnSpc>
                <a:spcPct val="115000"/>
              </a:lnSpc>
              <a:spcBef>
                <a:spcPts val="600"/>
              </a:spcBef>
              <a:buSzPts val="21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vytvoření dlouhodobého 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cíleného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programu na podporu vstupu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na trh s energiemi (dotace, záruky, finanční nástroje 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apod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indent="-342900">
              <a:lnSpc>
                <a:spcPct val="115000"/>
              </a:lnSpc>
              <a:spcBef>
                <a:spcPts val="600"/>
              </a:spcBef>
              <a:buSzPts val="21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prohlášení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za strategický zdroj tepelné energie s cílem nahradit fosilní zdroje pro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CZT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600"/>
              </a:spcBef>
              <a:buSzPts val="21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zajistit pokračování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V&amp;V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infrastruktury pro rozvoj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(technologie, odborníci, inovace)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600"/>
              </a:spcBef>
              <a:buSzPts val="2100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soustředěná příprava lokalit pro využívání 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GTE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geomapy</a:t>
            </a: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potenciálu, územní plány ad.) 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31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874"/>
              </a:buClr>
              <a:buSzPts val="3100"/>
              <a:buNone/>
            </a:pPr>
            <a:endParaRPr sz="21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217112fc3e_1_0"/>
          <p:cNvSpPr txBox="1"/>
          <p:nvPr/>
        </p:nvSpPr>
        <p:spPr>
          <a:xfrm>
            <a:off x="1948514" y="1216206"/>
            <a:ext cx="1728764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cs-CZ" dirty="0"/>
              <a:t>Bariéry </a:t>
            </a:r>
            <a:endParaRPr dirty="0"/>
          </a:p>
        </p:txBody>
      </p:sp>
      <p:sp>
        <p:nvSpPr>
          <p:cNvPr id="271" name="Google Shape;271;g1217112fc3e_1_0"/>
          <p:cNvSpPr txBox="1"/>
          <p:nvPr/>
        </p:nvSpPr>
        <p:spPr>
          <a:xfrm>
            <a:off x="8684150" y="1155999"/>
            <a:ext cx="1064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 dirty="0"/>
              <a:t>Řešení 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1929954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2876</Words>
  <Application>Microsoft Office PowerPoint</Application>
  <PresentationFormat>Širokoúhlá obrazovka</PresentationFormat>
  <Paragraphs>409</Paragraphs>
  <Slides>30</Slides>
  <Notes>25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1" baseType="lpstr">
      <vt:lpstr>Arial</vt:lpstr>
      <vt:lpstr>Times</vt:lpstr>
      <vt:lpstr>Tahoma</vt:lpstr>
      <vt:lpstr>Times New Roman</vt:lpstr>
      <vt:lpstr>Verdana</vt:lpstr>
      <vt:lpstr>Century Gothic</vt:lpstr>
      <vt:lpstr>Calibri</vt:lpstr>
      <vt:lpstr>Arial Narrow</vt:lpstr>
      <vt:lpstr>Gill Sans MT</vt:lpstr>
      <vt:lpstr>Default Design</vt:lpstr>
      <vt:lpstr>AcroExch.Document.11</vt:lpstr>
      <vt:lpstr>Prezentace aplikace PowerPoint</vt:lpstr>
      <vt:lpstr>Obnovitelné zdroje, jaké máme možnosti?</vt:lpstr>
      <vt:lpstr>Kde se geotermální energie nachází?</vt:lpstr>
      <vt:lpstr>Využíváme geotermální energii dostatečně?</vt:lpstr>
      <vt:lpstr>Prezentace aplikace PowerPoint</vt:lpstr>
      <vt:lpstr>Současný stav využívání energie k vytápění a chlazení</vt:lpstr>
      <vt:lpstr>Reálný potenciál mělké GTE v ČR</vt:lpstr>
      <vt:lpstr>Reálný potenciál mělké GTE v ČR – rozvojové scénáře 2023 - 2028</vt:lpstr>
      <vt:lpstr>Bariéry rozvoje GTE a řešení jak je odstranit</vt:lpstr>
      <vt:lpstr>Prezentace aplikace PowerPoint</vt:lpstr>
      <vt:lpstr>Prezentace aplikace PowerPoint</vt:lpstr>
      <vt:lpstr>Využití v praxi – ukázky realizací geotermálních zdrojů v ČR</vt:lpstr>
      <vt:lpstr>Pro jaké objekty je možné běžně GTE využít?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Webová mapová aplikace GTE potenciálu a střetů zájmů</vt:lpstr>
      <vt:lpstr>Co jsou střety zájmů GTE a proč je třeba se jimi zabývat?</vt:lpstr>
      <vt:lpstr>Střety zájmů při využívání GTE</vt:lpstr>
      <vt:lpstr>Střety zájmů při využívání GTE</vt:lpstr>
      <vt:lpstr>Prezentace aplikace PowerPoint</vt:lpstr>
      <vt:lpstr>Webová mapová aplikace GTE potenciálu a střetů zájmů</vt:lpstr>
      <vt:lpstr>Prezentace aplikace PowerPoint</vt:lpstr>
      <vt:lpstr>Prezentace aplikace PowerPoint</vt:lpstr>
      <vt:lpstr>Prezentace aplikace PowerPoint</vt:lpstr>
      <vt:lpstr>Jak postupovat při výstavbě geotermálního zdroje?</vt:lpstr>
      <vt:lpstr>Shrnutí a závěry</vt:lpstr>
      <vt:lpstr>Děkuji za pozornost!  Jan Holeček jan.holecek@geology.cz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dasek</dc:creator>
  <cp:lastModifiedBy>Jan Holeček</cp:lastModifiedBy>
  <cp:revision>40</cp:revision>
  <dcterms:created xsi:type="dcterms:W3CDTF">2006-06-16T05:39:13Z</dcterms:created>
  <dcterms:modified xsi:type="dcterms:W3CDTF">2022-11-08T14:34:46Z</dcterms:modified>
</cp:coreProperties>
</file>