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slideLayouts/slideLayout2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34"/>
  </p:notesMasterIdLst>
  <p:handoutMasterIdLst>
    <p:handoutMasterId r:id="rId35"/>
  </p:handoutMasterIdLst>
  <p:sldIdLst>
    <p:sldId id="306" r:id="rId13"/>
    <p:sldId id="577" r:id="rId14"/>
    <p:sldId id="578" r:id="rId15"/>
    <p:sldId id="579" r:id="rId16"/>
    <p:sldId id="580" r:id="rId17"/>
    <p:sldId id="513" r:id="rId18"/>
    <p:sldId id="377" r:id="rId19"/>
    <p:sldId id="552" r:id="rId20"/>
    <p:sldId id="548" r:id="rId21"/>
    <p:sldId id="545" r:id="rId22"/>
    <p:sldId id="530" r:id="rId23"/>
    <p:sldId id="520" r:id="rId24"/>
    <p:sldId id="574" r:id="rId25"/>
    <p:sldId id="566" r:id="rId26"/>
    <p:sldId id="567" r:id="rId27"/>
    <p:sldId id="568" r:id="rId28"/>
    <p:sldId id="570" r:id="rId29"/>
    <p:sldId id="572" r:id="rId30"/>
    <p:sldId id="556" r:id="rId31"/>
    <p:sldId id="576" r:id="rId32"/>
    <p:sldId id="322" r:id="rId3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j Miroslav Ing. Ph.D." initials="MMI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07546"/>
    <a:srgbClr val="CFCFCF"/>
    <a:srgbClr val="66BFAE"/>
    <a:srgbClr val="FFCC00"/>
    <a:srgbClr val="E9DC4E"/>
    <a:srgbClr val="F9BF73"/>
    <a:srgbClr val="E94C55"/>
    <a:srgbClr val="2896D4"/>
    <a:srgbClr val="4FB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2" autoAdjust="0"/>
    <p:restoredTop sz="94545" autoAdjust="0"/>
  </p:normalViewPr>
  <p:slideViewPr>
    <p:cSldViewPr snapToGrid="0">
      <p:cViewPr varScale="1">
        <p:scale>
          <a:sx n="111" d="100"/>
          <a:sy n="111" d="100"/>
        </p:scale>
        <p:origin x="81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1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16149\AppData\Local\Microsoft\Windows\INetCache\Content.Outlook\M34V21QL\37%20-%20Salda%20a%20dluh%20subsektor&#367;%20vl&#225;dn&#237;ch%20instituc&#237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172385620915031E-2"/>
          <c:y val="2.6499145299145301E-2"/>
          <c:w val="0.92552287581699344"/>
          <c:h val="0.88480854700854705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Saldo!$B$9</c:f>
              <c:strCache>
                <c:ptCount val="1"/>
                <c:pt idx="0">
                  <c:v>ústřední vládní instituce</c:v>
                </c:pt>
              </c:strCache>
            </c:strRef>
          </c:tx>
          <c:spPr>
            <a:solidFill>
              <a:srgbClr val="36609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Ref>
              <c:f>Saldo!$E$1:$AD$1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Saldo!$E$9:$AG$9</c:f>
              <c:numCache>
                <c:formatCode>0.0</c:formatCode>
                <c:ptCount val="29"/>
                <c:pt idx="0">
                  <c:v>-5.062279452564022</c:v>
                </c:pt>
                <c:pt idx="1">
                  <c:v>-2.6072234533927543</c:v>
                </c:pt>
                <c:pt idx="2">
                  <c:v>-4.5778958223593911</c:v>
                </c:pt>
                <c:pt idx="3">
                  <c:v>-3.2692212946125205</c:v>
                </c:pt>
                <c:pt idx="4">
                  <c:v>-3.1898483377327724</c:v>
                </c:pt>
                <c:pt idx="5">
                  <c:v>-5.2239789758235933</c:v>
                </c:pt>
                <c:pt idx="6">
                  <c:v>-5.7487192407827328</c:v>
                </c:pt>
                <c:pt idx="7">
                  <c:v>-6.2819555636150355</c:v>
                </c:pt>
                <c:pt idx="8">
                  <c:v>-2.2521058181538294</c:v>
                </c:pt>
                <c:pt idx="9">
                  <c:v>-2.9383969629909417</c:v>
                </c:pt>
                <c:pt idx="10">
                  <c:v>-2.1610753803370888</c:v>
                </c:pt>
                <c:pt idx="11">
                  <c:v>-1.3438154305197028</c:v>
                </c:pt>
                <c:pt idx="12">
                  <c:v>-2.0223801961977412</c:v>
                </c:pt>
                <c:pt idx="13">
                  <c:v>-4.5166299136134658</c:v>
                </c:pt>
                <c:pt idx="14">
                  <c:v>-3.5532586836035231</c:v>
                </c:pt>
                <c:pt idx="15">
                  <c:v>-2.2524796772684001</c:v>
                </c:pt>
                <c:pt idx="16">
                  <c:v>-3.6789493146343091</c:v>
                </c:pt>
                <c:pt idx="17">
                  <c:v>-1.5988902221221295</c:v>
                </c:pt>
                <c:pt idx="18">
                  <c:v>-2.1901317282154631</c:v>
                </c:pt>
                <c:pt idx="19">
                  <c:v>-1.2470548353021094</c:v>
                </c:pt>
                <c:pt idx="20">
                  <c:v>-0.42571483547719519</c:v>
                </c:pt>
                <c:pt idx="21">
                  <c:v>0.5209810002185592</c:v>
                </c:pt>
                <c:pt idx="22">
                  <c:v>0.16975173139186991</c:v>
                </c:pt>
                <c:pt idx="23">
                  <c:v>-0.53758426954649363</c:v>
                </c:pt>
                <c:pt idx="24">
                  <c:v>-6.0198051168633251</c:v>
                </c:pt>
                <c:pt idx="25">
                  <c:v>-6.2958182155041689</c:v>
                </c:pt>
                <c:pt idx="26">
                  <c:v>-3.8704215304443901</c:v>
                </c:pt>
                <c:pt idx="27">
                  <c:v>-3.4602744303552342</c:v>
                </c:pt>
                <c:pt idx="28">
                  <c:v>-2.8978980244609032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E-4A50-B69C-3A1D1D5E02C2}"/>
            </c:ext>
          </c:extLst>
        </c:ser>
        <c:ser>
          <c:idx val="2"/>
          <c:order val="2"/>
          <c:tx>
            <c:strRef>
              <c:f>Saldo!$B$10</c:f>
              <c:strCache>
                <c:ptCount val="1"/>
                <c:pt idx="0">
                  <c:v>místní vládní instituce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Ref>
              <c:f>Saldo!$E$1:$AD$1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Saldo!$E$10:$AG$10</c:f>
              <c:numCache>
                <c:formatCode>0.0</c:formatCode>
                <c:ptCount val="29"/>
                <c:pt idx="0">
                  <c:v>2.2990233729031764</c:v>
                </c:pt>
                <c:pt idx="1">
                  <c:v>-0.50927842583347538</c:v>
                </c:pt>
                <c:pt idx="2">
                  <c:v>0.45803069983455624</c:v>
                </c:pt>
                <c:pt idx="3">
                  <c:v>0.11779937975563953</c:v>
                </c:pt>
                <c:pt idx="4">
                  <c:v>-0.54850858383037426</c:v>
                </c:pt>
                <c:pt idx="5">
                  <c:v>-0.43161908336389931</c:v>
                </c:pt>
                <c:pt idx="6">
                  <c:v>-0.3728378710820065</c:v>
                </c:pt>
                <c:pt idx="7">
                  <c:v>-0.41654683699244749</c:v>
                </c:pt>
                <c:pt idx="8">
                  <c:v>-3.4521875275030228E-2</c:v>
                </c:pt>
                <c:pt idx="9">
                  <c:v>-8.53116370490513E-2</c:v>
                </c:pt>
                <c:pt idx="10">
                  <c:v>-0.32334706267359337</c:v>
                </c:pt>
                <c:pt idx="11">
                  <c:v>0.28151074236183493</c:v>
                </c:pt>
                <c:pt idx="12">
                  <c:v>-0.19021187970891895</c:v>
                </c:pt>
                <c:pt idx="13">
                  <c:v>-0.62541726516822116</c:v>
                </c:pt>
                <c:pt idx="14">
                  <c:v>-0.38037802382747249</c:v>
                </c:pt>
                <c:pt idx="15">
                  <c:v>-0.27737823900265934</c:v>
                </c:pt>
                <c:pt idx="16">
                  <c:v>-5.1162754297475715E-2</c:v>
                </c:pt>
                <c:pt idx="17">
                  <c:v>0.2929170555934123</c:v>
                </c:pt>
                <c:pt idx="18">
                  <c:v>0.17660868072510116</c:v>
                </c:pt>
                <c:pt idx="19">
                  <c:v>0.56187840215437523</c:v>
                </c:pt>
                <c:pt idx="20">
                  <c:v>1.0356330050847709</c:v>
                </c:pt>
                <c:pt idx="21">
                  <c:v>0.82033082078280983</c:v>
                </c:pt>
                <c:pt idx="22">
                  <c:v>0.43549831643918802</c:v>
                </c:pt>
                <c:pt idx="23">
                  <c:v>0.64928740034277732</c:v>
                </c:pt>
                <c:pt idx="24">
                  <c:v>0.4592592670642161</c:v>
                </c:pt>
                <c:pt idx="25">
                  <c:v>0.43419001828096848</c:v>
                </c:pt>
                <c:pt idx="26">
                  <c:v>0.42316405291241732</c:v>
                </c:pt>
                <c:pt idx="27">
                  <c:v>0.3917689059532557</c:v>
                </c:pt>
                <c:pt idx="28">
                  <c:v>0.34255915198847031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E-4A50-B69C-3A1D1D5E02C2}"/>
            </c:ext>
          </c:extLst>
        </c:ser>
        <c:ser>
          <c:idx val="3"/>
          <c:order val="3"/>
          <c:tx>
            <c:strRef>
              <c:f>Saldo!$B$11</c:f>
              <c:strCache>
                <c:ptCount val="1"/>
                <c:pt idx="0">
                  <c:v>fondy sociálního zabezpečení</c:v>
                </c:pt>
              </c:strCache>
            </c:strRef>
          </c:tx>
          <c:spPr>
            <a:solidFill>
              <a:srgbClr val="B8CC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numRef>
              <c:f>Saldo!$E$1:$AD$1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Saldo!$E$11:$AG$11</c:f>
              <c:numCache>
                <c:formatCode>0.0</c:formatCode>
                <c:ptCount val="29"/>
                <c:pt idx="0">
                  <c:v>-0.24162842249987018</c:v>
                </c:pt>
                <c:pt idx="1">
                  <c:v>-5.8396041854386342E-2</c:v>
                </c:pt>
                <c:pt idx="2">
                  <c:v>-5.3184978002656008E-2</c:v>
                </c:pt>
                <c:pt idx="3">
                  <c:v>2.3258053877903209E-2</c:v>
                </c:pt>
                <c:pt idx="4">
                  <c:v>0.16272127977793133</c:v>
                </c:pt>
                <c:pt idx="5">
                  <c:v>-0.10394994273253808</c:v>
                </c:pt>
                <c:pt idx="6">
                  <c:v>-0.22980458434876191</c:v>
                </c:pt>
                <c:pt idx="7">
                  <c:v>-0.15952104020185218</c:v>
                </c:pt>
                <c:pt idx="8">
                  <c:v>-8.2910957269193009E-2</c:v>
                </c:pt>
                <c:pt idx="9">
                  <c:v>-2.8609682064255518E-3</c:v>
                </c:pt>
                <c:pt idx="10">
                  <c:v>0.33427917848265065</c:v>
                </c:pt>
                <c:pt idx="11">
                  <c:v>0.41745983257559915</c:v>
                </c:pt>
                <c:pt idx="12">
                  <c:v>0.24838851703991729</c:v>
                </c:pt>
                <c:pt idx="13">
                  <c:v>-0.2693004106900807</c:v>
                </c:pt>
                <c:pt idx="14">
                  <c:v>-0.21836423424754625</c:v>
                </c:pt>
                <c:pt idx="15">
                  <c:v>-0.17049358212037791</c:v>
                </c:pt>
                <c:pt idx="16">
                  <c:v>-0.16698818658851058</c:v>
                </c:pt>
                <c:pt idx="17">
                  <c:v>2.2086452893940851E-2</c:v>
                </c:pt>
                <c:pt idx="18">
                  <c:v>-6.1968361849211388E-2</c:v>
                </c:pt>
                <c:pt idx="19">
                  <c:v>4.1358781920093887E-2</c:v>
                </c:pt>
                <c:pt idx="20">
                  <c:v>0.10185802292451772</c:v>
                </c:pt>
                <c:pt idx="21">
                  <c:v>0.16009413895396424</c:v>
                </c:pt>
                <c:pt idx="22">
                  <c:v>0.3077085179951069</c:v>
                </c:pt>
                <c:pt idx="23">
                  <c:v>0.19672392747378914</c:v>
                </c:pt>
                <c:pt idx="24">
                  <c:v>-2.4164146202216318E-2</c:v>
                </c:pt>
                <c:pt idx="25">
                  <c:v>-0.2188713607732849</c:v>
                </c:pt>
                <c:pt idx="26">
                  <c:v>0.13601701700756272</c:v>
                </c:pt>
                <c:pt idx="27">
                  <c:v>0.14246142034663842</c:v>
                </c:pt>
                <c:pt idx="28">
                  <c:v>0.13593617142399617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0E-4A50-B69C-3A1D1D5E0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9196288"/>
        <c:axId val="609189728"/>
      </c:barChart>
      <c:lineChart>
        <c:grouping val="standard"/>
        <c:varyColors val="0"/>
        <c:ser>
          <c:idx val="0"/>
          <c:order val="0"/>
          <c:tx>
            <c:strRef>
              <c:f>Saldo!$B$8</c:f>
              <c:strCache>
                <c:ptCount val="1"/>
                <c:pt idx="0">
                  <c:v>Sektor vládních institucí</c:v>
                </c:pt>
              </c:strCache>
            </c:strRef>
          </c:tx>
          <c:spPr>
            <a:ln w="31750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numRef>
              <c:f>Saldo!$E$1:$AG$1</c:f>
              <c:numCache>
                <c:formatCode>General</c:formatCode>
                <c:ptCount val="2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</c:numCache>
            </c:numRef>
          </c:cat>
          <c:val>
            <c:numRef>
              <c:f>Saldo!$E$8:$AG$8</c:f>
              <c:numCache>
                <c:formatCode>0.0</c:formatCode>
                <c:ptCount val="29"/>
                <c:pt idx="0">
                  <c:v>-3.0048845021607149</c:v>
                </c:pt>
                <c:pt idx="1">
                  <c:v>-3.1748979210806145</c:v>
                </c:pt>
                <c:pt idx="2">
                  <c:v>-4.1730501005274894</c:v>
                </c:pt>
                <c:pt idx="3">
                  <c:v>-3.1281638609789808</c:v>
                </c:pt>
                <c:pt idx="4">
                  <c:v>-3.5756356417852131</c:v>
                </c:pt>
                <c:pt idx="5">
                  <c:v>-5.7595480019200371</c:v>
                </c:pt>
                <c:pt idx="6">
                  <c:v>-6.3513616962135018</c:v>
                </c:pt>
                <c:pt idx="7">
                  <c:v>-6.8580234408093288</c:v>
                </c:pt>
                <c:pt idx="8">
                  <c:v>-2.3695386506980594</c:v>
                </c:pt>
                <c:pt idx="9">
                  <c:v>-3.026569568246412</c:v>
                </c:pt>
                <c:pt idx="10">
                  <c:v>-2.1501432645280345</c:v>
                </c:pt>
                <c:pt idx="11">
                  <c:v>-0.64484485558226656</c:v>
                </c:pt>
                <c:pt idx="12">
                  <c:v>-1.964203558866739</c:v>
                </c:pt>
                <c:pt idx="13">
                  <c:v>-5.4113475894717666</c:v>
                </c:pt>
                <c:pt idx="14">
                  <c:v>-4.1520009416785451</c:v>
                </c:pt>
                <c:pt idx="15">
                  <c:v>-2.7003514983914347</c:v>
                </c:pt>
                <c:pt idx="16">
                  <c:v>-3.897100255520304</c:v>
                </c:pt>
                <c:pt idx="17">
                  <c:v>-1.2838867136347889</c:v>
                </c:pt>
                <c:pt idx="18">
                  <c:v>-2.0754914093395711</c:v>
                </c:pt>
                <c:pt idx="19">
                  <c:v>-0.64381765122763523</c:v>
                </c:pt>
                <c:pt idx="20">
                  <c:v>0.71177619253210811</c:v>
                </c:pt>
                <c:pt idx="21">
                  <c:v>1.5014059599553236</c:v>
                </c:pt>
                <c:pt idx="22">
                  <c:v>0.91295856582615498</c:v>
                </c:pt>
                <c:pt idx="23">
                  <c:v>0.30842705827007161</c:v>
                </c:pt>
                <c:pt idx="24">
                  <c:v>-5.5847099960013233</c:v>
                </c:pt>
                <c:pt idx="25">
                  <c:v>-6.0804995579964851</c:v>
                </c:pt>
                <c:pt idx="26">
                  <c:v>-3.3112404605244103</c:v>
                </c:pt>
                <c:pt idx="27">
                  <c:v>-2.9260441040553404</c:v>
                </c:pt>
                <c:pt idx="28">
                  <c:v>-2.4194027010484365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0E-4A50-B69C-3A1D1D5E0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196288"/>
        <c:axId val="609189728"/>
      </c:lineChart>
      <c:catAx>
        <c:axId val="609196288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rgbClr val="D9D9D9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/>
                <a:cs typeface="Calibri"/>
              </a:defRPr>
            </a:pPr>
            <a:endParaRPr lang="cs-CZ"/>
          </a:p>
        </c:txPr>
        <c:crossAx val="609189728"/>
        <c:crosses val="autoZero"/>
        <c:auto val="1"/>
        <c:lblAlgn val="ctr"/>
        <c:lblOffset val="100"/>
        <c:tickLblSkip val="2"/>
        <c:noMultiLvlLbl val="0"/>
      </c:catAx>
      <c:valAx>
        <c:axId val="609189728"/>
        <c:scaling>
          <c:orientation val="minMax"/>
          <c:min val="-8"/>
        </c:scaling>
        <c:delete val="0"/>
        <c:axPos val="l"/>
        <c:majorGridlines>
          <c:spPr>
            <a:ln w="3175" cap="flat" cmpd="sng" algn="ctr">
              <a:solidFill>
                <a:srgbClr val="D9D9D9"/>
              </a:solidFill>
              <a:prstDash val="solid"/>
              <a:round/>
            </a:ln>
            <a:effectLst/>
          </c:spPr>
        </c:majorGridlines>
        <c:numFmt formatCode="#\ ##0" sourceLinked="0"/>
        <c:majorTickMark val="none"/>
        <c:minorTickMark val="none"/>
        <c:tickLblPos val="nextTo"/>
        <c:spPr>
          <a:noFill/>
          <a:ln w="3175"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/>
                <a:cs typeface="Calibri"/>
              </a:defRPr>
            </a:pPr>
            <a:endParaRPr lang="cs-CZ"/>
          </a:p>
        </c:txPr>
        <c:crossAx val="609196288"/>
        <c:crosses val="autoZero"/>
        <c:crossBetween val="between"/>
      </c:valAx>
      <c:spPr>
        <a:solidFill>
          <a:srgbClr val="FFFFFF"/>
        </a:solidFill>
        <a:ln w="3175">
          <a:solidFill>
            <a:srgbClr val="D9D9D9"/>
          </a:solidFill>
        </a:ln>
        <a:effectLst/>
      </c:spPr>
    </c:plotArea>
    <c:legend>
      <c:legendPos val="b"/>
      <c:layout>
        <c:manualLayout>
          <c:xMode val="edge"/>
          <c:yMode val="edge"/>
          <c:x val="7.8307428638347693E-2"/>
          <c:y val="2.5021458474262591E-2"/>
          <c:w val="0.26037696078431366"/>
          <c:h val="0.24423076923076922"/>
        </c:manualLayout>
      </c:layout>
      <c:overlay val="0"/>
      <c:spPr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800">
          <a:latin typeface="Calibri"/>
          <a:ea typeface="Calibri"/>
          <a:cs typeface="Calibri"/>
        </a:defRPr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96BB6-31D2-4A04-BE6A-67418D59DE2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FE5FCE-A0D6-42CF-BF57-BB066EB872CC}">
      <dgm:prSet phldrT="[Text]" custT="1"/>
      <dgm:spPr/>
      <dgm:t>
        <a:bodyPr/>
        <a:lstStyle/>
        <a:p>
          <a:r>
            <a:rPr lang="cs-CZ" sz="3200" b="1" dirty="0" smtClean="0"/>
            <a:t>Vládní instituce (s.13)</a:t>
          </a:r>
          <a:endParaRPr lang="cs-CZ" sz="3200" b="1" dirty="0"/>
        </a:p>
      </dgm:t>
    </dgm:pt>
    <dgm:pt modelId="{A9E6E5D3-E988-4CF3-B186-1C66355325FE}" type="parTrans" cxnId="{48BB8C0B-F70E-4764-9BD0-A7E18DBBC559}">
      <dgm:prSet/>
      <dgm:spPr/>
      <dgm:t>
        <a:bodyPr/>
        <a:lstStyle/>
        <a:p>
          <a:endParaRPr lang="cs-CZ"/>
        </a:p>
      </dgm:t>
    </dgm:pt>
    <dgm:pt modelId="{15A11F32-6617-48B6-9968-0C1BB2A10373}" type="sibTrans" cxnId="{48BB8C0B-F70E-4764-9BD0-A7E18DBBC559}">
      <dgm:prSet/>
      <dgm:spPr/>
      <dgm:t>
        <a:bodyPr/>
        <a:lstStyle/>
        <a:p>
          <a:endParaRPr lang="cs-CZ"/>
        </a:p>
      </dgm:t>
    </dgm:pt>
    <dgm:pt modelId="{8C35C836-60B9-4526-8575-06D1B6D110DA}">
      <dgm:prSet phldrT="[Text]" custT="1"/>
      <dgm:spPr/>
      <dgm:t>
        <a:bodyPr/>
        <a:lstStyle/>
        <a:p>
          <a:r>
            <a:rPr lang="cs-CZ" sz="1800" dirty="0" smtClean="0"/>
            <a:t>Ústřední vládní instituce (s.1311)</a:t>
          </a:r>
        </a:p>
      </dgm:t>
    </dgm:pt>
    <dgm:pt modelId="{2F403CF2-FAA4-468B-B11B-1EFBDE354643}" type="parTrans" cxnId="{F5294A5C-0DA8-46B8-8922-1B72BA43A569}">
      <dgm:prSet/>
      <dgm:spPr/>
      <dgm:t>
        <a:bodyPr/>
        <a:lstStyle/>
        <a:p>
          <a:endParaRPr lang="cs-CZ"/>
        </a:p>
      </dgm:t>
    </dgm:pt>
    <dgm:pt modelId="{593F42FF-07D2-41E7-BE30-A0D03717ECE6}" type="sibTrans" cxnId="{F5294A5C-0DA8-46B8-8922-1B72BA43A569}">
      <dgm:prSet/>
      <dgm:spPr/>
      <dgm:t>
        <a:bodyPr/>
        <a:lstStyle/>
        <a:p>
          <a:endParaRPr lang="cs-CZ"/>
        </a:p>
      </dgm:t>
    </dgm:pt>
    <dgm:pt modelId="{33502475-91E0-4680-BE5D-D92D19B5B52D}">
      <dgm:prSet/>
      <dgm:spPr/>
      <dgm:t>
        <a:bodyPr/>
        <a:lstStyle/>
        <a:p>
          <a:r>
            <a:rPr lang="cs-CZ" dirty="0" smtClean="0"/>
            <a:t>Národní vládní instituce (S.1312)</a:t>
          </a:r>
          <a:endParaRPr lang="cs-CZ" dirty="0"/>
        </a:p>
      </dgm:t>
    </dgm:pt>
    <dgm:pt modelId="{481C7FEE-02AE-4646-9C6F-4DB5F48089E1}" type="parTrans" cxnId="{CFE25072-C6F7-4444-8678-8202B1430001}">
      <dgm:prSet/>
      <dgm:spPr/>
      <dgm:t>
        <a:bodyPr/>
        <a:lstStyle/>
        <a:p>
          <a:endParaRPr lang="cs-CZ"/>
        </a:p>
      </dgm:t>
    </dgm:pt>
    <dgm:pt modelId="{1731FC16-5F3B-4026-9669-FFCB90B3E499}" type="sibTrans" cxnId="{CFE25072-C6F7-4444-8678-8202B1430001}">
      <dgm:prSet/>
      <dgm:spPr/>
      <dgm:t>
        <a:bodyPr/>
        <a:lstStyle/>
        <a:p>
          <a:endParaRPr lang="cs-CZ"/>
        </a:p>
      </dgm:t>
    </dgm:pt>
    <dgm:pt modelId="{A0AC39A4-E51F-4F1A-ABA2-E8DE39A38CD9}">
      <dgm:prSet/>
      <dgm:spPr/>
      <dgm:t>
        <a:bodyPr/>
        <a:lstStyle/>
        <a:p>
          <a:r>
            <a:rPr lang="cs-CZ" b="1" u="sng" dirty="0" smtClean="0"/>
            <a:t>Místní vládní instituce (S.1313)</a:t>
          </a:r>
        </a:p>
      </dgm:t>
    </dgm:pt>
    <dgm:pt modelId="{A05807EF-0A5C-4841-B3F8-5B9868CB4599}" type="parTrans" cxnId="{A93425FE-CB91-441B-8813-DB40543D37E1}">
      <dgm:prSet/>
      <dgm:spPr/>
      <dgm:t>
        <a:bodyPr/>
        <a:lstStyle/>
        <a:p>
          <a:endParaRPr lang="cs-CZ"/>
        </a:p>
      </dgm:t>
    </dgm:pt>
    <dgm:pt modelId="{22DA22CB-8C14-4F0B-8C5F-04FA72ECCD06}" type="sibTrans" cxnId="{A93425FE-CB91-441B-8813-DB40543D37E1}">
      <dgm:prSet/>
      <dgm:spPr/>
      <dgm:t>
        <a:bodyPr/>
        <a:lstStyle/>
        <a:p>
          <a:endParaRPr lang="cs-CZ"/>
        </a:p>
      </dgm:t>
    </dgm:pt>
    <dgm:pt modelId="{B1FBDF8A-FB67-4F20-9E4A-31C66F5DA40E}">
      <dgm:prSet/>
      <dgm:spPr/>
      <dgm:t>
        <a:bodyPr/>
        <a:lstStyle/>
        <a:p>
          <a:r>
            <a:rPr lang="cs-CZ" dirty="0" smtClean="0"/>
            <a:t>Fondy sociálního </a:t>
          </a:r>
          <a:r>
            <a:rPr lang="cs-CZ" dirty="0" err="1" smtClean="0"/>
            <a:t>zabezpeční</a:t>
          </a:r>
          <a:r>
            <a:rPr lang="cs-CZ" dirty="0" smtClean="0"/>
            <a:t> (S.1314)</a:t>
          </a:r>
          <a:endParaRPr lang="cs-CZ" dirty="0"/>
        </a:p>
      </dgm:t>
    </dgm:pt>
    <dgm:pt modelId="{DBC5D898-D7DD-432D-A363-066B2BAFB0C6}" type="parTrans" cxnId="{9D6F2284-2907-4B0C-8E39-D6AE06FF43F5}">
      <dgm:prSet/>
      <dgm:spPr/>
      <dgm:t>
        <a:bodyPr/>
        <a:lstStyle/>
        <a:p>
          <a:endParaRPr lang="cs-CZ"/>
        </a:p>
      </dgm:t>
    </dgm:pt>
    <dgm:pt modelId="{3D7DFE6C-0158-4B86-AA39-3A3DA5194799}" type="sibTrans" cxnId="{9D6F2284-2907-4B0C-8E39-D6AE06FF43F5}">
      <dgm:prSet/>
      <dgm:spPr/>
      <dgm:t>
        <a:bodyPr/>
        <a:lstStyle/>
        <a:p>
          <a:endParaRPr lang="cs-CZ"/>
        </a:p>
      </dgm:t>
    </dgm:pt>
    <dgm:pt modelId="{EF6BB3C2-65DF-4407-9894-8F52B1E49F9A}" type="pres">
      <dgm:prSet presAssocID="{F9F96BB6-31D2-4A04-BE6A-67418D59DE2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50BB2B-19D3-41CD-8C6E-A8929D8EB35F}" type="pres">
      <dgm:prSet presAssocID="{1CFE5FCE-A0D6-42CF-BF57-BB066EB872CC}" presName="compNode" presStyleCnt="0"/>
      <dgm:spPr/>
    </dgm:pt>
    <dgm:pt modelId="{BD085E48-ED63-43BC-97D4-A39040823481}" type="pres">
      <dgm:prSet presAssocID="{1CFE5FCE-A0D6-42CF-BF57-BB066EB872CC}" presName="aNode" presStyleLbl="bgShp" presStyleIdx="0" presStyleCnt="1" custLinFactNeighborY="7074"/>
      <dgm:spPr/>
      <dgm:t>
        <a:bodyPr/>
        <a:lstStyle/>
        <a:p>
          <a:endParaRPr lang="cs-CZ"/>
        </a:p>
      </dgm:t>
    </dgm:pt>
    <dgm:pt modelId="{6C81C771-D9E1-408A-B6F4-A91FBDB24A53}" type="pres">
      <dgm:prSet presAssocID="{1CFE5FCE-A0D6-42CF-BF57-BB066EB872CC}" presName="textNode" presStyleLbl="bgShp" presStyleIdx="0" presStyleCnt="1"/>
      <dgm:spPr/>
      <dgm:t>
        <a:bodyPr/>
        <a:lstStyle/>
        <a:p>
          <a:endParaRPr lang="cs-CZ"/>
        </a:p>
      </dgm:t>
    </dgm:pt>
    <dgm:pt modelId="{C4FD3472-8A19-4A49-88B4-080F54F8F2AE}" type="pres">
      <dgm:prSet presAssocID="{1CFE5FCE-A0D6-42CF-BF57-BB066EB872CC}" presName="compChildNode" presStyleCnt="0"/>
      <dgm:spPr/>
    </dgm:pt>
    <dgm:pt modelId="{402592C9-F421-4976-BBD1-C8E81AE959C8}" type="pres">
      <dgm:prSet presAssocID="{1CFE5FCE-A0D6-42CF-BF57-BB066EB872CC}" presName="theInnerList" presStyleCnt="0"/>
      <dgm:spPr/>
    </dgm:pt>
    <dgm:pt modelId="{5FC1909D-0DFC-44E7-BE8B-E981C2330572}" type="pres">
      <dgm:prSet presAssocID="{8C35C836-60B9-4526-8575-06D1B6D110DA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637A3F-75BF-4C46-A96A-8297E46A7436}" type="pres">
      <dgm:prSet presAssocID="{8C35C836-60B9-4526-8575-06D1B6D110DA}" presName="aSpace2" presStyleCnt="0"/>
      <dgm:spPr/>
    </dgm:pt>
    <dgm:pt modelId="{C65416FC-807E-48BE-854F-7468F86BB550}" type="pres">
      <dgm:prSet presAssocID="{33502475-91E0-4680-BE5D-D92D19B5B52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B4FF71-E99F-4783-A2A3-B410C53EF2BA}" type="pres">
      <dgm:prSet presAssocID="{33502475-91E0-4680-BE5D-D92D19B5B52D}" presName="aSpace2" presStyleCnt="0"/>
      <dgm:spPr/>
    </dgm:pt>
    <dgm:pt modelId="{FE78A8DF-2E54-4763-9659-788C8D5185CF}" type="pres">
      <dgm:prSet presAssocID="{A0AC39A4-E51F-4F1A-ABA2-E8DE39A38CD9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C96E60-52E3-4EA4-BFD5-E8516633E8D8}" type="pres">
      <dgm:prSet presAssocID="{A0AC39A4-E51F-4F1A-ABA2-E8DE39A38CD9}" presName="aSpace2" presStyleCnt="0"/>
      <dgm:spPr/>
    </dgm:pt>
    <dgm:pt modelId="{43F9300B-D08C-4A9E-9B34-1E79E6233224}" type="pres">
      <dgm:prSet presAssocID="{B1FBDF8A-FB67-4F20-9E4A-31C66F5DA40E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115971-C58D-4C8D-83B7-09E96EFBAA1F}" type="presOf" srcId="{33502475-91E0-4680-BE5D-D92D19B5B52D}" destId="{C65416FC-807E-48BE-854F-7468F86BB550}" srcOrd="0" destOrd="0" presId="urn:microsoft.com/office/officeart/2005/8/layout/lProcess2"/>
    <dgm:cxn modelId="{F97EF4B3-32DE-4184-9104-37B84FCF1D5C}" type="presOf" srcId="{8C35C836-60B9-4526-8575-06D1B6D110DA}" destId="{5FC1909D-0DFC-44E7-BE8B-E981C2330572}" srcOrd="0" destOrd="0" presId="urn:microsoft.com/office/officeart/2005/8/layout/lProcess2"/>
    <dgm:cxn modelId="{036553C0-D5E5-4510-BF8C-634DDE76F59E}" type="presOf" srcId="{1CFE5FCE-A0D6-42CF-BF57-BB066EB872CC}" destId="{6C81C771-D9E1-408A-B6F4-A91FBDB24A53}" srcOrd="1" destOrd="0" presId="urn:microsoft.com/office/officeart/2005/8/layout/lProcess2"/>
    <dgm:cxn modelId="{CFE25072-C6F7-4444-8678-8202B1430001}" srcId="{1CFE5FCE-A0D6-42CF-BF57-BB066EB872CC}" destId="{33502475-91E0-4680-BE5D-D92D19B5B52D}" srcOrd="1" destOrd="0" parTransId="{481C7FEE-02AE-4646-9C6F-4DB5F48089E1}" sibTransId="{1731FC16-5F3B-4026-9669-FFCB90B3E499}"/>
    <dgm:cxn modelId="{E441AACF-6349-49B4-B014-11615481F05F}" type="presOf" srcId="{B1FBDF8A-FB67-4F20-9E4A-31C66F5DA40E}" destId="{43F9300B-D08C-4A9E-9B34-1E79E6233224}" srcOrd="0" destOrd="0" presId="urn:microsoft.com/office/officeart/2005/8/layout/lProcess2"/>
    <dgm:cxn modelId="{A93425FE-CB91-441B-8813-DB40543D37E1}" srcId="{1CFE5FCE-A0D6-42CF-BF57-BB066EB872CC}" destId="{A0AC39A4-E51F-4F1A-ABA2-E8DE39A38CD9}" srcOrd="2" destOrd="0" parTransId="{A05807EF-0A5C-4841-B3F8-5B9868CB4599}" sibTransId="{22DA22CB-8C14-4F0B-8C5F-04FA72ECCD06}"/>
    <dgm:cxn modelId="{9D6F2284-2907-4B0C-8E39-D6AE06FF43F5}" srcId="{1CFE5FCE-A0D6-42CF-BF57-BB066EB872CC}" destId="{B1FBDF8A-FB67-4F20-9E4A-31C66F5DA40E}" srcOrd="3" destOrd="0" parTransId="{DBC5D898-D7DD-432D-A363-066B2BAFB0C6}" sibTransId="{3D7DFE6C-0158-4B86-AA39-3A3DA5194799}"/>
    <dgm:cxn modelId="{48BB8C0B-F70E-4764-9BD0-A7E18DBBC559}" srcId="{F9F96BB6-31D2-4A04-BE6A-67418D59DE28}" destId="{1CFE5FCE-A0D6-42CF-BF57-BB066EB872CC}" srcOrd="0" destOrd="0" parTransId="{A9E6E5D3-E988-4CF3-B186-1C66355325FE}" sibTransId="{15A11F32-6617-48B6-9968-0C1BB2A10373}"/>
    <dgm:cxn modelId="{B8ECA8D0-46D0-4AA3-9269-73A69F189351}" type="presOf" srcId="{1CFE5FCE-A0D6-42CF-BF57-BB066EB872CC}" destId="{BD085E48-ED63-43BC-97D4-A39040823481}" srcOrd="0" destOrd="0" presId="urn:microsoft.com/office/officeart/2005/8/layout/lProcess2"/>
    <dgm:cxn modelId="{7EFF79B4-1BED-4C50-B9B9-FCC042D2EB4F}" type="presOf" srcId="{F9F96BB6-31D2-4A04-BE6A-67418D59DE28}" destId="{EF6BB3C2-65DF-4407-9894-8F52B1E49F9A}" srcOrd="0" destOrd="0" presId="urn:microsoft.com/office/officeart/2005/8/layout/lProcess2"/>
    <dgm:cxn modelId="{76E26874-6E81-48C6-AD07-D56E8E5DA56C}" type="presOf" srcId="{A0AC39A4-E51F-4F1A-ABA2-E8DE39A38CD9}" destId="{FE78A8DF-2E54-4763-9659-788C8D5185CF}" srcOrd="0" destOrd="0" presId="urn:microsoft.com/office/officeart/2005/8/layout/lProcess2"/>
    <dgm:cxn modelId="{F5294A5C-0DA8-46B8-8922-1B72BA43A569}" srcId="{1CFE5FCE-A0D6-42CF-BF57-BB066EB872CC}" destId="{8C35C836-60B9-4526-8575-06D1B6D110DA}" srcOrd="0" destOrd="0" parTransId="{2F403CF2-FAA4-468B-B11B-1EFBDE354643}" sibTransId="{593F42FF-07D2-41E7-BE30-A0D03717ECE6}"/>
    <dgm:cxn modelId="{ABE6D773-A3E5-4DCB-8B8C-0927E8DF4823}" type="presParOf" srcId="{EF6BB3C2-65DF-4407-9894-8F52B1E49F9A}" destId="{2750BB2B-19D3-41CD-8C6E-A8929D8EB35F}" srcOrd="0" destOrd="0" presId="urn:microsoft.com/office/officeart/2005/8/layout/lProcess2"/>
    <dgm:cxn modelId="{EC168039-5522-4536-8660-5BAE8E039128}" type="presParOf" srcId="{2750BB2B-19D3-41CD-8C6E-A8929D8EB35F}" destId="{BD085E48-ED63-43BC-97D4-A39040823481}" srcOrd="0" destOrd="0" presId="urn:microsoft.com/office/officeart/2005/8/layout/lProcess2"/>
    <dgm:cxn modelId="{BA74B0CB-948D-45F6-8527-0379764815E1}" type="presParOf" srcId="{2750BB2B-19D3-41CD-8C6E-A8929D8EB35F}" destId="{6C81C771-D9E1-408A-B6F4-A91FBDB24A53}" srcOrd="1" destOrd="0" presId="urn:microsoft.com/office/officeart/2005/8/layout/lProcess2"/>
    <dgm:cxn modelId="{68462C2D-0966-4B92-930B-3F0ECB726949}" type="presParOf" srcId="{2750BB2B-19D3-41CD-8C6E-A8929D8EB35F}" destId="{C4FD3472-8A19-4A49-88B4-080F54F8F2AE}" srcOrd="2" destOrd="0" presId="urn:microsoft.com/office/officeart/2005/8/layout/lProcess2"/>
    <dgm:cxn modelId="{A5314785-4EB4-474E-B713-D2D363AE5D62}" type="presParOf" srcId="{C4FD3472-8A19-4A49-88B4-080F54F8F2AE}" destId="{402592C9-F421-4976-BBD1-C8E81AE959C8}" srcOrd="0" destOrd="0" presId="urn:microsoft.com/office/officeart/2005/8/layout/lProcess2"/>
    <dgm:cxn modelId="{C31477F6-636B-4D8D-95EC-926023B35573}" type="presParOf" srcId="{402592C9-F421-4976-BBD1-C8E81AE959C8}" destId="{5FC1909D-0DFC-44E7-BE8B-E981C2330572}" srcOrd="0" destOrd="0" presId="urn:microsoft.com/office/officeart/2005/8/layout/lProcess2"/>
    <dgm:cxn modelId="{AF5A3BE1-D3D2-47AE-B706-DC98CA056BBF}" type="presParOf" srcId="{402592C9-F421-4976-BBD1-C8E81AE959C8}" destId="{0B637A3F-75BF-4C46-A96A-8297E46A7436}" srcOrd="1" destOrd="0" presId="urn:microsoft.com/office/officeart/2005/8/layout/lProcess2"/>
    <dgm:cxn modelId="{C8B1403F-E428-43D0-8CFB-76E5DB9F7915}" type="presParOf" srcId="{402592C9-F421-4976-BBD1-C8E81AE959C8}" destId="{C65416FC-807E-48BE-854F-7468F86BB550}" srcOrd="2" destOrd="0" presId="urn:microsoft.com/office/officeart/2005/8/layout/lProcess2"/>
    <dgm:cxn modelId="{E90D802D-3399-49D0-A1E6-9C5F65F53541}" type="presParOf" srcId="{402592C9-F421-4976-BBD1-C8E81AE959C8}" destId="{B5B4FF71-E99F-4783-A2A3-B410C53EF2BA}" srcOrd="3" destOrd="0" presId="urn:microsoft.com/office/officeart/2005/8/layout/lProcess2"/>
    <dgm:cxn modelId="{A7A418F3-F026-4525-938B-C54EFA9D8CFD}" type="presParOf" srcId="{402592C9-F421-4976-BBD1-C8E81AE959C8}" destId="{FE78A8DF-2E54-4763-9659-788C8D5185CF}" srcOrd="4" destOrd="0" presId="urn:microsoft.com/office/officeart/2005/8/layout/lProcess2"/>
    <dgm:cxn modelId="{846A4457-4229-4519-971E-7DAAED94CDB7}" type="presParOf" srcId="{402592C9-F421-4976-BBD1-C8E81AE959C8}" destId="{85C96E60-52E3-4EA4-BFD5-E8516633E8D8}" srcOrd="5" destOrd="0" presId="urn:microsoft.com/office/officeart/2005/8/layout/lProcess2"/>
    <dgm:cxn modelId="{FB192F3F-8752-441E-B28D-4628D54C069E}" type="presParOf" srcId="{402592C9-F421-4976-BBD1-C8E81AE959C8}" destId="{43F9300B-D08C-4A9E-9B34-1E79E623322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85E48-ED63-43BC-97D4-A39040823481}">
      <dsp:nvSpPr>
        <dsp:cNvPr id="0" name=""/>
        <dsp:cNvSpPr/>
      </dsp:nvSpPr>
      <dsp:spPr>
        <a:xfrm>
          <a:off x="0" y="0"/>
          <a:ext cx="4472317" cy="38092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Vládní instituce (s.13)</a:t>
          </a:r>
          <a:endParaRPr lang="cs-CZ" sz="3200" b="1" kern="1200" dirty="0"/>
        </a:p>
      </dsp:txBody>
      <dsp:txXfrm>
        <a:off x="0" y="0"/>
        <a:ext cx="4472317" cy="1142760"/>
      </dsp:txXfrm>
    </dsp:sp>
    <dsp:sp modelId="{5FC1909D-0DFC-44E7-BE8B-E981C2330572}">
      <dsp:nvSpPr>
        <dsp:cNvPr id="0" name=""/>
        <dsp:cNvSpPr/>
      </dsp:nvSpPr>
      <dsp:spPr>
        <a:xfrm>
          <a:off x="447231" y="1142853"/>
          <a:ext cx="3577853" cy="554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Ústřední vládní instituce (s.1311)</a:t>
          </a:r>
        </a:p>
      </dsp:txBody>
      <dsp:txXfrm>
        <a:off x="463484" y="1159106"/>
        <a:ext cx="3545347" cy="522413"/>
      </dsp:txXfrm>
    </dsp:sp>
    <dsp:sp modelId="{C65416FC-807E-48BE-854F-7468F86BB550}">
      <dsp:nvSpPr>
        <dsp:cNvPr id="0" name=""/>
        <dsp:cNvSpPr/>
      </dsp:nvSpPr>
      <dsp:spPr>
        <a:xfrm>
          <a:off x="447231" y="1783145"/>
          <a:ext cx="3577853" cy="554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Národní vládní instituce (S.1312)</a:t>
          </a:r>
          <a:endParaRPr lang="cs-CZ" sz="1600" kern="1200" dirty="0"/>
        </a:p>
      </dsp:txBody>
      <dsp:txXfrm>
        <a:off x="463484" y="1799398"/>
        <a:ext cx="3545347" cy="522413"/>
      </dsp:txXfrm>
    </dsp:sp>
    <dsp:sp modelId="{FE78A8DF-2E54-4763-9659-788C8D5185CF}">
      <dsp:nvSpPr>
        <dsp:cNvPr id="0" name=""/>
        <dsp:cNvSpPr/>
      </dsp:nvSpPr>
      <dsp:spPr>
        <a:xfrm>
          <a:off x="447231" y="2423437"/>
          <a:ext cx="3577853" cy="554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u="sng" kern="1200" dirty="0" smtClean="0"/>
            <a:t>Místní vládní instituce (S.1313)</a:t>
          </a:r>
        </a:p>
      </dsp:txBody>
      <dsp:txXfrm>
        <a:off x="463484" y="2439690"/>
        <a:ext cx="3545347" cy="522413"/>
      </dsp:txXfrm>
    </dsp:sp>
    <dsp:sp modelId="{43F9300B-D08C-4A9E-9B34-1E79E6233224}">
      <dsp:nvSpPr>
        <dsp:cNvPr id="0" name=""/>
        <dsp:cNvSpPr/>
      </dsp:nvSpPr>
      <dsp:spPr>
        <a:xfrm>
          <a:off x="447231" y="3063729"/>
          <a:ext cx="3577853" cy="554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Fondy sociálního </a:t>
          </a:r>
          <a:r>
            <a:rPr lang="cs-CZ" sz="1600" kern="1200" dirty="0" err="1" smtClean="0"/>
            <a:t>zabezpeční</a:t>
          </a:r>
          <a:r>
            <a:rPr lang="cs-CZ" sz="1600" kern="1200" dirty="0" smtClean="0"/>
            <a:t> (S.1314)</a:t>
          </a:r>
          <a:endParaRPr lang="cs-CZ" sz="1600" kern="1200" dirty="0"/>
        </a:p>
      </dsp:txBody>
      <dsp:txXfrm>
        <a:off x="463484" y="3079982"/>
        <a:ext cx="3545347" cy="522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22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72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639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841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96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97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288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/>
          <a:lstStyle/>
          <a:p>
            <a:fld id="{BDFFD5F7-534F-48DD-BB5D-897B972DA3C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492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2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6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18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3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1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32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051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95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93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754" y="526874"/>
            <a:ext cx="10250792" cy="422651"/>
          </a:xfrm>
        </p:spPr>
        <p:txBody>
          <a:bodyPr lIns="0" tIns="0" rIns="0" bIns="0"/>
          <a:lstStyle>
            <a:lvl1pPr>
              <a:defRPr sz="272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535754" y="388678"/>
            <a:ext cx="985351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 smtClean="0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78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 smtClean="0"/>
              <a:t>1. LEDNA 2020</a:t>
            </a:r>
            <a:endParaRPr lang="cs-CZ" dirty="0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/>
          <p:nvPr userDrawn="1"/>
        </p:nvSpPr>
        <p:spPr>
          <a:xfrm>
            <a:off x="535754" y="388678"/>
            <a:ext cx="985351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3" y="621232"/>
            <a:ext cx="11060906" cy="42265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 smtClean="0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535753" y="1665983"/>
            <a:ext cx="11060906" cy="44401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72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632" y="1468793"/>
            <a:ext cx="3832538" cy="2009463"/>
          </a:xfrm>
        </p:spPr>
        <p:txBody>
          <a:bodyPr/>
          <a:lstStyle>
            <a:lvl1pPr algn="r">
              <a:defRPr sz="4353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5268364" y="1468791"/>
            <a:ext cx="5746318" cy="35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 smtClean="0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92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 smtClean="0"/>
              <a:t>Zde zdroj, případně vymažte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607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64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8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5" r:id="rId3"/>
    <p:sldLayoutId id="214748371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71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  <p:sldLayoutId id="2147483713" r:id="rId9"/>
    <p:sldLayoutId id="2147483714" r:id="rId10"/>
    <p:sldLayoutId id="21474837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monitor.statnipokladna.cz/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iri.Valenta@mfcr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73210" y="731524"/>
            <a:ext cx="10961739" cy="413820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pl-PL" sz="6000" dirty="0" smtClean="0">
                <a:solidFill>
                  <a:srgbClr val="0070C0"/>
                </a:solidFill>
              </a:rPr>
              <a:t>Rozpočty územních samosprávných celků</a:t>
            </a:r>
            <a:endParaRPr lang="cs-CZ" sz="3600" i="1" dirty="0">
              <a:solidFill>
                <a:srgbClr val="0070C0"/>
              </a:solidFill>
            </a:endParaRPr>
          </a:p>
          <a:p>
            <a:pPr>
              <a:spcBef>
                <a:spcPts val="2400"/>
              </a:spcBef>
            </a:pPr>
            <a:endParaRPr lang="cs-CZ" sz="3600" i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7855" y="4382219"/>
            <a:ext cx="3925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Jiří Valenta </a:t>
            </a:r>
          </a:p>
          <a:p>
            <a:r>
              <a:rPr lang="cs-CZ" sz="2400" dirty="0" smtClean="0"/>
              <a:t>Náměstek ministra financí </a:t>
            </a: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10800000" cy="126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 smtClean="0"/>
              <a:t>Propočtová predikce daňových příjmů obcí </a:t>
            </a:r>
            <a:br>
              <a:rPr lang="cs-CZ" sz="3200" dirty="0" smtClean="0"/>
            </a:br>
            <a:r>
              <a:rPr lang="cs-CZ" sz="2000" i="1" dirty="0" smtClean="0"/>
              <a:t>(pro návrh SR 2023 z 27.9.2023)</a:t>
            </a:r>
            <a:endParaRPr lang="cs-CZ" sz="20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90457"/>
              </p:ext>
            </p:extLst>
          </p:nvPr>
        </p:nvGraphicFramePr>
        <p:xfrm>
          <a:off x="1019937" y="1635468"/>
          <a:ext cx="10436524" cy="4333072"/>
        </p:xfrm>
        <a:graphic>
          <a:graphicData uri="http://schemas.openxmlformats.org/drawingml/2006/table">
            <a:tbl>
              <a:tblPr/>
              <a:tblGrid>
                <a:gridCol w="4353453">
                  <a:extLst>
                    <a:ext uri="{9D8B030D-6E8A-4147-A177-3AD203B41FA5}">
                      <a16:colId xmlns:a16="http://schemas.microsoft.com/office/drawing/2014/main" val="2874221849"/>
                    </a:ext>
                  </a:extLst>
                </a:gridCol>
                <a:gridCol w="753031">
                  <a:extLst>
                    <a:ext uri="{9D8B030D-6E8A-4147-A177-3AD203B41FA5}">
                      <a16:colId xmlns:a16="http://schemas.microsoft.com/office/drawing/2014/main" val="3514626124"/>
                    </a:ext>
                  </a:extLst>
                </a:gridCol>
                <a:gridCol w="741264">
                  <a:extLst>
                    <a:ext uri="{9D8B030D-6E8A-4147-A177-3AD203B41FA5}">
                      <a16:colId xmlns:a16="http://schemas.microsoft.com/office/drawing/2014/main" val="3120344499"/>
                    </a:ext>
                  </a:extLst>
                </a:gridCol>
                <a:gridCol w="953054">
                  <a:extLst>
                    <a:ext uri="{9D8B030D-6E8A-4147-A177-3AD203B41FA5}">
                      <a16:colId xmlns:a16="http://schemas.microsoft.com/office/drawing/2014/main" val="205056847"/>
                    </a:ext>
                  </a:extLst>
                </a:gridCol>
                <a:gridCol w="970702">
                  <a:extLst>
                    <a:ext uri="{9D8B030D-6E8A-4147-A177-3AD203B41FA5}">
                      <a16:colId xmlns:a16="http://schemas.microsoft.com/office/drawing/2014/main" val="1203269557"/>
                    </a:ext>
                  </a:extLst>
                </a:gridCol>
                <a:gridCol w="741264">
                  <a:extLst>
                    <a:ext uri="{9D8B030D-6E8A-4147-A177-3AD203B41FA5}">
                      <a16:colId xmlns:a16="http://schemas.microsoft.com/office/drawing/2014/main" val="1080424618"/>
                    </a:ext>
                  </a:extLst>
                </a:gridCol>
                <a:gridCol w="953054">
                  <a:extLst>
                    <a:ext uri="{9D8B030D-6E8A-4147-A177-3AD203B41FA5}">
                      <a16:colId xmlns:a16="http://schemas.microsoft.com/office/drawing/2014/main" val="3153899197"/>
                    </a:ext>
                  </a:extLst>
                </a:gridCol>
                <a:gridCol w="970702">
                  <a:extLst>
                    <a:ext uri="{9D8B030D-6E8A-4147-A177-3AD203B41FA5}">
                      <a16:colId xmlns:a16="http://schemas.microsoft.com/office/drawing/2014/main" val="2129767417"/>
                    </a:ext>
                  </a:extLst>
                </a:gridCol>
              </a:tblGrid>
              <a:tr h="2708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68080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OBCE (mld. Kč)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2022-21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2022/21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2023-22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2023/22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454026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DPH*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153,2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499684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DPPO 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26849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DPPO*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083924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DPPO plac. obcemi a kraji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420012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DPFO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celkem*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555524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DPFO-zvl.sazba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57518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DPFO- placená poplatníky (z přiznání)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-12,5%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252230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DPFO-placená plátci 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89330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Daň z nemovitých věcí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70722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Místní, správní poplatky a ost.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997884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Poplatky za znečišť. život. prostř.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-20,6%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853958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Daň z hazardních 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 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 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18791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285,3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+ 31,6 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313,6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+ 28,3 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497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41874"/>
                  </a:ext>
                </a:extLst>
              </a:tr>
              <a:tr h="2708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</a:t>
                      </a:r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RUD*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218,3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247,2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+ 28,9 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273,8 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+ 26,6 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6503"/>
                  </a:ext>
                </a:extLst>
              </a:tr>
            </a:tbl>
          </a:graphicData>
        </a:graphic>
      </p:graphicFrame>
      <p:sp>
        <p:nvSpPr>
          <p:cNvPr id="6" name="Zástupný symbol pro číslo snímku 6"/>
          <p:cNvSpPr txBox="1">
            <a:spLocks/>
          </p:cNvSpPr>
          <p:nvPr/>
        </p:nvSpPr>
        <p:spPr>
          <a:xfrm>
            <a:off x="0" y="6462583"/>
            <a:ext cx="442784" cy="395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z="1200" smtClean="0"/>
              <a:pPr/>
              <a:t>10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8324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344706" y="1468792"/>
            <a:ext cx="3818965" cy="3788521"/>
          </a:xfrm>
        </p:spPr>
        <p:txBody>
          <a:bodyPr/>
          <a:lstStyle/>
          <a:p>
            <a:r>
              <a:rPr lang="cs-CZ" sz="4800" dirty="0">
                <a:solidFill>
                  <a:srgbClr val="2896D4"/>
                </a:solidFill>
              </a:rPr>
              <a:t>Návrh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2896D4"/>
                </a:solidFill>
              </a:rPr>
              <a:t>státního rozpočtu na rok </a:t>
            </a:r>
            <a:r>
              <a:rPr lang="cs-CZ" sz="4800" dirty="0" smtClean="0">
                <a:solidFill>
                  <a:srgbClr val="2896D4"/>
                </a:solidFill>
              </a:rPr>
              <a:t>2023 </a:t>
            </a:r>
            <a:endParaRPr lang="cs-CZ" sz="4800" dirty="0">
              <a:solidFill>
                <a:srgbClr val="2896D4"/>
              </a:solidFill>
            </a:endParaRP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71"/>
          <a:stretch/>
        </p:blipFill>
        <p:spPr>
          <a:xfrm>
            <a:off x="5443031" y="1600686"/>
            <a:ext cx="4616211" cy="3656628"/>
          </a:xfrm>
        </p:spPr>
      </p:pic>
    </p:spTree>
    <p:extLst>
      <p:ext uri="{BB962C8B-B14F-4D97-AF65-F5344CB8AC3E}">
        <p14:creationId xmlns:p14="http://schemas.microsoft.com/office/powerpoint/2010/main" val="33614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800000" cy="900000"/>
          </a:xfrm>
        </p:spPr>
        <p:txBody>
          <a:bodyPr/>
          <a:lstStyle/>
          <a:p>
            <a:r>
              <a:rPr lang="cs-CZ" dirty="0" smtClean="0"/>
              <a:t>Priority návrhu státního rozpočtu na rok 2023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45459" y="1180407"/>
            <a:ext cx="11017623" cy="486759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b="1" dirty="0" smtClean="0"/>
              <a:t>Hlavní cíle:</a:t>
            </a:r>
            <a:endParaRPr lang="cs-CZ" sz="2000" b="1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dostatečná podpora obyvatelstva v souvislosti s </a:t>
            </a:r>
            <a:r>
              <a:rPr lang="cs-CZ" sz="2000" b="1" dirty="0"/>
              <a:t>inflací a dopady energetické </a:t>
            </a:r>
            <a:r>
              <a:rPr lang="cs-CZ" sz="2000" b="1" dirty="0" smtClean="0"/>
              <a:t>krize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pokrytí </a:t>
            </a:r>
            <a:r>
              <a:rPr lang="cs-CZ" sz="2000" dirty="0"/>
              <a:t>výdajů v důsledku </a:t>
            </a:r>
            <a:r>
              <a:rPr lang="cs-CZ" sz="2000" b="1" dirty="0"/>
              <a:t>válečného konfliktu na </a:t>
            </a:r>
            <a:r>
              <a:rPr lang="cs-CZ" sz="2000" b="1" dirty="0" smtClean="0"/>
              <a:t>Ukrajině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Hlavní priority na výdajové straně:</a:t>
            </a:r>
            <a:endParaRPr lang="cs-CZ" sz="2000" b="1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navýšení </a:t>
            </a:r>
            <a:r>
              <a:rPr lang="cs-CZ" sz="2000" dirty="0"/>
              <a:t>důchodů, </a:t>
            </a:r>
            <a:r>
              <a:rPr lang="cs-CZ" sz="2000" dirty="0" smtClean="0"/>
              <a:t>posílení </a:t>
            </a:r>
            <a:r>
              <a:rPr lang="cs-CZ" sz="2000" dirty="0"/>
              <a:t>sociálních dávek a </a:t>
            </a:r>
            <a:r>
              <a:rPr lang="cs-CZ" sz="2000" dirty="0" smtClean="0"/>
              <a:t>zvýšení životního </a:t>
            </a:r>
            <a:r>
              <a:rPr lang="cs-CZ" sz="2000" dirty="0"/>
              <a:t>a </a:t>
            </a:r>
            <a:r>
              <a:rPr lang="cs-CZ" sz="2000" dirty="0" smtClean="0"/>
              <a:t>existenčního minima</a:t>
            </a:r>
            <a:endParaRPr lang="cs-CZ" sz="20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kompenzace plynoucí </a:t>
            </a:r>
            <a:r>
              <a:rPr lang="cs-CZ" sz="2000" dirty="0"/>
              <a:t>ze zastropování cen silové elektřiny a plynu pro maloodběratele a </a:t>
            </a:r>
            <a:r>
              <a:rPr lang="cs-CZ" sz="2000" dirty="0" smtClean="0"/>
              <a:t>další </a:t>
            </a:r>
            <a:r>
              <a:rPr lang="cs-CZ" sz="2000" dirty="0"/>
              <a:t>nástroje na řešení energetické </a:t>
            </a:r>
            <a:r>
              <a:rPr lang="cs-CZ" sz="2000" dirty="0" smtClean="0"/>
              <a:t>krize</a:t>
            </a:r>
            <a:endParaRPr lang="cs-CZ" sz="20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posílení </a:t>
            </a:r>
            <a:r>
              <a:rPr lang="cs-CZ" sz="2000" dirty="0"/>
              <a:t>výdajů na obranu </a:t>
            </a:r>
            <a:r>
              <a:rPr lang="cs-CZ" sz="2000" dirty="0" smtClean="0"/>
              <a:t>(modernizace </a:t>
            </a:r>
            <a:r>
              <a:rPr lang="cs-CZ" sz="2000" dirty="0"/>
              <a:t>Armády ČR a rozvoj jejích obranných </a:t>
            </a:r>
            <a:r>
              <a:rPr lang="cs-CZ" sz="2000" dirty="0" smtClean="0"/>
              <a:t>schopností)</a:t>
            </a:r>
            <a:endParaRPr lang="cs-CZ" sz="2000" dirty="0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2000" b="1" dirty="0"/>
              <a:t>Hlavní priority na </a:t>
            </a:r>
            <a:r>
              <a:rPr lang="cs-CZ" sz="2000" b="1" dirty="0" smtClean="0"/>
              <a:t>příjmové straně</a:t>
            </a:r>
            <a:r>
              <a:rPr lang="cs-CZ" sz="2000" b="1" dirty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navýšení </a:t>
            </a:r>
            <a:r>
              <a:rPr lang="cs-CZ" sz="2000" dirty="0"/>
              <a:t>příjmů mimořádného </a:t>
            </a:r>
            <a:r>
              <a:rPr lang="cs-CZ" sz="2000" dirty="0" smtClean="0"/>
              <a:t>charakteru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/>
              <a:t>zavedení </a:t>
            </a:r>
            <a:r>
              <a:rPr lang="cs-CZ" sz="2000" dirty="0" err="1" smtClean="0"/>
              <a:t>windfall</a:t>
            </a:r>
            <a:r>
              <a:rPr lang="cs-CZ" sz="2000" dirty="0" smtClean="0"/>
              <a:t> tax (daň </a:t>
            </a:r>
            <a:r>
              <a:rPr lang="cs-CZ" sz="2000" dirty="0"/>
              <a:t>z neočekávaných </a:t>
            </a:r>
            <a:r>
              <a:rPr lang="cs-CZ" sz="2000" dirty="0" smtClean="0"/>
              <a:t>zisků)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/>
              <a:t>zastropování tržních příjmů výrobců elektřiny („neplynové elektrárny“) na 180 EUR / </a:t>
            </a:r>
            <a:r>
              <a:rPr lang="cs-CZ" sz="2000" dirty="0" err="1" smtClean="0"/>
              <a:t>MWh</a:t>
            </a:r>
            <a:endParaRPr lang="cs-CZ" sz="2000" dirty="0"/>
          </a:p>
        </p:txBody>
      </p:sp>
      <p:sp>
        <p:nvSpPr>
          <p:cNvPr id="5" name="Zástupný symbol pro číslo snímku 6"/>
          <p:cNvSpPr txBox="1">
            <a:spLocks/>
          </p:cNvSpPr>
          <p:nvPr/>
        </p:nvSpPr>
        <p:spPr>
          <a:xfrm>
            <a:off x="0" y="6462583"/>
            <a:ext cx="442784" cy="395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z="1200" smtClean="0"/>
              <a:pPr/>
              <a:t>12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1676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0189" y="1844791"/>
            <a:ext cx="10515600" cy="1158224"/>
          </a:xfrm>
        </p:spPr>
        <p:txBody>
          <a:bodyPr/>
          <a:lstStyle/>
          <a:p>
            <a:r>
              <a:rPr lang="cs-CZ" sz="4800" dirty="0" smtClean="0"/>
              <a:t>Nejen pro nové starosty…</a:t>
            </a:r>
            <a:endParaRPr lang="cs-CZ" sz="4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15884" y="6170400"/>
            <a:ext cx="504305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8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1069"/>
            <a:ext cx="10515600" cy="911456"/>
          </a:xfrm>
        </p:spPr>
        <p:txBody>
          <a:bodyPr/>
          <a:lstStyle/>
          <a:p>
            <a:r>
              <a:rPr lang="pl-PL" dirty="0" smtClean="0"/>
              <a:t>Okamžité priority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1152525"/>
            <a:ext cx="1051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PŘÍSTUPY K ÚČTŮM, OPRÁVNĚNÍ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13632"/>
              </p:ext>
            </p:extLst>
          </p:nvPr>
        </p:nvGraphicFramePr>
        <p:xfrm>
          <a:off x="1064029" y="1752939"/>
          <a:ext cx="9651076" cy="438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017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5398059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42494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1624091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 jsou nastavena schvalovací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 podpisová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oprávnění?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vnitřní předpisy o oběhu dokladů, řídící kontrole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organizační řád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písemná pověření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podpisové vzory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65637"/>
                  </a:ext>
                </a:extLst>
              </a:tr>
              <a:tr h="2340087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kdo má přístup k bankovním účtům?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 ho získá nový starosta?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byla</a:t>
                      </a:r>
                      <a:r>
                        <a:rPr lang="cs-CZ" baseline="0" dirty="0" smtClean="0"/>
                        <a:t> zrušena oprávnění bývalého starosty (místostarosty)?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písemná pověření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přístupy</a:t>
                      </a:r>
                      <a:r>
                        <a:rPr lang="cs-CZ" baseline="0" dirty="0" smtClean="0"/>
                        <a:t> do informačních systémů obce</a:t>
                      </a:r>
                      <a:endParaRPr lang="cs-CZ" dirty="0" smtClean="0"/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dohoda</a:t>
                      </a:r>
                      <a:r>
                        <a:rPr lang="cs-CZ" baseline="0" dirty="0" smtClean="0"/>
                        <a:t> o hmotné odpovědnosti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potvrzení o zrušení přístupu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aktuální výpis z elektronického bankovnictví o přístupu k účtu 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46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9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004"/>
            <a:ext cx="10515600" cy="925987"/>
          </a:xfrm>
        </p:spPr>
        <p:txBody>
          <a:bodyPr/>
          <a:lstStyle/>
          <a:p>
            <a:r>
              <a:rPr lang="pl-PL" dirty="0"/>
              <a:t>Okamžité priority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15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426528"/>
              </p:ext>
            </p:extLst>
          </p:nvPr>
        </p:nvGraphicFramePr>
        <p:xfrm>
          <a:off x="1753985" y="1810296"/>
          <a:ext cx="9193877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585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4625292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jaká</a:t>
                      </a:r>
                      <a:r>
                        <a:rPr lang="cs-CZ" baseline="0" dirty="0" smtClean="0"/>
                        <a:t> usnesení přijala rada (starosta) v mezivolebním období?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byly podepsány nějaké smlouvy?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usnesení rady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originály smluv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6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jaké finanční operace byly provedeny v mezivolebním období?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účetní</a:t>
                      </a:r>
                      <a:r>
                        <a:rPr lang="cs-CZ" baseline="0" dirty="0" smtClean="0"/>
                        <a:t> doklady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46232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95325" y="1219200"/>
            <a:ext cx="58913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/>
              <a:t>AKTIVITY OBCE V MEZIVOLEBNÍM OBDOBÍ</a:t>
            </a:r>
            <a:endParaRPr lang="cs-CZ" sz="22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45539"/>
              </p:ext>
            </p:extLst>
          </p:nvPr>
        </p:nvGraphicFramePr>
        <p:xfrm>
          <a:off x="1753985" y="4360475"/>
          <a:ext cx="9193877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584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4625293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je proti</a:t>
                      </a:r>
                      <a:r>
                        <a:rPr lang="cs-CZ" baseline="0" dirty="0" smtClean="0"/>
                        <a:t> obci vedeno nějaké řízení (daňové, správní, soudní)?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dokumenty</a:t>
                      </a:r>
                      <a:r>
                        <a:rPr lang="cs-CZ" baseline="0" dirty="0" smtClean="0"/>
                        <a:t> soudů, správních a daňových orgánů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smlouvy o zastupování s advokáty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6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vede</a:t>
                      </a:r>
                      <a:r>
                        <a:rPr lang="cs-CZ" baseline="0" dirty="0" smtClean="0"/>
                        <a:t> obec proti někomu nějaké řízení? v jaké je fázi?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dtto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46232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76275" y="3972025"/>
            <a:ext cx="32608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/>
              <a:t>SOUDNÍ A JINÁ ŘÍZENÍ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7379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66"/>
            <a:ext cx="10515600" cy="1144459"/>
          </a:xfrm>
        </p:spPr>
        <p:txBody>
          <a:bodyPr/>
          <a:lstStyle/>
          <a:p>
            <a:r>
              <a:rPr lang="pl-PL" dirty="0"/>
              <a:t>Okamžité priority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16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86028"/>
              </p:ext>
            </p:extLst>
          </p:nvPr>
        </p:nvGraphicFramePr>
        <p:xfrm>
          <a:off x="1629294" y="1362621"/>
          <a:ext cx="9027621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5970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4541651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má obec schválený rozpočet / střednědobý výhled?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rozpočet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střednědobý výhled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5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začala obec projednávat rozpočet na příští rok; v jaké fázi je projednávání?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má obec schválena a zveřejněna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pravidla rozpočtového provizoria?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návrh rozpočtu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návrh</a:t>
                      </a:r>
                      <a:r>
                        <a:rPr lang="cs-CZ" baseline="0" dirty="0" smtClean="0"/>
                        <a:t> střednědobého výhledu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pravidla rozpočtového provizoria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jaké je aktuální čerpání rozpočtu?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výkaz FIN 2-12M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8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jaké má obec dluhy (stíhá je obec splácet) – dlouhodobé / krátkodobé?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smlouvy o úvěru a NFV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smlouvy o dílo, nájemní smlouvy …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licenční smlouvy 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3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má obec přehled o všech  závazcích a pohledávkách – které z nich jsou po splatnosti a po jakou dobu?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rozvaha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výkaz FIN 2-12M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evidence pohledávek a závazků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8746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5800" y="933450"/>
            <a:ext cx="27084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/>
              <a:t>FINANČNÍ OTÁZKY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9638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67"/>
            <a:ext cx="10515600" cy="1136650"/>
          </a:xfrm>
        </p:spPr>
        <p:txBody>
          <a:bodyPr/>
          <a:lstStyle/>
          <a:p>
            <a:r>
              <a:rPr lang="pl-PL" dirty="0" smtClean="0"/>
              <a:t>Okamžité priority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17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94681"/>
              </p:ext>
            </p:extLst>
          </p:nvPr>
        </p:nvGraphicFramePr>
        <p:xfrm>
          <a:off x="1354973" y="1571105"/>
          <a:ext cx="9193877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812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4680065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32549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probíhají nějaká zadávací řízení;</a:t>
                      </a:r>
                      <a:r>
                        <a:rPr lang="cs-CZ" baseline="0" dirty="0" smtClean="0"/>
                        <a:t> v jaké jsou fázi?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jsou zakázky v souladu s plánem rozvoje obce?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výpis z profilu zadavatele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oznámení o VZ, zadávací dokumentace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projektová dokumentace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zápisy z jednání hodnotící</a:t>
                      </a:r>
                      <a:r>
                        <a:rPr lang="cs-CZ" baseline="0" dirty="0" smtClean="0"/>
                        <a:t> komise …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plán rozvoje obce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6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čerpá obec nějaké dotace (NFV);</a:t>
                      </a:r>
                      <a:r>
                        <a:rPr lang="cs-CZ" baseline="0" dirty="0" smtClean="0"/>
                        <a:t> má o ně zažádáno?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jak je zajištěno plnění dotačních podmínek, nehrozí jejich neplnění?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rozhodnutí / smlouva o poskytnutí dotace (návratné finanční výpomoci)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podmínky poskytnutí; příručka pro příjemce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přehled o čerpání dotací / NFV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4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jaké je provozní saldo obce (kolik zbývá na investice)?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výkaz FIN 2-12M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97571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38200" y="989216"/>
            <a:ext cx="39398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VEŘEJNÉ ZAKÁZKY, DOTACE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7065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66"/>
            <a:ext cx="10515600" cy="1144459"/>
          </a:xfrm>
        </p:spPr>
        <p:txBody>
          <a:bodyPr/>
          <a:lstStyle/>
          <a:p>
            <a:r>
              <a:rPr lang="pl-PL" dirty="0" smtClean="0"/>
              <a:t>Priority pro první pololetí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18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15395"/>
              </p:ext>
            </p:extLst>
          </p:nvPr>
        </p:nvGraphicFramePr>
        <p:xfrm>
          <a:off x="917575" y="889462"/>
          <a:ext cx="10254729" cy="536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7233">
                  <a:extLst>
                    <a:ext uri="{9D8B030D-6E8A-4147-A177-3AD203B41FA5}">
                      <a16:colId xmlns:a16="http://schemas.microsoft.com/office/drawing/2014/main" val="1814723662"/>
                    </a:ext>
                  </a:extLst>
                </a:gridCol>
                <a:gridCol w="4917496">
                  <a:extLst>
                    <a:ext uri="{9D8B030D-6E8A-4147-A177-3AD203B41FA5}">
                      <a16:colId xmlns:a16="http://schemas.microsoft.com/office/drawing/2014/main" val="891583295"/>
                    </a:ext>
                  </a:extLst>
                </a:gridCol>
              </a:tblGrid>
              <a:tr h="38179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klíčové</a:t>
                      </a:r>
                      <a:r>
                        <a:rPr lang="cs-CZ" baseline="0" dirty="0" smtClean="0"/>
                        <a:t> otázky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dirty="0" smtClean="0"/>
                        <a:t>co hledat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84915"/>
                  </a:ext>
                </a:extLst>
              </a:tr>
              <a:tr h="677172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je každá faktura podložena objednávkou</a:t>
                      </a:r>
                      <a:r>
                        <a:rPr lang="cs-CZ" sz="1800" baseline="0" dirty="0" smtClean="0"/>
                        <a:t> / smlouvou?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smlouvy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faktury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65637"/>
                  </a:ext>
                </a:extLst>
              </a:tr>
              <a:tr h="677172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neplatí obec za něco,</a:t>
                      </a:r>
                      <a:r>
                        <a:rPr lang="cs-CZ" sz="1800" baseline="0" dirty="0" smtClean="0"/>
                        <a:t> co nevyužívá?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licenční smlouvy k SW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nájemní smlouvy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446232"/>
                  </a:ext>
                </a:extLst>
              </a:tr>
              <a:tr h="1008555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není třeba smlouvy přesoutěžit (jsou podmínky smluv výhodné)?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rámcové smlouvy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úvěrové smlouvy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licenční smlouvy …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56877"/>
                  </a:ext>
                </a:extLst>
              </a:tr>
              <a:tr h="1141302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jaké jsou investiční potřeby a priority obce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plán rozvoje obce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plán investic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střednědobý výhled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61999"/>
                  </a:ext>
                </a:extLst>
              </a:tr>
              <a:tr h="1267897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využívá</a:t>
                      </a:r>
                      <a:r>
                        <a:rPr lang="cs-CZ" sz="1800" baseline="0" dirty="0" smtClean="0"/>
                        <a:t> obec možnosti pro zvýšení svých příjmů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přehled OZV upravujících místní poplatky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usnesení rady upravující výši úplaty</a:t>
                      </a:r>
                      <a:r>
                        <a:rPr lang="cs-CZ" sz="1800" baseline="0" dirty="0" smtClean="0"/>
                        <a:t> za poskytované služby (nájemné…)</a:t>
                      </a:r>
                    </a:p>
                    <a:p>
                      <a:pPr marL="285750" indent="-2857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aseline="0" dirty="0" smtClean="0"/>
                        <a:t>kalkulace nákladů na poskytování služeb)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65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66"/>
            <a:ext cx="10515600" cy="905926"/>
          </a:xfrm>
        </p:spPr>
        <p:txBody>
          <a:bodyPr/>
          <a:lstStyle/>
          <a:p>
            <a:r>
              <a:rPr lang="pl-PL" dirty="0" smtClean="0"/>
              <a:t>Dostupnost rozpočtových a účetních informací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1481" y="636199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19</a:t>
            </a:fld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1209673" y="913992"/>
            <a:ext cx="6572252" cy="5705882"/>
            <a:chOff x="2666998" y="913992"/>
            <a:chExt cx="6572252" cy="5705882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6999" y="913992"/>
              <a:ext cx="6572251" cy="4258083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66998" y="5172075"/>
              <a:ext cx="6572251" cy="1447799"/>
            </a:xfrm>
            <a:prstGeom prst="rect">
              <a:avLst/>
            </a:prstGeom>
          </p:spPr>
        </p:pic>
      </p:grpSp>
      <p:sp>
        <p:nvSpPr>
          <p:cNvPr id="9" name="TextovéPole 8"/>
          <p:cNvSpPr txBox="1"/>
          <p:nvPr/>
        </p:nvSpPr>
        <p:spPr>
          <a:xfrm>
            <a:off x="8075596" y="913992"/>
            <a:ext cx="402115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veřejně </a:t>
            </a:r>
            <a:r>
              <a:rPr lang="cs-CZ" sz="2000" dirty="0"/>
              <a:t>dostupná prezenční vrstva </a:t>
            </a:r>
            <a:r>
              <a:rPr lang="cs-CZ" sz="2000" i="1" dirty="0"/>
              <a:t>Integrovaného informačního systému státní pokladny </a:t>
            </a:r>
            <a:r>
              <a:rPr lang="cs-CZ" sz="2000" dirty="0"/>
              <a:t>– </a:t>
            </a:r>
            <a:r>
              <a:rPr lang="cs-CZ" sz="2000" b="1" dirty="0" smtClean="0"/>
              <a:t>MONITOR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dostupné na webu MF:</a:t>
            </a:r>
            <a:endParaRPr lang="cs-CZ" sz="2000" dirty="0"/>
          </a:p>
          <a:p>
            <a:pPr marL="361950" lvl="1"/>
            <a:r>
              <a:rPr lang="cs-CZ" sz="1700" dirty="0">
                <a:hlinkClick r:id="rId5"/>
              </a:rPr>
              <a:t>https://monitor.statnipokladna.cz/</a:t>
            </a: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5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73210" y="1000664"/>
            <a:ext cx="10961739" cy="386906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cs-CZ" sz="6000" dirty="0" smtClean="0">
                <a:solidFill>
                  <a:srgbClr val="0070C0"/>
                </a:solidFill>
              </a:rPr>
              <a:t>Osnova:</a:t>
            </a:r>
          </a:p>
          <a:p>
            <a:pPr marL="457200" indent="-457200">
              <a:spcBef>
                <a:spcPts val="2400"/>
              </a:spcBef>
              <a:buFontTx/>
              <a:buChar char="-"/>
            </a:pPr>
            <a:r>
              <a:rPr lang="cs-CZ" sz="2400" i="1" dirty="0" smtClean="0">
                <a:solidFill>
                  <a:srgbClr val="0070C0"/>
                </a:solidFill>
              </a:rPr>
              <a:t>Zpráva o stavu veřejných rozpočtů </a:t>
            </a:r>
          </a:p>
          <a:p>
            <a:pPr marL="457200" indent="-457200">
              <a:spcBef>
                <a:spcPts val="2400"/>
              </a:spcBef>
              <a:buFontTx/>
              <a:buChar char="-"/>
            </a:pPr>
            <a:r>
              <a:rPr lang="cs-CZ" sz="2400" i="1" dirty="0">
                <a:solidFill>
                  <a:srgbClr val="0070C0"/>
                </a:solidFill>
              </a:rPr>
              <a:t>Finanční řízení obcí – prostor pro </a:t>
            </a:r>
            <a:r>
              <a:rPr lang="cs-CZ" sz="2400" i="1" dirty="0" smtClean="0">
                <a:solidFill>
                  <a:srgbClr val="0070C0"/>
                </a:solidFill>
              </a:rPr>
              <a:t>zlepšení</a:t>
            </a:r>
          </a:p>
          <a:p>
            <a:pPr marL="457200" indent="-457200">
              <a:spcBef>
                <a:spcPts val="2400"/>
              </a:spcBef>
              <a:buFontTx/>
              <a:buChar char="-"/>
            </a:pPr>
            <a:r>
              <a:rPr lang="cs-CZ" sz="2400" i="1" dirty="0" smtClean="0">
                <a:solidFill>
                  <a:srgbClr val="0070C0"/>
                </a:solidFill>
              </a:rPr>
              <a:t>Návrh </a:t>
            </a:r>
            <a:r>
              <a:rPr lang="cs-CZ" sz="2400" i="1" dirty="0">
                <a:solidFill>
                  <a:srgbClr val="0070C0"/>
                </a:solidFill>
              </a:rPr>
              <a:t>státního rozpočtu na rok </a:t>
            </a:r>
            <a:r>
              <a:rPr lang="cs-CZ" sz="2400" i="1" dirty="0" smtClean="0">
                <a:solidFill>
                  <a:srgbClr val="0070C0"/>
                </a:solidFill>
              </a:rPr>
              <a:t>2023</a:t>
            </a:r>
          </a:p>
          <a:p>
            <a:pPr marL="457200" indent="-457200">
              <a:spcBef>
                <a:spcPts val="2400"/>
              </a:spcBef>
              <a:buFontTx/>
              <a:buChar char="-"/>
            </a:pPr>
            <a:r>
              <a:rPr lang="cs-CZ" sz="2400" i="1" dirty="0" smtClean="0">
                <a:solidFill>
                  <a:srgbClr val="0070C0"/>
                </a:solidFill>
              </a:rPr>
              <a:t>Co zkontrolovat při nástupu do funkce?</a:t>
            </a:r>
            <a:endParaRPr lang="cs-CZ" sz="2400" i="1" dirty="0" smtClean="0">
              <a:solidFill>
                <a:srgbClr val="0070C0"/>
              </a:solidFill>
            </a:endParaRPr>
          </a:p>
          <a:p>
            <a:pPr marL="457200" indent="-457200">
              <a:spcBef>
                <a:spcPts val="2400"/>
              </a:spcBef>
              <a:buFontTx/>
              <a:buChar char="-"/>
            </a:pPr>
            <a:endParaRPr lang="cs-CZ" sz="2000" i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říjen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9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800000" cy="900000"/>
          </a:xfrm>
        </p:spPr>
        <p:txBody>
          <a:bodyPr/>
          <a:lstStyle/>
          <a:p>
            <a:r>
              <a:rPr lang="cs-CZ" dirty="0" smtClean="0"/>
              <a:t>Závěry a doporučení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45459" y="1180407"/>
            <a:ext cx="11017623" cy="48675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dirty="0" smtClean="0"/>
              <a:t>Finance </a:t>
            </a:r>
            <a:r>
              <a:rPr lang="cs-CZ" sz="2200" dirty="0"/>
              <a:t>na účtech rychle </a:t>
            </a:r>
            <a:r>
              <a:rPr lang="cs-CZ" sz="2200" dirty="0" smtClean="0"/>
              <a:t>degradují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dirty="0" smtClean="0"/>
              <a:t>Vlastní kapitál je drahý kapitál</a:t>
            </a:r>
            <a:endParaRPr lang="cs-CZ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b="1" dirty="0" smtClean="0"/>
              <a:t>připravit rozpočet na rok 2023</a:t>
            </a:r>
            <a:r>
              <a:rPr lang="cs-CZ" sz="2200" dirty="0" smtClean="0"/>
              <a:t> a aktualizovat střednědobý výhled</a:t>
            </a:r>
          </a:p>
          <a:p>
            <a:pPr marL="857250" lvl="1" indent="-4572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200" u="sng" dirty="0" smtClean="0"/>
              <a:t>vyhodnotit </a:t>
            </a:r>
            <a:r>
              <a:rPr lang="cs-CZ" sz="2200" u="sng" dirty="0"/>
              <a:t>vývoj a stav finanční kondice obce </a:t>
            </a:r>
          </a:p>
          <a:p>
            <a:pPr marL="857250" lvl="1" indent="-457200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200" dirty="0" smtClean="0"/>
              <a:t>zjistit </a:t>
            </a:r>
            <a:r>
              <a:rPr lang="cs-CZ" sz="2200" dirty="0"/>
              <a:t>finanční </a:t>
            </a:r>
            <a:r>
              <a:rPr lang="cs-CZ" sz="2200" dirty="0" smtClean="0"/>
              <a:t>možnosti (provozní saldo – kolik zbyde obci po úhradě provozu)</a:t>
            </a:r>
            <a:endParaRPr lang="cs-CZ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b="1" dirty="0" smtClean="0"/>
              <a:t>revidovat příjmovou stranu </a:t>
            </a:r>
            <a:r>
              <a:rPr lang="cs-CZ" sz="2200" dirty="0" smtClean="0"/>
              <a:t>rozpočtu obce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b="1" dirty="0" smtClean="0"/>
              <a:t>neodkládat investice </a:t>
            </a:r>
            <a:r>
              <a:rPr lang="cs-CZ" sz="2200" dirty="0" smtClean="0"/>
              <a:t>– do financování zapojit část rezerv na účtech, </a:t>
            </a:r>
            <a:r>
              <a:rPr lang="cs-CZ" sz="2200" u="sng" dirty="0" smtClean="0"/>
              <a:t>případně bankovní úvěry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b="1" dirty="0" smtClean="0"/>
              <a:t>připravit </a:t>
            </a:r>
            <a:r>
              <a:rPr lang="cs-CZ" sz="2200" b="1" dirty="0"/>
              <a:t>investice na </a:t>
            </a:r>
            <a:r>
              <a:rPr lang="cs-CZ" sz="2200" b="1" dirty="0" smtClean="0"/>
              <a:t>nové volební </a:t>
            </a:r>
            <a:r>
              <a:rPr lang="cs-CZ" sz="2200" b="1" dirty="0"/>
              <a:t>období </a:t>
            </a:r>
            <a:r>
              <a:rPr lang="cs-CZ" sz="2200" dirty="0" smtClean="0"/>
              <a:t>samosprávy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200" dirty="0" smtClean="0"/>
              <a:t>zajistit </a:t>
            </a:r>
            <a:r>
              <a:rPr lang="cs-CZ" sz="2200" b="1" dirty="0" smtClean="0"/>
              <a:t>opravy a rekonstrukce stávajícího majetku obce</a:t>
            </a:r>
          </a:p>
        </p:txBody>
      </p:sp>
      <p:sp>
        <p:nvSpPr>
          <p:cNvPr id="5" name="Zástupný symbol pro číslo snímku 6"/>
          <p:cNvSpPr txBox="1">
            <a:spLocks/>
          </p:cNvSpPr>
          <p:nvPr/>
        </p:nvSpPr>
        <p:spPr>
          <a:xfrm>
            <a:off x="0" y="6462583"/>
            <a:ext cx="442784" cy="395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z="1200" smtClean="0"/>
              <a:pPr/>
              <a:t>20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541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060621" y="761138"/>
            <a:ext cx="10210800" cy="3146854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6"/>
          <p:cNvSpPr txBox="1">
            <a:spLocks/>
          </p:cNvSpPr>
          <p:nvPr/>
        </p:nvSpPr>
        <p:spPr>
          <a:xfrm>
            <a:off x="0" y="6462583"/>
            <a:ext cx="442784" cy="395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z="1200" smtClean="0"/>
              <a:pPr/>
              <a:t>21</a:t>
            </a:fld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0621" y="3536831"/>
            <a:ext cx="28117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Jiří Valenta</a:t>
            </a:r>
          </a:p>
          <a:p>
            <a:r>
              <a:rPr lang="cs-CZ" dirty="0" smtClean="0"/>
              <a:t>Náměstek ministra financí</a:t>
            </a:r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Jiri.Valenta@mfcr.cz</a:t>
            </a:r>
            <a:endParaRPr lang="cs-CZ" dirty="0" smtClean="0"/>
          </a:p>
          <a:p>
            <a:r>
              <a:rPr lang="cs-CZ" dirty="0" smtClean="0"/>
              <a:t>+420 778 111 463</a:t>
            </a:r>
          </a:p>
        </p:txBody>
      </p:sp>
    </p:spTree>
    <p:extLst>
      <p:ext uri="{BB962C8B-B14F-4D97-AF65-F5344CB8AC3E}">
        <p14:creationId xmlns:p14="http://schemas.microsoft.com/office/powerpoint/2010/main" val="11665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788" y="0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 smtClean="0"/>
              <a:t>Veřejné rozpočty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2805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89465" y="5740631"/>
            <a:ext cx="405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ESA = </a:t>
            </a:r>
            <a:r>
              <a:rPr lang="cs-CZ" b="1" dirty="0" err="1" smtClean="0"/>
              <a:t>European</a:t>
            </a:r>
            <a:r>
              <a:rPr lang="cs-CZ" b="1" dirty="0" smtClean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accounts</a:t>
            </a:r>
            <a:endParaRPr lang="cs-CZ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5509418"/>
              </p:ext>
            </p:extLst>
          </p:nvPr>
        </p:nvGraphicFramePr>
        <p:xfrm>
          <a:off x="582788" y="1849727"/>
          <a:ext cx="4472317" cy="3809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Obdélník 10"/>
          <p:cNvSpPr/>
          <p:nvPr/>
        </p:nvSpPr>
        <p:spPr>
          <a:xfrm>
            <a:off x="6270161" y="2533732"/>
            <a:ext cx="51126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solidFill>
                  <a:srgbClr val="000000"/>
                </a:solidFill>
                <a:latin typeface="EUAlbertina"/>
              </a:rPr>
              <a:t>Sektor </a:t>
            </a:r>
            <a:r>
              <a:rPr lang="cs-CZ" dirty="0">
                <a:solidFill>
                  <a:srgbClr val="000000"/>
                </a:solidFill>
                <a:latin typeface="EUAlbertina"/>
              </a:rPr>
              <a:t>vládních institucí (S.13) zahrnuje institucionální jednotky, které jsou netržními výrobci, </a:t>
            </a:r>
            <a:r>
              <a:rPr lang="cs-CZ" b="1" u="sng" dirty="0">
                <a:solidFill>
                  <a:srgbClr val="000000"/>
                </a:solidFill>
                <a:latin typeface="EUAlbertina"/>
              </a:rPr>
              <a:t>jejichž produkce </a:t>
            </a:r>
            <a:r>
              <a:rPr lang="cs-CZ" dirty="0">
                <a:solidFill>
                  <a:srgbClr val="000000"/>
                </a:solidFill>
                <a:latin typeface="EUAlbertina"/>
              </a:rPr>
              <a:t>je určena pro individuální a kolektivní spotřebu a </a:t>
            </a:r>
            <a:r>
              <a:rPr lang="cs-CZ" b="1" dirty="0">
                <a:solidFill>
                  <a:srgbClr val="000000"/>
                </a:solidFill>
                <a:latin typeface="EUAlbertina"/>
              </a:rPr>
              <a:t>které jsou financovány z povinných plateb jednotek patřících do jiných sektorů</a:t>
            </a:r>
            <a:r>
              <a:rPr lang="cs-CZ" dirty="0">
                <a:solidFill>
                  <a:srgbClr val="000000"/>
                </a:solidFill>
                <a:latin typeface="EUAlbertina"/>
              </a:rPr>
              <a:t>, a rovněž institucionální jednotky, které se převážně zabývají přerozdělováním národního důchodu a bohatství.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788" y="0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 smtClean="0"/>
              <a:t>Rozpočty obcí v agregátu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2805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426473" y="1694452"/>
            <a:ext cx="51126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EUAlbertina"/>
              </a:rPr>
              <a:t>Přebytkové </a:t>
            </a:r>
            <a:r>
              <a:rPr lang="cs-CZ" sz="2800" b="1" dirty="0" smtClean="0">
                <a:solidFill>
                  <a:srgbClr val="000000"/>
                </a:solidFill>
                <a:latin typeface="EUAlbertina"/>
              </a:rPr>
              <a:t>hospodaření</a:t>
            </a:r>
          </a:p>
          <a:p>
            <a:pPr algn="ctr"/>
            <a:endParaRPr lang="cs-CZ" sz="2800" b="1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EUAlbertina"/>
              </a:rPr>
              <a:t>Vytvořené rezervy</a:t>
            </a:r>
            <a:endParaRPr lang="cs-CZ" sz="2800" b="1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endParaRPr lang="cs-CZ" sz="2800" b="1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EUAlbertina"/>
              </a:rPr>
              <a:t>Nízké zadlužení</a:t>
            </a:r>
            <a:endParaRPr lang="cs-CZ" sz="2000" dirty="0">
              <a:solidFill>
                <a:srgbClr val="000000"/>
              </a:solidFill>
              <a:latin typeface="EUAlbertina"/>
            </a:endParaRPr>
          </a:p>
          <a:p>
            <a:pPr algn="ctr"/>
            <a:endParaRPr lang="cs-CZ" sz="2800" b="1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EUAlbertina"/>
              </a:rPr>
              <a:t>Nevyužitý investiční potenciál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40015" y="5566669"/>
            <a:ext cx="4285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chemeClr val="bg1">
                    <a:lumMod val="50000"/>
                  </a:schemeClr>
                </a:solidFill>
                <a:latin typeface="EUAlbertina"/>
              </a:rPr>
              <a:t>Zkreslováno velkými městy</a:t>
            </a:r>
          </a:p>
        </p:txBody>
      </p:sp>
    </p:spTree>
    <p:extLst>
      <p:ext uri="{BB962C8B-B14F-4D97-AF65-F5344CB8AC3E}">
        <p14:creationId xmlns:p14="http://schemas.microsoft.com/office/powerpoint/2010/main" val="18461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788" y="-1"/>
            <a:ext cx="10800000" cy="11818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 smtClean="0"/>
              <a:t>Rozpočty obcí v detailu</a:t>
            </a:r>
            <a:br>
              <a:rPr lang="cs-CZ" sz="3200" dirty="0" smtClean="0"/>
            </a:br>
            <a:r>
              <a:rPr lang="cs-CZ" sz="3200" i="1" dirty="0" smtClean="0"/>
              <a:t>konkrétní výzvy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2805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5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156426" y="1575943"/>
            <a:ext cx="76527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00"/>
                </a:solidFill>
                <a:latin typeface="EUAlbertina"/>
              </a:rPr>
              <a:t>Administrativní náročnost správy obce</a:t>
            </a:r>
          </a:p>
          <a:p>
            <a:pPr marL="285750" indent="-285750" algn="ctr">
              <a:buFontTx/>
              <a:buChar char="-"/>
            </a:pPr>
            <a:endParaRPr lang="cs-CZ" sz="2400" b="1" dirty="0" smtClean="0">
              <a:solidFill>
                <a:srgbClr val="000000"/>
              </a:solidFill>
              <a:latin typeface="EUAlbertina"/>
            </a:endParaRPr>
          </a:p>
          <a:p>
            <a:pPr marL="285750" indent="-285750" algn="ctr">
              <a:buFontTx/>
              <a:buChar char="-"/>
            </a:pPr>
            <a:endParaRPr lang="cs-CZ" sz="2400" b="1" dirty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400" b="1" dirty="0" smtClean="0">
                <a:solidFill>
                  <a:srgbClr val="000000"/>
                </a:solidFill>
                <a:latin typeface="EUAlbertina"/>
              </a:rPr>
              <a:t>Rozmanitost a různorodost</a:t>
            </a:r>
          </a:p>
          <a:p>
            <a:pPr algn="ctr"/>
            <a:r>
              <a:rPr lang="cs-CZ" sz="2400" dirty="0" smtClean="0">
                <a:solidFill>
                  <a:srgbClr val="000000"/>
                </a:solidFill>
                <a:latin typeface="EUAlbertina"/>
              </a:rPr>
              <a:t>Velikosti </a:t>
            </a:r>
            <a:r>
              <a:rPr lang="cs-CZ" sz="2400" dirty="0">
                <a:solidFill>
                  <a:srgbClr val="000000"/>
                </a:solidFill>
                <a:latin typeface="EUAlbertina"/>
              </a:rPr>
              <a:t>obcí </a:t>
            </a:r>
            <a:endParaRPr lang="cs-CZ" sz="2400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400" dirty="0" smtClean="0">
                <a:solidFill>
                  <a:srgbClr val="000000"/>
                </a:solidFill>
                <a:latin typeface="EUAlbertina"/>
              </a:rPr>
              <a:t>Přírodní </a:t>
            </a:r>
            <a:r>
              <a:rPr lang="cs-CZ" sz="2400" dirty="0" smtClean="0">
                <a:solidFill>
                  <a:srgbClr val="000000"/>
                </a:solidFill>
                <a:latin typeface="EUAlbertina"/>
              </a:rPr>
              <a:t>podmínky</a:t>
            </a:r>
          </a:p>
          <a:p>
            <a:pPr algn="ctr"/>
            <a:r>
              <a:rPr lang="cs-CZ" sz="2400" dirty="0" smtClean="0">
                <a:solidFill>
                  <a:srgbClr val="000000"/>
                </a:solidFill>
                <a:latin typeface="EUAlbertina"/>
              </a:rPr>
              <a:t>Historické </a:t>
            </a:r>
            <a:r>
              <a:rPr lang="cs-CZ" sz="2400" dirty="0">
                <a:solidFill>
                  <a:srgbClr val="000000"/>
                </a:solidFill>
                <a:latin typeface="EUAlbertina"/>
              </a:rPr>
              <a:t>podmínky</a:t>
            </a:r>
          </a:p>
          <a:p>
            <a:pPr marL="285750" indent="-285750" algn="ctr">
              <a:buFontTx/>
              <a:buChar char="-"/>
            </a:pPr>
            <a:endParaRPr lang="cs-CZ" sz="2400" b="1" dirty="0" smtClean="0">
              <a:solidFill>
                <a:srgbClr val="000000"/>
              </a:solidFill>
              <a:latin typeface="EUAlbertina"/>
            </a:endParaRPr>
          </a:p>
          <a:p>
            <a:pPr marL="285750" indent="-285750" algn="ctr">
              <a:buFontTx/>
              <a:buChar char="-"/>
            </a:pPr>
            <a:endParaRPr lang="cs-CZ" sz="2400" b="1" dirty="0" smtClean="0">
              <a:solidFill>
                <a:srgbClr val="000000"/>
              </a:solidFill>
              <a:latin typeface="EUAlbertina"/>
            </a:endParaRPr>
          </a:p>
          <a:p>
            <a:pPr algn="ctr"/>
            <a:r>
              <a:rPr lang="cs-CZ" sz="2400" b="1" dirty="0" smtClean="0">
                <a:solidFill>
                  <a:srgbClr val="000000"/>
                </a:solidFill>
                <a:latin typeface="EUAlbertina"/>
              </a:rPr>
              <a:t>Státní správa a samospráva pod jednou </a:t>
            </a:r>
            <a:r>
              <a:rPr lang="cs-CZ" sz="2400" b="1" dirty="0" smtClean="0">
                <a:solidFill>
                  <a:srgbClr val="000000"/>
                </a:solidFill>
                <a:latin typeface="EUAlbertina"/>
              </a:rPr>
              <a:t>střechou</a:t>
            </a:r>
          </a:p>
          <a:p>
            <a:pPr algn="ctr"/>
            <a:r>
              <a:rPr lang="cs-CZ" sz="2400" b="1" i="1" dirty="0" smtClean="0">
                <a:solidFill>
                  <a:srgbClr val="000000"/>
                </a:solidFill>
                <a:latin typeface="EUAlbertina"/>
              </a:rPr>
              <a:t>(Přenesená působnost)</a:t>
            </a:r>
            <a:endParaRPr lang="cs-CZ" sz="2400" b="1" i="1" dirty="0" smtClean="0">
              <a:solidFill>
                <a:srgbClr val="000000"/>
              </a:solidFill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28450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800000" cy="900000"/>
          </a:xfrm>
        </p:spPr>
        <p:txBody>
          <a:bodyPr/>
          <a:lstStyle/>
          <a:p>
            <a:r>
              <a:rPr lang="cs-CZ" sz="3200" dirty="0" smtClean="0"/>
              <a:t>Finanční řízení obcí – prostor pro zlepšení</a:t>
            </a:r>
            <a:endParaRPr lang="cs-CZ" sz="32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-1470707" y="6505837"/>
            <a:ext cx="1803400" cy="111125"/>
          </a:xfrm>
        </p:spPr>
        <p:txBody>
          <a:bodyPr/>
          <a:lstStyle/>
          <a:p>
            <a:pPr marL="958161" algn="r"/>
            <a:r>
              <a:rPr lang="cs-CZ" dirty="0" smtClean="0"/>
              <a:t> </a:t>
            </a:r>
            <a:fld id="{81D60167-4931-47E6-BA6A-407CBD079E47}" type="slidenum">
              <a:rPr lang="cs-CZ" smtClean="0"/>
              <a:pPr marL="958161" algn="r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135" y="1004415"/>
            <a:ext cx="10762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1688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</a:rPr>
              <a:t>evyužívání </a:t>
            </a:r>
            <a:r>
              <a:rPr lang="cs-CZ" sz="2400" b="1" dirty="0" smtClean="0">
                <a:latin typeface="Calibri" panose="020F0502020204030204" pitchFamily="34" charset="0"/>
              </a:rPr>
              <a:t>koeficientů</a:t>
            </a:r>
            <a:r>
              <a:rPr lang="cs-CZ" sz="2400" dirty="0" smtClean="0">
                <a:latin typeface="Calibri" panose="020F0502020204030204" pitchFamily="34" charset="0"/>
              </a:rPr>
              <a:t> daně z nemovitých </a:t>
            </a:r>
            <a:r>
              <a:rPr lang="cs-CZ" sz="2400" dirty="0" smtClean="0">
                <a:latin typeface="Calibri" panose="020F0502020204030204" pitchFamily="34" charset="0"/>
              </a:rPr>
              <a:t>věcí </a:t>
            </a:r>
          </a:p>
          <a:p>
            <a:pPr marL="798513" lvl="1">
              <a:spcAft>
                <a:spcPts val="1200"/>
              </a:spcAft>
            </a:pPr>
            <a:r>
              <a:rPr lang="cs-CZ" i="1" dirty="0" smtClean="0">
                <a:latin typeface="Calibri" panose="020F0502020204030204" pitchFamily="34" charset="0"/>
              </a:rPr>
              <a:t>(rozvolnění na úrovni desetinné místo + příprava dalšího rozvolnění)</a:t>
            </a:r>
            <a:endParaRPr lang="cs-CZ" i="1" dirty="0" smtClean="0">
              <a:latin typeface="Calibri" panose="020F0502020204030204" pitchFamily="34" charset="0"/>
            </a:endParaRPr>
          </a:p>
          <a:p>
            <a:pPr marL="801688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b="1" dirty="0" smtClean="0">
                <a:latin typeface="Calibri" panose="020F0502020204030204" pitchFamily="34" charset="0"/>
              </a:rPr>
              <a:t>Při plánování investice naplánovat i provoz </a:t>
            </a:r>
          </a:p>
          <a:p>
            <a:pPr marL="798513" lvl="1">
              <a:spcAft>
                <a:spcPts val="1200"/>
              </a:spcAft>
            </a:pPr>
            <a:r>
              <a:rPr lang="cs-CZ" sz="2000" i="1" dirty="0" smtClean="0">
                <a:latin typeface="Calibri" panose="020F0502020204030204" pitchFamily="34" charset="0"/>
              </a:rPr>
              <a:t>(</a:t>
            </a:r>
            <a:r>
              <a:rPr lang="cs-CZ" sz="2000" i="1" dirty="0" smtClean="0">
                <a:latin typeface="Calibri" panose="020F0502020204030204" pitchFamily="34" charset="0"/>
              </a:rPr>
              <a:t>sportovní hala se zaplaceným </a:t>
            </a:r>
            <a:r>
              <a:rPr lang="cs-CZ" sz="2000" i="1" dirty="0" smtClean="0">
                <a:latin typeface="Calibri" panose="020F0502020204030204" pitchFamily="34" charset="0"/>
              </a:rPr>
              <a:t>provozem – Svitávka u Brna). </a:t>
            </a:r>
            <a:endParaRPr lang="cs-CZ" sz="2000" i="1" dirty="0" smtClean="0">
              <a:latin typeface="Calibri" panose="020F0502020204030204" pitchFamily="34" charset="0"/>
            </a:endParaRPr>
          </a:p>
          <a:p>
            <a:pPr marL="801688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b="1" dirty="0" smtClean="0">
                <a:latin typeface="Calibri" panose="020F0502020204030204" pitchFamily="34" charset="0"/>
              </a:rPr>
              <a:t>Úhrady služeb – sdílení ceny služeb </a:t>
            </a:r>
            <a:r>
              <a:rPr lang="cs-CZ" sz="2400" dirty="0" smtClean="0">
                <a:latin typeface="Calibri" panose="020F0502020204030204" pitchFamily="34" charset="0"/>
              </a:rPr>
              <a:t>poskytovaných obcemi </a:t>
            </a:r>
            <a:r>
              <a:rPr lang="cs-CZ" sz="2400" dirty="0" smtClean="0">
                <a:latin typeface="Calibri" panose="020F0502020204030204" pitchFamily="34" charset="0"/>
              </a:rPr>
              <a:t>by měly odrážet </a:t>
            </a:r>
            <a:r>
              <a:rPr lang="cs-CZ" sz="2400" dirty="0" smtClean="0">
                <a:latin typeface="Calibri" panose="020F0502020204030204" pitchFamily="34" charset="0"/>
              </a:rPr>
              <a:t>ekonomickou realitu; zároveň se jedná o veřejnou politiku</a:t>
            </a:r>
          </a:p>
          <a:p>
            <a:pPr marL="1792288" lvl="2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MHD, nájmy, teplo, voda, kanalizace</a:t>
            </a:r>
          </a:p>
          <a:p>
            <a:pPr marL="1792288" lvl="2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Calibri" panose="020F0502020204030204" pitchFamily="34" charset="0"/>
              </a:rPr>
              <a:t>výše místních poplatků </a:t>
            </a:r>
            <a:r>
              <a:rPr lang="cs-CZ" sz="2400" dirty="0">
                <a:latin typeface="Calibri" panose="020F0502020204030204" pitchFamily="34" charset="0"/>
              </a:rPr>
              <a:t>neodpovídá nákladům na poskytnutí daných služeb – při cenotvorbě musí existovat prokazatelná auditní </a:t>
            </a:r>
            <a:r>
              <a:rPr lang="cs-CZ" sz="2400" dirty="0" smtClean="0">
                <a:latin typeface="Calibri" panose="020F0502020204030204" pitchFamily="34" charset="0"/>
              </a:rPr>
              <a:t>stopa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801688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Calibri" panose="020F0502020204030204" pitchFamily="34" charset="0"/>
              </a:rPr>
              <a:t>Smlouvy o spolupráci </a:t>
            </a:r>
            <a:r>
              <a:rPr lang="cs-CZ" sz="2400" dirty="0">
                <a:latin typeface="Calibri" panose="020F0502020204030204" pitchFamily="34" charset="0"/>
              </a:rPr>
              <a:t>mezi obcí a soukromou </a:t>
            </a:r>
            <a:r>
              <a:rPr lang="cs-CZ" sz="2400" dirty="0" smtClean="0">
                <a:latin typeface="Calibri" panose="020F0502020204030204" pitchFamily="34" charset="0"/>
              </a:rPr>
              <a:t>sférou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788" y="0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Saldo </a:t>
            </a:r>
            <a:r>
              <a:rPr lang="cs-CZ" sz="3200" dirty="0" smtClean="0"/>
              <a:t>vládních </a:t>
            </a:r>
            <a:r>
              <a:rPr lang="cs-CZ" sz="3200" dirty="0"/>
              <a:t>institucí </a:t>
            </a:r>
            <a:r>
              <a:rPr lang="cs-CZ" sz="3200" dirty="0" smtClean="0"/>
              <a:t>v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hlubokých deficitech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2805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78573"/>
              </p:ext>
            </p:extLst>
          </p:nvPr>
        </p:nvGraphicFramePr>
        <p:xfrm>
          <a:off x="278674" y="1341121"/>
          <a:ext cx="11408228" cy="501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 rot="16200000">
            <a:off x="-103111" y="2812192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% HDP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3370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550" y="0"/>
            <a:ext cx="10810200" cy="900000"/>
          </a:xfrm>
        </p:spPr>
        <p:txBody>
          <a:bodyPr/>
          <a:lstStyle/>
          <a:p>
            <a:r>
              <a:rPr lang="cs-CZ" sz="3200" dirty="0" smtClean="0"/>
              <a:t>… saldo obcí je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dlouhodobě přebytkové</a:t>
            </a:r>
            <a:endParaRPr lang="cs-CZ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0" y="6328055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-27536" y="2854585"/>
            <a:ext cx="897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mld. Kč</a:t>
            </a:r>
            <a:endParaRPr lang="cs-CZ" sz="1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38749" y="5698965"/>
            <a:ext cx="6068291" cy="47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13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rPr>
              <a:t>přebytek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rPr>
              <a:t>se očekává i pro rok 2022 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24" y="900000"/>
            <a:ext cx="10193350" cy="471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800000" cy="900000"/>
          </a:xfrm>
          <a:ln>
            <a:noFill/>
          </a:ln>
        </p:spPr>
        <p:txBody>
          <a:bodyPr/>
          <a:lstStyle/>
          <a:p>
            <a:r>
              <a:rPr lang="cs-CZ" dirty="0" smtClean="0"/>
              <a:t>Vývoj daňových příjmů obcí </a:t>
            </a:r>
            <a:r>
              <a:rPr lang="cs-CZ" sz="2400" i="1" dirty="0" smtClean="0"/>
              <a:t>(v mld. Kč)</a:t>
            </a:r>
            <a:endParaRPr lang="cs-CZ" sz="2400" i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828298" y="1266168"/>
            <a:ext cx="8819804" cy="444023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828298" y="5706406"/>
            <a:ext cx="2726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Poznámka: jedná se o data z výkazů obcí</a:t>
            </a:r>
            <a:endParaRPr lang="cs-CZ" sz="1100" i="1" dirty="0"/>
          </a:p>
        </p:txBody>
      </p:sp>
      <p:sp>
        <p:nvSpPr>
          <p:cNvPr id="8" name="Zástupný symbol pro číslo snímku 6"/>
          <p:cNvSpPr txBox="1">
            <a:spLocks/>
          </p:cNvSpPr>
          <p:nvPr/>
        </p:nvSpPr>
        <p:spPr>
          <a:xfrm>
            <a:off x="0" y="6462583"/>
            <a:ext cx="442784" cy="3954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z="1200" smtClean="0"/>
              <a:pPr/>
              <a:t>9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240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07F043D4-1FBC-4D82-8415-E8D9A3B22B91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Props1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0119A97-8F21-48FF-B049-FE9C103EE9FA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57c3d9b8-bc72-4856-b35c-920442c0b9a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9535</TotalTime>
  <Words>1307</Words>
  <Application>Microsoft Office PowerPoint</Application>
  <PresentationFormat>Širokoúhlá obrazovka</PresentationFormat>
  <Paragraphs>345</Paragraphs>
  <Slides>21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21</vt:i4>
      </vt:variant>
    </vt:vector>
  </HeadingPairs>
  <TitlesOfParts>
    <vt:vector size="40" baseType="lpstr">
      <vt:lpstr>Arial</vt:lpstr>
      <vt:lpstr>AvenirNext LT Pro Bold</vt:lpstr>
      <vt:lpstr>Calibri</vt:lpstr>
      <vt:lpstr>Courier New</vt:lpstr>
      <vt:lpstr>EUAlbertina</vt:lpstr>
      <vt:lpstr>Roboto</vt:lpstr>
      <vt:lpstr>Roboto Light</vt:lpstr>
      <vt:lpstr>Roboto Slab</vt:lpstr>
      <vt:lpstr>Segoe UI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Prezentace aplikace PowerPoint</vt:lpstr>
      <vt:lpstr>Prezentace aplikace PowerPoint</vt:lpstr>
      <vt:lpstr>Veřejné rozpočty</vt:lpstr>
      <vt:lpstr>Rozpočty obcí v agregátu</vt:lpstr>
      <vt:lpstr>Rozpočty obcí v detailu konkrétní výzvy</vt:lpstr>
      <vt:lpstr>Finanční řízení obcí – prostor pro zlepšení</vt:lpstr>
      <vt:lpstr>Saldo vládních institucí v hlubokých deficitech</vt:lpstr>
      <vt:lpstr>… saldo obcí je dlouhodobě přebytkové</vt:lpstr>
      <vt:lpstr>Vývoj daňových příjmů obcí (v mld. Kč)</vt:lpstr>
      <vt:lpstr>Propočtová predikce daňových příjmů obcí  (pro návrh SR 2023 z 27.9.2023)</vt:lpstr>
      <vt:lpstr>Návrh státního rozpočtu na rok 2023 </vt:lpstr>
      <vt:lpstr>Priority návrhu státního rozpočtu na rok 2023</vt:lpstr>
      <vt:lpstr>Nejen pro nové starosty…</vt:lpstr>
      <vt:lpstr>Okamžité priority </vt:lpstr>
      <vt:lpstr>Okamžité priority </vt:lpstr>
      <vt:lpstr>Okamžité priority </vt:lpstr>
      <vt:lpstr>Okamžité priority </vt:lpstr>
      <vt:lpstr>Priority pro první pololetí</vt:lpstr>
      <vt:lpstr>Dostupnost rozpočtových a účetních informací</vt:lpstr>
      <vt:lpstr>Závěry a doporučení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MF, verze 16:9</dc:title>
  <dc:creator>Mgr. Vojtěch Peterka</dc:creator>
  <dc:description/>
  <cp:lastModifiedBy>Valenta Jiří Mgr.</cp:lastModifiedBy>
  <cp:revision>359</cp:revision>
  <cp:lastPrinted>2022-11-08T15:13:07Z</cp:lastPrinted>
  <dcterms:created xsi:type="dcterms:W3CDTF">2020-08-04T12:59:07Z</dcterms:created>
  <dcterms:modified xsi:type="dcterms:W3CDTF">2022-11-09T08:42:45Z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