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71.xml"/>
  <Override ContentType="application/vnd.openxmlformats-officedocument.presentationml.slideLayout+xml" PartName="/ppt/slideLayouts/slideLayout129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137.xml"/>
  <Override ContentType="application/vnd.openxmlformats-officedocument.presentationml.slideLayout+xml" PartName="/ppt/slideLayouts/slideLayout120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163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153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45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119.xml"/>
  <Override ContentType="application/vnd.openxmlformats-officedocument.presentationml.slideLayout+xml" PartName="/ppt/slideLayouts/slideLayout188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165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178.xml"/>
  <Override ContentType="application/vnd.openxmlformats-officedocument.presentationml.slideLayout+xml" PartName="/ppt/slideLayouts/slideLayout135.xml"/>
  <Override ContentType="application/vnd.openxmlformats-officedocument.presentationml.slideLayout+xml" PartName="/ppt/slideLayouts/slideLayout12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47.xml"/>
  <Override ContentType="application/vnd.openxmlformats-officedocument.presentationml.slideLayout+xml" PartName="/ppt/slideLayouts/slideLayout117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8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15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59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116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150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85.xml"/>
  <Override ContentType="application/vnd.openxmlformats-officedocument.presentationml.slideLayout+xml" PartName="/ppt/slideLayouts/slideLayout133.xml"/>
  <Override ContentType="application/vnd.openxmlformats-officedocument.presentationml.slideLayout+xml" PartName="/ppt/slideLayouts/slideLayout176.xml"/>
  <Override ContentType="application/vnd.openxmlformats-officedocument.presentationml.slideLayout+xml" PartName="/ppt/slideLayouts/slideLayout183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66.xml"/>
  <Override ContentType="application/vnd.openxmlformats-officedocument.presentationml.slideLayout+xml" PartName="/ppt/slideLayouts/slideLayout140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149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12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127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57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74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144.xml"/>
  <Override ContentType="application/vnd.openxmlformats-officedocument.presentationml.slideLayout+xml" PartName="/ppt/slideLayouts/slideLayout131.xml"/>
  <Override ContentType="application/vnd.openxmlformats-officedocument.presentationml.slideLayout+xml" PartName="/ppt/slideLayouts/slideLayout187.xml"/>
  <Override ContentType="application/vnd.openxmlformats-officedocument.presentationml.slideLayout+xml" PartName="/ppt/slideLayouts/slideLayout161.xml"/>
  <Override ContentType="application/vnd.openxmlformats-officedocument.presentationml.slideLayout+xml" PartName="/ppt/slideLayouts/slideLayout172.xml"/>
  <Override ContentType="application/vnd.openxmlformats-officedocument.presentationml.slideLayout+xml" PartName="/ppt/slideLayouts/slideLayout191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155.xml"/>
  <Override ContentType="application/vnd.openxmlformats-officedocument.presentationml.slideLayout+xml" PartName="/ppt/slideLayouts/slideLayout142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25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6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138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189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146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54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128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17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80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16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179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36.xml"/>
  <Override ContentType="application/vnd.openxmlformats-officedocument.presentationml.slideLayout+xml" PartName="/ppt/slideLayouts/slideLayout152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82.xml"/>
  <Override ContentType="application/vnd.openxmlformats-officedocument.presentationml.slideLayout+xml" PartName="/ppt/slideLayouts/slideLayout118.xml"/>
  <Override ContentType="application/vnd.openxmlformats-officedocument.presentationml.slideLayout+xml" PartName="/ppt/slideLayouts/slideLayout14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177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34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16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21.xml"/>
  <Override ContentType="application/vnd.openxmlformats-officedocument.presentationml.slideLayout+xml" PartName="/ppt/slideLayouts/slideLayout184.xml"/>
  <Override ContentType="application/vnd.openxmlformats-officedocument.presentationml.slideLayout+xml" PartName="/ppt/slideLayouts/slideLayout14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67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124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15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32.xml"/>
  <Override ContentType="application/vnd.openxmlformats-officedocument.presentationml.slideLayout+xml" PartName="/ppt/slideLayouts/slideLayout175.xml"/>
  <Override ContentType="application/vnd.openxmlformats-officedocument.presentationml.slideLayout+xml" PartName="/ppt/slideLayouts/slideLayout190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30.xml"/>
  <Override ContentType="application/vnd.openxmlformats-officedocument.presentationml.slideLayout+xml" PartName="/ppt/slideLayouts/slideLayout143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126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39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169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6.xml"/>
  <Override ContentType="application/vnd.openxmlformats-officedocument.presentationml.slideLayout+xml" PartName="/ppt/slideLayouts/slideLayout186.xml"/>
  <Override ContentType="application/vnd.openxmlformats-officedocument.presentationml.slideLayout+xml" PartName="/ppt/slideLayouts/slideLayout173.xml"/>
  <Override ContentType="application/vnd.openxmlformats-officedocument.presentationml.slideLayout+xml" PartName="/ppt/slideLayouts/slideLayout160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5.xml"/>
  <Override ContentType="application/vnd.ms-office.chartcolorstyle+xml" PartName="/ppt/charts/colors4.xml"/>
  <Override ContentType="application/vnd.ms-office.chartcolorstyle+xml" PartName="/ppt/charts/colors1.xml"/>
  <Override ContentType="application/vnd.ms-office.chartcolorstyle+xml" PartName="/ppt/charts/colors2.xml"/>
  <Override ContentType="application/vnd.ms-office.chartcolorstyle+xml" PartName="/ppt/charts/colors3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theme+xml" PartName="/ppt/theme/theme9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5.xml"/>
  <Override ContentType="application/vnd.openxmlformats-officedocument.drawingml.chart+xml" PartName="/ppt/charts/chart4.xml"/>
  <Override ContentType="application/vnd.openxmlformats-officedocument.drawingml.chart+xml" PartName="/ppt/charts/chart6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themeOverride+xml" PartName="/ppt/theme/themeOverride1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drawingml.chartshapes+xml" PartName="/ppt/drawings/drawing1.xml"/>
  <Override ContentType="application/vnd.ms-office.chartstyle+xml" PartName="/ppt/charts/style3.xml"/>
  <Override ContentType="application/vnd.ms-office.chartstyle+xml" PartName="/ppt/charts/style4.xml"/>
  <Override ContentType="application/vnd.ms-office.chartstyle+xml" PartName="/ppt/charts/style5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  <p:sldMasterId id="2147483675" r:id="rId6"/>
    <p:sldMasterId id="2147483703" r:id="rId7"/>
    <p:sldMasterId id="2147483712" r:id="rId8"/>
    <p:sldMasterId id="2147483743" r:id="rId9"/>
    <p:sldMasterId id="2147483773" r:id="rId10"/>
    <p:sldMasterId id="2147483780" r:id="rId11"/>
  </p:sldMasterIdLst>
  <p:notesMasterIdLst>
    <p:notesMasterId r:id="rId12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</p:sldIdLst>
  <p:sldSz cy="6858000" cx="12192000"/>
  <p:notesSz cx="6858000" cy="9144000"/>
  <p:embeddedFontLst>
    <p:embeddedFont>
      <p:font typeface="Arial Black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8" roundtripDataSignature="AMtx7miaAi3k63m+4PWSDRFPWAbRpi6m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0175064-C523-465C-A59E-F0488A990C1A}">
  <a:tblStyle styleId="{70175064-C523-465C-A59E-F0488A990C1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133C604E-346B-449C-9656-9F051522CF4C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20" Type="http://schemas.openxmlformats.org/officeDocument/2006/relationships/slide" Target="slides/slide8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8" Type="http://customschemas.google.com/relationships/presentationmetadata" Target="metadata"/><Relationship Id="rId27" Type="http://schemas.openxmlformats.org/officeDocument/2006/relationships/font" Target="fonts/ArialBlack-regular.fntdata"/><Relationship Id="rId11" Type="http://schemas.openxmlformats.org/officeDocument/2006/relationships/slideMaster" Target="slideMasters/slideMaster8.xml"/><Relationship Id="rId10" Type="http://schemas.openxmlformats.org/officeDocument/2006/relationships/slideMaster" Target="slideMasters/slideMaster7.xml"/><Relationship Id="rId13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5" Type="http://schemas.openxmlformats.org/officeDocument/2006/relationships/slide" Target="slides/slide3.xml"/><Relationship Id="rId14" Type="http://schemas.openxmlformats.org/officeDocument/2006/relationships/slide" Target="slides/slide2.xml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9" Type="http://schemas.openxmlformats.org/officeDocument/2006/relationships/slide" Target="slides/slide7.xml"/><Relationship Id="rId18" Type="http://schemas.openxmlformats.org/officeDocument/2006/relationships/slide" Target="slides/slide6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1.xlsx"/><Relationship Id="rId3" Type="http://schemas.openxmlformats.org/officeDocument/2006/relationships/chartUserShapes" Target="../drawings/drawing1.xml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_Sheet4.xlsx"/></Relationships>
</file>

<file path=ppt/charts/_rels/chart5.xml.rels><?xml version="1.0" encoding="UTF-8" standalone="yes"?>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package" Target="../embeddings/Microsoft_Excel_Sheet5.xlsx"/></Relationships>
</file>

<file path=ppt/charts/_rels/chart6.xml.rels><?xml version="1.0" encoding="UTF-8" standalone="yes"?>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9502459812888633E-2"/>
          <c:y val="5.660388120776242E-2"/>
          <c:w val="0.87396351575456055"/>
          <c:h val="0.76650943396226412"/>
        </c:manualLayout>
      </c:layout>
      <c:lineChart>
        <c:grouping val="standard"/>
        <c:varyColors val="0"/>
        <c:ser>
          <c:idx val="0"/>
          <c:order val="0"/>
          <c:tx>
            <c:strRef>
              <c:f>List3!$T$3</c:f>
              <c:strCache>
                <c:ptCount val="1"/>
                <c:pt idx="0">
                  <c:v>CR</c:v>
                </c:pt>
              </c:strCache>
            </c:strRef>
          </c:tx>
          <c:spPr>
            <a:ln w="38098">
              <a:solidFill>
                <a:schemeClr val="accent1"/>
              </a:solidFill>
              <a:prstDash val="solid"/>
            </a:ln>
          </c:spPr>
          <c:marker>
            <c:symbol val="none"/>
          </c:marker>
          <c:cat>
            <c:strRef>
              <c:f>List3!$S$4:$S$22</c:f>
              <c:strCache>
                <c:ptCount val="19"/>
                <c:pt idx="0">
                  <c:v>   0–4 let</c:v>
                </c:pt>
                <c:pt idx="1">
                  <c:v>   5–9 let</c:v>
                </c:pt>
                <c:pt idx="2">
                  <c:v> 10–14 let</c:v>
                </c:pt>
                <c:pt idx="3">
                  <c:v> 15–19 let</c:v>
                </c:pt>
                <c:pt idx="4">
                  <c:v> 20–24 let</c:v>
                </c:pt>
                <c:pt idx="5">
                  <c:v> 25–29 let</c:v>
                </c:pt>
                <c:pt idx="6">
                  <c:v> 30–34 let</c:v>
                </c:pt>
                <c:pt idx="7">
                  <c:v> 35–39 let</c:v>
                </c:pt>
                <c:pt idx="8">
                  <c:v> 40–44 let</c:v>
                </c:pt>
                <c:pt idx="9">
                  <c:v> 45–49 let</c:v>
                </c:pt>
                <c:pt idx="10">
                  <c:v> 50–54 let</c:v>
                </c:pt>
                <c:pt idx="11">
                  <c:v> 55–59 let</c:v>
                </c:pt>
                <c:pt idx="12">
                  <c:v> 60–64 let</c:v>
                </c:pt>
                <c:pt idx="13">
                  <c:v> 65–69 let</c:v>
                </c:pt>
                <c:pt idx="14">
                  <c:v> 70–74 let</c:v>
                </c:pt>
                <c:pt idx="15">
                  <c:v> 75–79 let</c:v>
                </c:pt>
                <c:pt idx="16">
                  <c:v> 80–84 let</c:v>
                </c:pt>
                <c:pt idx="17">
                  <c:v> 85–89 let</c:v>
                </c:pt>
                <c:pt idx="18">
                  <c:v> 90+ let</c:v>
                </c:pt>
              </c:strCache>
            </c:strRef>
          </c:cat>
          <c:val>
            <c:numRef>
              <c:f>List3!$T$4:$T$22</c:f>
              <c:numCache>
                <c:formatCode>General</c:formatCode>
                <c:ptCount val="19"/>
                <c:pt idx="0">
                  <c:v>4.6845230000000004</c:v>
                </c:pt>
                <c:pt idx="1">
                  <c:v>5.4188729999999996</c:v>
                </c:pt>
                <c:pt idx="2">
                  <c:v>5.3948669999999996</c:v>
                </c:pt>
                <c:pt idx="3">
                  <c:v>5.6701589999999999</c:v>
                </c:pt>
                <c:pt idx="4">
                  <c:v>4.8499559999999997</c:v>
                </c:pt>
                <c:pt idx="5">
                  <c:v>4.8612399999999996</c:v>
                </c:pt>
                <c:pt idx="6">
                  <c:v>6.3210870000000003</c:v>
                </c:pt>
                <c:pt idx="7">
                  <c:v>6.7772220000000001</c:v>
                </c:pt>
                <c:pt idx="8">
                  <c:v>7.1016269999999997</c:v>
                </c:pt>
                <c:pt idx="9">
                  <c:v>8.5156609999999997</c:v>
                </c:pt>
                <c:pt idx="10">
                  <c:v>7.7045329999999996</c:v>
                </c:pt>
                <c:pt idx="11">
                  <c:v>6.2078369999999996</c:v>
                </c:pt>
                <c:pt idx="12">
                  <c:v>5.8142259999999997</c:v>
                </c:pt>
                <c:pt idx="13">
                  <c:v>5.6238419999999998</c:v>
                </c:pt>
                <c:pt idx="14">
                  <c:v>5.6228699999999998</c:v>
                </c:pt>
                <c:pt idx="15">
                  <c:v>4.666804</c:v>
                </c:pt>
                <c:pt idx="16">
                  <c:v>2.8219630000000002</c:v>
                </c:pt>
                <c:pt idx="17">
                  <c:v>1.3102339999999999</c:v>
                </c:pt>
                <c:pt idx="18">
                  <c:v>0.63247600000000004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37-475E-A91F-673993AB1B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29152"/>
        <c:axId val="339627584"/>
      </c:lineChart>
      <c:catAx>
        <c:axId val="33962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3962758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39627584"/>
        <c:scaling>
          <c:orientation val="minMax"/>
          <c:max val="10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396291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25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cs-CZ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400">
                <a:solidFill>
                  <a:schemeClr val="tx1"/>
                </a:solidFill>
              </a:rPr>
              <a:t>Podíl klientů s onemocněním</a:t>
            </a:r>
            <a:endParaRPr lang="en-US" sz="140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5403549721410319"/>
          <c:y val="2.61342201873239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3742719742594921"/>
          <c:y val="0.14164867484936794"/>
          <c:w val="0.51570801998495241"/>
          <c:h val="0.83257007673658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2E598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7144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DD1-411D-B333-7766C161CBF4}"/>
              </c:ext>
            </c:extLst>
          </c:dPt>
          <c:dLbls>
            <c:numFmt formatCode="0.0\ 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List1!$A$2:$A$18</c:f>
              <c:strCache>
                <c:ptCount val="17"/>
                <c:pt idx="0">
                  <c:v>Demence</c:v>
                </c:pt>
                <c:pt idx="1">
                  <c:v>Cévní nemoci mozku</c:v>
                </c:pt>
                <c:pt idx="2">
                  <c:v>Periferní cévní onemocnění</c:v>
                </c:pt>
                <c:pt idx="3">
                  <c:v>Srdeční selhání</c:v>
                </c:pt>
                <c:pt idx="4">
                  <c:v>Diabetes mellitus s chronickými komplikacemi</c:v>
                </c:pt>
                <c:pt idx="5">
                  <c:v>Chronické plicní onemocnění</c:v>
                </c:pt>
                <c:pt idx="6">
                  <c:v>Diabetes mellitus bez komplikací</c:v>
                </c:pt>
                <c:pt idx="7">
                  <c:v>Onemocnění ledvin</c:v>
                </c:pt>
                <c:pt idx="8">
                  <c:v>Nádorové onemocnění (bez metastází)</c:v>
                </c:pt>
                <c:pt idx="9">
                  <c:v>Hemiplegie/paraplegie</c:v>
                </c:pt>
                <c:pt idx="10">
                  <c:v>Mírné onemocnění jater</c:v>
                </c:pt>
                <c:pt idx="11">
                  <c:v>Infarkt myokardu</c:v>
                </c:pt>
                <c:pt idx="12">
                  <c:v>Vředová choroba gastroduodena</c:v>
                </c:pt>
                <c:pt idx="13">
                  <c:v>Onemocnění pojivových tkání</c:v>
                </c:pt>
                <c:pt idx="14">
                  <c:v>Nádorové onemocnění s metastázemi</c:v>
                </c:pt>
                <c:pt idx="15">
                  <c:v>Středně závažné nebo vážné onemocnění jater</c:v>
                </c:pt>
                <c:pt idx="16">
                  <c:v>HIV/AIDS</c:v>
                </c:pt>
              </c:strCache>
            </c:strRef>
          </c:cat>
          <c:val>
            <c:numRef>
              <c:f>List1!$B$2:$B$18</c:f>
              <c:numCache>
                <c:formatCode>General</c:formatCode>
                <c:ptCount val="17"/>
                <c:pt idx="0">
                  <c:v>0.5970742389067426</c:v>
                </c:pt>
                <c:pt idx="1">
                  <c:v>0.42656704615727742</c:v>
                </c:pt>
                <c:pt idx="2">
                  <c:v>0.2775722062833913</c:v>
                </c:pt>
                <c:pt idx="3">
                  <c:v>0.27661925568475582</c:v>
                </c:pt>
                <c:pt idx="4">
                  <c:v>0.20649628450644256</c:v>
                </c:pt>
                <c:pt idx="5">
                  <c:v>0.20154905161139891</c:v>
                </c:pt>
                <c:pt idx="6">
                  <c:v>0.18610922435903934</c:v>
                </c:pt>
                <c:pt idx="7">
                  <c:v>0.17297067142466113</c:v>
                </c:pt>
                <c:pt idx="8">
                  <c:v>0.14510193530073701</c:v>
                </c:pt>
                <c:pt idx="9">
                  <c:v>7.9784268204904654E-2</c:v>
                </c:pt>
                <c:pt idx="10">
                  <c:v>7.2515485447227829E-2</c:v>
                </c:pt>
                <c:pt idx="11">
                  <c:v>5.6670147301831897E-2</c:v>
                </c:pt>
                <c:pt idx="12">
                  <c:v>5.3963362090814163E-2</c:v>
                </c:pt>
                <c:pt idx="13">
                  <c:v>3.7824028547966869E-2</c:v>
                </c:pt>
                <c:pt idx="14">
                  <c:v>1.6453604484950476E-2</c:v>
                </c:pt>
                <c:pt idx="15">
                  <c:v>6.2448677527600083E-3</c:v>
                </c:pt>
                <c:pt idx="16">
                  <c:v>2.3316876349590941E-4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05-413E-98C8-0A4BF17A5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665670256"/>
        <c:axId val="943547936"/>
      </c:barChart>
      <c:catAx>
        <c:axId val="6656702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943547936"/>
        <c:crosses val="autoZero"/>
        <c:auto val="1"/>
        <c:lblAlgn val="ctr"/>
        <c:lblOffset val="100"/>
        <c:noMultiLvlLbl val="0"/>
      </c:catAx>
      <c:valAx>
        <c:axId val="943547936"/>
        <c:scaling>
          <c:orientation val="minMax"/>
        </c:scaling>
        <c:delete val="0"/>
        <c:axPos val="t"/>
        <c:numFmt formatCode="0\ 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65670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DCCI</c:v>
                </c:pt>
              </c:strCache>
            </c:strRef>
          </c:tx>
          <c:spPr>
            <a:solidFill>
              <a:srgbClr val="3F6587"/>
            </a:solidFill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464-43A6-94B2-D0D86C76C128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464-43A6-94B2-D0D86C76C128}"/>
              </c:ext>
            </c:extLst>
          </c:dPt>
          <c:dPt>
            <c:idx val="2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464-43A6-94B2-D0D86C76C128}"/>
              </c:ext>
            </c:extLst>
          </c:dPt>
          <c:dLbls>
            <c:numFmt formatCode="0.0\ 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List1!$A$2:$A$4</c:f>
              <c:strCache>
                <c:ptCount val="3"/>
                <c:pt idx="0">
                  <c:v>&lt; 2 body</c:v>
                </c:pt>
                <c:pt idx="1">
                  <c:v>2–4 body</c:v>
                </c:pt>
                <c:pt idx="2">
                  <c:v>≥ 5 bodů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0.22768422866759258</c:v>
                </c:pt>
                <c:pt idx="1">
                  <c:v>0.46108616092699789</c:v>
                </c:pt>
                <c:pt idx="2">
                  <c:v>0.31122961040540953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464-43A6-94B2-D0D86C76C12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493616078693549"/>
          <c:y val="0.90901930416851107"/>
          <c:w val="0.64857084479678107"/>
          <c:h val="8.98889150129116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131074023507296"/>
          <c:y val="0.15573556917754688"/>
          <c:w val="0.61189273984018855"/>
          <c:h val="0.821541244989106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D7-4CE8-9CC8-0A8CD2617B87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D7-4CE8-9CC8-0A8CD2617B87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2002-4DA0-8DFB-A93516A8290D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8D7-4CE8-9CC8-0A8CD2617B87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002-4DA0-8DFB-A93516A8290D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8D7-4CE8-9CC8-0A8CD2617B87}"/>
              </c:ext>
            </c:extLst>
          </c:dPt>
          <c:dPt>
            <c:idx val="7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8D7-4CE8-9CC8-0A8CD2617B87}"/>
              </c:ext>
            </c:extLst>
          </c:dPt>
          <c:dPt>
            <c:idx val="8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2002-4DA0-8DFB-A93516A8290D}"/>
              </c:ext>
            </c:extLst>
          </c:dPt>
          <c:dPt>
            <c:idx val="9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002-4DA0-8DFB-A93516A8290D}"/>
              </c:ext>
            </c:extLst>
          </c:dPt>
          <c:dPt>
            <c:idx val="1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2002-4DA0-8DFB-A93516A8290D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18D7-4CE8-9CC8-0A8CD2617B87}"/>
              </c:ext>
            </c:extLst>
          </c:dPt>
          <c:dPt>
            <c:idx val="1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18D7-4CE8-9CC8-0A8CD2617B87}"/>
              </c:ext>
            </c:extLst>
          </c:dPt>
          <c:dPt>
            <c:idx val="1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8D7-4CE8-9CC8-0A8CD2617B87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List1!$A$2:$A$17</c:f>
              <c:strCache>
                <c:ptCount val="15"/>
                <c:pt idx="0">
                  <c:v>Trajektorie 2 – Terminálně nemocný pacient, dochovaný doma</c:v>
                </c:pt>
                <c:pt idx="1">
                  <c:v>Trajektorie 4 – Terminálně nemocný pacient, dochovaný doma s péčí praktického lékaře</c:v>
                </c:pt>
                <c:pt idx="2">
                  <c:v>Trajektorie 3 – Terminálně nemocný pacient, dochovaný doma s domácí péčí</c:v>
                </c:pt>
                <c:pt idx="3">
                  <c:v>Trajektorie 1 – Terminálně nemocný klient domova pro seniory, dochovaný v domově pro seniory</c:v>
                </c:pt>
                <c:pt idx="4">
                  <c:v>Trajektorie 6 – Terminálně nemocný pacient, dochovaný doma s asistencí mobilní specializované paliativní péče</c:v>
                </c:pt>
                <c:pt idx="5">
                  <c:v>Trajektorie 13 – Terminálně nemocný klient domova pro seniory, dochovaný v domově pro seniory ve sdílené péči</c:v>
                </c:pt>
                <c:pt idx="6">
                  <c:v>Trajektorie 5 – Terminálně nemocný pacient, dochovaný doma v režimu signálního kódu</c:v>
                </c:pt>
                <c:pt idx="7">
                  <c:v>Trajektorie 7 – Terminálně nemocný pacient, zemřelý za terminální hospitalizace</c:v>
                </c:pt>
                <c:pt idx="8">
                  <c:v>Trajektorie 11 – Terminálně nemocný pacient, převezený k terminální hospitalizaci záchrannou službou</c:v>
                </c:pt>
                <c:pt idx="9">
                  <c:v>Trajektorie 10 – Terminálně nemocný pacient v domácí péči, zemřelý za hospitalizace</c:v>
                </c:pt>
                <c:pt idx="10">
                  <c:v>Trajektorie 14 – Terminálně nemocný pacient, převážený opakovaně záchrannou službou</c:v>
                </c:pt>
                <c:pt idx="11">
                  <c:v>Trajektorie 8 – Klient domova pro seniory, zemřelý za terminální hospitalizace</c:v>
                </c:pt>
                <c:pt idx="12">
                  <c:v>Trajektorie 9 – Klient domova pro seniory, zemřelý za terminální hospitalizace prostřednictvím ZZS</c:v>
                </c:pt>
                <c:pt idx="13">
                  <c:v>Trajektorie 12 – Terminálně nemocný pacient v domácí péči v režimu signálního kódu, zemřelý za hospitalizace</c:v>
                </c:pt>
                <c:pt idx="14">
                  <c:v>Trajektorie 15 – Terminálně nemocný pacient v mobilní specializované paliativní péči, předaný k terminální hospitalizaci</c:v>
                </c:pt>
              </c:strCache>
            </c:strRef>
          </c:cat>
          <c:val>
            <c:numRef>
              <c:f>List1!$B$2:$B$17</c:f>
              <c:numCache>
                <c:formatCode>General</c:formatCode>
                <c:ptCount val="16"/>
                <c:pt idx="0">
                  <c:v>0.22025400000000001</c:v>
                </c:pt>
                <c:pt idx="1">
                  <c:v>8.7330000000000005E-2</c:v>
                </c:pt>
                <c:pt idx="2">
                  <c:v>5.3218000000000001E-2</c:v>
                </c:pt>
                <c:pt idx="3">
                  <c:v>0</c:v>
                </c:pt>
                <c:pt idx="4">
                  <c:v>2.6231000000000001E-2</c:v>
                </c:pt>
                <c:pt idx="5">
                  <c:v>9.9570000000000006E-3</c:v>
                </c:pt>
                <c:pt idx="6">
                  <c:v>8.0730000000000003E-3</c:v>
                </c:pt>
                <c:pt idx="7">
                  <c:v>2.3526999999999999E-2</c:v>
                </c:pt>
                <c:pt idx="8">
                  <c:v>0.24935599999999999</c:v>
                </c:pt>
                <c:pt idx="9">
                  <c:v>0.1411</c:v>
                </c:pt>
                <c:pt idx="10">
                  <c:v>6.5878999999999993E-2</c:v>
                </c:pt>
                <c:pt idx="11">
                  <c:v>5.9318000000000003E-2</c:v>
                </c:pt>
                <c:pt idx="12">
                  <c:v>3.3138000000000001E-2</c:v>
                </c:pt>
                <c:pt idx="13">
                  <c:v>2.0708000000000001E-2</c:v>
                </c:pt>
                <c:pt idx="14">
                  <c:v>1.9090000000000001E-3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8D7-4CE8-9CC8-0A8CD2617B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348399696"/>
        <c:axId val="348391464"/>
      </c:barChart>
      <c:catAx>
        <c:axId val="348399696"/>
        <c:scaling>
          <c:orientation val="maxMin"/>
        </c:scaling>
        <c:delete val="0"/>
        <c:axPos val="l"/>
        <c:numFmt formatCode="0.0%" sourceLinked="0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alpha val="97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8391464"/>
        <c:crosses val="autoZero"/>
        <c:auto val="1"/>
        <c:lblAlgn val="ctr"/>
        <c:lblOffset val="100"/>
        <c:tickLblSkip val="1"/>
        <c:noMultiLvlLbl val="0"/>
      </c:catAx>
      <c:valAx>
        <c:axId val="348391464"/>
        <c:scaling>
          <c:orientation val="minMax"/>
        </c:scaling>
        <c:delete val="0"/>
        <c:axPos val="t"/>
        <c:numFmt formatCode="0%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839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131074023507296"/>
          <c:y val="0.15573556917754688"/>
          <c:w val="0.61189273984018855"/>
          <c:h val="0.821541244989106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41-4E2D-94BA-249C4D5962E8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41-4E2D-94BA-249C4D5962E8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241-4E2D-94BA-249C4D5962E8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B241-4E2D-94BA-249C4D5962E8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241-4E2D-94BA-249C4D5962E8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241-4E2D-94BA-249C4D5962E8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241-4E2D-94BA-249C4D5962E8}"/>
              </c:ext>
            </c:extLst>
          </c:dPt>
          <c:dPt>
            <c:idx val="7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241-4E2D-94BA-249C4D5962E8}"/>
              </c:ext>
            </c:extLst>
          </c:dPt>
          <c:dPt>
            <c:idx val="8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B241-4E2D-94BA-249C4D5962E8}"/>
              </c:ext>
            </c:extLst>
          </c:dPt>
          <c:dPt>
            <c:idx val="9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241-4E2D-94BA-249C4D5962E8}"/>
              </c:ext>
            </c:extLst>
          </c:dPt>
          <c:dPt>
            <c:idx val="1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B241-4E2D-94BA-249C4D5962E8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B241-4E2D-94BA-249C4D5962E8}"/>
              </c:ext>
            </c:extLst>
          </c:dPt>
          <c:dPt>
            <c:idx val="1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B241-4E2D-94BA-249C4D5962E8}"/>
              </c:ext>
            </c:extLst>
          </c:dPt>
          <c:dPt>
            <c:idx val="1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241-4E2D-94BA-249C4D5962E8}"/>
              </c:ext>
            </c:extLst>
          </c:dPt>
          <c:dPt>
            <c:idx val="1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B241-4E2D-94BA-249C4D5962E8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List1!$A$2:$A$17</c:f>
              <c:strCache>
                <c:ptCount val="15"/>
                <c:pt idx="0">
                  <c:v>Trajektorie 2 – Terminálně nemocný pacient, dochovaný doma</c:v>
                </c:pt>
                <c:pt idx="1">
                  <c:v>Trajektorie 4 – Terminálně nemocný pacient, dochovaný doma s péčí praktického lékaře</c:v>
                </c:pt>
                <c:pt idx="2">
                  <c:v>Trajektorie 3 – Terminálně nemocný pacient, dochovaný doma s domácí péčí</c:v>
                </c:pt>
                <c:pt idx="3">
                  <c:v>Trajektorie 1 – Terminálně nemocný klient domova pro seniory, dochovaný v domově pro seniory</c:v>
                </c:pt>
                <c:pt idx="4">
                  <c:v>Trajektorie 6 – Terminálně nemocný pacient, dochovaný doma s asistencí mobilní specializované paliativní péče</c:v>
                </c:pt>
                <c:pt idx="5">
                  <c:v>Trajektorie 13 – Terminálně nemocný klient domova pro seniory, dochovaný v domově pro seniory ve sdílené péči</c:v>
                </c:pt>
                <c:pt idx="6">
                  <c:v>Trajektorie 5 – Terminálně nemocný pacient, dochovaný doma v režimu signálního kódu</c:v>
                </c:pt>
                <c:pt idx="7">
                  <c:v>Trajektorie 7 – Terminálně nemocný pacient, zemřelý za terminální hospitalizace</c:v>
                </c:pt>
                <c:pt idx="8">
                  <c:v>Trajektorie 11 – Terminálně nemocný pacient, převezený k terminální hospitalizaci záchrannou službou</c:v>
                </c:pt>
                <c:pt idx="9">
                  <c:v>Trajektorie 10 – Terminálně nemocný pacient v domácí péči, zemřelý za hospitalizace</c:v>
                </c:pt>
                <c:pt idx="10">
                  <c:v>Trajektorie 14 – Terminálně nemocný pacient, převážený opakovaně záchrannou službou</c:v>
                </c:pt>
                <c:pt idx="11">
                  <c:v>Trajektorie 8 – Klient domova pro seniory, zemřelý za terminální hospitalizace</c:v>
                </c:pt>
                <c:pt idx="12">
                  <c:v>Trajektorie 9 – Klient domova pro seniory, zemřelý za terminální hospitalizace prostřednictvím ZZS</c:v>
                </c:pt>
                <c:pt idx="13">
                  <c:v>Trajektorie 12 – Terminálně nemocný pacient v domácí péči v režimu signálního kódu, zemřelý za hospitalizace</c:v>
                </c:pt>
                <c:pt idx="14">
                  <c:v>Trajektorie 15 – Terminálně nemocný pacient v mobilní specializované paliativní péči, předaný k terminální hospitalizaci</c:v>
                </c:pt>
              </c:strCache>
            </c:strRef>
          </c:cat>
          <c:val>
            <c:numRef>
              <c:f>List1!$B$2:$B$17</c:f>
              <c:numCache>
                <c:formatCode>General</c:formatCode>
                <c:ptCount val="16"/>
                <c:pt idx="0">
                  <c:v>0.15658362989323843</c:v>
                </c:pt>
                <c:pt idx="1">
                  <c:v>0.13200909563674557</c:v>
                </c:pt>
                <c:pt idx="2">
                  <c:v>7.3172970051698288E-2</c:v>
                </c:pt>
                <c:pt idx="3">
                  <c:v>5.0444075089987661E-2</c:v>
                </c:pt>
                <c:pt idx="4">
                  <c:v>3.735125268943295E-2</c:v>
                </c:pt>
                <c:pt idx="5">
                  <c:v>3.0182830456107434E-2</c:v>
                </c:pt>
                <c:pt idx="6">
                  <c:v>2.949963800997257E-2</c:v>
                </c:pt>
                <c:pt idx="7">
                  <c:v>2.8857233172562176E-2</c:v>
                </c:pt>
                <c:pt idx="8">
                  <c:v>0.18124993626936137</c:v>
                </c:pt>
                <c:pt idx="9">
                  <c:v>0.10702668529300799</c:v>
                </c:pt>
                <c:pt idx="10">
                  <c:v>6.0651174173286158E-2</c:v>
                </c:pt>
                <c:pt idx="11">
                  <c:v>4.5080504542719925E-2</c:v>
                </c:pt>
                <c:pt idx="12">
                  <c:v>3.4098440893656511E-2</c:v>
                </c:pt>
                <c:pt idx="13">
                  <c:v>2.840856947659301E-2</c:v>
                </c:pt>
                <c:pt idx="14">
                  <c:v>4.5274245684161149E-3</c:v>
                </c:pt>
                <c:pt idx="15">
                  <c:v>8.5653978321385967E-4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241-4E2D-94BA-249C4D5962E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348399696"/>
        <c:axId val="348391464"/>
      </c:barChart>
      <c:catAx>
        <c:axId val="348399696"/>
        <c:scaling>
          <c:orientation val="maxMin"/>
        </c:scaling>
        <c:delete val="0"/>
        <c:axPos val="l"/>
        <c:numFmt formatCode="0.0%" sourceLinked="0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alpha val="97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8391464"/>
        <c:crosses val="autoZero"/>
        <c:auto val="1"/>
        <c:lblAlgn val="ctr"/>
        <c:lblOffset val="100"/>
        <c:tickLblSkip val="1"/>
        <c:noMultiLvlLbl val="0"/>
      </c:catAx>
      <c:valAx>
        <c:axId val="348391464"/>
        <c:scaling>
          <c:orientation val="minMax"/>
        </c:scaling>
        <c:delete val="0"/>
        <c:axPos val="t"/>
        <c:numFmt formatCode="0%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4839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85534177127794"/>
          <c:y val="0.22649567582348523"/>
          <c:w val="0.75156149945847872"/>
          <c:h val="0.642754740048665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Služby sociální péče</c:v>
                </c:pt>
              </c:strCache>
            </c:strRef>
          </c:tx>
          <c:spPr>
            <a:solidFill>
              <a:srgbClr val="14377B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List1!$A$2:$A$11</c:f>
              <c:strCache>
                <c:ptCount val="10"/>
                <c:pt idx="0">
                  <c:v>0-9 let</c:v>
                </c:pt>
                <c:pt idx="1">
                  <c:v>10-19 let</c:v>
                </c:pt>
                <c:pt idx="2">
                  <c:v>20-29 let</c:v>
                </c:pt>
                <c:pt idx="3">
                  <c:v>30-39 let</c:v>
                </c:pt>
                <c:pt idx="4">
                  <c:v>40-49 let</c:v>
                </c:pt>
                <c:pt idx="5">
                  <c:v>50-59 let</c:v>
                </c:pt>
                <c:pt idx="6">
                  <c:v>60-69 let</c:v>
                </c:pt>
                <c:pt idx="7">
                  <c:v>70-79 let</c:v>
                </c:pt>
                <c:pt idx="8">
                  <c:v>80-89 let</c:v>
                </c:pt>
                <c:pt idx="9">
                  <c:v>90+ let</c:v>
                </c:pt>
              </c:strCache>
            </c:strRef>
          </c:cat>
          <c:val>
            <c:numRef>
              <c:f>List1!$B$2:$B$11</c:f>
              <c:numCache>
                <c:formatCode>General</c:formatCode>
                <c:ptCount val="10"/>
                <c:pt idx="0">
                  <c:v>85</c:v>
                </c:pt>
                <c:pt idx="1">
                  <c:v>455</c:v>
                </c:pt>
                <c:pt idx="2">
                  <c:v>1043</c:v>
                </c:pt>
                <c:pt idx="3">
                  <c:v>1951</c:v>
                </c:pt>
                <c:pt idx="4">
                  <c:v>2940</c:v>
                </c:pt>
                <c:pt idx="5">
                  <c:v>3834</c:v>
                </c:pt>
                <c:pt idx="6">
                  <c:v>7035</c:v>
                </c:pt>
                <c:pt idx="7">
                  <c:v>19154</c:v>
                </c:pt>
                <c:pt idx="8">
                  <c:v>36061</c:v>
                </c:pt>
                <c:pt idx="9">
                  <c:v>20978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EE-4614-AB01-295693B7EE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axId val="1566682527"/>
        <c:axId val="1651460959"/>
      </c:barChart>
      <c:catAx>
        <c:axId val="1566682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51460959"/>
        <c:crosses val="autoZero"/>
        <c:auto val="1"/>
        <c:lblAlgn val="ctr"/>
        <c:lblOffset val="100"/>
        <c:noMultiLvlLbl val="0"/>
      </c:catAx>
      <c:valAx>
        <c:axId val="1651460959"/>
        <c:scaling>
          <c:orientation val="minMax"/>
          <c:max val="400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b="1"/>
                  <a:t>Počet osob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66682527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0.14384</cdr:x>
      <cdr:y>0.48987</cdr:y>
    </cdr:from>
    <cdr:to>
      <cdr:x>0.26287</cdr:x>
      <cdr:y>0.53293</cdr:y>
    </cdr:to>
    <cdr:sp macro="" textlink="">
      <cdr:nvSpPr>
        <cdr:cNvPr id="2" name="Šipka doprava 11">
          <a:extLst xmlns:a="http://schemas.openxmlformats.org/drawingml/2006/main">
            <a:ext uri="{FF2B5EF4-FFF2-40B4-BE49-F238E27FC236}">
              <a16:creationId xmlns:a16="http://schemas.microsoft.com/office/drawing/2014/main" id="{57F5C723-0109-556C-8A0B-C23A26DF5814}"/>
            </a:ext>
          </a:extLst>
        </cdr:cNvPr>
        <cdr:cNvSpPr/>
      </cdr:nvSpPr>
      <cdr:spPr>
        <a:xfrm xmlns:a="http://schemas.openxmlformats.org/drawingml/2006/main" flipH="1">
          <a:off x="825268" y="1975272"/>
          <a:ext cx="682902" cy="173629"/>
        </a:xfrm>
        <a:prstGeom xmlns:a="http://schemas.openxmlformats.org/drawingml/2006/main" prst="rightArrow">
          <a:avLst/>
        </a:prstGeom>
        <a:solidFill xmlns:a="http://schemas.openxmlformats.org/drawingml/2006/main">
          <a:srgbClr val="4472C4"/>
        </a:solidFill>
        <a:ln xmlns:a="http://schemas.openxmlformats.org/drawingml/2006/main" w="12700" cap="flat" cmpd="sng" algn="ctr">
          <a:solidFill>
            <a:srgbClr val="4472C4">
              <a:shade val="50000"/>
            </a:srgbClr>
          </a:solidFill>
          <a:prstDash val="solid"/>
          <a:miter lim="800000"/>
        </a:ln>
        <a:effectLst xmlns:a="http://schemas.openxmlformats.org/drawingml/2006/main"/>
      </cdr:spPr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sz="1800" b="0" i="0" u="none" strike="noStrike" kern="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Calibri" panose="020F0502020204030204"/>
            <a:ea typeface="+mn-ea"/>
            <a:cs typeface="+mn-cs"/>
          </a:endParaRPr>
        </a:p>
      </cdr:txBody>
    </cdr:sp>
  </cdr:relSizeAnchor>
</c:userShape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cs-CZ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6" name="Google Shape;120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Upravil: Jonáš Kreisinger</a:t>
            </a:r>
            <a:endParaRPr/>
          </a:p>
        </p:txBody>
      </p:sp>
      <p:sp>
        <p:nvSpPr>
          <p:cNvPr id="1207" name="Google Shape;120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2" name="Google Shape;122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cs-CZ"/>
              <a:t>JZ1 20250616</a:t>
            </a:r>
            <a:endParaRPr/>
          </a:p>
        </p:txBody>
      </p:sp>
      <p:sp>
        <p:nvSpPr>
          <p:cNvPr id="1223" name="Google Shape;122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0" name="Google Shape;125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8" name="Google Shape;125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cs-CZ"/>
              <a:t>KB120250804</a:t>
            </a:r>
            <a:endParaRPr/>
          </a:p>
        </p:txBody>
      </p:sp>
      <p:sp>
        <p:nvSpPr>
          <p:cNvPr id="1259" name="Google Shape;125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7:notes"/>
          <p:cNvSpPr/>
          <p:nvPr>
            <p:ph idx="2" type="sldImg"/>
          </p:nvPr>
        </p:nvSpPr>
        <p:spPr>
          <a:xfrm>
            <a:off x="109538" y="741363"/>
            <a:ext cx="6578600" cy="3702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0" name="Google Shape;127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cs-CZ"/>
              <a:t>MV1_20251104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1" name="Google Shape;128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9" name="Google Shape;128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ML120230720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90" name="Google Shape;129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8" name="Google Shape;130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HD1 20251111</a:t>
            </a:r>
            <a:endParaRPr/>
          </a:p>
        </p:txBody>
      </p:sp>
      <p:sp>
        <p:nvSpPr>
          <p:cNvPr id="1309" name="Google Shape;130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2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4" name="Google Shape;132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KB120251110</a:t>
            </a:r>
            <a:endParaRPr/>
          </a:p>
        </p:txBody>
      </p:sp>
      <p:sp>
        <p:nvSpPr>
          <p:cNvPr id="1325" name="Google Shape;132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8" name="Google Shape;133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20240520JZ1</a:t>
            </a:r>
            <a:endParaRPr/>
          </a:p>
        </p:txBody>
      </p:sp>
      <p:sp>
        <p:nvSpPr>
          <p:cNvPr id="1339" name="Google Shape;133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5" name="Google Shape;134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KB120251110</a:t>
            </a:r>
            <a:endParaRPr/>
          </a:p>
        </p:txBody>
      </p:sp>
      <p:sp>
        <p:nvSpPr>
          <p:cNvPr id="1346" name="Google Shape;1346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3" name="Google Shape;136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cs-CZ"/>
              <a:t>KB120251110</a:t>
            </a:r>
            <a:endParaRPr/>
          </a:p>
        </p:txBody>
      </p:sp>
      <p:sp>
        <p:nvSpPr>
          <p:cNvPr id="1364" name="Google Shape;136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0.jpg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7.png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5" Type="http://schemas.openxmlformats.org/officeDocument/2006/relationships/image" Target="../media/image17.png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1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21.png"/></Relationships>
</file>

<file path=ppt/slideLayouts/_rels/slideLayout1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3.png"/><Relationship Id="rId3" Type="http://schemas.openxmlformats.org/officeDocument/2006/relationships/image" Target="../media/image22.jpg"/></Relationships>
</file>

<file path=ppt/slideLayouts/_rels/slideLayout1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Layouts/_rels/slideLayout1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6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1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1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5" Type="http://schemas.openxmlformats.org/officeDocument/2006/relationships/image" Target="../media/image17.png"/></Relationships>
</file>

<file path=ppt/slideLayouts/_rels/slideLayout1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5.jpg"/></Relationships>
</file>

<file path=ppt/slideLayouts/_rels/slideLayout1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7.png"/></Relationships>
</file>

<file path=ppt/slideLayouts/_rels/slideLayout1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1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1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1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4.png"/></Relationships>
</file>

<file path=ppt/slideLayouts/_rels/slideLayout1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4.png"/></Relationships>
</file>

<file path=ppt/slideLayouts/_rels/slideLayout1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4.png"/></Relationships>
</file>

<file path=ppt/slideLayouts/_rels/slideLayout1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4.png"/></Relationships>
</file>

<file path=ppt/slideLayouts/_rels/slideLayout1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4.png"/></Relationships>
</file>

<file path=ppt/slideLayouts/_rels/slideLayout1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4.png"/></Relationships>
</file>

<file path=ppt/slideLayouts/_rels/slideLayout1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4.png"/></Relationships>
</file>

<file path=ppt/slideLayouts/_rels/slideLayout1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4.png"/></Relationships>
</file>

<file path=ppt/slideLayouts/_rels/slideLayout1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1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1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1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5" Type="http://schemas.openxmlformats.org/officeDocument/2006/relationships/image" Target="../media/image25.jpg"/></Relationships>
</file>

<file path=ppt/slideLayouts/_rels/slideLayout1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1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>
  <p:cSld name="Úvodní sníme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1489" y="1236796"/>
            <a:ext cx="11302964" cy="524301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6"/>
          <p:cNvSpPr txBox="1"/>
          <p:nvPr/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25.11.2025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6"/>
          <p:cNvSpPr txBox="1"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6"/>
          <p:cNvSpPr/>
          <p:nvPr/>
        </p:nvSpPr>
        <p:spPr>
          <a:xfrm>
            <a:off x="13436" y="5922000"/>
            <a:ext cx="12191997" cy="93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6"/>
          <p:cNvSpPr/>
          <p:nvPr/>
        </p:nvSpPr>
        <p:spPr>
          <a:xfrm>
            <a:off x="13436" y="5922000"/>
            <a:ext cx="12191997" cy="93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6"/>
          <p:cNvSpPr txBox="1"/>
          <p:nvPr/>
        </p:nvSpPr>
        <p:spPr>
          <a:xfrm>
            <a:off x="8713002" y="6142934"/>
            <a:ext cx="337737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67BC"/>
              </a:buClr>
              <a:buSzPts val="900"/>
              <a:buFont typeface="Calibri"/>
              <a:buNone/>
            </a:pPr>
            <a:r>
              <a:rPr b="0" i="0" lang="cs-CZ" sz="900" u="none" cap="none" strike="noStrike">
                <a:solidFill>
                  <a:srgbClr val="3D67BC"/>
                </a:solidFill>
                <a:latin typeface="Calibri"/>
                <a:ea typeface="Calibri"/>
                <a:cs typeface="Calibri"/>
                <a:sym typeface="Calibri"/>
              </a:rPr>
              <a:t>Ústav zdravotnických informací a statistiky České republiky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67BC"/>
              </a:buClr>
              <a:buSzPts val="900"/>
              <a:buFont typeface="Calibri"/>
              <a:buNone/>
            </a:pPr>
            <a:r>
              <a:rPr b="0" i="1" lang="cs-CZ" sz="900" u="none" cap="none" strike="noStrike">
                <a:solidFill>
                  <a:srgbClr val="3D67BC"/>
                </a:solidFill>
                <a:latin typeface="Calibri"/>
                <a:ea typeface="Calibri"/>
                <a:cs typeface="Calibri"/>
                <a:sym typeface="Calibri"/>
              </a:rPr>
              <a:t>Institute of Health Information and Statistics of the Czech Republic</a:t>
            </a:r>
            <a:endParaRPr/>
          </a:p>
        </p:txBody>
      </p:sp>
      <p:pic>
        <p:nvPicPr>
          <p:cNvPr id="22" name="Google Shape;2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000" y="6186252"/>
            <a:ext cx="3763463" cy="3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6"/>
          <p:cNvSpPr/>
          <p:nvPr/>
        </p:nvSpPr>
        <p:spPr>
          <a:xfrm>
            <a:off x="7105454" y="-9427"/>
            <a:ext cx="5102679" cy="3837214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>
            <a:gsLst>
              <a:gs pos="0">
                <a:srgbClr val="AFEBEB"/>
              </a:gs>
              <a:gs pos="77000">
                <a:srgbClr val="FFFFFF"/>
              </a:gs>
              <a:gs pos="100000">
                <a:srgbClr val="FFFFFF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6"/>
          <p:cNvSpPr/>
          <p:nvPr/>
        </p:nvSpPr>
        <p:spPr>
          <a:xfrm rot="10800000">
            <a:off x="-1" y="4380806"/>
            <a:ext cx="3549535" cy="2477193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gradFill>
            <a:gsLst>
              <a:gs pos="0">
                <a:srgbClr val="AFEBEB"/>
              </a:gs>
              <a:gs pos="77000">
                <a:srgbClr val="FFFFFF"/>
              </a:gs>
              <a:gs pos="100000">
                <a:srgbClr val="FFFFFF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6"/>
          <p:cNvSpPr/>
          <p:nvPr/>
        </p:nvSpPr>
        <p:spPr>
          <a:xfrm>
            <a:off x="9081211" y="-9426"/>
            <a:ext cx="3129643" cy="2441120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3CCCC">
              <a:alpha val="34901"/>
            </a:srgbClr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3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424242">
              <a:alpha val="27450"/>
            </a:srgbClr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6"/>
          <p:cNvSpPr/>
          <p:nvPr/>
        </p:nvSpPr>
        <p:spPr>
          <a:xfrm>
            <a:off x="13436" y="5952516"/>
            <a:ext cx="12191997" cy="93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6"/>
          <p:cNvSpPr/>
          <p:nvPr/>
        </p:nvSpPr>
        <p:spPr>
          <a:xfrm>
            <a:off x="0" y="5861077"/>
            <a:ext cx="12192000" cy="72000"/>
          </a:xfrm>
          <a:prstGeom prst="rect">
            <a:avLst/>
          </a:prstGeom>
          <a:solidFill>
            <a:srgbClr val="C149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8CC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6"/>
          <p:cNvSpPr/>
          <p:nvPr/>
        </p:nvSpPr>
        <p:spPr>
          <a:xfrm>
            <a:off x="7105454" y="-9427"/>
            <a:ext cx="5102679" cy="3837214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345D9A">
              <a:alpha val="29803"/>
            </a:srgbClr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6"/>
          <p:cNvSpPr/>
          <p:nvPr/>
        </p:nvSpPr>
        <p:spPr>
          <a:xfrm rot="10800000">
            <a:off x="-9428" y="4390233"/>
            <a:ext cx="3549535" cy="2477193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6"/>
          <p:cNvSpPr/>
          <p:nvPr/>
        </p:nvSpPr>
        <p:spPr>
          <a:xfrm>
            <a:off x="9081211" y="-9426"/>
            <a:ext cx="3129643" cy="2441120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6468E">
              <a:alpha val="40000"/>
            </a:srgbClr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33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6468E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6" name="Google Shape;36;p16"/>
          <p:cNvSpPr txBox="1"/>
          <p:nvPr>
            <p:ph type="ctrTitle"/>
          </p:nvPr>
        </p:nvSpPr>
        <p:spPr>
          <a:xfrm>
            <a:off x="781952" y="260818"/>
            <a:ext cx="9144000" cy="9532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68E"/>
              </a:buClr>
              <a:buSzPts val="3600"/>
              <a:buFont typeface="Calibri"/>
              <a:buNone/>
              <a:defRPr b="1" sz="3600">
                <a:solidFill>
                  <a:srgbClr val="1646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" type="subTitle"/>
          </p:nvPr>
        </p:nvSpPr>
        <p:spPr>
          <a:xfrm>
            <a:off x="653399" y="5630325"/>
            <a:ext cx="5604720" cy="488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1497F"/>
              </a:buClr>
              <a:buSzPts val="2400"/>
              <a:buNone/>
              <a:defRPr b="1" sz="2400">
                <a:solidFill>
                  <a:srgbClr val="C1497F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38" name="Google Shape;3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83047" y="1078816"/>
            <a:ext cx="592937" cy="397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53702" y="995528"/>
            <a:ext cx="574173" cy="574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objekt&#10;&#10;Popis byl vytvořen automaticky" id="40" name="Google Shape;4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94444" y="1058630"/>
            <a:ext cx="1252291" cy="4874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Písmo, text, Grafika, snímek obrazovky&#10;&#10;Popis byl vytvořen automaticky" id="41" name="Google Shape;4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7202" y="6249228"/>
            <a:ext cx="1757359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07606" y="6265259"/>
            <a:ext cx="4390283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34592" y="6312421"/>
            <a:ext cx="3741533" cy="322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006584" y="4178500"/>
            <a:ext cx="3200677" cy="2499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6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6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 type="obj">
  <p:cSld name="OBJEC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Jenom nadpis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6"/>
          <p:cNvSpPr txBox="1"/>
          <p:nvPr>
            <p:ph type="title"/>
          </p:nvPr>
        </p:nvSpPr>
        <p:spPr>
          <a:xfrm>
            <a:off x="418744" y="365125"/>
            <a:ext cx="10935056" cy="6347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1497F"/>
              </a:buClr>
              <a:buSzPts val="2400"/>
              <a:buFont typeface="Calibri"/>
              <a:buNone/>
              <a:defRPr b="1" sz="2400">
                <a:solidFill>
                  <a:srgbClr val="C149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66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497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6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6468E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bsah obrázku objekt&#10;&#10;Popis byl vytvořen automaticky" id="71" name="Google Shape;71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22243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" name="Google Shape;73;p66"/>
          <p:cNvCxnSpPr/>
          <p:nvPr/>
        </p:nvCxnSpPr>
        <p:spPr>
          <a:xfrm>
            <a:off x="1031836" y="6523200"/>
            <a:ext cx="5796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4" name="Google Shape;74;p66"/>
          <p:cNvSpPr/>
          <p:nvPr/>
        </p:nvSpPr>
        <p:spPr>
          <a:xfrm>
            <a:off x="1031837" y="6539370"/>
            <a:ext cx="57960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468E"/>
              </a:buClr>
              <a:buSzPts val="1100"/>
              <a:buFont typeface="Calibri"/>
              <a:buNone/>
            </a:pPr>
            <a:r>
              <a:rPr b="1" i="0" lang="cs-CZ" sz="1100" u="none" cap="none" strike="noStrike">
                <a:solidFill>
                  <a:srgbClr val="16468E"/>
                </a:solidFill>
                <a:latin typeface="Calibri"/>
                <a:ea typeface="Calibri"/>
                <a:cs typeface="Calibri"/>
                <a:sym typeface="Calibri"/>
              </a:rPr>
              <a:t>NÁRODNÍ SOCIÁLNÍ INFORMAČNÍ SYSTÉM (NSIS)</a:t>
            </a:r>
            <a:endParaRPr b="1" i="0" sz="1100" u="none" cap="none" strike="noStrike">
              <a:solidFill>
                <a:srgbClr val="16468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" name="Google Shape;75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86038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Písmo, text, Grafika, snímek obrazovky&#10;&#10;Popis byl vytvořen automaticky" id="76" name="Google Shape;76;p6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47107" y="6500472"/>
            <a:ext cx="1025126" cy="25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Jenom nadpis">
  <p:cSld name="2_Jenom nadpi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7"/>
          <p:cNvSpPr txBox="1"/>
          <p:nvPr>
            <p:ph type="title"/>
          </p:nvPr>
        </p:nvSpPr>
        <p:spPr>
          <a:xfrm>
            <a:off x="418744" y="365125"/>
            <a:ext cx="10935056" cy="6347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68E"/>
              </a:buClr>
              <a:buSzPts val="2400"/>
              <a:buFont typeface="Calibri"/>
              <a:buNone/>
              <a:defRPr b="1" sz="2400">
                <a:solidFill>
                  <a:srgbClr val="1646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7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497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7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6468E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bsah obrázku objekt&#10;&#10;Popis byl vytvořen automaticky" id="81" name="Google Shape;81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22243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Google Shape;83;p67"/>
          <p:cNvCxnSpPr/>
          <p:nvPr/>
        </p:nvCxnSpPr>
        <p:spPr>
          <a:xfrm>
            <a:off x="1031836" y="6523200"/>
            <a:ext cx="5796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4" name="Google Shape;84;p67"/>
          <p:cNvSpPr/>
          <p:nvPr/>
        </p:nvSpPr>
        <p:spPr>
          <a:xfrm>
            <a:off x="1031837" y="6539370"/>
            <a:ext cx="57960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468E"/>
              </a:buClr>
              <a:buSzPts val="1100"/>
              <a:buFont typeface="Calibri"/>
              <a:buNone/>
            </a:pPr>
            <a:r>
              <a:rPr b="1" i="0" lang="cs-CZ" sz="1100" u="none" cap="none" strike="noStrike">
                <a:solidFill>
                  <a:srgbClr val="16468E"/>
                </a:solidFill>
                <a:latin typeface="Calibri"/>
                <a:ea typeface="Calibri"/>
                <a:cs typeface="Calibri"/>
                <a:sym typeface="Calibri"/>
              </a:rPr>
              <a:t>NÁRODNÍ SOCIÁLNÍ INFORMAČNÍ SYSTÉM (NSIS)</a:t>
            </a:r>
            <a:endParaRPr b="1" i="0" sz="1100" u="none" cap="none" strike="noStrike">
              <a:solidFill>
                <a:srgbClr val="16468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86038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Písmo, text, Grafika, snímek obrazovky&#10;&#10;Popis byl vytvořen automaticky" id="86" name="Google Shape;86;p6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47107" y="6500472"/>
            <a:ext cx="1025126" cy="25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Jenom nadpis">
  <p:cSld name="3_Jenom nadpis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8"/>
          <p:cNvSpPr txBox="1"/>
          <p:nvPr>
            <p:ph type="title"/>
          </p:nvPr>
        </p:nvSpPr>
        <p:spPr>
          <a:xfrm>
            <a:off x="418744" y="365125"/>
            <a:ext cx="10935056" cy="6347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68E"/>
              </a:buClr>
              <a:buSzPts val="2400"/>
              <a:buFont typeface="Calibri"/>
              <a:buNone/>
              <a:defRPr b="1" sz="2400">
                <a:solidFill>
                  <a:srgbClr val="1646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68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497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68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6468E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type="objTx">
  <p:cSld name="OBJECT_WITH_CAPTION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7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8" name="Google Shape;98;p7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9" name="Google Shape;99;p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type="picTx">
  <p:cSld name="PICTURE_WITH_CAPTION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7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7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6" name="Google Shape;106;p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7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7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om nadpis" type="titleOnly">
  <p:cSld name="TITLE_ONLY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Nadpis a obsah">
  <p:cSld name="2_Nadpis a obsah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0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3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30"/>
          <p:cNvSpPr txBox="1"/>
          <p:nvPr>
            <p:ph type="title"/>
          </p:nvPr>
        </p:nvSpPr>
        <p:spPr>
          <a:xfrm>
            <a:off x="272591" y="160257"/>
            <a:ext cx="11595358" cy="523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10C1D"/>
              </a:buClr>
              <a:buSzPts val="2800"/>
              <a:buFont typeface="Calibri"/>
              <a:buNone/>
              <a:defRPr b="1" sz="2800">
                <a:solidFill>
                  <a:srgbClr val="C10C1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 type="title">
  <p:cSld name="TITLE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7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39" name="Google Shape;139;p7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7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7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 type="obj">
  <p:cSld name="OBJEC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7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7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7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7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oddílu" type="secHead">
  <p:cSld name="SECTION_HEADER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7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1" name="Google Shape;151;p7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7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7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7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7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7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7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7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7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4" name="Google Shape;164;p7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7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6" name="Google Shape;166;p7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7" name="Google Shape;167;p7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7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7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7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7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type="objTx">
  <p:cSld name="OBJECT_WITH_CAPTION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8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77" name="Google Shape;177;p8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78" name="Google Shape;178;p8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8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8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type="picTx">
  <p:cSld name="PICTURE_WITH_CAPTION_TEXT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8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84" name="Google Shape;184;p8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85" name="Google Shape;185;p8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8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8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8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p8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8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8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8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7" name="Google Shape;197;p8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8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8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Nadpis a obsah">
  <p:cSld name="1_Nadpis a obsah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4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84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Nadpis a obsah">
  <p:cSld name="2_Nadpis a obsah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0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Nadpis a obsah">
  <p:cSld name="33_Nadpis a obsah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8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8"/>
          <p:cNvSpPr txBox="1"/>
          <p:nvPr>
            <p:ph type="title"/>
          </p:nvPr>
        </p:nvSpPr>
        <p:spPr>
          <a:xfrm>
            <a:off x="272590" y="160258"/>
            <a:ext cx="11386173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Nadpis a obsah">
  <p:cSld name="7_Nadpis a obsah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9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9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9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Nadpis a obsah">
  <p:cSld name="1_Nadpis a obsah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5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85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 type="obj">
  <p:cSld name="OBJECT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8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7" name="Google Shape;227;p8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8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8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oddílu" type="secHead">
  <p:cSld name="SECTION_HEADER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8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33" name="Google Shape;233;p8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8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8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8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9" name="Google Shape;239;p8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0" name="Google Shape;240;p8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8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8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8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46" name="Google Shape;246;p8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7" name="Google Shape;247;p8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48" name="Google Shape;248;p8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9" name="Google Shape;249;p8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8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8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om nadpis" type="titleOnly">
  <p:cSld name="TITLE_ONLY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9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9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9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9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9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9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9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type="objTx">
  <p:cSld name="OBJECT_WITH_CAPTION_TEXT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9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64" name="Google Shape;264;p9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5" name="Google Shape;265;p9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9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9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type="picTx">
  <p:cSld name="PICTURE_WITH_CAPTION_TEXT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9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9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71" name="Google Shape;271;p9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72" name="Google Shape;272;p9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9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9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9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9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8" name="Google Shape;278;p9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9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9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9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9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4" name="Google Shape;284;p9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5" name="Google Shape;285;p9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9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uze nadpis">
  <p:cSld name="Pouze nadpis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96"/>
          <p:cNvSpPr txBox="1"/>
          <p:nvPr>
            <p:ph type="title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Calibri"/>
              <a:buNone/>
              <a:defRPr b="1" sz="2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96"/>
          <p:cNvSpPr txBox="1"/>
          <p:nvPr>
            <p:ph idx="10" type="dt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p96"/>
          <p:cNvSpPr txBox="1"/>
          <p:nvPr>
            <p:ph idx="11" type="ftr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96"/>
          <p:cNvSpPr txBox="1"/>
          <p:nvPr>
            <p:ph idx="12" type="sldNum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92" name="Google Shape;292;p96"/>
          <p:cNvSpPr/>
          <p:nvPr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ázdný">
  <p:cSld name="1_Prázdný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7"/>
          <p:cNvSpPr txBox="1"/>
          <p:nvPr>
            <p:ph idx="10" type="dt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97"/>
          <p:cNvSpPr txBox="1"/>
          <p:nvPr>
            <p:ph idx="11" type="ftr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97"/>
          <p:cNvSpPr txBox="1"/>
          <p:nvPr>
            <p:ph idx="12" type="sldNum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nalytics">
  <p:cSld name="Analytics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98"/>
          <p:cNvSpPr txBox="1"/>
          <p:nvPr>
            <p:ph type="title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alibri"/>
              <a:buNone/>
              <a:defRPr b="1" sz="2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Nadpis a obsah">
  <p:cSld name="9_Nadpis a obsah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99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99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Nadpis a obsah">
  <p:cSld name="24_Nadpis a obsah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00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0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00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Nadpis a obsah">
  <p:cSld name="25_Nadpis a obsah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01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01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01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310" name="Google Shape;310;p10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0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3" name="Google Shape;313;p101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14" name="Google Shape;314;p101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Nadpis a obsah">
  <p:cSld name="3_Nadpis a obsah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02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02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Nadpis a obsah">
  <p:cSld name="4_Nadpis a obsah"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03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Nadpis a obsah">
  <p:cSld name="5_Nadpis a obsah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04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04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04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lý nadpis, obsah">
  <p:cSld name="Malý nadpis, obsah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05"/>
          <p:cNvSpPr txBox="1"/>
          <p:nvPr>
            <p:ph idx="1" type="body"/>
          </p:nvPr>
        </p:nvSpPr>
        <p:spPr>
          <a:xfrm>
            <a:off x="731838" y="873024"/>
            <a:ext cx="10728325" cy="5122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Char char="▪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105"/>
          <p:cNvSpPr txBox="1"/>
          <p:nvPr>
            <p:ph type="title"/>
          </p:nvPr>
        </p:nvSpPr>
        <p:spPr>
          <a:xfrm>
            <a:off x="731838" y="0"/>
            <a:ext cx="11460162" cy="7207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105"/>
          <p:cNvSpPr txBox="1"/>
          <p:nvPr>
            <p:ph idx="2" type="body"/>
          </p:nvPr>
        </p:nvSpPr>
        <p:spPr>
          <a:xfrm>
            <a:off x="8197517" y="6138000"/>
            <a:ext cx="3994484" cy="719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80000" spcFirstLastPara="1" rIns="180000" wrap="square" tIns="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Nadpis a obsah">
  <p:cSld name="6_Nadpis a obsah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06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0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06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332" name="Google Shape;332;p10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0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5" name="Google Shape;335;p106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36" name="Google Shape;336;p106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Nadpis a obsah">
  <p:cSld name="8_Nadpis a obsah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07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07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07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341" name="Google Shape;341;p10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4" name="Google Shape;344;p107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45" name="Google Shape;345;p107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Nadpis a obsah">
  <p:cSld name="10_Nadpis a obsah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08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08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08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Nadpis a obsah">
  <p:cSld name="1_Nadpis a obsah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2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2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 type="title">
  <p:cSld name="TITLE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0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1" name="Google Shape;361;p10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62" name="Google Shape;362;p10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p10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10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7" name="Google Shape;367;p1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8" name="Google Shape;368;p1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p1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0" name="Google Shape;370;p1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1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p1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type="objTx">
  <p:cSld name="OBJECT_WITH_CAPTION_TEXT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7" name="Google Shape;377;p1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8" name="Google Shape;378;p1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79" name="Google Shape;379;p1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0" name="Google Shape;380;p1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1" name="Google Shape;381;p1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type="picTx">
  <p:cSld name="PICTURE_WITH_CAPTION_TEXT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4" name="Google Shape;384;p1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85" name="Google Shape;385;p1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86" name="Google Shape;386;p1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7" name="Google Shape;387;p1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1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1" name="Google Shape;391;p1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2" name="Google Shape;392;p1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3" name="Google Shape;393;p1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4" name="Google Shape;394;p1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1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8" name="Google Shape;398;p1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1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" name="Google Shape;400;p1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 type="obj">
  <p:cSld name="OBJECT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0" name="Google Shape;410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1" name="Google Shape;411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2" name="Google Shape;412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Nadpis a obsah">
  <p:cSld name="2_Nadpis a obsah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5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5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5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Nadpis a obsah">
  <p:cSld name="1_Nadpis a obsah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5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35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35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421" name="Google Shape;421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4" name="Google Shape;424;p35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25" name="Google Shape;425;p35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Nadpis a obsah">
  <p:cSld name="5_Nadpis a obsah"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6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3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36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800"/>
              <a:buFont typeface="Calibri"/>
              <a:buNone/>
              <a:defRPr b="1" sz="28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Nadpis a obsah">
  <p:cSld name="4_Nadpis a obsah"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7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7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37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434" name="Google Shape;434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7" name="Google Shape;437;p37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38" name="Google Shape;438;p37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Nadpis a obsah">
  <p:cSld name="6_Nadpis a obsah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8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38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8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Nadpis a obsah">
  <p:cSld name="7_Nadpis a obsah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9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39"/>
          <p:cNvSpPr/>
          <p:nvPr/>
        </p:nvSpPr>
        <p:spPr>
          <a:xfrm>
            <a:off x="10158898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39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Úvodní snímek">
  <p:cSld name="3_Úvodní snímek"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Nadpis a obsah">
  <p:cSld name="9_Nadpis a obsah"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1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Úvodní snímek">
  <p:cSld name="5_Úvodní snímek"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2"/>
          <p:cNvSpPr/>
          <p:nvPr/>
        </p:nvSpPr>
        <p:spPr>
          <a:xfrm>
            <a:off x="7105454" y="-9427"/>
            <a:ext cx="5102679" cy="3837214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42"/>
          <p:cNvSpPr/>
          <p:nvPr/>
        </p:nvSpPr>
        <p:spPr>
          <a:xfrm rot="10800000">
            <a:off x="-9428" y="4390233"/>
            <a:ext cx="3549535" cy="2477193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42"/>
          <p:cNvSpPr/>
          <p:nvPr/>
        </p:nvSpPr>
        <p:spPr>
          <a:xfrm>
            <a:off x="9081211" y="-9426"/>
            <a:ext cx="3129643" cy="2441120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3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42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ázdný">
  <p:cSld name="1_Prázdný"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3"/>
          <p:cNvSpPr txBox="1"/>
          <p:nvPr>
            <p:ph idx="10" type="dt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8" name="Google Shape;458;p43"/>
          <p:cNvSpPr txBox="1"/>
          <p:nvPr>
            <p:ph idx="11" type="ftr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9" name="Google Shape;459;p43"/>
          <p:cNvSpPr txBox="1"/>
          <p:nvPr>
            <p:ph idx="12" type="sldNum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nalytics">
  <p:cSld name="Analytics"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4"/>
          <p:cNvSpPr txBox="1"/>
          <p:nvPr>
            <p:ph type="title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alibri"/>
              <a:buNone/>
              <a:defRPr b="1" sz="2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Nadpis a obsah">
  <p:cSld name="10_Nadpis a obsah"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5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45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Nadpis a obsah">
  <p:cSld name="12_Nadpis a obsah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6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Nadpis a obsah">
  <p:cSld name="14_Nadpis a obsah"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7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47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47"/>
          <p:cNvSpPr txBox="1"/>
          <p:nvPr>
            <p:ph type="title"/>
          </p:nvPr>
        </p:nvSpPr>
        <p:spPr>
          <a:xfrm>
            <a:off x="272591" y="160257"/>
            <a:ext cx="11595358" cy="523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10C1D"/>
              </a:buClr>
              <a:buSzPts val="2800"/>
              <a:buFont typeface="Calibri"/>
              <a:buNone/>
              <a:defRPr b="1" sz="2800">
                <a:solidFill>
                  <a:srgbClr val="C10C1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71" name="Google Shape;471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484000" y="6372000"/>
            <a:ext cx="610086" cy="403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08000" y="6373256"/>
            <a:ext cx="447015" cy="431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Nadpis a obsah">
  <p:cSld name="11_Nadpis a obsah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8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48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48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477" name="Google Shape;477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0" name="Google Shape;480;p48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81" name="Google Shape;481;p48"/>
          <p:cNvSpPr/>
          <p:nvPr/>
        </p:nvSpPr>
        <p:spPr>
          <a:xfrm>
            <a:off x="1535268" y="6539370"/>
            <a:ext cx="750577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Národní onkologický plán České republiky: epidemiologie nádorů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Nadpis a obsah">
  <p:cSld name="15_Nadpis a obsah"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9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484" name="Google Shape;484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13697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6" name="Google Shape;486;p49"/>
          <p:cNvCxnSpPr/>
          <p:nvPr/>
        </p:nvCxnSpPr>
        <p:spPr>
          <a:xfrm>
            <a:off x="1057474" y="6523200"/>
            <a:ext cx="7740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87" name="Google Shape;487;p49"/>
          <p:cNvSpPr/>
          <p:nvPr/>
        </p:nvSpPr>
        <p:spPr>
          <a:xfrm>
            <a:off x="1034040" y="6488094"/>
            <a:ext cx="77852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5980"/>
              </a:buClr>
              <a:buSzPts val="1200"/>
              <a:buFont typeface="Calibri"/>
              <a:buNone/>
            </a:pPr>
            <a:r>
              <a:rPr b="1" i="0" lang="cs-CZ" sz="1200" u="none" cap="none" strike="noStrike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analytické podklady</a:t>
            </a:r>
            <a:endParaRPr b="1" i="0" sz="1100" u="none" cap="none" strike="noStrike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8" name="Google Shape;488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434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9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49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Nadpis a obsah">
  <p:cSld name="16_Nadpis a obsah"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50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3" name="Google Shape;493;p50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5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Nadpis a obsah">
  <p:cSld name="18_Nadpis a obsah"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objekt&#10;&#10;Popis byl vytvořen automaticky" id="496" name="Google Shape;496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13697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8" name="Google Shape;498;p51"/>
          <p:cNvCxnSpPr/>
          <p:nvPr/>
        </p:nvCxnSpPr>
        <p:spPr>
          <a:xfrm>
            <a:off x="1057474" y="6523200"/>
            <a:ext cx="7740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99" name="Google Shape;499;p51"/>
          <p:cNvSpPr/>
          <p:nvPr/>
        </p:nvSpPr>
        <p:spPr>
          <a:xfrm>
            <a:off x="1034040" y="6488094"/>
            <a:ext cx="77852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5980"/>
              </a:buClr>
              <a:buSzPts val="1200"/>
              <a:buFont typeface="Calibri"/>
              <a:buNone/>
            </a:pPr>
            <a:r>
              <a:rPr b="1" i="0" lang="cs-CZ" sz="1200" u="none" cap="none" strike="noStrike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analytické podklady</a:t>
            </a:r>
            <a:endParaRPr b="1" i="0" sz="1100" u="none" cap="none" strike="noStrike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0" name="Google Shape;500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434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51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51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Prázdný">
  <p:cSld name="3_Prázdný"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2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52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bsah obrázku objekt&#10;&#10;Popis byl vytvořen automaticky" id="506" name="Google Shape;506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70776" y="6517857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70511" y="6392175"/>
            <a:ext cx="493475" cy="324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9" name="Google Shape;509;p52"/>
          <p:cNvCxnSpPr/>
          <p:nvPr/>
        </p:nvCxnSpPr>
        <p:spPr>
          <a:xfrm>
            <a:off x="1112575" y="6523200"/>
            <a:ext cx="7560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10" name="Google Shape;510;p52"/>
          <p:cNvSpPr/>
          <p:nvPr/>
        </p:nvSpPr>
        <p:spPr>
          <a:xfrm>
            <a:off x="1483625" y="6539370"/>
            <a:ext cx="68179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Národní onkologický plán České republiky: analytická studie – souhrn 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52"/>
          <p:cNvSpPr txBox="1"/>
          <p:nvPr>
            <p:ph type="title"/>
          </p:nvPr>
        </p:nvSpPr>
        <p:spPr>
          <a:xfrm>
            <a:off x="280800" y="162000"/>
            <a:ext cx="11583186" cy="43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Nadpis a obsah">
  <p:cSld name="20_Nadpis a obsah"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3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53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53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516" name="Google Shape;516;p53"/>
          <p:cNvPicPr preferRelativeResize="0"/>
          <p:nvPr/>
        </p:nvPicPr>
        <p:blipFill rotWithShape="1">
          <a:blip r:embed="rId2">
            <a:alphaModFix/>
          </a:blip>
          <a:srcRect b="26857" l="15968" r="14699" t="27809"/>
          <a:stretch/>
        </p:blipFill>
        <p:spPr>
          <a:xfrm>
            <a:off x="11139522" y="240669"/>
            <a:ext cx="720000" cy="470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Nadpis a obsah">
  <p:cSld name="21_Nadpis a obsah"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54"/>
          <p:cNvSpPr txBox="1"/>
          <p:nvPr>
            <p:ph idx="1" type="body"/>
          </p:nvPr>
        </p:nvSpPr>
        <p:spPr>
          <a:xfrm>
            <a:off x="609600" y="980729"/>
            <a:ext cx="10972800" cy="4824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b="1">
                <a:solidFill>
                  <a:schemeClr val="dk2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9" name="Google Shape;519;p54"/>
          <p:cNvSpPr txBox="1"/>
          <p:nvPr>
            <p:ph type="title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Calibri"/>
              <a:buNone/>
              <a:defRPr b="1" sz="32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0" name="Google Shape;520;p54"/>
          <p:cNvSpPr txBox="1"/>
          <p:nvPr>
            <p:ph idx="10" type="dt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1" name="Google Shape;521;p54"/>
          <p:cNvSpPr txBox="1"/>
          <p:nvPr>
            <p:ph idx="11" type="ftr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2" name="Google Shape;522;p54"/>
          <p:cNvSpPr txBox="1"/>
          <p:nvPr>
            <p:ph idx="12" type="sldNum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uze nadpis">
  <p:cSld name="Pouze nadpis"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5"/>
          <p:cNvSpPr txBox="1"/>
          <p:nvPr>
            <p:ph type="title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Calibri"/>
              <a:buNone/>
              <a:defRPr b="1" sz="2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5" name="Google Shape;525;p55"/>
          <p:cNvSpPr txBox="1"/>
          <p:nvPr>
            <p:ph idx="10" type="dt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6" name="Google Shape;526;p55"/>
          <p:cNvSpPr txBox="1"/>
          <p:nvPr>
            <p:ph idx="11" type="ftr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7" name="Google Shape;527;p55"/>
          <p:cNvSpPr txBox="1"/>
          <p:nvPr>
            <p:ph idx="12" type="sldNum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28" name="Google Shape;528;p55"/>
          <p:cNvSpPr/>
          <p:nvPr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Nadpis a obsah">
  <p:cSld name="22_Nadpis a obsah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56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5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56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533" name="Google Shape;533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6" name="Google Shape;536;p56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37" name="Google Shape;537;p56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Nadpis a obsah">
  <p:cSld name="24_Nadpis a obsah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57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57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57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černá, tma&#10;&#10;Popis byl vytvořen automaticky" id="542" name="Google Shape;542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88191" y="191436"/>
            <a:ext cx="1230955" cy="4988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Nadpis a obsah">
  <p:cSld name="27_Nadpis a obsah"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8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Prázdný">
  <p:cSld name="4_Prázdný"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9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59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bsah obrázku objekt&#10;&#10;Popis byl vytvořen automaticky" id="548" name="Google Shape;548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70776" y="6517857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70511" y="6392175"/>
            <a:ext cx="493475" cy="324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1" name="Google Shape;551;p59"/>
          <p:cNvCxnSpPr/>
          <p:nvPr/>
        </p:nvCxnSpPr>
        <p:spPr>
          <a:xfrm>
            <a:off x="1112575" y="6523200"/>
            <a:ext cx="7560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52" name="Google Shape;552;p59"/>
          <p:cNvSpPr/>
          <p:nvPr/>
        </p:nvSpPr>
        <p:spPr>
          <a:xfrm>
            <a:off x="1483625" y="6539370"/>
            <a:ext cx="68179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Národní onkologický plán České republiky: analytická studie – souhrn 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59"/>
          <p:cNvSpPr txBox="1"/>
          <p:nvPr>
            <p:ph type="title"/>
          </p:nvPr>
        </p:nvSpPr>
        <p:spPr>
          <a:xfrm>
            <a:off x="280800" y="162000"/>
            <a:ext cx="11583186" cy="43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Nadpis a obsah">
  <p:cSld name="29_Nadpis a obsah"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60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6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60"/>
          <p:cNvSpPr txBox="1"/>
          <p:nvPr>
            <p:ph type="title"/>
          </p:nvPr>
        </p:nvSpPr>
        <p:spPr>
          <a:xfrm>
            <a:off x="272591" y="160257"/>
            <a:ext cx="11595358" cy="523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10C1D"/>
              </a:buClr>
              <a:buSzPts val="2800"/>
              <a:buFont typeface="Calibri"/>
              <a:buNone/>
              <a:defRPr b="1" sz="2800">
                <a:solidFill>
                  <a:srgbClr val="C10C1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558" name="Google Shape;558;p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484000" y="6372000"/>
            <a:ext cx="610086" cy="403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08000" y="6373256"/>
            <a:ext cx="447015" cy="431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Nadpis a obsah">
  <p:cSld name="30_Nadpis a obsah"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61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61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Nadpis a obsah">
  <p:cSld name="32_Nadpis a obsah"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62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62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62"/>
          <p:cNvSpPr txBox="1"/>
          <p:nvPr>
            <p:ph type="title"/>
          </p:nvPr>
        </p:nvSpPr>
        <p:spPr>
          <a:xfrm>
            <a:off x="272591" y="160257"/>
            <a:ext cx="11595358" cy="523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10C1D"/>
              </a:buClr>
              <a:buSzPts val="2800"/>
              <a:buFont typeface="Calibri"/>
              <a:buNone/>
              <a:defRPr b="1" sz="2800">
                <a:solidFill>
                  <a:srgbClr val="C10C1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Nadpis a obsah" type="obj">
  <p:cSld name="OBJECT"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7"/>
          <p:cNvSpPr txBox="1"/>
          <p:nvPr>
            <p:ph type="title"/>
          </p:nvPr>
        </p:nvSpPr>
        <p:spPr>
          <a:xfrm>
            <a:off x="436605" y="463982"/>
            <a:ext cx="11302314" cy="6151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5" name="Google Shape;575;p27"/>
          <p:cNvSpPr txBox="1"/>
          <p:nvPr>
            <p:ph idx="1" type="body"/>
          </p:nvPr>
        </p:nvSpPr>
        <p:spPr>
          <a:xfrm>
            <a:off x="436605" y="1219200"/>
            <a:ext cx="11302314" cy="5199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6" name="Google Shape;576;p27"/>
          <p:cNvSpPr/>
          <p:nvPr/>
        </p:nvSpPr>
        <p:spPr>
          <a:xfrm>
            <a:off x="7105454" y="-9427"/>
            <a:ext cx="5102679" cy="3837214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83D1B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27"/>
          <p:cNvSpPr/>
          <p:nvPr/>
        </p:nvSpPr>
        <p:spPr>
          <a:xfrm rot="10800000">
            <a:off x="-9428" y="4390233"/>
            <a:ext cx="3549535" cy="2477193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1324B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27"/>
          <p:cNvSpPr/>
          <p:nvPr/>
        </p:nvSpPr>
        <p:spPr>
          <a:xfrm>
            <a:off x="9081211" y="-9426"/>
            <a:ext cx="3129643" cy="2441120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B000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3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27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1324B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Nadpis a obsah">
  <p:cSld name="3_Nadpis a obsah"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16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11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Nadpis a obsah">
  <p:cSld name="5_Nadpis a obsah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117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117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117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Nadpis a obsah">
  <p:cSld name="6_Nadpis a obsah"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118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118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Nadpis a obsah">
  <p:cSld name="22_Nadpis a obsah"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119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119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119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594" name="Google Shape;594;p1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1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7" name="Google Shape;597;p119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98" name="Google Shape;598;p119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5C4C06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5C4C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bsah obrázku černá, tma&#10;&#10;Popis byl vytvořen automaticky" id="599" name="Google Shape;599;p1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88191" y="191436"/>
            <a:ext cx="1230955" cy="4988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Nadpis a obsah">
  <p:cSld name="23_Nadpis a obsah"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120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12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120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Nadpis a obsah">
  <p:cSld name="24_Nadpis a obsah"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21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121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121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608" name="Google Shape;608;p1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1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1" name="Google Shape;611;p121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12" name="Google Shape;612;p121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5C4C06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5C4C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Nadpis a obsah">
  <p:cSld name="26_Nadpis a obsah"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122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5" name="Google Shape;615;p122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122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Úvodní snímek">
  <p:cSld name="34_Úvodní snímek"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123"/>
          <p:cNvSpPr/>
          <p:nvPr/>
        </p:nvSpPr>
        <p:spPr>
          <a:xfrm>
            <a:off x="7105454" y="-9427"/>
            <a:ext cx="5102679" cy="3837214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123"/>
          <p:cNvSpPr/>
          <p:nvPr/>
        </p:nvSpPr>
        <p:spPr>
          <a:xfrm rot="10800000">
            <a:off x="-9428" y="4390233"/>
            <a:ext cx="3549535" cy="2477193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123"/>
          <p:cNvSpPr/>
          <p:nvPr/>
        </p:nvSpPr>
        <p:spPr>
          <a:xfrm>
            <a:off x="9081211" y="-9426"/>
            <a:ext cx="3129643" cy="2441120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3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123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Prázdný">
  <p:cSld name="2_Prázdný"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124"/>
          <p:cNvSpPr txBox="1"/>
          <p:nvPr>
            <p:ph idx="10" type="dt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4" name="Google Shape;624;p124"/>
          <p:cNvSpPr txBox="1"/>
          <p:nvPr>
            <p:ph idx="11" type="ftr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5" name="Google Shape;625;p124"/>
          <p:cNvSpPr txBox="1"/>
          <p:nvPr>
            <p:ph idx="12" type="sldNum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nalytics">
  <p:cSld name="Analytics"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125"/>
          <p:cNvSpPr txBox="1"/>
          <p:nvPr>
            <p:ph type="title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alibri"/>
              <a:buNone/>
              <a:defRPr b="1" sz="2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3_Nadpis a obsah">
  <p:cSld name="43_Nadpis a obsah"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126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12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4_Nadpis a obsah">
  <p:cSld name="44_Nadpis a obsah"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27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5_Nadpis a obsah">
  <p:cSld name="45_Nadpis a obsah"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128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128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128"/>
          <p:cNvSpPr txBox="1"/>
          <p:nvPr>
            <p:ph type="title"/>
          </p:nvPr>
        </p:nvSpPr>
        <p:spPr>
          <a:xfrm>
            <a:off x="272591" y="160257"/>
            <a:ext cx="11595358" cy="523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10C1D"/>
              </a:buClr>
              <a:buSzPts val="2800"/>
              <a:buFont typeface="Calibri"/>
              <a:buNone/>
              <a:defRPr b="1" sz="2800">
                <a:solidFill>
                  <a:srgbClr val="C10C1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637" name="Google Shape;637;p1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484000" y="6372000"/>
            <a:ext cx="610086" cy="403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08000" y="6373256"/>
            <a:ext cx="447015" cy="431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6_Nadpis a obsah">
  <p:cSld name="46_Nadpis a obsah"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29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129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129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800"/>
              <a:buFont typeface="Calibri"/>
              <a:buNone/>
              <a:defRPr b="1" sz="28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7_Nadpis a obsah">
  <p:cSld name="47_Nadpis a obsah"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30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13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130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647" name="Google Shape;647;p1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1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1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0" name="Google Shape;650;p130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51" name="Google Shape;651;p130"/>
          <p:cNvSpPr/>
          <p:nvPr/>
        </p:nvSpPr>
        <p:spPr>
          <a:xfrm>
            <a:off x="1535268" y="6539370"/>
            <a:ext cx="750577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5C4C06"/>
                </a:solidFill>
                <a:latin typeface="Calibri"/>
                <a:ea typeface="Calibri"/>
                <a:cs typeface="Calibri"/>
                <a:sym typeface="Calibri"/>
              </a:rPr>
              <a:t>Národní onkologický plán České republiky: epidemiologie nádorů</a:t>
            </a:r>
            <a:endParaRPr b="1" i="0" sz="1200">
              <a:solidFill>
                <a:srgbClr val="5C4C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8_Nadpis a obsah">
  <p:cSld name="48_Nadpis a obsah"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131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654" name="Google Shape;654;p1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13697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1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6" name="Google Shape;656;p131"/>
          <p:cNvCxnSpPr/>
          <p:nvPr/>
        </p:nvCxnSpPr>
        <p:spPr>
          <a:xfrm>
            <a:off x="1057474" y="6523200"/>
            <a:ext cx="7740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57" name="Google Shape;657;p131"/>
          <p:cNvSpPr/>
          <p:nvPr/>
        </p:nvSpPr>
        <p:spPr>
          <a:xfrm>
            <a:off x="1034040" y="6488094"/>
            <a:ext cx="77852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5980"/>
              </a:buClr>
              <a:buSzPts val="1200"/>
              <a:buFont typeface="Calibri"/>
              <a:buNone/>
            </a:pPr>
            <a:r>
              <a:rPr b="1" i="0" lang="cs-CZ" sz="1200" u="none" cap="none" strike="noStrike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analytické podklady</a:t>
            </a:r>
            <a:endParaRPr b="1" i="0" sz="1100" u="none" cap="none" strike="noStrike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8" name="Google Shape;658;p1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434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131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131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Jenom nadpis">
  <p:cSld name="1_Jenom nadpis"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132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Calibri"/>
              <a:buNone/>
              <a:defRPr b="1" sz="2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Nadpis a obsah">
  <p:cSld name="15_Nadpis a obsah"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133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133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133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Nadpis a obsah">
  <p:cSld name="17_Nadpis a obsah"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134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134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134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671" name="Google Shape;671;p1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1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4" name="Google Shape;674;p134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75" name="Google Shape;675;p134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5C4C06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5C4C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Nadpis a obsah">
  <p:cSld name="25_Nadpis a obsah"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135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8" name="Google Shape;678;p135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135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Nadpis a obsah">
  <p:cSld name="28_Nadpis a obsah"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136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13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136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684" name="Google Shape;684;p1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1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7" name="Google Shape;687;p136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88" name="Google Shape;688;p136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5C4C06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5C4C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Nadpis a obsah">
  <p:cSld name="18_Nadpis a obsah"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37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Nadpis a obsah">
  <p:cSld name="19_Nadpis a obsah"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138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138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138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Nadpis a obsah">
  <p:cSld name="20_Nadpis a obsah"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139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139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139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Nadpis a obsah">
  <p:cSld name="21_Nadpis a obsah"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140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1" name="Google Shape;701;p140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14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Jenom nadpis">
  <p:cSld name="2_Jenom nadpis"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objekt&#10;&#10;Popis byl vytvořen automaticky" id="704" name="Google Shape;704;p1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13697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6" name="Google Shape;706;p141"/>
          <p:cNvCxnSpPr/>
          <p:nvPr/>
        </p:nvCxnSpPr>
        <p:spPr>
          <a:xfrm>
            <a:off x="1057474" y="6523200"/>
            <a:ext cx="7740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07" name="Google Shape;707;p141"/>
          <p:cNvSpPr/>
          <p:nvPr/>
        </p:nvSpPr>
        <p:spPr>
          <a:xfrm>
            <a:off x="1034040" y="6488094"/>
            <a:ext cx="77852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5980"/>
              </a:buClr>
              <a:buSzPts val="1200"/>
              <a:buFont typeface="Calibri"/>
              <a:buNone/>
            </a:pPr>
            <a:r>
              <a:rPr b="1" i="0" lang="cs-CZ" sz="1200" u="none" cap="none" strike="noStrike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analytické podklady</a:t>
            </a:r>
            <a:endParaRPr b="1" i="0" sz="1100" u="none" cap="none" strike="noStrike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8" name="Google Shape;708;p1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434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141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141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3" name="Google Shape;713;p1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4" name="Google Shape;714;p1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">
  <p:cSld name="Obsah"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43"/>
          <p:cNvSpPr txBox="1"/>
          <p:nvPr>
            <p:ph type="title"/>
          </p:nvPr>
        </p:nvSpPr>
        <p:spPr>
          <a:xfrm>
            <a:off x="540000" y="365125"/>
            <a:ext cx="11088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7" name="Google Shape;717;p143"/>
          <p:cNvSpPr txBox="1"/>
          <p:nvPr>
            <p:ph idx="1" type="body"/>
          </p:nvPr>
        </p:nvSpPr>
        <p:spPr>
          <a:xfrm>
            <a:off x="1440000" y="1825625"/>
            <a:ext cx="101880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4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Char char="•"/>
              <a:defRPr b="1" sz="1200">
                <a:solidFill>
                  <a:schemeClr val="dk2"/>
                </a:solidFill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•"/>
              <a:defRPr b="1" sz="1200">
                <a:solidFill>
                  <a:schemeClr val="accent2"/>
                </a:solidFill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8" name="Google Shape;718;p143"/>
          <p:cNvSpPr txBox="1"/>
          <p:nvPr>
            <p:ph idx="10" type="dt"/>
          </p:nvPr>
        </p:nvSpPr>
        <p:spPr>
          <a:xfrm>
            <a:off x="1440000" y="6356350"/>
            <a:ext cx="2448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9" name="Google Shape;719;p1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0" name="Google Shape;720;p1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Jenom nadpis" type="titleOnly">
  <p:cSld name="TITLE_ONLY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32"/>
          <p:cNvSpPr txBox="1"/>
          <p:nvPr>
            <p:ph type="title"/>
          </p:nvPr>
        </p:nvSpPr>
        <p:spPr>
          <a:xfrm>
            <a:off x="418744" y="365125"/>
            <a:ext cx="10935056" cy="6347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68E"/>
              </a:buClr>
              <a:buSzPts val="2400"/>
              <a:buFont typeface="Calibri"/>
              <a:buNone/>
              <a:defRPr b="1" sz="2400">
                <a:solidFill>
                  <a:srgbClr val="1646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9" name="Google Shape;729;p32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497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32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6468E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bsah obrázku objekt&#10;&#10;Popis byl vytvořen automaticky" id="731" name="Google Shape;731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22243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3" name="Google Shape;733;p32"/>
          <p:cNvCxnSpPr/>
          <p:nvPr/>
        </p:nvCxnSpPr>
        <p:spPr>
          <a:xfrm>
            <a:off x="1031836" y="6523200"/>
            <a:ext cx="5796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34" name="Google Shape;734;p32"/>
          <p:cNvSpPr/>
          <p:nvPr/>
        </p:nvSpPr>
        <p:spPr>
          <a:xfrm>
            <a:off x="1031837" y="6539370"/>
            <a:ext cx="57960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468E"/>
              </a:buClr>
              <a:buSzPts val="1100"/>
              <a:buFont typeface="Calibri"/>
              <a:buNone/>
            </a:pPr>
            <a:r>
              <a:rPr b="1" i="0" lang="cs-CZ" sz="1100" u="none" cap="none" strike="noStrike">
                <a:solidFill>
                  <a:srgbClr val="16468E"/>
                </a:solidFill>
                <a:latin typeface="Calibri"/>
                <a:ea typeface="Calibri"/>
                <a:cs typeface="Calibri"/>
                <a:sym typeface="Calibri"/>
              </a:rPr>
              <a:t>Budování Národního sociálního informačního systému (NSIS) </a:t>
            </a:r>
            <a:endParaRPr b="1" i="0" sz="1100" u="none" cap="none" strike="noStrike">
              <a:solidFill>
                <a:srgbClr val="16468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5" name="Google Shape;73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42600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Písmo, text, Grafika, snímek obrazovky&#10;&#10;Popis byl vytvořen automaticky" id="736" name="Google Shape;736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09399" y="6442597"/>
            <a:ext cx="1328527" cy="326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>
  <p:cSld name="Nadpis a obsah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209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209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209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Nadpis a obsah">
  <p:cSld name="3_Nadpis a obsah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10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21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210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745" name="Google Shape;745;p2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2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2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8" name="Google Shape;748;p210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49" name="Google Shape;749;p210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Nadpis a obsah">
  <p:cSld name="4_Nadpis a obsah"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211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p211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211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Nadpis a obsah">
  <p:cSld name="5_Nadpis a obsah"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212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212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212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800"/>
              <a:buFont typeface="Calibri"/>
              <a:buNone/>
              <a:defRPr b="1" sz="28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Nadpis a obsah">
  <p:cSld name="8_Nadpis a obsah"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213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213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213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762" name="Google Shape;762;p2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72741" y="208251"/>
            <a:ext cx="370980" cy="422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2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39387" y="211426"/>
            <a:ext cx="1246300" cy="399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Nadpis a obsah">
  <p:cSld name="33_Nadpis a obsah"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34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34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34"/>
          <p:cNvSpPr txBox="1"/>
          <p:nvPr>
            <p:ph type="title"/>
          </p:nvPr>
        </p:nvSpPr>
        <p:spPr>
          <a:xfrm>
            <a:off x="272590" y="160258"/>
            <a:ext cx="11386173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Úvodní snímek">
  <p:cSld name="3_Úvodní snímek"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44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Nadpis a obsah">
  <p:cSld name="1_Nadpis a obsah"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145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145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 type="obj">
  <p:cSld name="OBJECT"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1" name="Google Shape;781;p14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2" name="Google Shape;782;p1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3" name="Google Shape;783;p1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4" name="Google Shape;784;p1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785" name="Google Shape;785;p146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14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oddílu" type="secHead">
  <p:cSld name="SECTION_HEADER"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4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9" name="Google Shape;789;p14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90" name="Google Shape;790;p1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1" name="Google Shape;791;p1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2" name="Google Shape;792;p1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1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5" name="Google Shape;795;p14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6" name="Google Shape;796;p14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7" name="Google Shape;797;p1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8" name="Google Shape;798;p1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9" name="Google Shape;799;p1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14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2" name="Google Shape;802;p14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03" name="Google Shape;803;p14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4" name="Google Shape;804;p14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05" name="Google Shape;805;p14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6" name="Google Shape;806;p1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7" name="Google Shape;807;p1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8" name="Google Shape;808;p1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om nadpis" type="titleOnly">
  <p:cSld name="TITLE_ONLY"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15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1" name="Google Shape;811;p1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2" name="Google Shape;812;p1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3" name="Google Shape;813;p1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1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6" name="Google Shape;816;p1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7" name="Google Shape;817;p1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type="objTx">
  <p:cSld name="OBJECT_WITH_CAPTION_TEXT"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15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0" name="Google Shape;820;p15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21" name="Google Shape;821;p15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22" name="Google Shape;822;p1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3" name="Google Shape;823;p1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4" name="Google Shape;824;p1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type="picTx">
  <p:cSld name="PICTURE_WITH_CAPTION_TEXT"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15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7" name="Google Shape;827;p15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28" name="Google Shape;828;p15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29" name="Google Shape;829;p1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0" name="Google Shape;830;p1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1" name="Google Shape;831;p1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1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4" name="Google Shape;834;p15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5" name="Google Shape;835;p1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6" name="Google Shape;836;p1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7" name="Google Shape;837;p1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15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0" name="Google Shape;840;p15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1" name="Google Shape;841;p1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2" name="Google Shape;842;p1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3" name="Google Shape;843;p1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Nadpis a obsah">
  <p:cSld name="3_Nadpis a obsah"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56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Úvodní snímek">
  <p:cSld name="5_Úvodní snímek"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57"/>
          <p:cNvSpPr/>
          <p:nvPr/>
        </p:nvSpPr>
        <p:spPr>
          <a:xfrm>
            <a:off x="7105454" y="-9427"/>
            <a:ext cx="5102679" cy="3837214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8" name="Google Shape;848;p157"/>
          <p:cNvSpPr/>
          <p:nvPr/>
        </p:nvSpPr>
        <p:spPr>
          <a:xfrm rot="10800000">
            <a:off x="-9428" y="4390233"/>
            <a:ext cx="3549535" cy="2477193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157"/>
          <p:cNvSpPr/>
          <p:nvPr/>
        </p:nvSpPr>
        <p:spPr>
          <a:xfrm>
            <a:off x="9081211" y="-9426"/>
            <a:ext cx="3129643" cy="2441120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3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157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ázdný">
  <p:cSld name="1_Prázdný"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58"/>
          <p:cNvSpPr txBox="1"/>
          <p:nvPr>
            <p:ph idx="10" type="dt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3" name="Google Shape;853;p158"/>
          <p:cNvSpPr txBox="1"/>
          <p:nvPr>
            <p:ph idx="11" type="ftr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4" name="Google Shape;854;p158"/>
          <p:cNvSpPr txBox="1"/>
          <p:nvPr>
            <p:ph idx="12" type="sldNum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nalytics">
  <p:cSld name="Analytics"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59"/>
          <p:cNvSpPr txBox="1"/>
          <p:nvPr>
            <p:ph type="title"/>
          </p:nvPr>
        </p:nvSpPr>
        <p:spPr>
          <a:xfrm>
            <a:off x="623392" y="116632"/>
            <a:ext cx="10945216" cy="43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alibri"/>
              <a:buNone/>
              <a:defRPr b="1" sz="2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Nadpis a obsah">
  <p:cSld name="9_Nadpis a obsah"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60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FFC12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16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Nadpis a obsah">
  <p:cSld name="12_Nadpis a obsah"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61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Nadpis a obsah">
  <p:cSld name="14_Nadpis a obsah"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162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162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32C7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162"/>
          <p:cNvSpPr txBox="1"/>
          <p:nvPr>
            <p:ph type="title"/>
          </p:nvPr>
        </p:nvSpPr>
        <p:spPr>
          <a:xfrm>
            <a:off x="272591" y="160257"/>
            <a:ext cx="11595358" cy="523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10C1D"/>
              </a:buClr>
              <a:buSzPts val="2800"/>
              <a:buFont typeface="Calibri"/>
              <a:buNone/>
              <a:defRPr b="1" sz="2800">
                <a:solidFill>
                  <a:srgbClr val="C10C1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866" name="Google Shape;866;p1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484000" y="6372000"/>
            <a:ext cx="610086" cy="403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1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08000" y="6373256"/>
            <a:ext cx="447015" cy="431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Nadpis a obsah">
  <p:cSld name="10_Nadpis a obsah"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63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163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1" name="Google Shape;871;p163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800"/>
              <a:buFont typeface="Calibri"/>
              <a:buNone/>
              <a:defRPr b="1" sz="28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Nadpis a obsah">
  <p:cSld name="11_Nadpis a obsah"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64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164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p164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876" name="Google Shape;876;p1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1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9" name="Google Shape;879;p164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80" name="Google Shape;880;p164"/>
          <p:cNvSpPr/>
          <p:nvPr/>
        </p:nvSpPr>
        <p:spPr>
          <a:xfrm>
            <a:off x="1535268" y="6539370"/>
            <a:ext cx="750577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Národní onkologický plán České republiky: epidemiologie nádorů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Nadpis a obsah">
  <p:cSld name="15_Nadpis a obsah"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165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883" name="Google Shape;883;p1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13697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1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5" name="Google Shape;885;p165"/>
          <p:cNvCxnSpPr/>
          <p:nvPr/>
        </p:nvCxnSpPr>
        <p:spPr>
          <a:xfrm>
            <a:off x="1057474" y="6523200"/>
            <a:ext cx="7740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86" name="Google Shape;886;p165"/>
          <p:cNvSpPr/>
          <p:nvPr/>
        </p:nvSpPr>
        <p:spPr>
          <a:xfrm>
            <a:off x="1034040" y="6488094"/>
            <a:ext cx="77852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5980"/>
              </a:buClr>
              <a:buSzPts val="1200"/>
              <a:buFont typeface="Calibri"/>
              <a:buNone/>
            </a:pPr>
            <a:r>
              <a:rPr b="1" i="0" lang="cs-CZ" sz="1200" u="none" cap="none" strike="noStrike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analytické podklady</a:t>
            </a:r>
            <a:endParaRPr b="1" i="0" sz="1100" u="none" cap="none" strike="noStrike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7" name="Google Shape;887;p1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434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p165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165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Nadpis a obsah">
  <p:cSld name="16_Nadpis a obsah"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166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2" name="Google Shape;892;p166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16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Nadpis a obsah">
  <p:cSld name="18_Nadpis a obsah"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objekt&#10;&#10;Popis byl vytvořen automaticky" id="895" name="Google Shape;895;p1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13697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1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7" name="Google Shape;897;p167"/>
          <p:cNvCxnSpPr/>
          <p:nvPr/>
        </p:nvCxnSpPr>
        <p:spPr>
          <a:xfrm>
            <a:off x="1057474" y="6523200"/>
            <a:ext cx="7740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98" name="Google Shape;898;p167"/>
          <p:cNvSpPr/>
          <p:nvPr/>
        </p:nvSpPr>
        <p:spPr>
          <a:xfrm>
            <a:off x="1034040" y="6488094"/>
            <a:ext cx="77852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5980"/>
              </a:buClr>
              <a:buSzPts val="1200"/>
              <a:buFont typeface="Calibri"/>
              <a:buNone/>
            </a:pPr>
            <a:r>
              <a:rPr b="1" i="0" lang="cs-CZ" sz="1200" u="none" cap="none" strike="noStrike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analytické podklady</a:t>
            </a:r>
            <a:endParaRPr b="1" i="0" sz="1100" u="none" cap="none" strike="noStrike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9" name="Google Shape;899;p1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434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167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167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Nadpis a obsah">
  <p:cSld name="23_Nadpis a obsah"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68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168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168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906" name="Google Shape;906;p1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1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1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9" name="Google Shape;909;p168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10" name="Google Shape;910;p168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bsah obrázku černá, tma&#10;&#10;Popis byl vytvořen automaticky" id="911" name="Google Shape;911;p16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88191" y="191436"/>
            <a:ext cx="1230955" cy="4988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Nadpis a obsah">
  <p:cSld name="25_Nadpis a obsah"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169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p169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169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916" name="Google Shape;916;p16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1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1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9" name="Google Shape;919;p169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20" name="Google Shape;920;p169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Nadpis a obsah">
  <p:cSld name="26_Nadpis a obsah"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70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17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170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925" name="Google Shape;925;p1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21787" y="253404"/>
            <a:ext cx="1470213" cy="352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Nadpis a obsah">
  <p:cSld name="17_Nadpis a obsah"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171"/>
          <p:cNvSpPr txBox="1"/>
          <p:nvPr>
            <p:ph idx="1" type="body"/>
          </p:nvPr>
        </p:nvSpPr>
        <p:spPr>
          <a:xfrm>
            <a:off x="609600" y="980729"/>
            <a:ext cx="10972800" cy="4824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b="1">
                <a:solidFill>
                  <a:schemeClr val="dk2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8" name="Google Shape;928;p171"/>
          <p:cNvSpPr txBox="1"/>
          <p:nvPr>
            <p:ph type="title"/>
          </p:nvPr>
        </p:nvSpPr>
        <p:spPr>
          <a:xfrm>
            <a:off x="623392" y="260648"/>
            <a:ext cx="10945216" cy="6480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Calibri"/>
              <a:buNone/>
              <a:defRPr b="1" sz="32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9" name="Google Shape;929;p171"/>
          <p:cNvSpPr txBox="1"/>
          <p:nvPr>
            <p:ph idx="10" type="dt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0" name="Google Shape;930;p171"/>
          <p:cNvSpPr txBox="1"/>
          <p:nvPr>
            <p:ph idx="11" type="ftr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1" name="Google Shape;931;p171"/>
          <p:cNvSpPr txBox="1"/>
          <p:nvPr>
            <p:ph idx="12" type="sldNum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uze nadpis">
  <p:cSld name="Pouze nadpis"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172"/>
          <p:cNvSpPr txBox="1"/>
          <p:nvPr>
            <p:ph type="title"/>
          </p:nvPr>
        </p:nvSpPr>
        <p:spPr>
          <a:xfrm>
            <a:off x="623392" y="188640"/>
            <a:ext cx="10945216" cy="648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Calibri"/>
              <a:buNone/>
              <a:defRPr b="1" sz="2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4" name="Google Shape;934;p172"/>
          <p:cNvSpPr txBox="1"/>
          <p:nvPr>
            <p:ph idx="10" type="dt"/>
          </p:nvPr>
        </p:nvSpPr>
        <p:spPr>
          <a:xfrm>
            <a:off x="482985" y="6070626"/>
            <a:ext cx="1200000" cy="20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5" name="Google Shape;935;p172"/>
          <p:cNvSpPr txBox="1"/>
          <p:nvPr>
            <p:ph idx="11" type="ftr"/>
          </p:nvPr>
        </p:nvSpPr>
        <p:spPr>
          <a:xfrm>
            <a:off x="1843915" y="6068291"/>
            <a:ext cx="8403411" cy="193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6" name="Google Shape;936;p172"/>
          <p:cNvSpPr txBox="1"/>
          <p:nvPr>
            <p:ph idx="12" type="sldNum"/>
          </p:nvPr>
        </p:nvSpPr>
        <p:spPr>
          <a:xfrm>
            <a:off x="10408541" y="6065805"/>
            <a:ext cx="1200000" cy="211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937" name="Google Shape;937;p172"/>
          <p:cNvSpPr/>
          <p:nvPr/>
        </p:nvSpPr>
        <p:spPr>
          <a:xfrm>
            <a:off x="4699462" y="6450677"/>
            <a:ext cx="1995055" cy="2992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Nadpis a obsah">
  <p:cSld name="21_Nadpis a obsah"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73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173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p173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942" name="Google Shape;942;p1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1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5" name="Google Shape;945;p173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46" name="Google Shape;946;p173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Nadpis a obsah">
  <p:cSld name="22_Nadpis a obsah"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174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174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0" name="Google Shape;950;p174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černá, tma&#10;&#10;Popis byl vytvořen automaticky" id="951" name="Google Shape;951;p1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88191" y="191436"/>
            <a:ext cx="1230955" cy="4988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Nadpis a obsah">
  <p:cSld name="27_Nadpis a obsah"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75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Nadpis a obsah">
  <p:cSld name="28_Nadpis a obsah"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176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6" name="Google Shape;956;p17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176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958" name="Google Shape;958;p1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1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1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1" name="Google Shape;961;p176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Prázdný">
  <p:cSld name="4_Prázdný"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177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D6BA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4" name="Google Shape;964;p177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15A8CA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bsah obrázku objekt&#10;&#10;Popis byl vytvořen automaticky" id="965" name="Google Shape;965;p1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1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70776" y="6517857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1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70511" y="6392175"/>
            <a:ext cx="493475" cy="324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8" name="Google Shape;968;p177"/>
          <p:cNvCxnSpPr/>
          <p:nvPr/>
        </p:nvCxnSpPr>
        <p:spPr>
          <a:xfrm>
            <a:off x="1112575" y="6523200"/>
            <a:ext cx="7560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69" name="Google Shape;969;p177"/>
          <p:cNvSpPr/>
          <p:nvPr/>
        </p:nvSpPr>
        <p:spPr>
          <a:xfrm>
            <a:off x="1483625" y="6539370"/>
            <a:ext cx="68179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Národní onkologický plán České republiky: analytická studie – souhrn 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177"/>
          <p:cNvSpPr txBox="1"/>
          <p:nvPr>
            <p:ph type="title"/>
          </p:nvPr>
        </p:nvSpPr>
        <p:spPr>
          <a:xfrm>
            <a:off x="280800" y="162000"/>
            <a:ext cx="11583186" cy="43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Prázdný">
  <p:cSld name="2_Prázdný"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Záhlaví oddílu">
  <p:cSld name="1_Záhlaví oddílu"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7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4" name="Google Shape;974;p17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75" name="Google Shape;975;p17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6" name="Google Shape;976;p17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7" name="Google Shape;977;p17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descr="Obsah obrázku objekt&#10;&#10;Popis byl vytvořen automaticky" id="978" name="Google Shape;978;p17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13697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1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0" name="Google Shape;980;p179"/>
          <p:cNvCxnSpPr/>
          <p:nvPr/>
        </p:nvCxnSpPr>
        <p:spPr>
          <a:xfrm>
            <a:off x="1057474" y="6523200"/>
            <a:ext cx="7740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81" name="Google Shape;981;p179"/>
          <p:cNvSpPr/>
          <p:nvPr/>
        </p:nvSpPr>
        <p:spPr>
          <a:xfrm>
            <a:off x="1034040" y="6488094"/>
            <a:ext cx="77852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5980"/>
              </a:buClr>
              <a:buSzPts val="1200"/>
              <a:buFont typeface="Calibri"/>
              <a:buNone/>
            </a:pPr>
            <a:r>
              <a:rPr b="1" i="0" lang="cs-CZ" sz="1200" u="none" cap="none" strike="noStrike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analytické podklady</a:t>
            </a:r>
            <a:endParaRPr b="1" i="0" sz="1100" u="none" cap="none" strike="noStrike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2" name="Google Shape;982;p1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434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3" name="Google Shape;983;p179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179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Nadpis a obsah">
  <p:cSld name="7_Nadpis a obsah"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180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987" name="Google Shape;987;p18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13697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1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9" name="Google Shape;989;p180"/>
          <p:cNvCxnSpPr/>
          <p:nvPr/>
        </p:nvCxnSpPr>
        <p:spPr>
          <a:xfrm>
            <a:off x="1057474" y="6523200"/>
            <a:ext cx="7740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90" name="Google Shape;990;p180"/>
          <p:cNvSpPr/>
          <p:nvPr/>
        </p:nvSpPr>
        <p:spPr>
          <a:xfrm>
            <a:off x="1034040" y="6488094"/>
            <a:ext cx="778521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5980"/>
              </a:buClr>
              <a:buSzPts val="1400"/>
              <a:buFont typeface="Calibri"/>
              <a:buNone/>
            </a:pPr>
            <a:r>
              <a:rPr b="1" i="0" lang="cs-CZ" sz="1400" u="none" cap="none" strike="noStrike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Personální kapacity resortu zdravotnictví v roce 2023</a:t>
            </a:r>
            <a:endParaRPr b="1" i="0" sz="1400" u="none" cap="none" strike="noStrike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1" name="Google Shape;991;p1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434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2" name="Google Shape;992;p180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18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Jenom nadpis">
  <p:cSld name="1_Jenom nadpis"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objekt&#10;&#10;Popis byl vytvořen automaticky" id="995" name="Google Shape;995;p1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13697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1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97" name="Google Shape;997;p181"/>
          <p:cNvCxnSpPr/>
          <p:nvPr/>
        </p:nvCxnSpPr>
        <p:spPr>
          <a:xfrm>
            <a:off x="1057474" y="6523200"/>
            <a:ext cx="7740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98" name="Google Shape;998;p181"/>
          <p:cNvSpPr/>
          <p:nvPr/>
        </p:nvSpPr>
        <p:spPr>
          <a:xfrm>
            <a:off x="1034040" y="6488094"/>
            <a:ext cx="77852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5980"/>
              </a:buClr>
              <a:buSzPts val="1200"/>
              <a:buFont typeface="Calibri"/>
              <a:buNone/>
            </a:pPr>
            <a:r>
              <a:rPr b="1" i="0" lang="cs-CZ" sz="1200" u="none" cap="none" strike="noStrike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analytické podklady</a:t>
            </a:r>
            <a:endParaRPr b="1" i="0" sz="1100" u="none" cap="none" strike="noStrike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9" name="Google Shape;999;p1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434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181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181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2" name="Google Shape;1002;p18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3" name="Google Shape;1003;p18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4" name="Google Shape;1004;p18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5" name="Google Shape;1005;p18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Úvodní snímek" type="title">
  <p:cSld name="TITLE"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18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8" name="Google Shape;1008;p18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Nadpis a obsah">
  <p:cSld name="29_Nadpis a obsah"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18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1" name="Google Shape;1011;p18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2" name="Google Shape;1012;p18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3" name="Google Shape;1013;p18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4" name="Google Shape;1014;p18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Nadpis a obsah" showMasterSp="0">
  <p:cSld name="20_Nadpis a obsah"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84"/>
          <p:cNvSpPr txBox="1"/>
          <p:nvPr>
            <p:ph idx="11" type="ftr"/>
          </p:nvPr>
        </p:nvSpPr>
        <p:spPr>
          <a:xfrm>
            <a:off x="720000" y="6228000"/>
            <a:ext cx="79200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7" name="Google Shape;1017;p18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018" name="Google Shape;1018;p18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019" name="Google Shape;1019;p18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81277" y="6048047"/>
            <a:ext cx="867342" cy="598465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184"/>
          <p:cNvSpPr txBox="1"/>
          <p:nvPr>
            <p:ph idx="1" type="body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̶"/>
              <a:defRPr b="0"/>
            </a:lvl1pPr>
            <a:lvl2pPr indent="-355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̶"/>
              <a:defRPr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997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, podnadpis a obsah" showMasterSp="0">
  <p:cSld name="Nadpis, podnadpis a obsah"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185"/>
          <p:cNvSpPr txBox="1"/>
          <p:nvPr>
            <p:ph idx="1" type="body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̶"/>
              <a:defRPr b="0"/>
            </a:lvl1pPr>
            <a:lvl2pPr indent="-355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̶"/>
              <a:defRPr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3" name="Google Shape;1023;p18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4" name="Google Shape;1024;p18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025" name="Google Shape;1025;p185"/>
          <p:cNvSpPr txBox="1"/>
          <p:nvPr>
            <p:ph idx="2" type="body"/>
          </p:nvPr>
        </p:nvSpPr>
        <p:spPr>
          <a:xfrm>
            <a:off x="720725" y="1296001"/>
            <a:ext cx="10752138" cy="2715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b="0" sz="20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6" name="Google Shape;1026;p18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027" name="Google Shape;1027;p18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81277" y="6048047"/>
            <a:ext cx="867342" cy="598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porovnání" showMasterSp="0">
  <p:cSld name="Nadpis a porovnání"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18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0" name="Google Shape;1030;p18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031" name="Google Shape;1031;p186"/>
          <p:cNvSpPr txBox="1"/>
          <p:nvPr>
            <p:ph idx="1" type="body"/>
          </p:nvPr>
        </p:nvSpPr>
        <p:spPr>
          <a:xfrm>
            <a:off x="720725" y="1296001"/>
            <a:ext cx="5220000" cy="2715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b="0" sz="20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2" name="Google Shape;1032;p186"/>
          <p:cNvSpPr txBox="1"/>
          <p:nvPr>
            <p:ph type="title"/>
          </p:nvPr>
        </p:nvSpPr>
        <p:spPr>
          <a:xfrm>
            <a:off x="720000" y="720000"/>
            <a:ext cx="10753200" cy="451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3" name="Google Shape;1033;p186"/>
          <p:cNvSpPr txBox="1"/>
          <p:nvPr>
            <p:ph idx="2" type="body"/>
          </p:nvPr>
        </p:nvSpPr>
        <p:spPr>
          <a:xfrm>
            <a:off x="6251278" y="1290515"/>
            <a:ext cx="5220000" cy="2715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b="0" sz="20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4" name="Google Shape;1034;p186"/>
          <p:cNvSpPr txBox="1"/>
          <p:nvPr>
            <p:ph idx="3" type="body"/>
          </p:nvPr>
        </p:nvSpPr>
        <p:spPr>
          <a:xfrm>
            <a:off x="720000" y="1692001"/>
            <a:ext cx="5219998" cy="41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̶"/>
              <a:defRPr b="0"/>
            </a:lvl1pPr>
            <a:lvl2pPr indent="-355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̶"/>
              <a:defRPr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5" name="Google Shape;1035;p186"/>
          <p:cNvSpPr txBox="1"/>
          <p:nvPr>
            <p:ph idx="4" type="body"/>
          </p:nvPr>
        </p:nvSpPr>
        <p:spPr>
          <a:xfrm>
            <a:off x="6251280" y="1690271"/>
            <a:ext cx="5219998" cy="41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̶"/>
              <a:defRPr b="0"/>
            </a:lvl1pPr>
            <a:lvl2pPr indent="-355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̶"/>
              <a:defRPr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036" name="Google Shape;1036;p18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81277" y="6048047"/>
            <a:ext cx="867342" cy="598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88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, obsah a text" showMasterSp="0">
  <p:cSld name="Nadpis, obsah a text"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187"/>
          <p:cNvSpPr txBox="1"/>
          <p:nvPr>
            <p:ph idx="1" type="body"/>
          </p:nvPr>
        </p:nvSpPr>
        <p:spPr>
          <a:xfrm>
            <a:off x="719137" y="1695074"/>
            <a:ext cx="5218413" cy="38967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9" name="Google Shape;1039;p18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0" name="Google Shape;1040;p18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041" name="Google Shape;1041;p18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2" name="Google Shape;1042;p187"/>
          <p:cNvSpPr txBox="1"/>
          <p:nvPr>
            <p:ph idx="2" type="body"/>
          </p:nvPr>
        </p:nvSpPr>
        <p:spPr>
          <a:xfrm>
            <a:off x="720725" y="5599670"/>
            <a:ext cx="5218412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921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b="0" i="0" sz="1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043" name="Google Shape;1043;p1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81277" y="6048047"/>
            <a:ext cx="867342" cy="59846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187"/>
          <p:cNvSpPr txBox="1"/>
          <p:nvPr>
            <p:ph idx="3" type="body"/>
          </p:nvPr>
        </p:nvSpPr>
        <p:spPr>
          <a:xfrm>
            <a:off x="6251280" y="1667024"/>
            <a:ext cx="5219998" cy="41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̶"/>
              <a:defRPr b="0" sz="20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̶"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657">
          <p15:clr>
            <a:srgbClr val="FBAE40"/>
          </p15:clr>
        </p15:guide>
        <p15:guide id="2" pos="7242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, podnadpis a tři sloupce" showMasterSp="0">
  <p:cSld name="Nadpis, podnadpis a tři sloupce"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188"/>
          <p:cNvSpPr txBox="1"/>
          <p:nvPr>
            <p:ph idx="1" type="body"/>
          </p:nvPr>
        </p:nvSpPr>
        <p:spPr>
          <a:xfrm>
            <a:off x="4440000" y="1692002"/>
            <a:ext cx="3311525" cy="22307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7" name="Google Shape;1047;p18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8" name="Google Shape;1048;p18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049" name="Google Shape;1049;p188"/>
          <p:cNvSpPr txBox="1"/>
          <p:nvPr>
            <p:ph idx="2" type="body"/>
          </p:nvPr>
        </p:nvSpPr>
        <p:spPr>
          <a:xfrm>
            <a:off x="719999" y="4414271"/>
            <a:ext cx="3312000" cy="1427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b="0" sz="1500"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u="none"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0" name="Google Shape;1050;p188"/>
          <p:cNvSpPr txBox="1"/>
          <p:nvPr>
            <p:ph idx="3" type="body"/>
          </p:nvPr>
        </p:nvSpPr>
        <p:spPr>
          <a:xfrm>
            <a:off x="4440000" y="4414271"/>
            <a:ext cx="3312000" cy="1427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b="0" sz="1500"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u="none"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1" name="Google Shape;1051;p188"/>
          <p:cNvSpPr txBox="1"/>
          <p:nvPr>
            <p:ph idx="4" type="body"/>
          </p:nvPr>
        </p:nvSpPr>
        <p:spPr>
          <a:xfrm>
            <a:off x="8161200" y="4414270"/>
            <a:ext cx="3312000" cy="1427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b="0" sz="1500"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u="none"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2" name="Google Shape;1052;p188"/>
          <p:cNvSpPr txBox="1"/>
          <p:nvPr>
            <p:ph idx="5" type="body"/>
          </p:nvPr>
        </p:nvSpPr>
        <p:spPr>
          <a:xfrm>
            <a:off x="720725" y="4025136"/>
            <a:ext cx="3311525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921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b="0" sz="1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3" name="Google Shape;1053;p188"/>
          <p:cNvSpPr txBox="1"/>
          <p:nvPr>
            <p:ph idx="6" type="body"/>
          </p:nvPr>
        </p:nvSpPr>
        <p:spPr>
          <a:xfrm>
            <a:off x="4440475" y="4025136"/>
            <a:ext cx="3311525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921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b="0" sz="1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4" name="Google Shape;1054;p188"/>
          <p:cNvSpPr txBox="1"/>
          <p:nvPr>
            <p:ph idx="7" type="body"/>
          </p:nvPr>
        </p:nvSpPr>
        <p:spPr>
          <a:xfrm>
            <a:off x="8161436" y="4025136"/>
            <a:ext cx="3311525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921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b="0" sz="1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5" name="Google Shape;1055;p188"/>
          <p:cNvSpPr txBox="1"/>
          <p:nvPr>
            <p:ph idx="8" type="body"/>
          </p:nvPr>
        </p:nvSpPr>
        <p:spPr>
          <a:xfrm>
            <a:off x="719999" y="1692002"/>
            <a:ext cx="3311525" cy="22307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6" name="Google Shape;1056;p188"/>
          <p:cNvSpPr txBox="1"/>
          <p:nvPr>
            <p:ph idx="9" type="body"/>
          </p:nvPr>
        </p:nvSpPr>
        <p:spPr>
          <a:xfrm>
            <a:off x="8160001" y="1692002"/>
            <a:ext cx="3311525" cy="22307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7" name="Google Shape;1057;p188"/>
          <p:cNvSpPr txBox="1"/>
          <p:nvPr>
            <p:ph idx="13" type="body"/>
          </p:nvPr>
        </p:nvSpPr>
        <p:spPr>
          <a:xfrm>
            <a:off x="720725" y="1296001"/>
            <a:ext cx="10752138" cy="2715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b="0" sz="20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8" name="Google Shape;1058;p188"/>
          <p:cNvSpPr txBox="1"/>
          <p:nvPr>
            <p:ph type="title"/>
          </p:nvPr>
        </p:nvSpPr>
        <p:spPr>
          <a:xfrm>
            <a:off x="720000" y="720000"/>
            <a:ext cx="10753200" cy="451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059" name="Google Shape;1059;p1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81277" y="6048047"/>
            <a:ext cx="867342" cy="598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049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a text bez nadpisu" showMasterSp="0">
  <p:cSld name="Obsah a text bez nadpisu"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18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2" name="Google Shape;1062;p18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063" name="Google Shape;1063;p189"/>
          <p:cNvSpPr txBox="1"/>
          <p:nvPr>
            <p:ph idx="1" type="body"/>
          </p:nvPr>
        </p:nvSpPr>
        <p:spPr>
          <a:xfrm>
            <a:off x="6272212" y="692150"/>
            <a:ext cx="5200987" cy="513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̶"/>
              <a:defRPr b="0" sz="20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̶"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064" name="Google Shape;1064;p18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81277" y="6048047"/>
            <a:ext cx="867342" cy="598465"/>
          </a:xfrm>
          <a:prstGeom prst="rect">
            <a:avLst/>
          </a:prstGeom>
          <a:noFill/>
          <a:ln>
            <a:noFill/>
          </a:ln>
        </p:spPr>
      </p:pic>
      <p:sp>
        <p:nvSpPr>
          <p:cNvPr id="1065" name="Google Shape;1065;p189"/>
          <p:cNvSpPr txBox="1"/>
          <p:nvPr>
            <p:ph idx="2" type="body"/>
          </p:nvPr>
        </p:nvSpPr>
        <p:spPr>
          <a:xfrm>
            <a:off x="719137" y="692150"/>
            <a:ext cx="5218413" cy="4899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6" name="Google Shape;1066;p189"/>
          <p:cNvSpPr txBox="1"/>
          <p:nvPr>
            <p:ph idx="3" type="body"/>
          </p:nvPr>
        </p:nvSpPr>
        <p:spPr>
          <a:xfrm>
            <a:off x="720725" y="5599670"/>
            <a:ext cx="5218412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921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b="0" i="0" sz="1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158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bez nadpisu" showMasterSp="0">
  <p:cSld name="Obsah bez nadpisu"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19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9" name="Google Shape;1069;p19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070" name="Google Shape;1070;p190"/>
          <p:cNvSpPr txBox="1"/>
          <p:nvPr>
            <p:ph idx="1" type="body"/>
          </p:nvPr>
        </p:nvSpPr>
        <p:spPr>
          <a:xfrm>
            <a:off x="720000" y="692150"/>
            <a:ext cx="10753200" cy="513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̶"/>
              <a:defRPr b="0"/>
            </a:lvl1pPr>
            <a:lvl2pPr indent="-355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̶"/>
              <a:defRPr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071" name="Google Shape;1071;p19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81277" y="6048047"/>
            <a:ext cx="867342" cy="598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436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ky text - dva sloupce" showMasterSp="0">
  <p:cSld name="Obrázky text - dva sloupce"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91"/>
          <p:cNvSpPr txBox="1"/>
          <p:nvPr>
            <p:ph idx="1" type="body"/>
          </p:nvPr>
        </p:nvSpPr>
        <p:spPr>
          <a:xfrm>
            <a:off x="719997" y="718712"/>
            <a:ext cx="5220001" cy="3204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4" name="Google Shape;1074;p19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5" name="Google Shape;1075;p19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076" name="Google Shape;1076;p191"/>
          <p:cNvSpPr txBox="1"/>
          <p:nvPr>
            <p:ph idx="2" type="body"/>
          </p:nvPr>
        </p:nvSpPr>
        <p:spPr>
          <a:xfrm>
            <a:off x="719999" y="4500000"/>
            <a:ext cx="5220000" cy="1331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b="0" sz="1500"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u="none"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7" name="Google Shape;1077;p191"/>
          <p:cNvSpPr txBox="1"/>
          <p:nvPr>
            <p:ph idx="3" type="body"/>
          </p:nvPr>
        </p:nvSpPr>
        <p:spPr>
          <a:xfrm>
            <a:off x="720724" y="4068000"/>
            <a:ext cx="522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85750" lvl="0" marL="457200" algn="l">
              <a:lnSpc>
                <a:spcPct val="12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b="1" sz="9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8" name="Google Shape;1078;p191"/>
          <p:cNvSpPr txBox="1"/>
          <p:nvPr>
            <p:ph idx="4" type="body"/>
          </p:nvPr>
        </p:nvSpPr>
        <p:spPr>
          <a:xfrm>
            <a:off x="6251278" y="4500000"/>
            <a:ext cx="5220000" cy="1331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b="0" sz="1500"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u="none"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9" name="Google Shape;1079;p191"/>
          <p:cNvSpPr txBox="1"/>
          <p:nvPr>
            <p:ph idx="5" type="body"/>
          </p:nvPr>
        </p:nvSpPr>
        <p:spPr>
          <a:xfrm>
            <a:off x="6252003" y="4068000"/>
            <a:ext cx="522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85750" lvl="0" marL="457200" algn="l">
              <a:lnSpc>
                <a:spcPct val="122222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b="1" sz="9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0" name="Google Shape;1080;p191"/>
          <p:cNvSpPr txBox="1"/>
          <p:nvPr>
            <p:ph idx="6" type="body"/>
          </p:nvPr>
        </p:nvSpPr>
        <p:spPr>
          <a:xfrm>
            <a:off x="6251278" y="718712"/>
            <a:ext cx="5220001" cy="3204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081" name="Google Shape;1081;p19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81277" y="6048047"/>
            <a:ext cx="867342" cy="598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Nadpis a obsah">
  <p:cSld name="19_Nadpis a obsah"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192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4" name="Google Shape;1084;p192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5" name="Google Shape;1085;p192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1086" name="Google Shape;1086;p19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1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1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9" name="Google Shape;1089;p192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90" name="Google Shape;1090;p192"/>
          <p:cNvSpPr txBox="1"/>
          <p:nvPr/>
        </p:nvSpPr>
        <p:spPr>
          <a:xfrm>
            <a:off x="1762811" y="6489406"/>
            <a:ext cx="655162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600">
                <a:solidFill>
                  <a:srgbClr val="14377B"/>
                </a:solidFill>
                <a:latin typeface="Calibri"/>
                <a:ea typeface="Calibri"/>
                <a:cs typeface="Calibri"/>
                <a:sym typeface="Calibri"/>
              </a:rPr>
              <a:t>Centrální evidence očkování: stav implementace v analytickém přehledu</a:t>
            </a:r>
            <a:endParaRPr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Porovnání">
  <p:cSld name="3_Porovnání"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objekt&#10;&#10;Popis byl vytvořen automaticky" id="1092" name="Google Shape;1092;p19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13697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1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4" name="Google Shape;1094;p193"/>
          <p:cNvCxnSpPr/>
          <p:nvPr/>
        </p:nvCxnSpPr>
        <p:spPr>
          <a:xfrm>
            <a:off x="1057474" y="6523200"/>
            <a:ext cx="7740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95" name="Google Shape;1095;p193"/>
          <p:cNvSpPr/>
          <p:nvPr/>
        </p:nvSpPr>
        <p:spPr>
          <a:xfrm>
            <a:off x="1034040" y="6488094"/>
            <a:ext cx="77852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5980"/>
              </a:buClr>
              <a:buSzPts val="1200"/>
              <a:buFont typeface="Calibri"/>
              <a:buNone/>
            </a:pPr>
            <a:r>
              <a:rPr b="1" i="0" lang="cs-CZ" sz="1200" u="none" cap="none" strike="noStrike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analytické podklady</a:t>
            </a:r>
            <a:endParaRPr b="1" i="0" sz="1100" u="none" cap="none" strike="noStrike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6" name="Google Shape;1096;p1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434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7" name="Google Shape;1097;p193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8" name="Google Shape;1098;p193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Jenom nadpis">
  <p:cSld name="3_Jenom nadpis"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objekt&#10;&#10;Popis byl vytvořen automaticky" id="1100" name="Google Shape;1100;p19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13697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1" name="Google Shape;1101;p1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02" name="Google Shape;1102;p194"/>
          <p:cNvCxnSpPr/>
          <p:nvPr/>
        </p:nvCxnSpPr>
        <p:spPr>
          <a:xfrm>
            <a:off x="1057474" y="6523200"/>
            <a:ext cx="7740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03" name="Google Shape;1103;p194"/>
          <p:cNvSpPr/>
          <p:nvPr/>
        </p:nvSpPr>
        <p:spPr>
          <a:xfrm>
            <a:off x="1034040" y="6488094"/>
            <a:ext cx="77852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5980"/>
              </a:buClr>
              <a:buSzPts val="1200"/>
              <a:buFont typeface="Calibri"/>
              <a:buNone/>
            </a:pPr>
            <a:r>
              <a:rPr b="1" i="0" lang="cs-CZ" sz="1200" u="none" cap="none" strike="noStrike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analytické podklady</a:t>
            </a:r>
            <a:endParaRPr b="1" i="0" sz="1100" u="none" cap="none" strike="noStrike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4" name="Google Shape;1104;p19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434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194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6" name="Google Shape;1106;p194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7" name="Google Shape;1107;p19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Úvodní snímek">
  <p:cSld name="11_Úvodní snímek"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objekt&#10;&#10;Popis byl vytvořen automaticky" id="1109" name="Google Shape;1109;p19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13697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1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1" name="Google Shape;1111;p195"/>
          <p:cNvCxnSpPr/>
          <p:nvPr/>
        </p:nvCxnSpPr>
        <p:spPr>
          <a:xfrm>
            <a:off x="1057474" y="6523200"/>
            <a:ext cx="7740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12" name="Google Shape;1112;p195"/>
          <p:cNvSpPr/>
          <p:nvPr/>
        </p:nvSpPr>
        <p:spPr>
          <a:xfrm>
            <a:off x="1034040" y="6488094"/>
            <a:ext cx="77852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5980"/>
              </a:buClr>
              <a:buSzPts val="1200"/>
              <a:buFont typeface="Calibri"/>
              <a:buNone/>
            </a:pPr>
            <a:r>
              <a:rPr b="1" i="0" lang="cs-CZ" sz="1200" u="none" cap="none" strike="noStrike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analytické podklady</a:t>
            </a:r>
            <a:endParaRPr b="1" i="0" sz="1100" u="none" cap="none" strike="noStrike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3" name="Google Shape;1113;p1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434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4" name="Google Shape;1114;p195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p195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19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7" name="Google Shape;1117;p19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8_Nadpis a obsah">
  <p:cSld name="38_Nadpis a obsah"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19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0" name="Google Shape;1120;p19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1" name="Google Shape;1121;p19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122" name="Google Shape;1122;p196"/>
          <p:cNvSpPr txBox="1"/>
          <p:nvPr>
            <p:ph type="title"/>
          </p:nvPr>
        </p:nvSpPr>
        <p:spPr>
          <a:xfrm>
            <a:off x="114300" y="276357"/>
            <a:ext cx="12077699" cy="8323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22728"/>
              </a:buClr>
              <a:buSzPts val="3200"/>
              <a:buFont typeface="Calibri"/>
              <a:buNone/>
              <a:defRPr b="1" sz="3200">
                <a:solidFill>
                  <a:srgbClr val="C2272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3" name="Google Shape;1123;p196"/>
          <p:cNvSpPr txBox="1"/>
          <p:nvPr>
            <p:ph idx="1" type="body"/>
          </p:nvPr>
        </p:nvSpPr>
        <p:spPr>
          <a:xfrm>
            <a:off x="451568" y="2201678"/>
            <a:ext cx="10515600" cy="21439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2C77"/>
              </a:buClr>
              <a:buSzPts val="3200"/>
              <a:buChar char="•"/>
              <a:defRPr b="1" sz="3200">
                <a:solidFill>
                  <a:srgbClr val="232C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4" name="Google Shape;1124;p196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19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Záhlaví oddílu">
  <p:cSld name="5_Záhlaví oddílu"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197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C10C1D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p197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94B4D7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197"/>
          <p:cNvSpPr txBox="1"/>
          <p:nvPr>
            <p:ph type="title"/>
          </p:nvPr>
        </p:nvSpPr>
        <p:spPr>
          <a:xfrm>
            <a:off x="831850" y="285751"/>
            <a:ext cx="105156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C77"/>
              </a:buClr>
              <a:buSzPts val="3200"/>
              <a:buFont typeface="Calibri"/>
              <a:buNone/>
              <a:defRPr sz="3200">
                <a:solidFill>
                  <a:srgbClr val="232C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0" name="Google Shape;1130;p197"/>
          <p:cNvSpPr txBox="1"/>
          <p:nvPr>
            <p:ph idx="1" type="body"/>
          </p:nvPr>
        </p:nvSpPr>
        <p:spPr>
          <a:xfrm>
            <a:off x="831850" y="1659565"/>
            <a:ext cx="10515600" cy="44300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31" name="Google Shape;1131;p19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2" name="Google Shape;1132;p19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3" name="Google Shape;1133;p19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Úvodní snímek">
  <p:cSld name="21_Úvodní snímek"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19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6" name="Google Shape;1136;p19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137" name="Google Shape;1137;p19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8" name="Google Shape;1138;p19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9" name="Google Shape;1139;p19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0_Nadpis a obsah">
  <p:cSld name="40_Nadpis a obsah"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199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2" name="Google Shape;1142;p199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3" name="Google Shape;1143;p199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9_Nadpis a obsah">
  <p:cSld name="59_Nadpis a obsah"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200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6" name="Google Shape;1146;p200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7" name="Google Shape;1147;p200"/>
          <p:cNvSpPr txBox="1"/>
          <p:nvPr>
            <p:ph type="title"/>
          </p:nvPr>
        </p:nvSpPr>
        <p:spPr>
          <a:xfrm>
            <a:off x="272590" y="160258"/>
            <a:ext cx="11386173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1148" name="Google Shape;1148;p2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2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2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51" name="Google Shape;1151;p200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2E598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52" name="Google Shape;1152;p200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Jenom nadpis">
  <p:cSld name="9_Jenom nadpis"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201"/>
          <p:cNvSpPr/>
          <p:nvPr/>
        </p:nvSpPr>
        <p:spPr>
          <a:xfrm>
            <a:off x="7105454" y="-9427"/>
            <a:ext cx="5102679" cy="3837214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83D1B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5" name="Google Shape;1155;p201"/>
          <p:cNvSpPr/>
          <p:nvPr/>
        </p:nvSpPr>
        <p:spPr>
          <a:xfrm rot="10800000">
            <a:off x="-9428" y="4390233"/>
            <a:ext cx="3549535" cy="2477193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1324B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6" name="Google Shape;1156;p201"/>
          <p:cNvSpPr/>
          <p:nvPr/>
        </p:nvSpPr>
        <p:spPr>
          <a:xfrm>
            <a:off x="9081211" y="-9426"/>
            <a:ext cx="3129643" cy="2441120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EB000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3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7" name="Google Shape;1157;p201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1324B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8" name="Google Shape;1158;p201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Calibri"/>
              <a:buNone/>
              <a:defRPr b="1" sz="2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9" name="Google Shape;1159;p201"/>
          <p:cNvSpPr txBox="1"/>
          <p:nvPr>
            <p:ph idx="1" type="body"/>
          </p:nvPr>
        </p:nvSpPr>
        <p:spPr>
          <a:xfrm>
            <a:off x="273050" y="642938"/>
            <a:ext cx="10515141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7_Nadpis a obsah">
  <p:cSld name="57_Nadpis a obsah"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p202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p202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p202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800"/>
              <a:buFont typeface="Calibri"/>
              <a:buNone/>
              <a:defRPr b="1" sz="28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1164" name="Google Shape;1164;p20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p2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6" name="Google Shape;1166;p2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7" name="Google Shape;1167;p202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68" name="Google Shape;1168;p202"/>
          <p:cNvSpPr/>
          <p:nvPr/>
        </p:nvSpPr>
        <p:spPr>
          <a:xfrm>
            <a:off x="1535268" y="6539370"/>
            <a:ext cx="750577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</a:t>
            </a: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 studie pro regiony ČR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9" name="Google Shape;1169;p20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49768" y="177453"/>
            <a:ext cx="1470213" cy="352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5_Nadpis a obsah">
  <p:cSld name="55_Nadpis a obsah"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203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2" name="Google Shape;1172;p203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3" name="Google Shape;1173;p203"/>
          <p:cNvSpPr txBox="1"/>
          <p:nvPr>
            <p:ph type="title"/>
          </p:nvPr>
        </p:nvSpPr>
        <p:spPr>
          <a:xfrm>
            <a:off x="272591" y="160258"/>
            <a:ext cx="11386172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Nadpis a obsah">
  <p:cSld name="5_Nadpis a obsah"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204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1176" name="Google Shape;1176;p20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232" y="6313697"/>
            <a:ext cx="647424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2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1607" y="6425889"/>
            <a:ext cx="411229" cy="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78" name="Google Shape;1178;p204"/>
          <p:cNvCxnSpPr/>
          <p:nvPr/>
        </p:nvCxnSpPr>
        <p:spPr>
          <a:xfrm>
            <a:off x="1057474" y="6523200"/>
            <a:ext cx="7740000" cy="7961"/>
          </a:xfrm>
          <a:prstGeom prst="straightConnector1">
            <a:avLst/>
          </a:prstGeom>
          <a:noFill/>
          <a:ln cap="flat" cmpd="sng" w="9525">
            <a:solidFill>
              <a:srgbClr val="16468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79" name="Google Shape;1179;p204"/>
          <p:cNvSpPr/>
          <p:nvPr/>
        </p:nvSpPr>
        <p:spPr>
          <a:xfrm>
            <a:off x="1034040" y="6488094"/>
            <a:ext cx="778521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5980"/>
              </a:buClr>
              <a:buSzPts val="1400"/>
              <a:buFont typeface="Calibri"/>
              <a:buNone/>
            </a:pPr>
            <a:r>
              <a:rPr b="1" i="0" lang="cs-CZ" sz="1400" u="none" cap="none" strike="noStrike">
                <a:solidFill>
                  <a:srgbClr val="2E5980"/>
                </a:solidFill>
                <a:latin typeface="Calibri"/>
                <a:ea typeface="Calibri"/>
                <a:cs typeface="Calibri"/>
                <a:sym typeface="Calibri"/>
              </a:rPr>
              <a:t>Personální kapacity resortu zdravotnictví v roce 2023</a:t>
            </a:r>
            <a:endParaRPr b="1" i="0" sz="1400" u="none" cap="none" strike="noStrike">
              <a:solidFill>
                <a:srgbClr val="2E59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0" name="Google Shape;1180;p2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0434" y="6500472"/>
            <a:ext cx="2101765" cy="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p204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2" name="Google Shape;1182;p204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Nadpis a obsah">
  <p:cSld name="31_Nadpis a obsah"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205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5" name="Google Shape;1185;p205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6" name="Google Shape;1186;p205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Nadpis a obsah">
  <p:cSld name="32_Nadpis a obsah"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206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9" name="Google Shape;1189;p206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0" name="Google Shape;1190;p206"/>
          <p:cNvSpPr txBox="1"/>
          <p:nvPr>
            <p:ph type="title"/>
          </p:nvPr>
        </p:nvSpPr>
        <p:spPr>
          <a:xfrm>
            <a:off x="272591" y="160257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3200"/>
              <a:buFont typeface="Calibri"/>
              <a:buNone/>
              <a:defRPr b="1" sz="32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Nadpis a obsah">
  <p:cSld name="34_Nadpis a obsah"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207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3" name="Google Shape;1193;p207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4" name="Google Shape;1194;p207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bsah obrázku objekt&#10;&#10;Popis byl vytvořen automaticky" id="1195" name="Google Shape;1195;p20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4751" y="6272815"/>
            <a:ext cx="778907" cy="3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p2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8609" y="6593923"/>
            <a:ext cx="2303581" cy="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7" name="Google Shape;1197;p2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5505" y="6508808"/>
            <a:ext cx="503419" cy="330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98" name="Google Shape;1198;p207"/>
          <p:cNvCxnSpPr/>
          <p:nvPr/>
        </p:nvCxnSpPr>
        <p:spPr>
          <a:xfrm>
            <a:off x="1326763" y="6460191"/>
            <a:ext cx="10332000" cy="7961"/>
          </a:xfrm>
          <a:prstGeom prst="straightConnector1">
            <a:avLst/>
          </a:prstGeom>
          <a:noFill/>
          <a:ln cap="flat" cmpd="sng" w="9525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99" name="Google Shape;1199;p207"/>
          <p:cNvSpPr/>
          <p:nvPr/>
        </p:nvSpPr>
        <p:spPr>
          <a:xfrm>
            <a:off x="922421" y="6549098"/>
            <a:ext cx="82256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Strategický rámec rozvoje péče o zdraví v České republice do roku 2030: analytická studie pro regiony ČR</a:t>
            </a:r>
            <a:endParaRPr b="1" i="0" sz="12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6_Nadpis a obsah">
  <p:cSld name="36_Nadpis a obsah"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208"/>
          <p:cNvSpPr/>
          <p:nvPr/>
        </p:nvSpPr>
        <p:spPr>
          <a:xfrm rot="10800000">
            <a:off x="-9428" y="5759777"/>
            <a:ext cx="1960776" cy="110764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D7144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208"/>
          <p:cNvSpPr/>
          <p:nvPr/>
        </p:nvSpPr>
        <p:spPr>
          <a:xfrm>
            <a:off x="10158897" y="-9427"/>
            <a:ext cx="2051957" cy="1306286"/>
          </a:xfrm>
          <a:custGeom>
            <a:rect b="b" l="l" r="r" t="t"/>
            <a:pathLst>
              <a:path extrusionOk="0" h="3837214" w="5102679">
                <a:moveTo>
                  <a:pt x="0" y="8164"/>
                </a:moveTo>
                <a:cubicBezTo>
                  <a:pt x="5891892" y="223157"/>
                  <a:pt x="4881081" y="-248665"/>
                  <a:pt x="5086350" y="3837214"/>
                </a:cubicBezTo>
                <a:lnTo>
                  <a:pt x="5086350" y="3837214"/>
                </a:lnTo>
                <a:lnTo>
                  <a:pt x="5102679" y="0"/>
                </a:lnTo>
                <a:lnTo>
                  <a:pt x="0" y="8164"/>
                </a:lnTo>
                <a:close/>
              </a:path>
            </a:pathLst>
          </a:custGeom>
          <a:solidFill>
            <a:srgbClr val="2E598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p208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71440"/>
              </a:buClr>
              <a:buSzPts val="2600"/>
              <a:buFont typeface="Calibri"/>
              <a:buNone/>
              <a:defRPr b="1" sz="2600">
                <a:solidFill>
                  <a:srgbClr val="D714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0.xml"/><Relationship Id="rId28" Type="http://schemas.openxmlformats.org/officeDocument/2006/relationships/theme" Target="../theme/theme7.xml"/><Relationship Id="rId27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3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9" Type="http://schemas.openxmlformats.org/officeDocument/2006/relationships/theme" Target="../theme/theme5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/Relationships>
</file>

<file path=ppt/slideMasters/_rels/slideMaster5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81.xml"/><Relationship Id="rId24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26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85.xml"/><Relationship Id="rId28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87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29" Type="http://schemas.openxmlformats.org/officeDocument/2006/relationships/slideLayout" Target="../slideLayouts/slideLayout89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Relationship Id="rId31" Type="http://schemas.openxmlformats.org/officeDocument/2006/relationships/theme" Target="../theme/theme9.xml"/><Relationship Id="rId30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78.xml"/></Relationships>
</file>

<file path=ppt/slideMasters/_rels/slideMaster6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10.xml"/><Relationship Id="rId22" Type="http://schemas.openxmlformats.org/officeDocument/2006/relationships/slideLayout" Target="../slideLayouts/slideLayout112.xml"/><Relationship Id="rId21" Type="http://schemas.openxmlformats.org/officeDocument/2006/relationships/slideLayout" Target="../slideLayouts/slideLayout111.xml"/><Relationship Id="rId24" Type="http://schemas.openxmlformats.org/officeDocument/2006/relationships/slideLayout" Target="../slideLayouts/slideLayout114.xml"/><Relationship Id="rId23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16.xml"/><Relationship Id="rId25" Type="http://schemas.openxmlformats.org/officeDocument/2006/relationships/slideLayout" Target="../slideLayouts/slideLayout115.xml"/><Relationship Id="rId28" Type="http://schemas.openxmlformats.org/officeDocument/2006/relationships/slideLayout" Target="../slideLayouts/slideLayout118.xml"/><Relationship Id="rId27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6.xml"/><Relationship Id="rId29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8.xml"/><Relationship Id="rId30" Type="http://schemas.openxmlformats.org/officeDocument/2006/relationships/theme" Target="../theme/theme3.xml"/><Relationship Id="rId11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04.xml"/><Relationship Id="rId17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06.xml"/><Relationship Id="rId19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08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5.xml"/><Relationship Id="rId7" Type="http://schemas.openxmlformats.org/officeDocument/2006/relationships/theme" Target="../theme/theme8.xml"/></Relationships>
</file>

<file path=ppt/slideMasters/_rels/slideMaster8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165.xml"/><Relationship Id="rId42" Type="http://schemas.openxmlformats.org/officeDocument/2006/relationships/slideLayout" Target="../slideLayouts/slideLayout167.xml"/><Relationship Id="rId41" Type="http://schemas.openxmlformats.org/officeDocument/2006/relationships/slideLayout" Target="../slideLayouts/slideLayout166.xml"/><Relationship Id="rId44" Type="http://schemas.openxmlformats.org/officeDocument/2006/relationships/slideLayout" Target="../slideLayouts/slideLayout169.xml"/><Relationship Id="rId43" Type="http://schemas.openxmlformats.org/officeDocument/2006/relationships/slideLayout" Target="../slideLayouts/slideLayout168.xml"/><Relationship Id="rId46" Type="http://schemas.openxmlformats.org/officeDocument/2006/relationships/slideLayout" Target="../slideLayouts/slideLayout171.xml"/><Relationship Id="rId45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48" Type="http://schemas.openxmlformats.org/officeDocument/2006/relationships/slideLayout" Target="../slideLayouts/slideLayout173.xml"/><Relationship Id="rId47" Type="http://schemas.openxmlformats.org/officeDocument/2006/relationships/slideLayout" Target="../slideLayouts/slideLayout172.xml"/><Relationship Id="rId49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2.xml"/><Relationship Id="rId8" Type="http://schemas.openxmlformats.org/officeDocument/2006/relationships/slideLayout" Target="../slideLayouts/slideLayout133.xml"/><Relationship Id="rId31" Type="http://schemas.openxmlformats.org/officeDocument/2006/relationships/slideLayout" Target="../slideLayouts/slideLayout156.xml"/><Relationship Id="rId30" Type="http://schemas.openxmlformats.org/officeDocument/2006/relationships/slideLayout" Target="../slideLayouts/slideLayout155.xml"/><Relationship Id="rId33" Type="http://schemas.openxmlformats.org/officeDocument/2006/relationships/slideLayout" Target="../slideLayouts/slideLayout158.xml"/><Relationship Id="rId32" Type="http://schemas.openxmlformats.org/officeDocument/2006/relationships/slideLayout" Target="../slideLayouts/slideLayout157.xml"/><Relationship Id="rId35" Type="http://schemas.openxmlformats.org/officeDocument/2006/relationships/slideLayout" Target="../slideLayouts/slideLayout160.xml"/><Relationship Id="rId34" Type="http://schemas.openxmlformats.org/officeDocument/2006/relationships/slideLayout" Target="../slideLayouts/slideLayout159.xml"/><Relationship Id="rId37" Type="http://schemas.openxmlformats.org/officeDocument/2006/relationships/slideLayout" Target="../slideLayouts/slideLayout162.xml"/><Relationship Id="rId36" Type="http://schemas.openxmlformats.org/officeDocument/2006/relationships/slideLayout" Target="../slideLayouts/slideLayout161.xml"/><Relationship Id="rId39" Type="http://schemas.openxmlformats.org/officeDocument/2006/relationships/slideLayout" Target="../slideLayouts/slideLayout164.xml"/><Relationship Id="rId38" Type="http://schemas.openxmlformats.org/officeDocument/2006/relationships/slideLayout" Target="../slideLayouts/slideLayout163.xml"/><Relationship Id="rId62" Type="http://schemas.openxmlformats.org/officeDocument/2006/relationships/slideLayout" Target="../slideLayouts/slideLayout187.xml"/><Relationship Id="rId61" Type="http://schemas.openxmlformats.org/officeDocument/2006/relationships/slideLayout" Target="../slideLayouts/slideLayout186.xml"/><Relationship Id="rId20" Type="http://schemas.openxmlformats.org/officeDocument/2006/relationships/slideLayout" Target="../slideLayouts/slideLayout145.xml"/><Relationship Id="rId64" Type="http://schemas.openxmlformats.org/officeDocument/2006/relationships/slideLayout" Target="../slideLayouts/slideLayout189.xml"/><Relationship Id="rId63" Type="http://schemas.openxmlformats.org/officeDocument/2006/relationships/slideLayout" Target="../slideLayouts/slideLayout188.xml"/><Relationship Id="rId22" Type="http://schemas.openxmlformats.org/officeDocument/2006/relationships/slideLayout" Target="../slideLayouts/slideLayout147.xml"/><Relationship Id="rId66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146.xml"/><Relationship Id="rId65" Type="http://schemas.openxmlformats.org/officeDocument/2006/relationships/slideLayout" Target="../slideLayouts/slideLayout190.xml"/><Relationship Id="rId24" Type="http://schemas.openxmlformats.org/officeDocument/2006/relationships/slideLayout" Target="../slideLayouts/slideLayout149.xml"/><Relationship Id="rId23" Type="http://schemas.openxmlformats.org/officeDocument/2006/relationships/slideLayout" Target="../slideLayouts/slideLayout148.xml"/><Relationship Id="rId67" Type="http://schemas.openxmlformats.org/officeDocument/2006/relationships/theme" Target="../theme/theme4.xml"/><Relationship Id="rId60" Type="http://schemas.openxmlformats.org/officeDocument/2006/relationships/slideLayout" Target="../slideLayouts/slideLayout185.xml"/><Relationship Id="rId26" Type="http://schemas.openxmlformats.org/officeDocument/2006/relationships/slideLayout" Target="../slideLayouts/slideLayout151.xml"/><Relationship Id="rId25" Type="http://schemas.openxmlformats.org/officeDocument/2006/relationships/slideLayout" Target="../slideLayouts/slideLayout150.xml"/><Relationship Id="rId28" Type="http://schemas.openxmlformats.org/officeDocument/2006/relationships/slideLayout" Target="../slideLayouts/slideLayout153.xml"/><Relationship Id="rId27" Type="http://schemas.openxmlformats.org/officeDocument/2006/relationships/slideLayout" Target="../slideLayouts/slideLayout152.xml"/><Relationship Id="rId29" Type="http://schemas.openxmlformats.org/officeDocument/2006/relationships/slideLayout" Target="../slideLayouts/slideLayout154.xml"/><Relationship Id="rId51" Type="http://schemas.openxmlformats.org/officeDocument/2006/relationships/slideLayout" Target="../slideLayouts/slideLayout176.xml"/><Relationship Id="rId50" Type="http://schemas.openxmlformats.org/officeDocument/2006/relationships/slideLayout" Target="../slideLayouts/slideLayout175.xml"/><Relationship Id="rId53" Type="http://schemas.openxmlformats.org/officeDocument/2006/relationships/slideLayout" Target="../slideLayouts/slideLayout178.xml"/><Relationship Id="rId52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36.xml"/><Relationship Id="rId5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35.xml"/><Relationship Id="rId54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38.xml"/><Relationship Id="rId57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37.xml"/><Relationship Id="rId56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40.xml"/><Relationship Id="rId59" Type="http://schemas.openxmlformats.org/officeDocument/2006/relationships/slideLayout" Target="../slideLayouts/slideLayout184.xml"/><Relationship Id="rId14" Type="http://schemas.openxmlformats.org/officeDocument/2006/relationships/slideLayout" Target="../slideLayouts/slideLayout139.xml"/><Relationship Id="rId58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41.xml"/><Relationship Id="rId19" Type="http://schemas.openxmlformats.org/officeDocument/2006/relationships/slideLayout" Target="../slideLayouts/slideLayout144.xml"/><Relationship Id="rId18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3" name="Google Shape;123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6" name="Google Shape;12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5" name="Google Shape;205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6" name="Google Shape;20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7" name="Google Shape;20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  <p:sldLayoutId id="2147483697" r:id="rId22"/>
    <p:sldLayoutId id="2147483698" r:id="rId23"/>
    <p:sldLayoutId id="2147483699" r:id="rId24"/>
    <p:sldLayoutId id="2147483700" r:id="rId25"/>
    <p:sldLayoutId id="2147483701" r:id="rId26"/>
    <p:sldLayoutId id="2147483702" r:id="rId2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2" name="Google Shape;352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3" name="Google Shape;35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4" name="Google Shape;35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5" name="Google Shape;35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3" name="Google Shape;403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4" name="Google Shape;40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5" name="Google Shape;40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6" name="Google Shape;40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3736" r:id="rId24"/>
    <p:sldLayoutId id="2147483737" r:id="rId25"/>
    <p:sldLayoutId id="2147483738" r:id="rId26"/>
    <p:sldLayoutId id="2147483739" r:id="rId27"/>
    <p:sldLayoutId id="2147483740" r:id="rId28"/>
    <p:sldLayoutId id="2147483741" r:id="rId29"/>
    <p:sldLayoutId id="2147483742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9" name="Google Shape;569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  <a:defRPr b="1" i="0" sz="3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0" name="Google Shape;57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1" name="Google Shape;57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2" name="Google Shape;57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  <p:sldLayoutId id="2147483766" r:id="rId23"/>
    <p:sldLayoutId id="2147483767" r:id="rId24"/>
    <p:sldLayoutId id="2147483768" r:id="rId25"/>
    <p:sldLayoutId id="2147483769" r:id="rId26"/>
    <p:sldLayoutId id="2147483770" r:id="rId27"/>
    <p:sldLayoutId id="2147483771" r:id="rId28"/>
    <p:sldLayoutId id="2147483772" r:id="rId2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23" name="Google Shape;723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4" name="Google Shape;724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5" name="Google Shape;725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6" name="Google Shape;726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66" name="Google Shape;766;p3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7" name="Google Shape;76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8" name="Google Shape;76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9" name="Google Shape;76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802" r:id="rId22"/>
    <p:sldLayoutId id="2147483803" r:id="rId23"/>
    <p:sldLayoutId id="2147483804" r:id="rId24"/>
    <p:sldLayoutId id="2147483805" r:id="rId25"/>
    <p:sldLayoutId id="2147483806" r:id="rId26"/>
    <p:sldLayoutId id="2147483807" r:id="rId27"/>
    <p:sldLayoutId id="2147483808" r:id="rId28"/>
    <p:sldLayoutId id="2147483809" r:id="rId29"/>
    <p:sldLayoutId id="2147483810" r:id="rId30"/>
    <p:sldLayoutId id="2147483811" r:id="rId31"/>
    <p:sldLayoutId id="2147483812" r:id="rId32"/>
    <p:sldLayoutId id="2147483813" r:id="rId33"/>
    <p:sldLayoutId id="2147483814" r:id="rId34"/>
    <p:sldLayoutId id="2147483815" r:id="rId35"/>
    <p:sldLayoutId id="2147483816" r:id="rId36"/>
    <p:sldLayoutId id="2147483817" r:id="rId37"/>
    <p:sldLayoutId id="2147483818" r:id="rId38"/>
    <p:sldLayoutId id="2147483819" r:id="rId39"/>
    <p:sldLayoutId id="2147483820" r:id="rId40"/>
    <p:sldLayoutId id="2147483821" r:id="rId41"/>
    <p:sldLayoutId id="2147483822" r:id="rId42"/>
    <p:sldLayoutId id="2147483823" r:id="rId43"/>
    <p:sldLayoutId id="2147483824" r:id="rId44"/>
    <p:sldLayoutId id="2147483825" r:id="rId45"/>
    <p:sldLayoutId id="2147483826" r:id="rId46"/>
    <p:sldLayoutId id="2147483827" r:id="rId47"/>
    <p:sldLayoutId id="2147483828" r:id="rId48"/>
    <p:sldLayoutId id="2147483829" r:id="rId49"/>
    <p:sldLayoutId id="2147483830" r:id="rId50"/>
    <p:sldLayoutId id="2147483831" r:id="rId51"/>
    <p:sldLayoutId id="2147483832" r:id="rId52"/>
    <p:sldLayoutId id="2147483833" r:id="rId53"/>
    <p:sldLayoutId id="2147483834" r:id="rId54"/>
    <p:sldLayoutId id="2147483835" r:id="rId55"/>
    <p:sldLayoutId id="2147483836" r:id="rId56"/>
    <p:sldLayoutId id="2147483837" r:id="rId57"/>
    <p:sldLayoutId id="2147483838" r:id="rId58"/>
    <p:sldLayoutId id="2147483839" r:id="rId59"/>
    <p:sldLayoutId id="2147483840" r:id="rId60"/>
    <p:sldLayoutId id="2147483841" r:id="rId61"/>
    <p:sldLayoutId id="2147483842" r:id="rId62"/>
    <p:sldLayoutId id="2147483843" r:id="rId63"/>
    <p:sldLayoutId id="2147483844" r:id="rId64"/>
    <p:sldLayoutId id="2147483845" r:id="rId65"/>
    <p:sldLayoutId id="2147483846" r:id="rId6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1.xml"/><Relationship Id="rId4" Type="http://schemas.openxmlformats.org/officeDocument/2006/relationships/hyperlink" Target="https://www.czso.cz/csu/czso/projekce-obyvatelstva-ceske-republiky-2023-2100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2.xml"/><Relationship Id="rId4" Type="http://schemas.openxmlformats.org/officeDocument/2006/relationships/chart" Target="../charts/chart3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4.xml"/><Relationship Id="rId4" Type="http://schemas.openxmlformats.org/officeDocument/2006/relationships/chart" Target="../charts/chart5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csu.gov.cz/produkty/projekce-obyvatelstva-v-krajich-cr-do-roku-2080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0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6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6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1"/>
          <p:cNvSpPr/>
          <p:nvPr/>
        </p:nvSpPr>
        <p:spPr>
          <a:xfrm>
            <a:off x="527388" y="5601913"/>
            <a:ext cx="5352120" cy="4882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0" name="Google Shape;1210;p1"/>
          <p:cNvSpPr txBox="1"/>
          <p:nvPr>
            <p:ph type="ctrTitle"/>
          </p:nvPr>
        </p:nvSpPr>
        <p:spPr>
          <a:xfrm>
            <a:off x="352555" y="127493"/>
            <a:ext cx="11088077" cy="9532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468E"/>
              </a:buClr>
              <a:buSzPts val="3400"/>
              <a:buFont typeface="Calibri"/>
              <a:buNone/>
            </a:pPr>
            <a:r>
              <a:rPr lang="cs-CZ" sz="3400"/>
              <a:t>Koncepce a význam spolupráce zdravotního a sociálního sektoru (nejen) při propojování dat a digitalizaci služeb </a:t>
            </a:r>
            <a:endParaRPr sz="3400">
              <a:solidFill>
                <a:srgbClr val="C1497F"/>
              </a:solidFill>
            </a:endParaRPr>
          </a:p>
        </p:txBody>
      </p:sp>
      <p:pic>
        <p:nvPicPr>
          <p:cNvPr id="1211" name="Google Shape;12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556" y="1265953"/>
            <a:ext cx="3371207" cy="874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2"/>
          <p:cNvSpPr txBox="1"/>
          <p:nvPr/>
        </p:nvSpPr>
        <p:spPr>
          <a:xfrm>
            <a:off x="455780" y="1178770"/>
            <a:ext cx="11429296" cy="29546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alibri"/>
              <a:buNone/>
            </a:pPr>
            <a:r>
              <a:rPr b="1" i="0" lang="cs-CZ" sz="5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….. na co se musíme připravit?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 b="1" i="0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b="1" i="0" lang="cs-CZ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Počet žijících seniorů ve věku 85+ se v následujících cca 15 letech více než zdvojnásobí </a:t>
            </a:r>
            <a:endParaRPr/>
          </a:p>
        </p:txBody>
      </p:sp>
      <p:sp>
        <p:nvSpPr>
          <p:cNvPr id="1217" name="Google Shape;1217;p2"/>
          <p:cNvSpPr/>
          <p:nvPr/>
        </p:nvSpPr>
        <p:spPr>
          <a:xfrm>
            <a:off x="5426149" y="4294720"/>
            <a:ext cx="1488558" cy="70174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8" name="Google Shape;1218;p2"/>
          <p:cNvSpPr txBox="1"/>
          <p:nvPr/>
        </p:nvSpPr>
        <p:spPr>
          <a:xfrm>
            <a:off x="455780" y="5338113"/>
            <a:ext cx="1142929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Calibri"/>
              <a:buNone/>
            </a:pPr>
            <a:r>
              <a:rPr b="1" i="0" lang="cs-CZ" sz="5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Je a </a:t>
            </a:r>
            <a:r>
              <a:rPr b="1" i="0" lang="cs-CZ" sz="5400" u="sng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BUDE</a:t>
            </a:r>
            <a:r>
              <a:rPr b="1" i="0" lang="cs-CZ" sz="5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o koho pečovat</a:t>
            </a:r>
            <a:endParaRPr/>
          </a:p>
        </p:txBody>
      </p:sp>
      <p:sp>
        <p:nvSpPr>
          <p:cNvPr id="1219" name="Google Shape;1219;p2"/>
          <p:cNvSpPr txBox="1"/>
          <p:nvPr/>
        </p:nvSpPr>
        <p:spPr>
          <a:xfrm>
            <a:off x="552893" y="438090"/>
            <a:ext cx="3721395" cy="6155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Calibri"/>
              <a:buNone/>
            </a:pPr>
            <a:r>
              <a:rPr b="1" i="0" lang="cs-CZ" sz="3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 nás čeká ?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3"/>
          <p:cNvSpPr/>
          <p:nvPr/>
        </p:nvSpPr>
        <p:spPr>
          <a:xfrm>
            <a:off x="7519780" y="1372253"/>
            <a:ext cx="4034074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cs-CZ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 15 let očekávatelný nárůst nemocnosti v souvislosti s chorobami vyššího věku a seniorů.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cs-CZ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 20 – 25 let prudký nárůst nemocnosti v souvislosti s chorobami vyššího věku a seniorů</a:t>
            </a:r>
            <a:r>
              <a:rPr b="0" i="0" lang="cs-CZ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cs-CZ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Nižší zastoupení mladších věkových skupin jako riziko poklesu porodnosti </a:t>
            </a:r>
            <a:br>
              <a:rPr b="1" i="0" lang="cs-CZ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cs-CZ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 následujících 10 – 15 letech. </a:t>
            </a:r>
            <a:endParaRPr/>
          </a:p>
        </p:txBody>
      </p:sp>
      <p:sp>
        <p:nvSpPr>
          <p:cNvPr id="1226" name="Google Shape;1226;p3"/>
          <p:cNvSpPr txBox="1"/>
          <p:nvPr/>
        </p:nvSpPr>
        <p:spPr>
          <a:xfrm>
            <a:off x="7127451" y="1415771"/>
            <a:ext cx="5324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 Black"/>
              <a:buNone/>
            </a:pPr>
            <a:r>
              <a:rPr b="1" i="0" lang="cs-CZ" sz="1800" u="none" cap="none" strike="noStrik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1. </a:t>
            </a:r>
            <a:endParaRPr b="1" i="0" sz="1800" u="none" cap="none" strike="noStrike">
              <a:solidFill>
                <a:srgbClr val="C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27" name="Google Shape;1227;p3"/>
          <p:cNvSpPr txBox="1"/>
          <p:nvPr/>
        </p:nvSpPr>
        <p:spPr>
          <a:xfrm>
            <a:off x="7171327" y="2546514"/>
            <a:ext cx="5324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 Black"/>
              <a:buNone/>
            </a:pPr>
            <a:r>
              <a:rPr b="1" i="0" lang="cs-CZ" sz="1800" u="none" cap="none" strike="noStrik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2. </a:t>
            </a:r>
            <a:endParaRPr b="1" i="0" sz="1800" u="none" cap="none" strike="noStrike">
              <a:solidFill>
                <a:srgbClr val="C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28" name="Google Shape;1228;p3"/>
          <p:cNvSpPr txBox="1"/>
          <p:nvPr/>
        </p:nvSpPr>
        <p:spPr>
          <a:xfrm>
            <a:off x="7181626" y="3618827"/>
            <a:ext cx="5324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 Black"/>
              <a:buNone/>
            </a:pPr>
            <a:r>
              <a:rPr b="1" i="0" lang="cs-CZ" sz="1800" u="none" cap="none" strike="noStrik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3. </a:t>
            </a:r>
            <a:endParaRPr b="1" i="0" sz="1800" u="none" cap="none" strike="noStrike">
              <a:solidFill>
                <a:srgbClr val="C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1229" name="Google Shape;1229;p3"/>
          <p:cNvGraphicFramePr/>
          <p:nvPr/>
        </p:nvGraphicFramePr>
        <p:xfrm>
          <a:off x="452622" y="523067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{70175064-C523-465C-A59E-F0488A990C1A}</a:tableStyleId>
              </a:tblPr>
              <a:tblGrid>
                <a:gridCol w="2924775"/>
                <a:gridCol w="1672325"/>
                <a:gridCol w="1672325"/>
                <a:gridCol w="1755100"/>
                <a:gridCol w="1672325"/>
                <a:gridCol w="1637275"/>
              </a:tblGrid>
              <a:tr h="28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Populace ČR</a:t>
                      </a:r>
                      <a:endParaRPr b="1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 31. 12. 2020</a:t>
                      </a:r>
                      <a:endParaRPr b="1" i="0" sz="18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 31. 12. 2024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 1. 1. 2030</a:t>
                      </a:r>
                      <a:endParaRPr b="1" i="0" sz="18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 1. 1. 2040</a:t>
                      </a:r>
                      <a:endParaRPr b="1" i="0" sz="18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 1. 1. 2050</a:t>
                      </a:r>
                      <a:endParaRPr b="1" i="0" sz="18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35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Obyvatelé ve věku 65+</a:t>
                      </a:r>
                      <a:endParaRPr/>
                    </a:p>
                  </a:txBody>
                  <a:tcPr marT="45725" marB="45725" marR="45725" marL="457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2 158 322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2 255 887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2 372 940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2 682 875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3 073 347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52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cs-CZ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Obyvatelé ve věku 75+</a:t>
                      </a:r>
                      <a:endParaRPr/>
                    </a:p>
                  </a:txBody>
                  <a:tcPr marT="45725" marB="45725" marR="45725" marL="457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864 727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1 028 927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1 223 509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1 363 039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1 591 189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304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cs-CZ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Obyvatelé ve věku 85+</a:t>
                      </a:r>
                      <a:endParaRPr/>
                    </a:p>
                  </a:txBody>
                  <a:tcPr marT="45725" marB="45725" marR="45725" marL="457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203 389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211 940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286 711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469 580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510 185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30" name="Google Shape;1230;p3"/>
          <p:cNvGraphicFramePr/>
          <p:nvPr/>
        </p:nvGraphicFramePr>
        <p:xfrm>
          <a:off x="452623" y="1058496"/>
          <a:ext cx="5737225" cy="403225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231" name="Google Shape;1231;p3"/>
          <p:cNvSpPr txBox="1"/>
          <p:nvPr/>
        </p:nvSpPr>
        <p:spPr>
          <a:xfrm>
            <a:off x="1227906" y="891588"/>
            <a:ext cx="392862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cs-CZ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Struktura obyvatel ČR k 31. 12. 2024</a:t>
            </a:r>
            <a:endParaRPr/>
          </a:p>
        </p:txBody>
      </p:sp>
      <p:sp>
        <p:nvSpPr>
          <p:cNvPr id="1232" name="Google Shape;1232;p3"/>
          <p:cNvSpPr txBox="1"/>
          <p:nvPr/>
        </p:nvSpPr>
        <p:spPr>
          <a:xfrm rot="-5400000">
            <a:off x="-1371800" y="2573589"/>
            <a:ext cx="373310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cs-CZ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Podíl osob ve věkové kategorii (%)</a:t>
            </a:r>
            <a:endParaRPr/>
          </a:p>
        </p:txBody>
      </p:sp>
      <p:sp>
        <p:nvSpPr>
          <p:cNvPr id="1233" name="Google Shape;1233;p3"/>
          <p:cNvSpPr txBox="1"/>
          <p:nvPr/>
        </p:nvSpPr>
        <p:spPr>
          <a:xfrm>
            <a:off x="4516734" y="2177182"/>
            <a:ext cx="5324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 Black"/>
              <a:buNone/>
            </a:pPr>
            <a:r>
              <a:rPr b="1" i="0" lang="cs-CZ" sz="1800" u="none" cap="none" strike="noStrik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1. </a:t>
            </a:r>
            <a:endParaRPr b="1" i="0" sz="1800" u="none" cap="none" strike="noStrike">
              <a:solidFill>
                <a:srgbClr val="C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34" name="Google Shape;1234;p3"/>
          <p:cNvSpPr txBox="1"/>
          <p:nvPr/>
        </p:nvSpPr>
        <p:spPr>
          <a:xfrm>
            <a:off x="3316232" y="1351636"/>
            <a:ext cx="47656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 Black"/>
              <a:buNone/>
            </a:pPr>
            <a:r>
              <a:rPr b="1" i="0" lang="cs-CZ" sz="1800" u="none" cap="none" strike="noStrik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2. </a:t>
            </a:r>
            <a:endParaRPr b="1" i="0" sz="1800" u="none" cap="none" strike="noStrike">
              <a:solidFill>
                <a:srgbClr val="C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35" name="Google Shape;1235;p3"/>
          <p:cNvSpPr txBox="1"/>
          <p:nvPr/>
        </p:nvSpPr>
        <p:spPr>
          <a:xfrm>
            <a:off x="1960793" y="2935917"/>
            <a:ext cx="6183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 Black"/>
              <a:buNone/>
            </a:pPr>
            <a:r>
              <a:rPr b="1" i="0" lang="cs-CZ" sz="1800" u="none" cap="none" strike="noStrik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3. </a:t>
            </a:r>
            <a:endParaRPr b="1" i="0" sz="1800" u="none" cap="none" strike="noStrike">
              <a:solidFill>
                <a:srgbClr val="C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36" name="Google Shape;1236;p3"/>
          <p:cNvSpPr/>
          <p:nvPr/>
        </p:nvSpPr>
        <p:spPr>
          <a:xfrm>
            <a:off x="4874232" y="2261298"/>
            <a:ext cx="682906" cy="17362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472C4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7" name="Google Shape;1237;p3"/>
          <p:cNvSpPr/>
          <p:nvPr/>
        </p:nvSpPr>
        <p:spPr>
          <a:xfrm>
            <a:off x="3728742" y="1486518"/>
            <a:ext cx="1270975" cy="17970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472C4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8" name="Google Shape;1238;p3"/>
          <p:cNvSpPr txBox="1"/>
          <p:nvPr/>
        </p:nvSpPr>
        <p:spPr>
          <a:xfrm>
            <a:off x="111818" y="577199"/>
            <a:ext cx="1145086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0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Zdroj: </a:t>
            </a:r>
            <a:r>
              <a:rPr b="0" i="0" lang="cs-CZ" sz="1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Projekce obyvatelstva České republiky - 2023–2100 | ČSÚ (czso.cz)</a:t>
            </a:r>
            <a:r>
              <a:rPr b="0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b="0" i="0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Zveřejněno dne: 30.11.2023)</a:t>
            </a:r>
            <a:endParaRPr/>
          </a:p>
        </p:txBody>
      </p:sp>
      <p:sp>
        <p:nvSpPr>
          <p:cNvPr id="1239" name="Google Shape;1239;p3"/>
          <p:cNvSpPr txBox="1"/>
          <p:nvPr/>
        </p:nvSpPr>
        <p:spPr>
          <a:xfrm>
            <a:off x="111818" y="120065"/>
            <a:ext cx="10515600" cy="631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Calibri"/>
              <a:buNone/>
            </a:pPr>
            <a:r>
              <a:rPr b="1" i="0" lang="cs-CZ" sz="32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Věková struktura obyvatelstva ČR a její očekávaný vývoj</a:t>
            </a:r>
            <a:endParaRPr b="1" i="0" sz="32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4"/>
          <p:cNvSpPr txBox="1"/>
          <p:nvPr/>
        </p:nvSpPr>
        <p:spPr>
          <a:xfrm>
            <a:off x="243079" y="248202"/>
            <a:ext cx="11705842" cy="1982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b="1" i="0" lang="cs-CZ" sz="4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Demografický vývoj nebude v čase rovnoměrný.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b="1" i="0" sz="4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DA2"/>
              </a:buClr>
              <a:buSzPts val="3200"/>
              <a:buFont typeface="Calibri"/>
              <a:buNone/>
            </a:pPr>
            <a:r>
              <a:rPr b="1" i="0" lang="cs-CZ" sz="3200" u="none" cap="none" strike="noStrike">
                <a:solidFill>
                  <a:srgbClr val="004DA2"/>
                </a:solidFill>
                <a:latin typeface="Calibri"/>
                <a:ea typeface="Calibri"/>
                <a:cs typeface="Calibri"/>
                <a:sym typeface="Calibri"/>
              </a:rPr>
              <a:t>K nejvýraznějšímu nárůstu počtu obyvatel ve věku 80+, resp. 85+, dojde cca do roku 2035. Následně bude stárnutí pokračovat pomalejším a plynulejším tempem až do roku 2050. 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1" i="0" sz="3200" u="none" cap="none" strike="noStrike">
              <a:solidFill>
                <a:srgbClr val="004DA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1" i="0" sz="3200" u="none" cap="none" strike="noStrike">
              <a:solidFill>
                <a:srgbClr val="004DA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p4"/>
          <p:cNvSpPr/>
          <p:nvPr/>
        </p:nvSpPr>
        <p:spPr>
          <a:xfrm>
            <a:off x="5221793" y="6078723"/>
            <a:ext cx="1748413" cy="609908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004DA2"/>
          </a:solidFill>
          <a:ln cap="flat" cmpd="sng" w="12700">
            <a:solidFill>
              <a:srgbClr val="0C41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6" name="Google Shape;1246;p4"/>
          <p:cNvSpPr txBox="1"/>
          <p:nvPr/>
        </p:nvSpPr>
        <p:spPr>
          <a:xfrm>
            <a:off x="1704868" y="3077308"/>
            <a:ext cx="8782259" cy="120032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Calibri"/>
              <a:buNone/>
            </a:pPr>
            <a:r>
              <a:rPr b="1" i="0" lang="cs-CZ" sz="3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Věkové kategorie 80+, resp. 85+ hrají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Calibri"/>
              <a:buNone/>
            </a:pPr>
            <a:r>
              <a:rPr b="1" i="0" lang="cs-CZ" sz="3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 predikcích klíčový význam</a:t>
            </a:r>
            <a:endParaRPr/>
          </a:p>
        </p:txBody>
      </p:sp>
      <p:sp>
        <p:nvSpPr>
          <p:cNvPr id="1247" name="Google Shape;1247;p4"/>
          <p:cNvSpPr txBox="1"/>
          <p:nvPr/>
        </p:nvSpPr>
        <p:spPr>
          <a:xfrm>
            <a:off x="2277623" y="4393350"/>
            <a:ext cx="793150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b="1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Prudký demografický růst &lt;–&gt; prodlužující se doba života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b="1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Významný nárůst nemocnosti a morbidity (až z 60%)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b="1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Významná ztráta soběstačnosti a růst potřeb péče v závěru života (&gt; 26% využívá dlouhodobé sociální služby)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5"/>
          <p:cNvSpPr txBox="1"/>
          <p:nvPr/>
        </p:nvSpPr>
        <p:spPr>
          <a:xfrm>
            <a:off x="479364" y="375524"/>
            <a:ext cx="174284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9000"/>
              <a:buFont typeface="Arial Black"/>
              <a:buNone/>
            </a:pPr>
            <a:r>
              <a:rPr b="0" i="0" lang="cs-CZ" sz="9000" u="none" cap="none" strike="noStrik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1.</a:t>
            </a:r>
            <a:endParaRPr/>
          </a:p>
        </p:txBody>
      </p:sp>
      <p:sp>
        <p:nvSpPr>
          <p:cNvPr id="1253" name="Google Shape;1253;p5"/>
          <p:cNvSpPr txBox="1"/>
          <p:nvPr/>
        </p:nvSpPr>
        <p:spPr>
          <a:xfrm>
            <a:off x="946298" y="1714629"/>
            <a:ext cx="1086647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Calibri"/>
              <a:buNone/>
            </a:pPr>
            <a:r>
              <a:rPr b="1" i="0" lang="cs-CZ" sz="4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Známe nemocnost a tíži zdravotního stavu pacientů pobytových sociálních služeb </a:t>
            </a:r>
            <a:endParaRPr/>
          </a:p>
        </p:txBody>
      </p:sp>
      <p:sp>
        <p:nvSpPr>
          <p:cNvPr id="1254" name="Google Shape;1254;p5"/>
          <p:cNvSpPr/>
          <p:nvPr/>
        </p:nvSpPr>
        <p:spPr>
          <a:xfrm>
            <a:off x="1998921" y="4049268"/>
            <a:ext cx="627321" cy="149032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5"/>
          <p:cNvSpPr txBox="1"/>
          <p:nvPr/>
        </p:nvSpPr>
        <p:spPr>
          <a:xfrm>
            <a:off x="2913320" y="3824936"/>
            <a:ext cx="842098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Calibri"/>
              <a:buNone/>
            </a:pPr>
            <a:r>
              <a:rPr b="1" i="0" lang="cs-CZ" sz="4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Zajištění dostupnosti péče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Calibri"/>
              <a:buNone/>
            </a:pPr>
            <a:r>
              <a:rPr b="1" i="0" lang="cs-CZ" sz="4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Plánování potřebných kapacit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1" name="Google Shape;1261;p6"/>
          <p:cNvGraphicFramePr/>
          <p:nvPr/>
        </p:nvGraphicFramePr>
        <p:xfrm>
          <a:off x="249660" y="1663337"/>
          <a:ext cx="7210425" cy="4238754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262" name="Google Shape;1262;p6"/>
          <p:cNvSpPr txBox="1"/>
          <p:nvPr>
            <p:ph type="title"/>
          </p:nvPr>
        </p:nvSpPr>
        <p:spPr>
          <a:xfrm>
            <a:off x="272591" y="160258"/>
            <a:ext cx="11542978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alibri"/>
              <a:buNone/>
            </a:pPr>
            <a:r>
              <a:rPr lang="cs-CZ" sz="2800">
                <a:solidFill>
                  <a:srgbClr val="002060"/>
                </a:solidFill>
              </a:rPr>
              <a:t>Nemocnost klientů v zařízeních s pobytovou sociální službou v roce 2024</a:t>
            </a:r>
            <a:endParaRPr/>
          </a:p>
        </p:txBody>
      </p:sp>
      <p:sp>
        <p:nvSpPr>
          <p:cNvPr id="1263" name="Google Shape;1263;p6"/>
          <p:cNvSpPr txBox="1"/>
          <p:nvPr/>
        </p:nvSpPr>
        <p:spPr>
          <a:xfrm>
            <a:off x="7905749" y="1610810"/>
            <a:ext cx="3909821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1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DCCI = Deyova modifikace indexu komorbidit dle Charlsonové</a:t>
            </a:r>
            <a:r>
              <a:rPr b="0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Pro klienty pobytových sociálních služeb byla analyzována 5letá historie poskytnuté lékařské péče. Zaznamenaný výskyt vybraných závažných onemocnění je bodově ohodnocen a následným součtem bodů je určeno skóre pro každého klienta. </a:t>
            </a:r>
            <a:endParaRPr/>
          </a:p>
        </p:txBody>
      </p:sp>
      <p:sp>
        <p:nvSpPr>
          <p:cNvPr id="1264" name="Google Shape;1264;p6"/>
          <p:cNvSpPr txBox="1"/>
          <p:nvPr/>
        </p:nvSpPr>
        <p:spPr>
          <a:xfrm>
            <a:off x="289306" y="5965371"/>
            <a:ext cx="116697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0" i="1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Vybraná onemocnění včetně bodů: Infarkt myokardu (1), srdeční selhání (1), cévní onemocnění (1), cévní nemoci mozku (1), demence (1), chronické plicní onemocnění (1), onemocnění pojivových tkání (1), vředové onemocnění (1), mírné (1) / středně závažné nebo vážné onemocnění jater (3), diabetes mellitus bez (1) / s chronickými komplikacemi (2), hemiplegie/paraplegie (2), onemocnění ledvin (2), nádorové onemocnění bez (2) / s metastázemi (6), HIV/AIDS (6)</a:t>
            </a:r>
            <a:endParaRPr/>
          </a:p>
        </p:txBody>
      </p:sp>
      <p:sp>
        <p:nvSpPr>
          <p:cNvPr id="1265" name="Google Shape;1265;p6"/>
          <p:cNvSpPr txBox="1"/>
          <p:nvPr/>
        </p:nvSpPr>
        <p:spPr>
          <a:xfrm>
            <a:off x="272590" y="868826"/>
            <a:ext cx="11542979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Calibri"/>
              <a:buNone/>
            </a:pPr>
            <a:r>
              <a:rPr b="1" i="0" lang="cs-CZ" sz="16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Klienti pobytových sociálních služeb v roce 2024 (N = 98 641):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0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domovy pro seniory, domovy se zvláštním režimem, domovy pro osoby se zdravotním postižením, odlehčovací služby, sociální služby poskytované ve zdravotnických zařízeních lůžkové péče, chráněné bydlení, týdenní stacionáře</a:t>
            </a:r>
            <a:endParaRPr b="1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1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Vybraná onemocnění:</a:t>
            </a:r>
            <a:endParaRPr/>
          </a:p>
        </p:txBody>
      </p:sp>
      <p:graphicFrame>
        <p:nvGraphicFramePr>
          <p:cNvPr id="1266" name="Google Shape;1266;p6"/>
          <p:cNvGraphicFramePr/>
          <p:nvPr/>
        </p:nvGraphicFramePr>
        <p:xfrm>
          <a:off x="7288330" y="2999939"/>
          <a:ext cx="4713169" cy="2559499"/>
        </p:xfrm>
        <a:graphic>
          <a:graphicData uri="http://schemas.openxmlformats.org/drawingml/2006/chart">
            <c:chart r:id="rId4"/>
          </a:graphicData>
        </a:graphic>
      </p:graphicFrame>
      <p:sp>
        <p:nvSpPr>
          <p:cNvPr id="1267" name="Google Shape;1267;p6"/>
          <p:cNvSpPr txBox="1"/>
          <p:nvPr/>
        </p:nvSpPr>
        <p:spPr>
          <a:xfrm>
            <a:off x="272590" y="598632"/>
            <a:ext cx="1040417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0" i="1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Zdroj: Národní registr hrazených zdravotních služeb (NRHZS), MPSV - data o pobytových sociálních službách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p7"/>
          <p:cNvSpPr txBox="1"/>
          <p:nvPr>
            <p:ph type="title"/>
          </p:nvPr>
        </p:nvSpPr>
        <p:spPr>
          <a:xfrm>
            <a:off x="272590" y="160258"/>
            <a:ext cx="11268075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600"/>
              <a:buFont typeface="Calibri"/>
              <a:buNone/>
            </a:pPr>
            <a:r>
              <a:rPr lang="cs-CZ">
                <a:solidFill>
                  <a:srgbClr val="002060"/>
                </a:solidFill>
              </a:rPr>
              <a:t>Klienti a pobytové dny v zařízeních s pobytovou sociální službou: </a:t>
            </a:r>
            <a:br>
              <a:rPr lang="cs-CZ">
                <a:solidFill>
                  <a:srgbClr val="002060"/>
                </a:solidFill>
              </a:rPr>
            </a:br>
            <a:r>
              <a:rPr lang="cs-CZ">
                <a:solidFill>
                  <a:srgbClr val="002060"/>
                </a:solidFill>
              </a:rPr>
              <a:t>celkem vs. pacienti s demencí (včetně Alzheimerovy choroby)</a:t>
            </a:r>
            <a:br>
              <a:rPr lang="cs-CZ">
                <a:solidFill>
                  <a:srgbClr val="002060"/>
                </a:solidFill>
              </a:rPr>
            </a:br>
            <a:endParaRPr/>
          </a:p>
        </p:txBody>
      </p:sp>
      <p:graphicFrame>
        <p:nvGraphicFramePr>
          <p:cNvPr id="1273" name="Google Shape;1273;p7"/>
          <p:cNvGraphicFramePr/>
          <p:nvPr/>
        </p:nvGraphicFramePr>
        <p:xfrm>
          <a:off x="182879" y="19335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{70175064-C523-465C-A59E-F0488A990C1A}</a:tableStyleId>
              </a:tblPr>
              <a:tblGrid>
                <a:gridCol w="1193675"/>
                <a:gridCol w="1772050"/>
                <a:gridCol w="1772050"/>
                <a:gridCol w="1772050"/>
                <a:gridCol w="1772050"/>
                <a:gridCol w="1772050"/>
                <a:gridCol w="1772050"/>
              </a:tblGrid>
              <a:tr h="29190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400" u="none" cap="none" strike="noStrike">
                          <a:solidFill>
                            <a:schemeClr val="lt1"/>
                          </a:solidFill>
                        </a:rPr>
                        <a:t>Rok</a:t>
                      </a:r>
                      <a:endParaRPr b="1" i="0" sz="14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Celkem</a:t>
                      </a:r>
                      <a:endParaRPr/>
                    </a:p>
                  </a:txBody>
                  <a:tcPr marT="9525" marB="0" marR="9525" marL="9525" anchor="ctr">
                    <a:solidFill>
                      <a:schemeClr val="accent1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Pacienti s demencí (z celkového počtu osob)</a:t>
                      </a:r>
                      <a:endParaRPr/>
                    </a:p>
                  </a:txBody>
                  <a:tcPr marT="9525" marB="0" marR="9525" marL="9525" anchor="ctr">
                    <a:solidFill>
                      <a:schemeClr val="accent1"/>
                    </a:solidFill>
                  </a:tcPr>
                </a:tc>
                <a:tc hMerge="1"/>
                <a:tc hMerge="1"/>
              </a:tr>
              <a:tr h="2919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Počet klientů</a:t>
                      </a:r>
                      <a:endParaRPr b="1" i="0" sz="14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Počet pobytových dní</a:t>
                      </a:r>
                      <a:endParaRPr b="1" i="0" sz="14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Počet pobytových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dní na klienta*</a:t>
                      </a:r>
                      <a:endParaRPr b="1" i="0" sz="14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Počet klientů</a:t>
                      </a:r>
                      <a:endParaRPr b="1" i="0" sz="14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Počet pobytových dní</a:t>
                      </a:r>
                      <a:endParaRPr b="1" i="0" sz="14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Počet pobytových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dní na klienta*</a:t>
                      </a:r>
                      <a:endParaRPr b="1" i="0" sz="14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chemeClr val="accent1"/>
                    </a:solidFill>
                  </a:tcPr>
                </a:tc>
              </a:tr>
              <a:tr h="237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/>
                        <a:t>2014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80 426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22 358 278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278.0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37 316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9 811 520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262.9</a:t>
                      </a:r>
                      <a:endParaRPr/>
                    </a:p>
                  </a:txBody>
                  <a:tcPr marT="9525" marB="0" marR="9525" marL="9525" anchor="ctr"/>
                </a:tc>
              </a:tr>
              <a:tr h="237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/>
                        <a:t>2015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84 415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22 864 475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270.9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41 831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10 692 338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255.6</a:t>
                      </a:r>
                      <a:endParaRPr/>
                    </a:p>
                  </a:txBody>
                  <a:tcPr marT="9525" marB="0" marR="9525" marL="9525" anchor="ctr"/>
                </a:tc>
              </a:tr>
              <a:tr h="237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/>
                        <a:t>2016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85 818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23 619 596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275.2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44 199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11 626 696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263.1</a:t>
                      </a:r>
                      <a:endParaRPr/>
                    </a:p>
                  </a:txBody>
                  <a:tcPr marT="9525" marB="0" marR="9525" marL="9525" anchor="ctr"/>
                </a:tc>
              </a:tr>
              <a:tr h="237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/>
                        <a:t>2017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87 820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23 910 360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272.3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46 901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12 206 586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260.3</a:t>
                      </a:r>
                      <a:endParaRPr/>
                    </a:p>
                  </a:txBody>
                  <a:tcPr marT="9525" marB="0" marR="9525" marL="9525" anchor="ctr"/>
                </a:tc>
              </a:tr>
              <a:tr h="237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/>
                        <a:t>2018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88 870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24 166 926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271.9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48 954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12 753 013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260.5</a:t>
                      </a:r>
                      <a:endParaRPr/>
                    </a:p>
                  </a:txBody>
                  <a:tcPr marT="9525" marB="0" marR="9525" marL="9525" anchor="ctr"/>
                </a:tc>
              </a:tr>
              <a:tr h="237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/>
                        <a:t>2019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90 298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24 494 639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271.3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51 241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13 390 463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261.3</a:t>
                      </a:r>
                      <a:endParaRPr/>
                    </a:p>
                  </a:txBody>
                  <a:tcPr marT="9525" marB="0" marR="9525" marL="9525" anchor="ctr"/>
                </a:tc>
              </a:tr>
              <a:tr h="237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/>
                        <a:t>2020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89 283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24 289 923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272.1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51 919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13 579 463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261.6</a:t>
                      </a:r>
                      <a:endParaRPr/>
                    </a:p>
                  </a:txBody>
                  <a:tcPr marT="9525" marB="0" marR="9525" marL="9525" anchor="ctr"/>
                </a:tc>
              </a:tr>
              <a:tr h="237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/>
                        <a:t>2021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90 609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23 855 667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263.3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53 084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13 517 875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254.7</a:t>
                      </a:r>
                      <a:endParaRPr/>
                    </a:p>
                  </a:txBody>
                  <a:tcPr marT="9525" marB="0" marR="9525" marL="9525" anchor="ctr"/>
                </a:tc>
              </a:tr>
              <a:tr h="237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/>
                        <a:t>2022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92 374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24 891 567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269.5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55 689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14 595 739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262.1</a:t>
                      </a:r>
                      <a:endParaRPr/>
                    </a:p>
                  </a:txBody>
                  <a:tcPr marT="9525" marB="0" marR="9525" marL="9525" anchor="ctr"/>
                </a:tc>
              </a:tr>
              <a:tr h="237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2023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92 586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25 415 897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274.5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57 408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15 375 498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267.8</a:t>
                      </a:r>
                      <a:endParaRPr/>
                    </a:p>
                  </a:txBody>
                  <a:tcPr marT="9525" marB="0" marR="9525" marL="9525" anchor="ctr"/>
                </a:tc>
              </a:tr>
              <a:tr h="237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2024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93 536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25 779 166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275.6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59 819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16 106 143</a:t>
                      </a:r>
                      <a:endParaRPr/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269.2</a:t>
                      </a:r>
                      <a:endParaRPr/>
                    </a:p>
                  </a:txBody>
                  <a:tcPr marT="9525" marB="0" marR="9525" marL="9525" anchor="ctr"/>
                </a:tc>
              </a:tr>
              <a:tr h="421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změna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2014 -&gt; 2024</a:t>
                      </a:r>
                      <a:endParaRPr/>
                    </a:p>
                  </a:txBody>
                  <a:tcPr marT="9525" marB="0" marR="9525" marL="9525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+ 16,3 %</a:t>
                      </a:r>
                      <a:endParaRPr/>
                    </a:p>
                  </a:txBody>
                  <a:tcPr marT="9525" marB="0" marR="9525" marL="9525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+ 15,3 %</a:t>
                      </a:r>
                      <a:endParaRPr/>
                    </a:p>
                  </a:txBody>
                  <a:tcPr marT="9525" marB="0" marR="9525" marL="9525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/>
                    </a:p>
                  </a:txBody>
                  <a:tcPr marT="9525" marB="0" marR="9525" marL="95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cs-CZ" sz="14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+ 60,3 %</a:t>
                      </a:r>
                      <a:endParaRPr/>
                    </a:p>
                  </a:txBody>
                  <a:tcPr marT="9525" marB="0" marR="9525" marL="9525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cs-CZ" sz="14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+ 64,2 %</a:t>
                      </a:r>
                      <a:endParaRPr/>
                    </a:p>
                  </a:txBody>
                  <a:tcPr marT="9525" marB="0" marR="9525" marL="9525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/>
                    </a:p>
                  </a:txBody>
                  <a:tcPr marT="9525" marB="0" marR="9525" marL="9525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cxnSp>
        <p:nvCxnSpPr>
          <p:cNvPr id="1274" name="Google Shape;1274;p7"/>
          <p:cNvCxnSpPr/>
          <p:nvPr/>
        </p:nvCxnSpPr>
        <p:spPr>
          <a:xfrm>
            <a:off x="9988938" y="2743200"/>
            <a:ext cx="0" cy="2429933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75" name="Google Shape;1275;p7"/>
          <p:cNvSpPr txBox="1"/>
          <p:nvPr/>
        </p:nvSpPr>
        <p:spPr>
          <a:xfrm>
            <a:off x="272591" y="1023165"/>
            <a:ext cx="755585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0" i="1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Zdroj: Národní registr hrazených zdravotních služeb (NRHZS), data MPSV – pobytové sociální služby</a:t>
            </a:r>
            <a:endParaRPr b="0" i="1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6" name="Google Shape;1276;p7"/>
          <p:cNvSpPr txBox="1"/>
          <p:nvPr/>
        </p:nvSpPr>
        <p:spPr>
          <a:xfrm>
            <a:off x="272591" y="1307998"/>
            <a:ext cx="1004173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1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Zahrnuté služby: </a:t>
            </a:r>
            <a:r>
              <a:rPr b="0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domovy pro seniory, domovy se zvláštním režimem, domovy pro osoby se zdravotním postižením, odlehčovací služby, sociální služby poskytované ve zdravotnických zařízeních lůžkové péče, týdenní stacionáře</a:t>
            </a:r>
            <a:endParaRPr b="1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7" name="Google Shape;1277;p7"/>
          <p:cNvSpPr txBox="1"/>
          <p:nvPr/>
        </p:nvSpPr>
        <p:spPr>
          <a:xfrm>
            <a:off x="182879" y="5919954"/>
            <a:ext cx="1135778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0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*Počet pobytových dní nezahrnuje dny, kdy byli klienti hospitalizováni v nemocnici, ačkoliv byli současně evidováni v zařízení sociálních služeb.</a:t>
            </a:r>
            <a:endParaRPr/>
          </a:p>
        </p:txBody>
      </p:sp>
      <p:cxnSp>
        <p:nvCxnSpPr>
          <p:cNvPr id="1278" name="Google Shape;1278;p7"/>
          <p:cNvCxnSpPr/>
          <p:nvPr/>
        </p:nvCxnSpPr>
        <p:spPr>
          <a:xfrm>
            <a:off x="8151174" y="2743200"/>
            <a:ext cx="0" cy="2429933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8"/>
          <p:cNvSpPr txBox="1"/>
          <p:nvPr/>
        </p:nvSpPr>
        <p:spPr>
          <a:xfrm>
            <a:off x="479364" y="375524"/>
            <a:ext cx="174284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9000"/>
              <a:buFont typeface="Arial Black"/>
              <a:buNone/>
            </a:pPr>
            <a:r>
              <a:rPr b="0" i="0" lang="cs-CZ" sz="9000" u="none" cap="none" strike="noStrik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2.</a:t>
            </a:r>
            <a:endParaRPr/>
          </a:p>
        </p:txBody>
      </p:sp>
      <p:sp>
        <p:nvSpPr>
          <p:cNvPr id="1284" name="Google Shape;1284;p8"/>
          <p:cNvSpPr txBox="1"/>
          <p:nvPr/>
        </p:nvSpPr>
        <p:spPr>
          <a:xfrm>
            <a:off x="946298" y="1714629"/>
            <a:ext cx="10866473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Calibri"/>
              <a:buNone/>
            </a:pPr>
            <a:r>
              <a:rPr b="1" i="0" lang="cs-CZ" sz="4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Komplexní mapování trajektorií pacientů v systému sociálních i zdravotních služeb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Calibri"/>
              <a:buNone/>
            </a:pPr>
            <a:r>
              <a:rPr b="1" i="0" lang="cs-CZ" sz="4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 optimalizace péče v závěru života</a:t>
            </a:r>
            <a:endParaRPr/>
          </a:p>
        </p:txBody>
      </p:sp>
      <p:sp>
        <p:nvSpPr>
          <p:cNvPr id="1285" name="Google Shape;1285;p8"/>
          <p:cNvSpPr/>
          <p:nvPr/>
        </p:nvSpPr>
        <p:spPr>
          <a:xfrm>
            <a:off x="2849526" y="4469318"/>
            <a:ext cx="733647" cy="101708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12700">
            <a:solidFill>
              <a:srgbClr val="5C110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6" name="Google Shape;1286;p8"/>
          <p:cNvSpPr txBox="1"/>
          <p:nvPr/>
        </p:nvSpPr>
        <p:spPr>
          <a:xfrm>
            <a:off x="3763925" y="4299197"/>
            <a:ext cx="7492410" cy="2339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b="1" i="0" lang="cs-CZ" sz="3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Národní plán podpory paliativní péče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b="1" i="0" lang="cs-CZ" sz="3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Národní geriatrický plán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t/>
            </a:r>
            <a:endParaRPr b="1" i="0" sz="26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600"/>
              <a:buFont typeface="Calibri"/>
              <a:buNone/>
            </a:pPr>
            <a:r>
              <a:rPr b="1" i="0" lang="cs-CZ" sz="26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Ustavení nemocničních týmů paliativní péče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600"/>
              <a:buFont typeface="Calibri"/>
              <a:buNone/>
            </a:pPr>
            <a:r>
              <a:rPr b="1" i="0" lang="cs-CZ" sz="26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Podpora specializované paliativní péče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2" name="Google Shape;1292;p9"/>
          <p:cNvGraphicFramePr/>
          <p:nvPr/>
        </p:nvGraphicFramePr>
        <p:xfrm>
          <a:off x="4844465" y="649710"/>
          <a:ext cx="2915241" cy="6208290"/>
        </p:xfrm>
        <a:graphic>
          <a:graphicData uri="http://schemas.openxmlformats.org/drawingml/2006/chart">
            <c:chart r:id="rId3"/>
          </a:graphicData>
        </a:graphic>
      </p:graphicFrame>
      <p:graphicFrame>
        <p:nvGraphicFramePr>
          <p:cNvPr id="1293" name="Google Shape;1293;p9"/>
          <p:cNvGraphicFramePr/>
          <p:nvPr/>
        </p:nvGraphicFramePr>
        <p:xfrm>
          <a:off x="276837" y="164542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{70175064-C523-465C-A59E-F0488A990C1A}</a:tableStyleId>
              </a:tblPr>
              <a:tblGrid>
                <a:gridCol w="5315250"/>
              </a:tblGrid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 1 – Terminálně nemocný pacient dochovaný na lůžku následné nebo dlouhodobé péče mimo lůžkový hospic</a:t>
                      </a:r>
                      <a:endParaRPr/>
                    </a:p>
                  </a:txBody>
                  <a:tcPr marT="7625" marB="0" marR="7625" marL="7625" anchor="ctr"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E7A7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 2 – Terminálně nemocný pacient, dochovaný doma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E7A7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 3 – Terminálně nemocný pacient, dochovaný doma s péčí praktického </a:t>
                      </a:r>
                      <a:r>
                        <a:rPr b="1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lékaře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E7A7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 4 – Terminálně nemocný pacient, dochovaný doma s asistencí mobilní specializované paliativní péče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E7A7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 5 – Terminálně nemocný pacient dochovaný v lůžkovém hospici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E7A7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 6 – Terminálně nemocný klient domova pro seniory, dochovaný v domově pro seniory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E7A7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 7 – Terminálně nemocný klient domova pro seniory, dochovaný v domově pro seniory ve sdílené péči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E7A7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 8 – Terminálně nemocný pacient, dochovaný doma s domácí péčí  (resp. v režimu signálního kódu)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E7A7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NT 1 – Terminálně nemocný pacient, zemřelý za terminální hospitalizace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699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9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NT 2 – Terminálně nemocný pacient, převezený k terminální hospitalizaci záchrannou službou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699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NT 3 – Terminálně nemocný pacient v domácí péči, zemřelý za hospitalizace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699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9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NT 4 – Terminálně nemocný pacient, převážený opakovaně záchrannou službou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699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NT 5 – Klient domova pro seniory, zemřelý za terminální hospitalizace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699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9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NT 6 – Klient domova pro seniory, zemřelý za terminální hospitalizace prostřednictvím ZZS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699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NT 7 – Terminálně nemocný pacient v domácí péči v režimu signálního kódu, zemřelý za hospitalizace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699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9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NT 8 – Terminálně nemocný pacient v mobilní specializované paliativní péči, předaný k terminální hospitalizaci</a:t>
                      </a:r>
                      <a:endParaRPr/>
                    </a:p>
                  </a:txBody>
                  <a:tcPr marT="7625" marB="0" marR="7625" marL="7625" anchor="ctr">
                    <a:lnT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699"/>
                    </a:solidFill>
                  </a:tcPr>
                </a:tc>
              </a:tr>
            </a:tbl>
          </a:graphicData>
        </a:graphic>
      </p:graphicFrame>
      <p:sp>
        <p:nvSpPr>
          <p:cNvPr id="1294" name="Google Shape;1294;p9"/>
          <p:cNvSpPr txBox="1"/>
          <p:nvPr/>
        </p:nvSpPr>
        <p:spPr>
          <a:xfrm>
            <a:off x="288000" y="540000"/>
            <a:ext cx="6354663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rPr b="1" i="0" lang="cs-CZ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 = 65 151  (pacienti zemřelí v roce 2012 v ČR, očekávatelná úmrtí)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Calibri"/>
              <a:buNone/>
            </a:pPr>
            <a:r>
              <a:rPr b="1" i="0" lang="cs-CZ" sz="1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*v kolika % byla zapojena zdravotní záchranná služba</a:t>
            </a:r>
            <a:endParaRPr/>
          </a:p>
        </p:txBody>
      </p:sp>
      <p:sp>
        <p:nvSpPr>
          <p:cNvPr id="1295" name="Google Shape;1295;p9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alibri"/>
              <a:buNone/>
            </a:pPr>
            <a:r>
              <a:rPr lang="cs-CZ" sz="2800">
                <a:solidFill>
                  <a:srgbClr val="002060"/>
                </a:solidFill>
              </a:rPr>
              <a:t>Trajektorie pacientů v závěru života: SITUACE V ČR SE ZLEPŠUJE </a:t>
            </a:r>
            <a:endParaRPr sz="2800">
              <a:solidFill>
                <a:srgbClr val="002060"/>
              </a:solidFill>
            </a:endParaRPr>
          </a:p>
        </p:txBody>
      </p:sp>
      <p:sp>
        <p:nvSpPr>
          <p:cNvPr id="1296" name="Google Shape;1296;p9"/>
          <p:cNvSpPr txBox="1"/>
          <p:nvPr/>
        </p:nvSpPr>
        <p:spPr>
          <a:xfrm>
            <a:off x="5797288" y="769366"/>
            <a:ext cx="153288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ČR 2012</a:t>
            </a:r>
            <a:endParaRPr/>
          </a:p>
        </p:txBody>
      </p:sp>
      <p:sp>
        <p:nvSpPr>
          <p:cNvPr id="1297" name="Google Shape;1297;p9"/>
          <p:cNvSpPr txBox="1"/>
          <p:nvPr/>
        </p:nvSpPr>
        <p:spPr>
          <a:xfrm>
            <a:off x="6642663" y="2403625"/>
            <a:ext cx="1752396" cy="11079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1600"/>
              <a:buFont typeface="Calibri"/>
              <a:buNone/>
            </a:pPr>
            <a:r>
              <a:rPr b="1" i="0" lang="cs-CZ" sz="1600" u="none" cap="none" strike="noStrik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Žádoucí trajektorie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1600"/>
              <a:buFont typeface="Calibri"/>
              <a:buNone/>
            </a:pPr>
            <a:r>
              <a:rPr b="1" i="0" lang="cs-CZ" sz="1600" u="none" cap="none" strike="noStrik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za péčí v závěru života: </a:t>
            </a:r>
            <a:r>
              <a:rPr b="1" i="0" lang="cs-CZ" sz="1800" u="none" cap="none" strike="noStrike">
                <a:solidFill>
                  <a:srgbClr val="000000"/>
                </a:solidFill>
                <a:highlight>
                  <a:srgbClr val="92D050"/>
                </a:highlight>
                <a:latin typeface="Calibri"/>
                <a:ea typeface="Calibri"/>
                <a:cs typeface="Calibri"/>
                <a:sym typeface="Calibri"/>
              </a:rPr>
              <a:t>43 %</a:t>
            </a:r>
            <a:endParaRPr/>
          </a:p>
        </p:txBody>
      </p:sp>
      <p:sp>
        <p:nvSpPr>
          <p:cNvPr id="1298" name="Google Shape;1298;p9"/>
          <p:cNvSpPr txBox="1"/>
          <p:nvPr/>
        </p:nvSpPr>
        <p:spPr>
          <a:xfrm>
            <a:off x="9397347" y="760730"/>
            <a:ext cx="153288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ČR 2023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9"/>
          <p:cNvSpPr txBox="1"/>
          <p:nvPr/>
        </p:nvSpPr>
        <p:spPr>
          <a:xfrm>
            <a:off x="6642663" y="4777609"/>
            <a:ext cx="1752396" cy="10772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Calibri"/>
              <a:buNone/>
            </a:pPr>
            <a:r>
              <a:rPr b="1" i="0" lang="cs-CZ" sz="1600" u="none" cap="none" strike="noStrik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Nežádoucí trajektorie za péčí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Calibri"/>
              <a:buNone/>
            </a:pPr>
            <a:r>
              <a:rPr b="1" i="0" lang="cs-CZ" sz="1600" u="none" cap="none" strike="noStrik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v závěru života: 57</a:t>
            </a:r>
            <a:r>
              <a:rPr b="0" i="0" lang="cs-CZ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1" i="0" lang="cs-CZ" sz="1600" u="none" cap="none" strike="noStrik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/>
          </a:p>
        </p:txBody>
      </p:sp>
      <p:sp>
        <p:nvSpPr>
          <p:cNvPr id="1300" name="Google Shape;1300;p9"/>
          <p:cNvSpPr txBox="1"/>
          <p:nvPr/>
        </p:nvSpPr>
        <p:spPr>
          <a:xfrm>
            <a:off x="7651016" y="5570391"/>
            <a:ext cx="649945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cs-CZ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57 %</a:t>
            </a:r>
            <a:endParaRPr/>
          </a:p>
        </p:txBody>
      </p:sp>
      <p:graphicFrame>
        <p:nvGraphicFramePr>
          <p:cNvPr id="1301" name="Google Shape;1301;p9"/>
          <p:cNvGraphicFramePr/>
          <p:nvPr/>
        </p:nvGraphicFramePr>
        <p:xfrm>
          <a:off x="8324980" y="649710"/>
          <a:ext cx="2915241" cy="6208290"/>
        </p:xfrm>
        <a:graphic>
          <a:graphicData uri="http://schemas.openxmlformats.org/drawingml/2006/chart">
            <c:chart r:id="rId4"/>
          </a:graphicData>
        </a:graphic>
      </p:graphicFrame>
      <p:sp>
        <p:nvSpPr>
          <p:cNvPr id="1302" name="Google Shape;1302;p9"/>
          <p:cNvSpPr txBox="1"/>
          <p:nvPr/>
        </p:nvSpPr>
        <p:spPr>
          <a:xfrm>
            <a:off x="10207762" y="2414922"/>
            <a:ext cx="1752396" cy="11079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1600"/>
              <a:buFont typeface="Calibri"/>
              <a:buNone/>
            </a:pPr>
            <a:r>
              <a:rPr b="1" i="0" lang="cs-CZ" sz="1600" u="none" cap="none" strike="noStrik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Žádoucí trajektorie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1600"/>
              <a:buFont typeface="Calibri"/>
              <a:buNone/>
            </a:pPr>
            <a:r>
              <a:rPr b="1" i="0" lang="cs-CZ" sz="1600" u="none" cap="none" strike="noStrik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za péčí v závěru života: </a:t>
            </a:r>
            <a:r>
              <a:rPr b="1" i="0" lang="cs-CZ" sz="1800" u="none" cap="none" strike="noStrike">
                <a:solidFill>
                  <a:srgbClr val="000000"/>
                </a:solidFill>
                <a:highlight>
                  <a:srgbClr val="92D050"/>
                </a:highlight>
                <a:latin typeface="Calibri"/>
                <a:ea typeface="Calibri"/>
                <a:cs typeface="Calibri"/>
                <a:sym typeface="Calibri"/>
              </a:rPr>
              <a:t>54 %</a:t>
            </a:r>
            <a:endParaRPr/>
          </a:p>
        </p:txBody>
      </p:sp>
      <p:sp>
        <p:nvSpPr>
          <p:cNvPr id="1303" name="Google Shape;1303;p9"/>
          <p:cNvSpPr txBox="1"/>
          <p:nvPr/>
        </p:nvSpPr>
        <p:spPr>
          <a:xfrm>
            <a:off x="10163790" y="4933038"/>
            <a:ext cx="1752396" cy="10772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Calibri"/>
              <a:buNone/>
            </a:pPr>
            <a:r>
              <a:rPr b="1" i="0" lang="cs-CZ" sz="1600" u="none" cap="none" strike="noStrik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Nežádoucí trajektorie za péčí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Calibri"/>
              <a:buNone/>
            </a:pPr>
            <a:r>
              <a:rPr b="1" i="0" lang="cs-CZ" sz="1600" u="none" cap="none" strike="noStrik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v závěru života: 57</a:t>
            </a:r>
            <a:r>
              <a:rPr b="0" i="0" lang="cs-CZ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1" i="0" lang="cs-CZ" sz="1600" u="none" cap="none" strike="noStrik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/>
          </a:p>
        </p:txBody>
      </p:sp>
      <p:sp>
        <p:nvSpPr>
          <p:cNvPr id="1304" name="Google Shape;1304;p9"/>
          <p:cNvSpPr txBox="1"/>
          <p:nvPr/>
        </p:nvSpPr>
        <p:spPr>
          <a:xfrm>
            <a:off x="11165636" y="5755057"/>
            <a:ext cx="649945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cs-CZ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46 %</a:t>
            </a:r>
            <a:endParaRPr/>
          </a:p>
        </p:txBody>
      </p:sp>
      <p:cxnSp>
        <p:nvCxnSpPr>
          <p:cNvPr id="1305" name="Google Shape;1305;p9"/>
          <p:cNvCxnSpPr>
            <a:stCxn id="1296" idx="3"/>
          </p:cNvCxnSpPr>
          <p:nvPr/>
        </p:nvCxnSpPr>
        <p:spPr>
          <a:xfrm flipH="1" rot="10800000">
            <a:off x="7330173" y="999599"/>
            <a:ext cx="2067300" cy="600"/>
          </a:xfrm>
          <a:prstGeom prst="straightConnector1">
            <a:avLst/>
          </a:prstGeom>
          <a:noFill/>
          <a:ln cap="flat" cmpd="sng" w="57150">
            <a:solidFill>
              <a:srgbClr val="25518E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10"/>
          <p:cNvSpPr txBox="1"/>
          <p:nvPr>
            <p:ph type="title"/>
          </p:nvPr>
        </p:nvSpPr>
        <p:spPr>
          <a:xfrm>
            <a:off x="272590" y="160258"/>
            <a:ext cx="11386173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alibri"/>
              <a:buNone/>
            </a:pPr>
            <a:r>
              <a:rPr lang="cs-CZ" sz="2800">
                <a:solidFill>
                  <a:srgbClr val="002060"/>
                </a:solidFill>
              </a:rPr>
              <a:t>Pacienti s potřebami geriatrické péče v ČR</a:t>
            </a:r>
            <a:endParaRPr/>
          </a:p>
        </p:txBody>
      </p:sp>
      <p:sp>
        <p:nvSpPr>
          <p:cNvPr id="1312" name="Google Shape;1312;p10"/>
          <p:cNvSpPr txBox="1"/>
          <p:nvPr/>
        </p:nvSpPr>
        <p:spPr>
          <a:xfrm>
            <a:off x="516483" y="698622"/>
            <a:ext cx="1051560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0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Zdroj: NRHZS</a:t>
            </a:r>
            <a:endParaRPr b="1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13" name="Google Shape;1313;p10"/>
          <p:cNvGraphicFramePr/>
          <p:nvPr/>
        </p:nvGraphicFramePr>
        <p:xfrm>
          <a:off x="555465" y="66554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{70175064-C523-465C-A59E-F0488A990C1A}</a:tableStyleId>
              </a:tblPr>
              <a:tblGrid>
                <a:gridCol w="1331575"/>
                <a:gridCol w="1331575"/>
                <a:gridCol w="1468150"/>
                <a:gridCol w="1457000"/>
                <a:gridCol w="834025"/>
                <a:gridCol w="1356525"/>
                <a:gridCol w="1457000"/>
                <a:gridCol w="1416825"/>
              </a:tblGrid>
              <a:tr h="39935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s-CZ" sz="1800" u="none" cap="none" strike="noStrike">
                          <a:solidFill>
                            <a:schemeClr val="dk1"/>
                          </a:solidFill>
                        </a:rPr>
                        <a:t>Rok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cs-CZ" sz="1800" u="none" cap="none" strike="noStrike">
                          <a:solidFill>
                            <a:schemeClr val="dk1"/>
                          </a:solidFill>
                        </a:rPr>
                        <a:t>Počet geriatrických pacientů v ČR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6272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</a:rPr>
                        <a:t>60-74 let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</a:rPr>
                        <a:t>Nízké riziko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</a:rPr>
                        <a:t>60-74 let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</a:rPr>
                        <a:t>Střední riziko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</a:rPr>
                        <a:t>60-74 let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</a:rPr>
                        <a:t>Vysoké riziko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</a:rPr>
                        <a:t>75+ let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</a:rPr>
                        <a:t>Nízké riziko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</a:rPr>
                        <a:t>75+ let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</a:rPr>
                        <a:t>Střední riziko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</a:rPr>
                        <a:t>75+ let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</a:rPr>
                        <a:t>Vysoké riziko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2014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505 077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225 209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15 537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239 420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155 111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47 935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2015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545 541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228 298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16 767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261 707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158 563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51 445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2016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558 311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228 960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17 326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274 965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160 039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53 804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2017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565 572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226 908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17 969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287 040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160 856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55 524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2018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564 574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222 356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18 575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302 285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165 224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57 819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2019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573 484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221 266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19 020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323 091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169 687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60 913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2020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563 424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192 069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19 229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330 661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158 682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61 150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2021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617 674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196 726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20 281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379 563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167 521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63 450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2022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585 664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202 808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20 377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382 232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181 790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68 514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2023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577 591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202 266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20 417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399 038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187 610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71 436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590 503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203 127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20 848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423 439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192 366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75 603</a:t>
                      </a:r>
                      <a:endParaRPr/>
                    </a:p>
                  </a:txBody>
                  <a:tcPr marT="6350" marB="0" marR="6350" marL="63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1314" name="Google Shape;1314;p10"/>
          <p:cNvCxnSpPr/>
          <p:nvPr/>
        </p:nvCxnSpPr>
        <p:spPr>
          <a:xfrm>
            <a:off x="6076950" y="2291255"/>
            <a:ext cx="0" cy="3841692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315" name="Google Shape;1315;p10"/>
          <p:cNvSpPr txBox="1"/>
          <p:nvPr/>
        </p:nvSpPr>
        <p:spPr>
          <a:xfrm>
            <a:off x="7032517" y="6329928"/>
            <a:ext cx="1215614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Arial"/>
              <a:buNone/>
            </a:pPr>
            <a:r>
              <a:rPr b="1" i="0" lang="cs-CZ" sz="2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+62%</a:t>
            </a:r>
            <a:endParaRPr/>
          </a:p>
        </p:txBody>
      </p:sp>
      <p:sp>
        <p:nvSpPr>
          <p:cNvPr id="1316" name="Google Shape;1316;p10"/>
          <p:cNvSpPr txBox="1"/>
          <p:nvPr/>
        </p:nvSpPr>
        <p:spPr>
          <a:xfrm>
            <a:off x="9934590" y="6307965"/>
            <a:ext cx="1215614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Arial"/>
              <a:buNone/>
            </a:pPr>
            <a:r>
              <a:rPr b="1" i="0" lang="cs-CZ" sz="2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+47%</a:t>
            </a:r>
            <a:endParaRPr/>
          </a:p>
        </p:txBody>
      </p:sp>
      <p:sp>
        <p:nvSpPr>
          <p:cNvPr id="1317" name="Google Shape;1317;p10"/>
          <p:cNvSpPr txBox="1"/>
          <p:nvPr/>
        </p:nvSpPr>
        <p:spPr>
          <a:xfrm>
            <a:off x="8483254" y="6320963"/>
            <a:ext cx="1215614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Arial"/>
              <a:buNone/>
            </a:pPr>
            <a:r>
              <a:rPr b="1" i="0" lang="cs-CZ" sz="2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+21%</a:t>
            </a:r>
            <a:endParaRPr/>
          </a:p>
        </p:txBody>
      </p:sp>
      <p:sp>
        <p:nvSpPr>
          <p:cNvPr id="1318" name="Google Shape;1318;p10"/>
          <p:cNvSpPr txBox="1"/>
          <p:nvPr/>
        </p:nvSpPr>
        <p:spPr>
          <a:xfrm>
            <a:off x="1867714" y="6344057"/>
            <a:ext cx="1215614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Arial"/>
              <a:buNone/>
            </a:pPr>
            <a:r>
              <a:rPr b="1" i="0" lang="cs-CZ" sz="2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+8%</a:t>
            </a:r>
            <a:endParaRPr/>
          </a:p>
        </p:txBody>
      </p:sp>
      <p:sp>
        <p:nvSpPr>
          <p:cNvPr id="1319" name="Google Shape;1319;p10"/>
          <p:cNvSpPr txBox="1"/>
          <p:nvPr/>
        </p:nvSpPr>
        <p:spPr>
          <a:xfrm>
            <a:off x="4763600" y="6326889"/>
            <a:ext cx="1215614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Arial"/>
              <a:buNone/>
            </a:pPr>
            <a:r>
              <a:rPr b="1" i="0" lang="cs-CZ" sz="2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+24%</a:t>
            </a:r>
            <a:endParaRPr/>
          </a:p>
        </p:txBody>
      </p:sp>
      <p:sp>
        <p:nvSpPr>
          <p:cNvPr id="1320" name="Google Shape;1320;p10"/>
          <p:cNvSpPr txBox="1"/>
          <p:nvPr/>
        </p:nvSpPr>
        <p:spPr>
          <a:xfrm>
            <a:off x="3295087" y="6332518"/>
            <a:ext cx="1215614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Arial"/>
              <a:buNone/>
            </a:pPr>
            <a:r>
              <a:rPr b="1" i="0" lang="cs-CZ" sz="2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-11%</a:t>
            </a:r>
            <a:endParaRPr/>
          </a:p>
        </p:txBody>
      </p:sp>
      <p:cxnSp>
        <p:nvCxnSpPr>
          <p:cNvPr id="1321" name="Google Shape;1321;p10"/>
          <p:cNvCxnSpPr/>
          <p:nvPr/>
        </p:nvCxnSpPr>
        <p:spPr>
          <a:xfrm>
            <a:off x="11150204" y="2291255"/>
            <a:ext cx="0" cy="3841692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dash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11"/>
          <p:cNvSpPr txBox="1"/>
          <p:nvPr>
            <p:ph type="title"/>
          </p:nvPr>
        </p:nvSpPr>
        <p:spPr>
          <a:xfrm>
            <a:off x="272591" y="160258"/>
            <a:ext cx="10515600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600"/>
              <a:buFont typeface="Calibri"/>
              <a:buNone/>
            </a:pPr>
            <a:r>
              <a:rPr lang="cs-CZ">
                <a:solidFill>
                  <a:srgbClr val="002060"/>
                </a:solidFill>
              </a:rPr>
              <a:t>Statistická predikce prevalence počtu geriatrických pacientů do roku 2050</a:t>
            </a:r>
            <a:endParaRPr>
              <a:solidFill>
                <a:srgbClr val="002060"/>
              </a:solidFill>
            </a:endParaRPr>
          </a:p>
        </p:txBody>
      </p:sp>
      <p:sp>
        <p:nvSpPr>
          <p:cNvPr id="1328" name="Google Shape;1328;p11"/>
          <p:cNvSpPr txBox="1"/>
          <p:nvPr/>
        </p:nvSpPr>
        <p:spPr>
          <a:xfrm>
            <a:off x="323391" y="623843"/>
            <a:ext cx="1115339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0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Zdroj dat: Národní registr hrazených zdravotních služeb (NRHZS);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0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Český statistický úřad, Projekce obyvatelstva v krajích ČR - do roku 2080 (datum vydání: 12. 12. 2024, </a:t>
            </a:r>
            <a:r>
              <a:rPr b="0" i="0" lang="cs-CZ" sz="1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odkaz</a:t>
            </a:r>
            <a:r>
              <a:rPr b="0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b="0" i="1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29" name="Google Shape;1329;p11"/>
          <p:cNvGraphicFramePr/>
          <p:nvPr/>
        </p:nvGraphicFramePr>
        <p:xfrm>
          <a:off x="418692" y="12761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{133C604E-346B-449C-9656-9F051522CF4C}</a:tableStyleId>
              </a:tblPr>
              <a:tblGrid>
                <a:gridCol w="1800000"/>
                <a:gridCol w="1358175"/>
                <a:gridCol w="1358175"/>
                <a:gridCol w="1469425"/>
                <a:gridCol w="1434325"/>
                <a:gridCol w="1434325"/>
                <a:gridCol w="1434325"/>
              </a:tblGrid>
              <a:tr h="341100">
                <a:tc row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Vysoké riziko*, věk 60–74 let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Pozorované hodnoty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Predikované hodnoty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3411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2020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2024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2030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2035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2040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2050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1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19 229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20 848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19 706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20 609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22 886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25 294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30" name="Google Shape;1330;p11"/>
          <p:cNvGraphicFramePr/>
          <p:nvPr/>
        </p:nvGraphicFramePr>
        <p:xfrm>
          <a:off x="418692" y="31571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{133C604E-346B-449C-9656-9F051522CF4C}</a:tableStyleId>
              </a:tblPr>
              <a:tblGrid>
                <a:gridCol w="1800000"/>
                <a:gridCol w="1358175"/>
                <a:gridCol w="1358175"/>
                <a:gridCol w="1469425"/>
                <a:gridCol w="1434325"/>
                <a:gridCol w="1434325"/>
                <a:gridCol w="1434325"/>
              </a:tblGrid>
              <a:tr h="341100">
                <a:tc row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Vysoké riziko*, věk 75+ let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Pozorované hodnoty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Predikované hodnoty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3411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2020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2024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2030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2035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2040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2050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1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61 150</a:t>
                      </a:r>
                      <a:endParaRPr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75 603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98 702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118 377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132 941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150 963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31" name="Google Shape;1331;p11"/>
          <p:cNvSpPr txBox="1"/>
          <p:nvPr/>
        </p:nvSpPr>
        <p:spPr>
          <a:xfrm>
            <a:off x="1918271" y="4908517"/>
            <a:ext cx="2939591" cy="584775"/>
          </a:xfrm>
          <a:prstGeom prst="rect">
            <a:avLst/>
          </a:prstGeom>
          <a:solidFill>
            <a:srgbClr val="D7144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i="0" lang="cs-CZ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+61 % za 10 let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2" name="Google Shape;1332;p11"/>
          <p:cNvSpPr/>
          <p:nvPr/>
        </p:nvSpPr>
        <p:spPr>
          <a:xfrm rot="5400000">
            <a:off x="4119408" y="2617147"/>
            <a:ext cx="366118" cy="3997966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9050">
            <a:solidFill>
              <a:srgbClr val="D714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3" name="Google Shape;1333;p11"/>
          <p:cNvSpPr txBox="1"/>
          <p:nvPr/>
        </p:nvSpPr>
        <p:spPr>
          <a:xfrm>
            <a:off x="6159061" y="6413569"/>
            <a:ext cx="58816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cs-CZ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 Vysoké riziko ztráty soběstačnosti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4" name="Google Shape;1334;p11"/>
          <p:cNvSpPr txBox="1"/>
          <p:nvPr/>
        </p:nvSpPr>
        <p:spPr>
          <a:xfrm>
            <a:off x="6863254" y="5200904"/>
            <a:ext cx="2939591" cy="584775"/>
          </a:xfrm>
          <a:prstGeom prst="rect">
            <a:avLst/>
          </a:prstGeom>
          <a:solidFill>
            <a:srgbClr val="D7144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i="0" lang="cs-CZ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+35 % za 10 let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5" name="Google Shape;1335;p11"/>
          <p:cNvSpPr/>
          <p:nvPr/>
        </p:nvSpPr>
        <p:spPr>
          <a:xfrm rot="5400000">
            <a:off x="7193368" y="3239891"/>
            <a:ext cx="366118" cy="3409023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9050">
            <a:solidFill>
              <a:srgbClr val="D714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p12"/>
          <p:cNvSpPr txBox="1"/>
          <p:nvPr/>
        </p:nvSpPr>
        <p:spPr>
          <a:xfrm>
            <a:off x="252883" y="2578795"/>
            <a:ext cx="11686233" cy="3882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b="1" i="0" lang="cs-CZ" sz="5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Zcela nový výstup: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Arial"/>
              <a:buNone/>
            </a:pPr>
            <a:r>
              <a:rPr b="1" i="0" lang="cs-CZ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Predikce potřeb sociálních a sociálně zdravotních služeb na úroveň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Arial"/>
              <a:buNone/>
            </a:pPr>
            <a:r>
              <a:rPr b="1" i="0" lang="cs-CZ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kraj –&gt; okres -&gt; ORP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180072"/>
              </a:buClr>
              <a:buSzPts val="5400"/>
              <a:buFont typeface="Arial"/>
              <a:buNone/>
            </a:pPr>
            <a:r>
              <a:t/>
            </a:r>
            <a:endParaRPr b="1" i="0" sz="5400" u="none" cap="none" strike="noStrike">
              <a:solidFill>
                <a:srgbClr val="18007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2" name="Google Shape;134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259" y="-191872"/>
            <a:ext cx="10947991" cy="2105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7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p13"/>
          <p:cNvSpPr txBox="1"/>
          <p:nvPr/>
        </p:nvSpPr>
        <p:spPr>
          <a:xfrm>
            <a:off x="238404" y="184187"/>
            <a:ext cx="11689691" cy="6347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alibri"/>
              <a:buNone/>
            </a:pPr>
            <a:r>
              <a:rPr b="1" i="0" lang="cs-CZ" sz="2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Ukázka realizovaných prediktivních modelů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alibri"/>
              <a:buNone/>
            </a:pPr>
            <a:r>
              <a:rPr b="1" i="0" lang="cs-CZ" sz="2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Pobytové sociální služby</a:t>
            </a:r>
            <a:endParaRPr/>
          </a:p>
        </p:txBody>
      </p:sp>
      <p:graphicFrame>
        <p:nvGraphicFramePr>
          <p:cNvPr id="1349" name="Google Shape;1349;p13"/>
          <p:cNvGraphicFramePr/>
          <p:nvPr/>
        </p:nvGraphicFramePr>
        <p:xfrm>
          <a:off x="-53682" y="1018975"/>
          <a:ext cx="5388567" cy="5481853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350" name="Google Shape;1350;p13"/>
          <p:cNvSpPr txBox="1"/>
          <p:nvPr/>
        </p:nvSpPr>
        <p:spPr>
          <a:xfrm>
            <a:off x="906488" y="1701363"/>
            <a:ext cx="5070981" cy="665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2"/>
              <a:buFont typeface="Calibri"/>
              <a:buNone/>
            </a:pPr>
            <a:r>
              <a:rPr b="1" i="0" lang="cs-CZ" sz="1862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Věkové složení osob v zařízeních</a:t>
            </a:r>
            <a:br>
              <a:rPr b="1" i="0" lang="cs-CZ" sz="1862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cs-CZ" sz="1862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 pobytovou sociální službou v roce 2024</a:t>
            </a:r>
            <a:endParaRPr/>
          </a:p>
        </p:txBody>
      </p:sp>
      <p:sp>
        <p:nvSpPr>
          <p:cNvPr id="1351" name="Google Shape;1351;p13"/>
          <p:cNvSpPr txBox="1"/>
          <p:nvPr/>
        </p:nvSpPr>
        <p:spPr>
          <a:xfrm>
            <a:off x="4972693" y="4755682"/>
            <a:ext cx="237200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Calibri"/>
              <a:buNone/>
            </a:pPr>
            <a:r>
              <a:rPr b="1" i="0" lang="cs-CZ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 roce 2024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b="0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93 536 klientů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b="0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25 779 tis. OD*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b="0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76 761 lůžek</a:t>
            </a:r>
            <a:endParaRPr/>
          </a:p>
        </p:txBody>
      </p:sp>
      <p:sp>
        <p:nvSpPr>
          <p:cNvPr id="1352" name="Google Shape;1352;p13"/>
          <p:cNvSpPr txBox="1"/>
          <p:nvPr/>
        </p:nvSpPr>
        <p:spPr>
          <a:xfrm>
            <a:off x="8564318" y="2002471"/>
            <a:ext cx="2569741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Calibri"/>
              <a:buNone/>
            </a:pPr>
            <a:r>
              <a:rPr b="1" i="0" lang="cs-CZ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 roce 2040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b="0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153 178 klientů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b="0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41 337 tis. 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b="0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126 077 lůžek</a:t>
            </a:r>
            <a:endParaRPr/>
          </a:p>
        </p:txBody>
      </p:sp>
      <p:sp>
        <p:nvSpPr>
          <p:cNvPr id="1353" name="Google Shape;1353;p13"/>
          <p:cNvSpPr txBox="1"/>
          <p:nvPr/>
        </p:nvSpPr>
        <p:spPr>
          <a:xfrm>
            <a:off x="8883608" y="184187"/>
            <a:ext cx="2553657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Calibri"/>
              <a:buNone/>
            </a:pPr>
            <a:r>
              <a:rPr b="1" i="0" lang="cs-CZ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V roce 2050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b="0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170 323 klientů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b="0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45 702 tis. 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b="0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140 501 lůžek</a:t>
            </a:r>
            <a:endParaRPr/>
          </a:p>
        </p:txBody>
      </p:sp>
      <p:sp>
        <p:nvSpPr>
          <p:cNvPr id="1354" name="Google Shape;1354;p13"/>
          <p:cNvSpPr txBox="1"/>
          <p:nvPr/>
        </p:nvSpPr>
        <p:spPr>
          <a:xfrm>
            <a:off x="8192028" y="3820755"/>
            <a:ext cx="2569741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1" i="0" lang="cs-CZ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 roce 2035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❑"/>
            </a:pPr>
            <a:r>
              <a:rPr b="1" i="0" lang="cs-CZ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135 624 klientů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b="0" i="0" lang="cs-CZ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36 767 tis. OD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❑"/>
            </a:pPr>
            <a:r>
              <a:rPr b="1" i="0" lang="cs-CZ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111 503 lůžek</a:t>
            </a:r>
            <a:endParaRPr/>
          </a:p>
        </p:txBody>
      </p:sp>
      <p:cxnSp>
        <p:nvCxnSpPr>
          <p:cNvPr id="1355" name="Google Shape;1355;p13"/>
          <p:cNvCxnSpPr/>
          <p:nvPr/>
        </p:nvCxnSpPr>
        <p:spPr>
          <a:xfrm flipH="1" rot="10800000">
            <a:off x="6921958" y="4415440"/>
            <a:ext cx="1068399" cy="680483"/>
          </a:xfrm>
          <a:prstGeom prst="straightConnector1">
            <a:avLst/>
          </a:prstGeom>
          <a:noFill/>
          <a:ln cap="flat" cmpd="sng" w="28575">
            <a:solidFill>
              <a:srgbClr val="00206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56" name="Google Shape;1356;p13"/>
          <p:cNvCxnSpPr/>
          <p:nvPr/>
        </p:nvCxnSpPr>
        <p:spPr>
          <a:xfrm flipH="1" rot="10800000">
            <a:off x="6720287" y="2413591"/>
            <a:ext cx="1727447" cy="2342091"/>
          </a:xfrm>
          <a:prstGeom prst="straightConnector1">
            <a:avLst/>
          </a:prstGeom>
          <a:noFill/>
          <a:ln cap="flat" cmpd="sng" w="28575">
            <a:solidFill>
              <a:srgbClr val="00206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57" name="Google Shape;1357;p13"/>
          <p:cNvCxnSpPr>
            <a:stCxn id="1351" idx="0"/>
          </p:cNvCxnSpPr>
          <p:nvPr/>
        </p:nvCxnSpPr>
        <p:spPr>
          <a:xfrm flipH="1" rot="10800000">
            <a:off x="6158695" y="700582"/>
            <a:ext cx="2384400" cy="4055100"/>
          </a:xfrm>
          <a:prstGeom prst="straightConnector1">
            <a:avLst/>
          </a:prstGeom>
          <a:noFill/>
          <a:ln cap="flat" cmpd="sng" w="28575">
            <a:solidFill>
              <a:srgbClr val="00206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58" name="Google Shape;1358;p13"/>
          <p:cNvSpPr txBox="1"/>
          <p:nvPr/>
        </p:nvSpPr>
        <p:spPr>
          <a:xfrm>
            <a:off x="238404" y="828919"/>
            <a:ext cx="681037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0" i="0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Zdroj: MPSV, individuální data o poskytnutých pobytových sociálních službách;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0" i="0" lang="cs-CZ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hodnocené služby: domovy pro seniory, domovy pro osoby se zdravotním postižením, domovy se zvláštním režimem, odlehčovací služby, sociální služby poskytované ve zdravotnických zařízeních lůžkové péče, týdenní stacionáře</a:t>
            </a:r>
            <a:endParaRPr/>
          </a:p>
        </p:txBody>
      </p:sp>
      <p:sp>
        <p:nvSpPr>
          <p:cNvPr id="1359" name="Google Shape;1359;p13"/>
          <p:cNvSpPr txBox="1"/>
          <p:nvPr/>
        </p:nvSpPr>
        <p:spPr>
          <a:xfrm>
            <a:off x="10361260" y="4605585"/>
            <a:ext cx="133009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0"/>
              <a:buFont typeface="Arial Black"/>
              <a:buNone/>
            </a:pPr>
            <a:r>
              <a:rPr b="0" i="0" lang="cs-CZ" sz="9000" u="none" cap="none" strike="noStrik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!?</a:t>
            </a:r>
            <a:endParaRPr/>
          </a:p>
        </p:txBody>
      </p:sp>
      <p:sp>
        <p:nvSpPr>
          <p:cNvPr id="1360" name="Google Shape;1360;p13"/>
          <p:cNvSpPr txBox="1"/>
          <p:nvPr/>
        </p:nvSpPr>
        <p:spPr>
          <a:xfrm>
            <a:off x="7639665" y="5898247"/>
            <a:ext cx="290560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*OD – ošetřovací den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14"/>
          <p:cNvSpPr txBox="1"/>
          <p:nvPr>
            <p:ph type="title"/>
          </p:nvPr>
        </p:nvSpPr>
        <p:spPr>
          <a:xfrm>
            <a:off x="272590" y="160258"/>
            <a:ext cx="11386173" cy="538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alibri"/>
              <a:buNone/>
            </a:pPr>
            <a:r>
              <a:rPr lang="cs-CZ" sz="2800">
                <a:solidFill>
                  <a:srgbClr val="002060"/>
                </a:solidFill>
              </a:rPr>
              <a:t>Statistická predikce počtu seniorů s vysokým stupněm závislosti</a:t>
            </a:r>
            <a:endParaRPr sz="2800">
              <a:solidFill>
                <a:srgbClr val="002060"/>
              </a:solidFill>
            </a:endParaRPr>
          </a:p>
        </p:txBody>
      </p:sp>
      <p:sp>
        <p:nvSpPr>
          <p:cNvPr id="1367" name="Google Shape;1367;p14"/>
          <p:cNvSpPr txBox="1"/>
          <p:nvPr/>
        </p:nvSpPr>
        <p:spPr>
          <a:xfrm>
            <a:off x="273050" y="637187"/>
            <a:ext cx="1115339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0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Zdroj dat: NRHZS 2010–2024; MPSV/ČSSZ – data o příspěvcích na péči dle stupně závislosti (PnP, I–IV);</a:t>
            </a:r>
            <a:br>
              <a:rPr b="0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cs-CZ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Český statistický úřad, Projekce obyvatelstva v krajích ČR - do roku 2080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68" name="Google Shape;1368;p14"/>
          <p:cNvGraphicFramePr/>
          <p:nvPr/>
        </p:nvGraphicFramePr>
        <p:xfrm>
          <a:off x="418692" y="15283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{133C604E-346B-449C-9656-9F051522CF4C}</a:tableStyleId>
              </a:tblPr>
              <a:tblGrid>
                <a:gridCol w="2880000"/>
                <a:gridCol w="1980000"/>
                <a:gridCol w="1469425"/>
                <a:gridCol w="1434325"/>
                <a:gridCol w="1434325"/>
                <a:gridCol w="1434325"/>
              </a:tblGrid>
              <a:tr h="341100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Ukazatel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Pozorované hodnoty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Predikované hodnoty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3411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2030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2035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2040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Rok 2050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800" u="none" cap="none" strike="noStrike">
                          <a:solidFill>
                            <a:srgbClr val="D714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Věk 65+ </a:t>
                      </a: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zároveň</a:t>
                      </a:r>
                      <a:br>
                        <a:rPr b="1"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1" lang="cs-CZ" sz="1800" u="none" cap="none" strike="noStrike">
                          <a:solidFill>
                            <a:srgbClr val="D714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PnP III.–IV. stupeň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139 574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173 466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206 838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236 220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269 814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71440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cs-CZ" sz="1800" u="none" cap="none" strike="noStrike">
                          <a:solidFill>
                            <a:srgbClr val="D714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Věk 75+ </a:t>
                      </a: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zároveň</a:t>
                      </a:r>
                      <a:br>
                        <a:rPr b="1"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1" lang="cs-CZ" sz="1800" u="none" cap="none" strike="noStrike">
                          <a:solidFill>
                            <a:srgbClr val="D714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PnP III.–IV. Stupeň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115 442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151 174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184 482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211 347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240 666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71440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cs-CZ" sz="1800" u="none" cap="none" strike="noStrike">
                          <a:solidFill>
                            <a:srgbClr val="D714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Věk 85+ </a:t>
                      </a:r>
                      <a:r>
                        <a:rPr b="1"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zároveň</a:t>
                      </a:r>
                      <a:br>
                        <a:rPr b="1" lang="cs-CZ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1" lang="cs-CZ" sz="1800" u="none" cap="none" strike="noStrike">
                          <a:solidFill>
                            <a:srgbClr val="D714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PnP III.–IV. Stupeň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62 384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84 546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116 747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146 348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165 144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69" name="Google Shape;1369;p14"/>
          <p:cNvSpPr txBox="1"/>
          <p:nvPr/>
        </p:nvSpPr>
        <p:spPr>
          <a:xfrm>
            <a:off x="3428094" y="5114694"/>
            <a:ext cx="2939591" cy="584775"/>
          </a:xfrm>
          <a:prstGeom prst="rect">
            <a:avLst/>
          </a:prstGeom>
          <a:solidFill>
            <a:srgbClr val="D7144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i="0" lang="cs-CZ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+87 % za 10 let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0" name="Google Shape;1370;p14"/>
          <p:cNvSpPr/>
          <p:nvPr/>
        </p:nvSpPr>
        <p:spPr>
          <a:xfrm rot="5400000">
            <a:off x="5654215" y="3121097"/>
            <a:ext cx="366118" cy="340242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9050">
            <a:solidFill>
              <a:srgbClr val="D714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1" name="Google Shape;1371;p14"/>
          <p:cNvSpPr txBox="1"/>
          <p:nvPr/>
        </p:nvSpPr>
        <p:spPr>
          <a:xfrm>
            <a:off x="7830816" y="5446718"/>
            <a:ext cx="2939591" cy="584775"/>
          </a:xfrm>
          <a:prstGeom prst="rect">
            <a:avLst/>
          </a:prstGeom>
          <a:solidFill>
            <a:srgbClr val="D7144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i="0" lang="cs-CZ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+73 % za 10 let</a:t>
            </a:r>
            <a:endParaRPr b="1" i="0" sz="3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2" name="Google Shape;1372;p14"/>
          <p:cNvSpPr/>
          <p:nvPr/>
        </p:nvSpPr>
        <p:spPr>
          <a:xfrm rot="5400000">
            <a:off x="7756960" y="3720422"/>
            <a:ext cx="366118" cy="293959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9050">
            <a:solidFill>
              <a:srgbClr val="D714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0_Motiv Office">
  <a:themeElements>
    <a:clrScheme name="Vlastní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6468E"/>
      </a:accent1>
      <a:accent2>
        <a:srgbClr val="C14971"/>
      </a:accent2>
      <a:accent3>
        <a:srgbClr val="474544"/>
      </a:accent3>
      <a:accent4>
        <a:srgbClr val="FFC12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5_Motiv Office">
  <a:themeElements>
    <a:clrScheme name="VACCI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B2925"/>
      </a:accent1>
      <a:accent2>
        <a:srgbClr val="14377B"/>
      </a:accent2>
      <a:accent3>
        <a:srgbClr val="DB7925"/>
      </a:accent3>
      <a:accent4>
        <a:srgbClr val="178084"/>
      </a:accent4>
      <a:accent5>
        <a:srgbClr val="B9990D"/>
      </a:accent5>
      <a:accent6>
        <a:srgbClr val="1DAC26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7_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30_Motiv Office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Motiv Office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3_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11_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16_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2019-05-28T15:33:45Z</dcterms:created>
  <dc:creator>Koptíková Jana</dc:creator>
</cp:coreProperties>
</file>