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10" r:id="rId2"/>
    <p:sldId id="321" r:id="rId3"/>
    <p:sldId id="333" r:id="rId4"/>
    <p:sldId id="331" r:id="rId5"/>
    <p:sldId id="264" r:id="rId6"/>
    <p:sldId id="334" r:id="rId7"/>
    <p:sldId id="336" r:id="rId8"/>
    <p:sldId id="329" r:id="rId9"/>
    <p:sldId id="325" r:id="rId10"/>
    <p:sldId id="332" r:id="rId11"/>
    <p:sldId id="266" r:id="rId12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48A"/>
    <a:srgbClr val="2F5597"/>
    <a:srgbClr val="168A22"/>
    <a:srgbClr val="8A167E"/>
    <a:srgbClr val="8A5C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48" autoAdjust="0"/>
    <p:restoredTop sz="94660"/>
  </p:normalViewPr>
  <p:slideViewPr>
    <p:cSldViewPr snapToGrid="0">
      <p:cViewPr varScale="1">
        <p:scale>
          <a:sx n="63" d="100"/>
          <a:sy n="63" d="100"/>
        </p:scale>
        <p:origin x="1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FC307-74A7-4B4C-BA9F-3194028EEFE4}" type="datetimeFigureOut">
              <a:rPr lang="cs-CZ" smtClean="0"/>
              <a:t>26.11.2025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4B775-2547-4E6C-873E-D9B79F9F4A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95869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psv.cz/statisticka-rocenka-z-oblasti-prace-a-socialnich-veci-2024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EE446-72DA-F22C-55F8-5340E88C2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D6BBB0F8-5887-2578-A571-73EFD8AB9D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DD03028-30C7-D97F-1404-B11510E5CE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184C882-895D-660B-FB62-7DD44C2FD4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32568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388F47-93A7-C388-62B7-088D53E5C7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496810D-7B5F-BF40-2CFF-69955F03CD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BBEA9A3-D589-6F99-F4A0-1FA20B738C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448D3D8-C7ED-32AD-34D6-46BEAAF8B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66292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6C6BF-524C-4CD4-D84D-AF1508041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5355032-87B7-B7DD-EE47-3A551861AB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47A7CD7-9F7F-BE5C-75CD-1F1948821E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7422145-F16A-DAE0-67D2-3D59966B89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125384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53206-0C00-BCE9-5D84-7A71BC59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2A6FC14-CB3B-00B2-4AB7-F69FE0E73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C3236D1-8215-6259-03F6-3A2CB8EB9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cs-CZ" dirty="0"/>
              <a:t>Zdroj: MPSV </a:t>
            </a:r>
            <a:r>
              <a:rPr lang="cs-CZ" dirty="0">
                <a:hlinkClick r:id="rId3"/>
              </a:rPr>
              <a:t>Statistická ročenka z oblasti práce a sociálních věcí 2024 | MPSV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02F88F1-8FAC-1834-CAE9-58F2C5DE56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81254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41CDA-AA16-C953-F7F8-EC90DAA12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3F483DF-A59B-B424-E92D-86F845956B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2FB1F9-3A75-5DFC-FFBB-08E7936BC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C4432AC-1741-021D-1A58-C7392539FD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072674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CF88A5-FF9A-2E76-1390-36336E21D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AEC7056-803A-7ADF-40DA-2408B29E98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36EFDFA-49EB-6954-8A4E-77CDBF83C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DE243BBA-4ADD-BDF5-057C-D6CFD85269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9945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D4FF0-97BA-3F9B-C70D-032359DC83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C1A4C6AA-D45E-C695-4EF6-A2367B4292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9A57429-2A7B-A793-EE94-2DEA8798F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CE991E-D80F-BA09-2E69-AC3B7CF68F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83961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3A69E5-6BFA-C52E-AD18-9DE5B5CEE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F245C803-5171-E5D9-8D82-9081BC5ACE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AA96A426-4B9F-81FB-8EE1-6EDCB33B85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4530EF90-83E5-C840-8A29-549517C0BA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8438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B9E79-EB2C-6FC5-884C-AD55FB8A93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B4D5173-158C-AF87-1A5D-3ABB85402F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CBE92F2-359B-07AF-D2DF-F4C977AD5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Návrh novelizace – platné znění z vyznačením změn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600"/>
              </a:spcAft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9 (kompetenční zákon)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(1) Ministerstvo práce a sociálních věcí je ústředním orgánem státní správy pro pracovněprávní vztahy, bezpečnost práce, zaměstnanost a rekvalifikaci, kolektivní vyjednávání, mzdy a jiné odměny za práci, důchodové zabezpečení, nemocenské pojištění, úrazové pojištění, sociální péči, péči o pracovní podmínky žen a mladistvých, právní ochranu mateřství, péči o rodinu a děti, péči o občany, kteří potřebují zvláštní pomoc,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veřejné poručenství a opatrovnictví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a pro další otázky mzdové a sociální politiky.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§ 471 (Občanský zákoník)</a:t>
            </a: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>
              <a:lnSpc>
                <a:spcPct val="115000"/>
              </a:lnSpc>
              <a:spcAft>
                <a:spcPts val="600"/>
              </a:spcAft>
            </a:pP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(nový odstavec)</a:t>
            </a:r>
          </a:p>
          <a:p>
            <a:pPr marL="0" marR="0" lvl="0" indent="0" algn="just" defTabSz="914400" rtl="0" eaLnBrk="0" fontAlgn="base" latinLnBrk="0" hangingPunct="0">
              <a:lnSpc>
                <a:spcPct val="115000"/>
              </a:lnSpc>
              <a:spcBef>
                <a:spcPct val="3000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(3)</a:t>
            </a:r>
            <a:r>
              <a:rPr lang="cs-CZ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Veřejným opatrovníkem jmenuje soud obec, kde má </a:t>
            </a:r>
            <a:r>
              <a:rPr lang="cs-CZ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opatrovanec</a:t>
            </a:r>
            <a:r>
              <a:rPr lang="cs-CZ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bydliště (§ 80). Vykonává-li však pro ni opatrovnictví podle jiného zákona jiná obec, jmenuje soud veřejným opatrovníkem tuto obec. Změní-li se po jmenování veřejného opatrovníka okolnost rozhodná pro jeho určení podle věty druhé, přechází opatrovnictví na obec příslušnou k okamžiku, kdy změna nastala. Soud jmenuje veřejným opatrovníkem jinou vhodnou obec, je-li zřejmé, že obec jinak příslušná není schopna výkon funkce opatrovníka plnit řádně a nepostačí jiná vhodná opatření.</a:t>
            </a:r>
            <a:endParaRPr lang="cs-CZ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C8CA530-99AC-913D-0D18-7ADA015F86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EB5464B-1301-46CF-B5D5-3D95D1074DF2}" type="slidenum">
              <a:rPr lang="cs-CZ" smtClean="0"/>
              <a:pPr>
                <a:defRPr/>
              </a:pPr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0931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1F60E2C-5FCC-6AD7-A45A-58CC65D0E0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E693C-1C3E-4B01-A6AF-0F9ED78E4E08}" type="datetimeFigureOut">
              <a:rPr lang="cs-CZ"/>
              <a:pPr>
                <a:defRPr/>
              </a:pPr>
              <a:t>26.11.2025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C1D7408-9C02-8644-7A4F-29DBF2512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39EED0F-255C-F224-1C7C-6168C1854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381AD1-8109-463C-BDE1-F2BBFE8E57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3313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9B042A72-B6E6-51A3-E91C-2346DB329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B123AC-304A-409E-99BA-9B4D75EA261A}" type="datetimeFigureOut">
              <a:rPr lang="cs-CZ"/>
              <a:pPr>
                <a:defRPr/>
              </a:pPr>
              <a:t>26.11.2025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4FD22E09-F2FC-98D3-8633-D86779EC0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9AD71DC5-C9CF-9FF4-D9F9-6681BDB92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2C22F1-AAD3-4B4B-BB96-B528229F14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982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nadpis 1">
            <a:extLst>
              <a:ext uri="{FF2B5EF4-FFF2-40B4-BE49-F238E27FC236}">
                <a16:creationId xmlns:a16="http://schemas.microsoft.com/office/drawing/2014/main" id="{53DBBF2D-1A98-BA6F-86DF-82F3EEC732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text 2">
            <a:extLst>
              <a:ext uri="{FF2B5EF4-FFF2-40B4-BE49-F238E27FC236}">
                <a16:creationId xmlns:a16="http://schemas.microsoft.com/office/drawing/2014/main" id="{0005961E-8F7D-8E9E-4AF9-FE50DD638F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Po kliknutí můžete upravovat styly textu v předloze.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B051A46-767D-C53E-22DF-E91CEE9BD5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44EF4C8-5B91-434A-A383-07A3D3684A50}" type="datetimeFigureOut">
              <a:rPr lang="cs-CZ"/>
              <a:pPr>
                <a:defRPr/>
              </a:pPr>
              <a:t>26.11.2025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1EAF1D7-174E-F73D-C35E-5C1BD39787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6683D0D-0908-E02F-534C-BBCAD51BC0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4166CC5-0BF2-4211-A642-5B9204E94EB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5" r:id="rId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hyperlink" Target="https://www.mpsv.cz/statisticka-rocenka-z-oblasti-prace-a-socialnich-veci-2024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Obrázek 2">
            <a:extLst>
              <a:ext uri="{FF2B5EF4-FFF2-40B4-BE49-F238E27FC236}">
                <a16:creationId xmlns:a16="http://schemas.microsoft.com/office/drawing/2014/main" id="{5DF193CA-BBD6-2074-3328-E64EF36AB4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7496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TextovéPole 8">
            <a:extLst>
              <a:ext uri="{FF2B5EF4-FFF2-40B4-BE49-F238E27FC236}">
                <a16:creationId xmlns:a16="http://schemas.microsoft.com/office/drawing/2014/main" id="{D903FC2C-A3EC-FD58-BC34-CD9C398DD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70683"/>
            <a:ext cx="12192000" cy="3354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28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Výzvy v zajištění sociálních služeb a sociální práce pro obce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cs-CZ" dirty="0">
              <a:solidFill>
                <a:srgbClr val="4472C4">
                  <a:lumMod val="75000"/>
                </a:srgbClr>
              </a:solidFill>
              <a:latin typeface="Arial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cs-CZ" dirty="0">
              <a:solidFill>
                <a:srgbClr val="4472C4">
                  <a:lumMod val="75000"/>
                </a:srgbClr>
              </a:solidFill>
              <a:latin typeface="Arial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lang="cs-CZ" sz="2000" dirty="0">
              <a:solidFill>
                <a:srgbClr val="4472C4">
                  <a:lumMod val="75000"/>
                </a:srgbClr>
              </a:solidFill>
              <a:latin typeface="Arial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2000" dirty="0">
                <a:solidFill>
                  <a:srgbClr val="4472C4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Mladá Boleslav</a:t>
            </a:r>
            <a:r>
              <a:rPr kumimoji="0" lang="cs-CZ" alt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27. 11. 2025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kumimoji="0" lang="cs-CZ" alt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 panose="020B0604020202020204" pitchFamily="34" charset="0"/>
              </a:rPr>
              <a:t> 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2000" dirty="0">
                <a:solidFill>
                  <a:srgbClr val="4472C4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Petra Zdražilová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cs-CZ" altLang="cs-CZ" sz="2000" dirty="0">
                <a:solidFill>
                  <a:srgbClr val="4472C4">
                    <a:lumMod val="75000"/>
                  </a:srgbClr>
                </a:solidFill>
                <a:latin typeface="Arial"/>
                <a:cs typeface="Arial" panose="020B0604020202020204" pitchFamily="34" charset="0"/>
              </a:rPr>
              <a:t>Magdalena Opletalová</a:t>
            </a:r>
            <a:endParaRPr kumimoji="0" lang="cs-CZ" altLang="cs-CZ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endParaRPr kumimoji="0" lang="cs-CZ" altLang="cs-CZ" sz="28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01" name="Obrázek 6" descr="Obsah obrázku text&#10;&#10;Popis byl vytvořen automaticky">
            <a:extLst>
              <a:ext uri="{FF2B5EF4-FFF2-40B4-BE49-F238E27FC236}">
                <a16:creationId xmlns:a16="http://schemas.microsoft.com/office/drawing/2014/main" id="{754BF9A6-F99B-A317-8E46-43B1CE40A6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750888"/>
            <a:ext cx="22034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TextovéPole 8">
            <a:extLst>
              <a:ext uri="{FF2B5EF4-FFF2-40B4-BE49-F238E27FC236}">
                <a16:creationId xmlns:a16="http://schemas.microsoft.com/office/drawing/2014/main" id="{3F389785-8FCF-195F-64AC-83620ACAA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362700"/>
            <a:ext cx="121920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altLang="cs-CZ" sz="15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Arial" panose="020B0604020202020204" pitchFamily="34" charset="0"/>
              </a:rPr>
              <a:t>www.mpsv.cz</a:t>
            </a:r>
          </a:p>
        </p:txBody>
      </p:sp>
    </p:spTree>
    <p:extLst>
      <p:ext uri="{BB962C8B-B14F-4D97-AF65-F5344CB8AC3E}">
        <p14:creationId xmlns:p14="http://schemas.microsoft.com/office/powerpoint/2010/main" val="4081241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386A18-0105-9374-87A0-51E9B7E70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43B458FC-7484-63F8-9BEA-A7F62F491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0764000" cy="71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trendy v sociální oblasti</a:t>
            </a: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0B8A753A-3415-A53C-897A-6E14381BF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08" y="2455822"/>
            <a:ext cx="11511815" cy="6961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Stárnutí společnosti, stárnutí v obcích</a:t>
            </a:r>
          </a:p>
          <a:p>
            <a:r>
              <a:rPr lang="cs-CZ" dirty="0"/>
              <a:t> do 2035 výrazný nárůst potřeb dlouhodobé péče</a:t>
            </a:r>
          </a:p>
          <a:p>
            <a:r>
              <a:rPr lang="cs-CZ" dirty="0"/>
              <a:t> počet lidí ve věku 80+ vzroste o téměř 77 %</a:t>
            </a:r>
          </a:p>
          <a:p>
            <a:r>
              <a:rPr lang="cs-CZ" dirty="0"/>
              <a:t> dle predikce MPSV - o 92 tisíc osob více než dnes</a:t>
            </a:r>
          </a:p>
          <a:p>
            <a:r>
              <a:rPr lang="cs-CZ" dirty="0"/>
              <a:t> to znamená + cca 30,3 tisíce nových úvazků – tedy asi 42,7 tisíce zaměstnanců navíc </a:t>
            </a:r>
          </a:p>
          <a:p>
            <a:r>
              <a:rPr lang="cs-CZ" dirty="0"/>
              <a:t> riziko nedostupnosti péče</a:t>
            </a: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363C5C61-5E6B-CBB6-F608-E935AB875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F34A00F6-0A57-FC0E-7562-BB0D01726E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21914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C092E-81C7-07DA-6960-30F80F42C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AD26C323-B0E9-6CD3-7A86-403E4C516B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0764000" cy="71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trendy v sociální oblasti</a:t>
            </a: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E8123E93-FCDC-4A0C-70F8-36A8F322F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092" y="1855716"/>
            <a:ext cx="11511815" cy="7654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buNone/>
            </a:pPr>
            <a:r>
              <a:rPr lang="cs-CZ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Stárnutí společnosti, jaká je aktuální situace?</a:t>
            </a:r>
          </a:p>
          <a:p>
            <a:pPr indent="-457200">
              <a:lnSpc>
                <a:spcPct val="100000"/>
              </a:lnSpc>
            </a:pPr>
            <a:r>
              <a:rPr lang="cs-CZ" dirty="0"/>
              <a:t> V roce 2024 nebylo uspokojeno 38 778 žádostí o umístění v domově pro seniory a 24 418 žádostí v domově se zvláštním režimem</a:t>
            </a:r>
          </a:p>
          <a:p>
            <a:pPr indent="-457200">
              <a:lnSpc>
                <a:spcPct val="100000"/>
              </a:lnSpc>
            </a:pPr>
            <a:r>
              <a:rPr lang="cs-CZ" dirty="0"/>
              <a:t> Podle APSS ČR chybí ročně přes 400 tisíc hodin pečovatelské služby </a:t>
            </a:r>
          </a:p>
          <a:p>
            <a:pPr>
              <a:lnSpc>
                <a:spcPct val="100000"/>
              </a:lnSpc>
              <a:buNone/>
            </a:pPr>
            <a:endParaRPr lang="cs-CZ" dirty="0"/>
          </a:p>
          <a:p>
            <a:pPr>
              <a:lnSpc>
                <a:spcPct val="100000"/>
              </a:lnSpc>
              <a:buNone/>
            </a:pPr>
            <a:r>
              <a:rPr lang="cs-CZ" dirty="0"/>
              <a:t>Největší problémy jsou:</a:t>
            </a:r>
          </a:p>
          <a:p>
            <a:pPr indent="-457200">
              <a:lnSpc>
                <a:spcPct val="100000"/>
              </a:lnSpc>
            </a:pPr>
            <a:r>
              <a:rPr lang="cs-CZ" dirty="0"/>
              <a:t> Čekací lhůty: 35 % seniorů čeká na službu 2 měsíce a více, 37 % čeká měsíc</a:t>
            </a:r>
          </a:p>
          <a:p>
            <a:pPr indent="-457200">
              <a:lnSpc>
                <a:spcPct val="100000"/>
              </a:lnSpc>
            </a:pPr>
            <a:r>
              <a:rPr lang="cs-CZ" dirty="0"/>
              <a:t>Rozdíly v čekacích lhůtách se mohou lišit v jednotlivých krajích a obcích</a:t>
            </a:r>
          </a:p>
          <a:p>
            <a:pPr>
              <a:lnSpc>
                <a:spcPct val="100000"/>
              </a:lnSpc>
              <a:buNone/>
            </a:pPr>
            <a:endParaRPr lang="cs-CZ" dirty="0"/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0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0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7FA944CB-0B57-4B77-4472-7C55AEF63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3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9C3F6DAD-4DC0-0E6C-2534-BDC4AD038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2494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BE1A7-14BF-28EA-7583-9D474B950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B68C4ECB-5B62-EEAF-45A5-938990E0F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0764000" cy="71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trendy v sociální oblasti</a:t>
            </a: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915A5C10-2D17-D76F-E804-E117C6573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08" y="2455822"/>
            <a:ext cx="11511815" cy="6234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Stárnutí společnosti, co s tím?</a:t>
            </a:r>
          </a:p>
          <a:p>
            <a:pPr indent="-457200"/>
            <a:r>
              <a:rPr lang="cs-CZ" dirty="0"/>
              <a:t> Prevence, stárnutí ve zdraví</a:t>
            </a:r>
          </a:p>
          <a:p>
            <a:pPr indent="-457200"/>
            <a:r>
              <a:rPr lang="cs-CZ" dirty="0"/>
              <a:t> Technologie</a:t>
            </a:r>
          </a:p>
          <a:p>
            <a:pPr indent="-457200"/>
            <a:r>
              <a:rPr lang="cs-CZ" dirty="0"/>
              <a:t> </a:t>
            </a:r>
            <a:r>
              <a:rPr lang="cs-CZ" dirty="0" err="1"/>
              <a:t>Multidisciplinarita</a:t>
            </a:r>
            <a:r>
              <a:rPr lang="cs-CZ" dirty="0"/>
              <a:t> – jaké odborníky potřebujeme?</a:t>
            </a:r>
          </a:p>
          <a:p>
            <a:pPr indent="-457200"/>
            <a:r>
              <a:rPr lang="cs-CZ" dirty="0"/>
              <a:t> Příprava na obcích – sběr dat, plánování, depistáž</a:t>
            </a:r>
          </a:p>
          <a:p>
            <a:pPr indent="-457200"/>
            <a:r>
              <a:rPr lang="cs-CZ" dirty="0"/>
              <a:t>Co jsme se naučili za covidu (sociální koheze)</a:t>
            </a: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070C54FC-20B1-93C9-FDA0-1203695C1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4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97030628-F0EA-ED36-722C-CBA0101AD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58991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EFF70-CFD3-2853-DE8C-7516197C0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B0EA652D-8459-DC12-8BED-683B33D626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5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FB0C2C15-C138-985E-FFD4-600015F62B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E6BF1BF-7C3E-C017-2048-ACA50CA2B0A8}"/>
              </a:ext>
            </a:extLst>
          </p:cNvPr>
          <p:cNvSpPr txBox="1"/>
          <p:nvPr/>
        </p:nvSpPr>
        <p:spPr>
          <a:xfrm>
            <a:off x="1117416" y="6127779"/>
            <a:ext cx="99236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/>
            <a:r>
              <a:rPr lang="cs-CZ" sz="1600" i="1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Zdroj: Statistická ročenka z oblasti práce a sociálních věcí 2024 | MPSV</a:t>
            </a:r>
            <a:endParaRPr lang="cs-CZ" sz="1600" b="0" i="1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97BB75EC-7AA8-FDD5-5BD0-31A102365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667" y="2882584"/>
            <a:ext cx="7301146" cy="228516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A179287-C6A9-1F71-FB52-922975BCC2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668" y="1864804"/>
            <a:ext cx="4254365" cy="4320725"/>
          </a:xfrm>
          <a:prstGeom prst="rect">
            <a:avLst/>
          </a:prstGeom>
        </p:spPr>
      </p:pic>
      <p:sp>
        <p:nvSpPr>
          <p:cNvPr id="2" name="TextovéPole 8">
            <a:extLst>
              <a:ext uri="{FF2B5EF4-FFF2-40B4-BE49-F238E27FC236}">
                <a16:creationId xmlns:a16="http://schemas.microsoft.com/office/drawing/2014/main" id="{A8360D31-7D37-E946-0341-2BFFDC4B6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709729"/>
            <a:ext cx="11208480" cy="187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klientů sociálních pracovníků podle cílových skupin k 31. 12. 2024</a:t>
            </a:r>
            <a:endParaRPr lang="cs-CZ" altLang="cs-CZ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endParaRPr lang="cs-CZ" sz="36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6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30176-D486-3F18-1917-22C70A7155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4A574808-D216-B7AF-5CDA-FA71DC9B07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1208480" cy="6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obcí v zajištění sociálních služeb </a:t>
            </a: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7960E74B-B9AB-3494-701E-E2EF36A68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08" y="2455822"/>
            <a:ext cx="11475941" cy="243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B8A2D95C-390E-8629-8057-9A26705E21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6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32AA419A-455B-75DF-64D7-4831AE0427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ulka 1">
            <a:extLst>
              <a:ext uri="{FF2B5EF4-FFF2-40B4-BE49-F238E27FC236}">
                <a16:creationId xmlns:a16="http://schemas.microsoft.com/office/drawing/2014/main" id="{6040FD67-A0D9-B7AC-B408-93E95436F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378353"/>
              </p:ext>
            </p:extLst>
          </p:nvPr>
        </p:nvGraphicFramePr>
        <p:xfrm>
          <a:off x="838200" y="2512172"/>
          <a:ext cx="10515600" cy="3028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82265447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70886611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47170834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dirty="0">
                          <a:effectLst/>
                        </a:rPr>
                        <a:t>Kraj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dirty="0">
                          <a:effectLst/>
                        </a:rPr>
                        <a:t>Částka (Kč)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Podíl (%)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80783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Hlavní město Praha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548 549 540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0,77 %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6249600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Jihočeský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164 512 558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0,23 %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64178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Jihomoravský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669 969 939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0,94 %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9822142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Karlovarský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59 154 608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0,08 %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348984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Královéhradecký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218 223 546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0,31 %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182303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Liberecký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161 317 248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0,23 %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561465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Moravskoslezský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876 245 267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1,23 %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8127508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Olomoucký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87 072 596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0,12 %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363852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Pardubický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187 962 209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0,26 %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855467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Plzeňský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154 110 916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0,22 %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551064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Středočeský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296 023 291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0,41 %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2563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Ústecký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278 083 098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0,39 %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611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Vysočina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156 561 608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0,22 %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77912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dirty="0">
                          <a:effectLst/>
                        </a:rPr>
                        <a:t>Zlínský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>
                          <a:effectLst/>
                        </a:rPr>
                        <a:t>101 832 175</a:t>
                      </a:r>
                      <a:endParaRPr lang="cs-CZ" sz="12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cs-CZ" sz="1200" dirty="0">
                          <a:effectLst/>
                        </a:rPr>
                        <a:t>0,14 %</a:t>
                      </a:r>
                      <a:endParaRPr lang="cs-CZ" sz="12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743099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61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47005-F9B9-27A6-C7CC-557734A2D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D800D798-F870-0B9B-3401-28B574988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1208480" cy="65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obcí v zajištění sociálních služeb </a:t>
            </a: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810537BD-BABD-39A9-F1C4-0FC17D3AB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7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DB073AEC-D8D5-D0D3-AC9B-1C7FD654FB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9">
            <a:extLst>
              <a:ext uri="{FF2B5EF4-FFF2-40B4-BE49-F238E27FC236}">
                <a16:creationId xmlns:a16="http://schemas.microsoft.com/office/drawing/2014/main" id="{2C7A8656-D10D-CFEC-5B58-DD8134C6A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738" y="2722118"/>
            <a:ext cx="11475941" cy="2416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457200" indent="-457200">
              <a:buSzPct val="104000"/>
              <a:tabLst>
                <a:tab pos="457200" algn="l"/>
              </a:tabLst>
            </a:pPr>
            <a:r>
              <a:rPr lang="cs-CZ" dirty="0"/>
              <a:t>Jak zjistit potřeby lidí? </a:t>
            </a:r>
          </a:p>
          <a:p>
            <a:pPr marL="457200" indent="-457200">
              <a:buSzPct val="104000"/>
              <a:tabLst>
                <a:tab pos="457200" algn="l"/>
              </a:tabLst>
            </a:pPr>
            <a:r>
              <a:rPr lang="cs-CZ" dirty="0"/>
              <a:t>Kdo je sociální pracovník? </a:t>
            </a:r>
          </a:p>
          <a:p>
            <a:pPr marL="457200" indent="-457200">
              <a:buSzPct val="104000"/>
              <a:tabLst>
                <a:tab pos="457200" algn="l"/>
              </a:tabLst>
            </a:pPr>
            <a:r>
              <a:rPr lang="cs-CZ" dirty="0"/>
              <a:t>Zajištění pečovatelské služby  </a:t>
            </a:r>
          </a:p>
          <a:p>
            <a:pPr marL="457200" indent="-457200">
              <a:buSzPct val="104000"/>
              <a:tabLst>
                <a:tab pos="457200" algn="l"/>
              </a:tabLst>
            </a:pPr>
            <a:r>
              <a:rPr lang="cs-CZ" dirty="0"/>
              <a:t>Co může obcím (zejm. menším a malým) pomoci a v čem jim může pomoci MPSV? </a:t>
            </a:r>
            <a:endParaRPr lang="cs-CZ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383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7BA71-B984-94EF-D921-672CF89709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A55D535A-2193-00FF-CCC4-FDA2CCEDA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0764000" cy="716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40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Aktuální trendy v sociální oblasti</a:t>
            </a: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D1E99FBC-1D90-4453-0F31-3B9A0BBDC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360" y="1658350"/>
            <a:ext cx="11322215" cy="113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Jak vám můžeme pomoci? Připravili jsme mini dotazník, budeme rádi, když budete sdílet své zkušenosti</a:t>
            </a: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910B6FD4-EA23-80F0-C5E5-EF0B320C3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8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C7BDD377-B007-4DDA-D333-6EC56ACCA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solidFill>
            <a:srgbClr val="15448A"/>
          </a:solidFill>
          <a:ln>
            <a:noFill/>
          </a:ln>
        </p:spPr>
      </p:pic>
      <p:pic>
        <p:nvPicPr>
          <p:cNvPr id="3" name="Obrázek 2">
            <a:extLst>
              <a:ext uri="{FF2B5EF4-FFF2-40B4-BE49-F238E27FC236}">
                <a16:creationId xmlns:a16="http://schemas.microsoft.com/office/drawing/2014/main" id="{BA685A42-A678-6A0B-0877-BFC72BF1EA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964" y="2792058"/>
            <a:ext cx="3523006" cy="3515478"/>
          </a:xfrm>
          <a:prstGeom prst="rect">
            <a:avLst/>
          </a:prstGeom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45D46D9D-8503-42DD-2E5B-F89773C8DC49}"/>
              </a:ext>
            </a:extLst>
          </p:cNvPr>
          <p:cNvSpPr txBox="1"/>
          <p:nvPr/>
        </p:nvSpPr>
        <p:spPr>
          <a:xfrm>
            <a:off x="1935754" y="6318785"/>
            <a:ext cx="1076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https://forms.office.com/e/WXxbMWKdcH?origin=lprLink</a:t>
            </a:r>
          </a:p>
        </p:txBody>
      </p:sp>
    </p:spTree>
    <p:extLst>
      <p:ext uri="{BB962C8B-B14F-4D97-AF65-F5344CB8AC3E}">
        <p14:creationId xmlns:p14="http://schemas.microsoft.com/office/powerpoint/2010/main" val="2516238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CD5D-5EE6-70F1-AB3F-B20A06E83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4A424F76-9B15-9D97-C6B6-E3783E1974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1208480" cy="132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Analýzy a data – </a:t>
            </a:r>
            <a:r>
              <a:rPr lang="cs-CZ" sz="3600" b="1" dirty="0"/>
              <a:t>co dalšího se děje v obcích</a:t>
            </a:r>
            <a:endParaRPr lang="cs-CZ" sz="3600" dirty="0"/>
          </a:p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endParaRPr lang="cs-CZ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C5EB761C-0185-1CD4-160C-E2BAC054F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08" y="2455822"/>
            <a:ext cx="11475941" cy="84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457200"/>
            <a:r>
              <a:rPr lang="cs-CZ" dirty="0"/>
              <a:t>Podíl lidí ohrožených chudobou dlouhodobě roste</a:t>
            </a:r>
          </a:p>
          <a:p>
            <a:pPr indent="-457200"/>
            <a:r>
              <a:rPr lang="cs-CZ" dirty="0"/>
              <a:t>Roste i počet obcí ohrožených sociálním vyloučením</a:t>
            </a:r>
          </a:p>
          <a:p>
            <a:pPr indent="-457200"/>
            <a:r>
              <a:rPr lang="cs-CZ" dirty="0"/>
              <a:t>Struktura sociálních služeb neodpovídá moderním trendům (deinstitucionalizace) ani potřebám obyvatelstva (69 % lidí chce zůstat doma) </a:t>
            </a:r>
          </a:p>
          <a:p>
            <a:pPr indent="-457200"/>
            <a:r>
              <a:rPr lang="cs-CZ" dirty="0"/>
              <a:t>Nedostatečná celková kapacita služeb a nedostatek pracovníků</a:t>
            </a:r>
          </a:p>
          <a:p>
            <a:pPr indent="-457200"/>
            <a:r>
              <a:rPr lang="cs-CZ" dirty="0"/>
              <a:t>Problémy v oblasti rovnosti mužů a žen </a:t>
            </a:r>
          </a:p>
          <a:p>
            <a:pPr indent="-457200"/>
            <a:r>
              <a:rPr lang="cs-CZ" dirty="0"/>
              <a:t>Nedostupnost služeb péče o duševní zdraví  - mezi lety 2019 a 2021 došlo k nárůstu závažných duševních onemocnění o 30 %</a:t>
            </a:r>
          </a:p>
          <a:p>
            <a:pPr indent="-457200"/>
            <a:r>
              <a:rPr lang="cs-CZ" dirty="0"/>
              <a:t>Vysoká prevalence civilizačních a </a:t>
            </a:r>
            <a:r>
              <a:rPr lang="cs-CZ" dirty="0" err="1"/>
              <a:t>preventabilních</a:t>
            </a:r>
            <a:r>
              <a:rPr lang="cs-CZ" dirty="0"/>
              <a:t> nemocí, úmrtnost na ně </a:t>
            </a:r>
          </a:p>
          <a:p>
            <a:pPr indent="-457200"/>
            <a:endParaRPr lang="cs-CZ" b="1" dirty="0"/>
          </a:p>
          <a:p>
            <a:pPr indent="-457200"/>
            <a:endParaRPr lang="cs-CZ" b="1" dirty="0"/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A09CC4F7-8DFC-1C54-7EDB-A8E4ABFCF7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9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300DE29D-CC96-CC16-797E-FD7FE98CB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461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93AF9-A822-1C0D-AB4A-4B87ECCCA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ovéPole 8">
            <a:extLst>
              <a:ext uri="{FF2B5EF4-FFF2-40B4-BE49-F238E27FC236}">
                <a16:creationId xmlns:a16="http://schemas.microsoft.com/office/drawing/2014/main" id="{0944C2C6-9F48-9856-D378-269FA3E72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9" y="902769"/>
            <a:ext cx="11208480" cy="132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r>
              <a:rPr lang="cs-CZ" sz="36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Analýzy a data – </a:t>
            </a:r>
            <a:r>
              <a:rPr lang="cs-CZ" sz="3600" b="1" dirty="0"/>
              <a:t>co dalšího se děje v obcích</a:t>
            </a:r>
            <a:endParaRPr lang="cs-CZ" sz="3600" dirty="0"/>
          </a:p>
          <a:p>
            <a:pPr algn="ctr">
              <a:lnSpc>
                <a:spcPct val="110000"/>
              </a:lnSpc>
              <a:spcBef>
                <a:spcPct val="0"/>
              </a:spcBef>
              <a:buNone/>
            </a:pPr>
            <a:endParaRPr lang="cs-CZ" sz="400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3" name="TextovéPole 9">
            <a:extLst>
              <a:ext uri="{FF2B5EF4-FFF2-40B4-BE49-F238E27FC236}">
                <a16:creationId xmlns:a16="http://schemas.microsoft.com/office/drawing/2014/main" id="{7A1947A0-D91A-16EF-E804-E520B06D6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008" y="2455822"/>
            <a:ext cx="11475941" cy="6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indent="-457200"/>
            <a:r>
              <a:rPr lang="cs-CZ" dirty="0"/>
              <a:t>Řešení musí vycházet z principů evidence </a:t>
            </a:r>
            <a:r>
              <a:rPr lang="cs-CZ" dirty="0" err="1"/>
              <a:t>based</a:t>
            </a:r>
            <a:r>
              <a:rPr lang="cs-CZ" dirty="0"/>
              <a:t> </a:t>
            </a:r>
            <a:r>
              <a:rPr lang="cs-CZ" dirty="0" err="1"/>
              <a:t>policy</a:t>
            </a:r>
            <a:endParaRPr lang="cs-CZ" dirty="0"/>
          </a:p>
          <a:p>
            <a:pPr indent="-457200"/>
            <a:r>
              <a:rPr lang="cs-CZ" dirty="0"/>
              <a:t>Efektivní meziresortní spolupráce</a:t>
            </a:r>
          </a:p>
          <a:p>
            <a:pPr indent="-457200"/>
            <a:r>
              <a:rPr lang="cs-CZ" dirty="0"/>
              <a:t>Propojování mikro/</a:t>
            </a:r>
            <a:r>
              <a:rPr lang="cs-CZ" dirty="0" err="1"/>
              <a:t>mezo</a:t>
            </a:r>
            <a:r>
              <a:rPr lang="cs-CZ" dirty="0"/>
              <a:t>/makroúrovní</a:t>
            </a:r>
          </a:p>
          <a:p>
            <a:pPr indent="-457200"/>
            <a:r>
              <a:rPr lang="cs-CZ" dirty="0"/>
              <a:t>Sdružování obcí</a:t>
            </a:r>
          </a:p>
          <a:p>
            <a:pPr indent="-457200"/>
            <a:r>
              <a:rPr lang="cs-CZ" dirty="0"/>
              <a:t>Data, data, data</a:t>
            </a:r>
          </a:p>
          <a:p>
            <a:pPr indent="-457200"/>
            <a:r>
              <a:rPr lang="cs-CZ" dirty="0"/>
              <a:t>Podpora neformálních pečujících</a:t>
            </a: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lnSpc>
                <a:spcPct val="110000"/>
              </a:lnSpc>
              <a:spcBef>
                <a:spcPct val="0"/>
              </a:spcBef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base">
              <a:lnSpc>
                <a:spcPct val="110000"/>
              </a:lnSpc>
              <a:spcBef>
                <a:spcPct val="0"/>
              </a:spcBef>
            </a:pPr>
            <a:endParaRPr lang="cs-CZ" sz="20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44" name="Zástupný symbol pro číslo snímku 5">
            <a:extLst>
              <a:ext uri="{FF2B5EF4-FFF2-40B4-BE49-F238E27FC236}">
                <a16:creationId xmlns:a16="http://schemas.microsoft.com/office/drawing/2014/main" id="{E2872F55-0BC9-F482-5B5E-A0D065BDD1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41063" y="6496050"/>
            <a:ext cx="1150937" cy="29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fld id="{875E57ED-08E1-4ED9-B52D-C4C6FFC10C4C}" type="slidenum">
              <a:rPr lang="cs-CZ" altLang="cs-CZ" sz="1000">
                <a:solidFill>
                  <a:srgbClr val="898989"/>
                </a:solidFill>
                <a:latin typeface="Arial Black" panose="020B0A04020102020204" pitchFamily="34" charset="0"/>
              </a:rPr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</a:t>
            </a:fld>
            <a:endParaRPr lang="cs-CZ" altLang="cs-CZ" sz="1000">
              <a:solidFill>
                <a:srgbClr val="898989"/>
              </a:solidFill>
              <a:latin typeface="Arial Black" panose="020B0A04020102020204" pitchFamily="34" charset="0"/>
            </a:endParaRPr>
          </a:p>
        </p:txBody>
      </p:sp>
      <p:pic>
        <p:nvPicPr>
          <p:cNvPr id="10245" name="Obrázek 2">
            <a:extLst>
              <a:ext uri="{FF2B5EF4-FFF2-40B4-BE49-F238E27FC236}">
                <a16:creationId xmlns:a16="http://schemas.microsoft.com/office/drawing/2014/main" id="{608BAA0C-F1FB-EE56-5408-29620C3BF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4268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ázek 2">
            <a:extLst>
              <a:ext uri="{FF2B5EF4-FFF2-40B4-BE49-F238E27FC236}">
                <a16:creationId xmlns:a16="http://schemas.microsoft.com/office/drawing/2014/main" id="{F7734A90-C221-9554-1DC3-252C8594E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TextovéPole 8">
            <a:extLst>
              <a:ext uri="{FF2B5EF4-FFF2-40B4-BE49-F238E27FC236}">
                <a16:creationId xmlns:a16="http://schemas.microsoft.com/office/drawing/2014/main" id="{071DE27C-59C5-799D-353A-38EFD3A6F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324350"/>
            <a:ext cx="121920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cs-CZ" altLang="cs-CZ" sz="11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MPSV ČR      ■       Na Poříčním právu 1/376      ■       128 00 Praha 2      ■       +420 950 191 111       ■       posta@mpsv.cz</a:t>
            </a:r>
          </a:p>
        </p:txBody>
      </p:sp>
    </p:spTree>
    <p:extLst>
      <p:ext uri="{BB962C8B-B14F-4D97-AF65-F5344CB8AC3E}">
        <p14:creationId xmlns:p14="http://schemas.microsoft.com/office/powerpoint/2010/main" val="2899939211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nadpi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zentace1" id="{C66F11B1-7B4E-4325-9891-28B362041E80}" vid="{DDA12CD3-5E0A-49C6-8A82-663A20EB9C8F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5688</TotalTime>
  <Words>2176</Words>
  <Application>Microsoft Office PowerPoint</Application>
  <PresentationFormat>Širokoúhlá obrazovka</PresentationFormat>
  <Paragraphs>238</Paragraphs>
  <Slides>11</Slides>
  <Notes>9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8" baseType="lpstr">
      <vt:lpstr>Aptos</vt:lpstr>
      <vt:lpstr>Arial</vt:lpstr>
      <vt:lpstr>Arial Black</vt:lpstr>
      <vt:lpstr>Calibri</vt:lpstr>
      <vt:lpstr>Calibri Light</vt:lpstr>
      <vt:lpstr>Times New Roman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MPSV ČR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Havlová Veronika Mgr., DiS. (MPSV)</dc:creator>
  <cp:lastModifiedBy>Belyaev Radomir Bc. (MPSV)</cp:lastModifiedBy>
  <cp:revision>48</cp:revision>
  <dcterms:created xsi:type="dcterms:W3CDTF">2024-09-17T12:58:15Z</dcterms:created>
  <dcterms:modified xsi:type="dcterms:W3CDTF">2025-11-26T11:55:39Z</dcterms:modified>
</cp:coreProperties>
</file>