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3.xml" ContentType="application/vnd.openxmlformats-officedocument.theme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5" r:id="rId4"/>
    <p:sldMasterId id="2147483668" r:id="rId5"/>
    <p:sldMasterId id="2147483670" r:id="rId6"/>
    <p:sldMasterId id="2147483686" r:id="rId7"/>
  </p:sldMasterIdLst>
  <p:notesMasterIdLst>
    <p:notesMasterId r:id="rId30"/>
  </p:notesMasterIdLst>
  <p:sldIdLst>
    <p:sldId id="265" r:id="rId8"/>
    <p:sldId id="2145707496" r:id="rId9"/>
    <p:sldId id="2145707025" r:id="rId10"/>
    <p:sldId id="2145707069" r:id="rId11"/>
    <p:sldId id="2145707037" r:id="rId12"/>
    <p:sldId id="2145707039" r:id="rId13"/>
    <p:sldId id="2145707071" r:id="rId14"/>
    <p:sldId id="2145707498" r:id="rId15"/>
    <p:sldId id="728" r:id="rId16"/>
    <p:sldId id="733" r:id="rId17"/>
    <p:sldId id="2145707499" r:id="rId18"/>
    <p:sldId id="2145707495" r:id="rId19"/>
    <p:sldId id="2145707494" r:id="rId20"/>
    <p:sldId id="2145707474" r:id="rId21"/>
    <p:sldId id="2145707480" r:id="rId22"/>
    <p:sldId id="2145707481" r:id="rId23"/>
    <p:sldId id="2145707482" r:id="rId24"/>
    <p:sldId id="2145707497" r:id="rId25"/>
    <p:sldId id="2145707500" r:id="rId26"/>
    <p:sldId id="329" r:id="rId27"/>
    <p:sldId id="403" r:id="rId28"/>
    <p:sldId id="2145707501" r:id="rId29"/>
  </p:sldIdLst>
  <p:sldSz cx="12190413" cy="7021513"/>
  <p:notesSz cx="6797675" cy="9926638"/>
  <p:defaultTextStyle>
    <a:defPPr>
      <a:defRPr lang="cs-CZ"/>
    </a:defPPr>
    <a:lvl1pPr marL="0" algn="l" defTabSz="122950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614751" algn="l" defTabSz="122950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229502" algn="l" defTabSz="122950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1844253" algn="l" defTabSz="122950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2459004" algn="l" defTabSz="122950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3073756" algn="l" defTabSz="122950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3688507" algn="l" defTabSz="122950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4303258" algn="l" defTabSz="122950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4918009" algn="l" defTabSz="122950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757">
          <p15:clr>
            <a:srgbClr val="A4A3A4"/>
          </p15:clr>
        </p15:guide>
        <p15:guide id="2" pos="664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E88A0F0A-60A0-B120-34EE-AB9192445520}" name="Král Jan" initials="KJ" userId="S::jan.kral@mmr.cz::509e1684-9af4-40c5-818a-a95bdbcc701a" providerId="AD"/>
  <p188:author id="{A724154A-1032-428A-E1AC-16D5D8F0E467}" name="Kopal Ondřej" initials="OK" userId="S::ondrej.kopal@mmr.cz::8afaeb00-6027-421a-83e2-80de9a0a4ac5" providerId="AD"/>
  <p188:author id="{C7000B5D-FFE4-17C1-24F6-3658440127B5}" name="Maršíková Veronika" initials="MV" userId="S::veronika.marsikova@mmr.cz::bb80081a-5448-4e06-a8e2-40c62c6aaddf" providerId="AD"/>
  <p188:author id="{37B53E7A-CC00-5479-1E73-6A74856A37D4}" name="Sedlecká Adéla" initials="SA" userId="S::adela.sedlecka@mmr.cz::d84d3781-d8b7-4223-8f55-810bd4bff84b" providerId="AD"/>
  <p188:author id="{82A51BAA-D489-CFC5-86EB-0A0DFE201ADF}" name="Tarabová Huyen" initials="HT" userId="S::huyen.tarabova@mmr.cz::54df49d9-1084-4a59-8105-f1ac2fb91ab7" providerId="AD"/>
  <p188:author id="{0F02B2C4-311D-26E2-87FE-1C5473744200}" name="Illínová Sandra" initials="SI" userId="S::sandra.illinova@mmr.cz::51f5f133-2e93-4a28-84d1-420e44fb4271" providerId="AD"/>
  <p188:author id="{FFA61FD4-77FA-B205-C92F-4E44E5726BB8}" name="Zdobinská Michaela" initials="MZ" userId="S::michaela.zdobinska@mmr.cz::08cddda9-903a-4fed-a8ba-18fee5f992ba" providerId="AD"/>
  <p188:author id="{1D396CD8-A812-F131-8F2C-4DEDE18405B0}" name="Sedlecký David" initials="DS" userId="S::david.sedlecky@mmr.cz::9ae0b74f-22bb-4211-9e90-c008a30c6cf6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C3468"/>
    <a:srgbClr val="003399"/>
    <a:srgbClr val="FF00FF"/>
    <a:srgbClr val="FFCC00"/>
    <a:srgbClr val="E68900"/>
    <a:srgbClr val="FF9900"/>
    <a:srgbClr val="FDFDFD"/>
    <a:srgbClr val="F2F2F2"/>
    <a:srgbClr val="F4E7BE"/>
    <a:srgbClr val="F9F5E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2838BEF-8BB2-4498-84A7-C5851F593DF1}" styleName="Střední styl 4 – zvýraznění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0505E3EF-67EA-436B-97B2-0124C06EBD24}" styleName="Střední styl 4 – zvýraznění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69CF1AB2-1976-4502-BF36-3FF5EA218861}" styleName="Střední styl 4 – zvýraznění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93296810-A885-4BE3-A3E7-6D5BEEA58F35}" styleName="Střední styl 2 – zvýraznění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532"/>
    <p:restoredTop sz="78264" autoAdjust="0"/>
  </p:normalViewPr>
  <p:slideViewPr>
    <p:cSldViewPr snapToGrid="0">
      <p:cViewPr varScale="1">
        <p:scale>
          <a:sx n="97" d="100"/>
          <a:sy n="97" d="100"/>
        </p:scale>
        <p:origin x="1088" y="200"/>
      </p:cViewPr>
      <p:guideLst>
        <p:guide orient="horz" pos="1757"/>
        <p:guide pos="66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slide" Target="slides/slide19.xml"/><Relationship Id="rId3" Type="http://schemas.openxmlformats.org/officeDocument/2006/relationships/customXml" Target="../customXml/item3.xml"/><Relationship Id="rId21" Type="http://schemas.openxmlformats.org/officeDocument/2006/relationships/slide" Target="slides/slide14.xml"/><Relationship Id="rId34" Type="http://schemas.openxmlformats.org/officeDocument/2006/relationships/tableStyles" Target="tableStyles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33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9.xml"/><Relationship Id="rId20" Type="http://schemas.openxmlformats.org/officeDocument/2006/relationships/slide" Target="slides/slide13.xml"/><Relationship Id="rId29" Type="http://schemas.openxmlformats.org/officeDocument/2006/relationships/slide" Target="slides/slide22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32" Type="http://schemas.openxmlformats.org/officeDocument/2006/relationships/viewProps" Target="viewProp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slide" Target="slides/slide21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31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slide" Target="slides/slide20.xml"/><Relationship Id="rId30" Type="http://schemas.openxmlformats.org/officeDocument/2006/relationships/notesMaster" Target="notesMasters/notesMaster1.xml"/><Relationship Id="rId35" Type="http://schemas.microsoft.com/office/2018/10/relationships/authors" Target="authors.xml"/><Relationship Id="rId8" Type="http://schemas.openxmlformats.org/officeDocument/2006/relationships/slide" Target="slides/slid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package" Target="../embeddings/List_Microsoft_Excelu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2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Avenir Next LT Pro" panose="020B0504020202020204" pitchFamily="34" charset="-18"/>
                <a:ea typeface="+mn-ea"/>
                <a:cs typeface="+mn-cs"/>
              </a:defRPr>
            </a:pPr>
            <a:r>
              <a:rPr lang="cs-CZ" sz="2400">
                <a:solidFill>
                  <a:schemeClr val="tx1"/>
                </a:solidFill>
                <a:latin typeface="Avenir Next LT Pro" panose="020B0504020202020204" pitchFamily="34" charset="-18"/>
              </a:rPr>
              <a:t>Rozpočet pro NRPP</a:t>
            </a:r>
          </a:p>
          <a:p>
            <a:pPr>
              <a:defRPr sz="2400">
                <a:latin typeface="Avenir Next LT Pro" panose="020B0504020202020204" pitchFamily="34" charset="-18"/>
              </a:defRPr>
            </a:pPr>
            <a:r>
              <a:rPr lang="cs-CZ" sz="2400" b="1">
                <a:solidFill>
                  <a:schemeClr val="tx1"/>
                </a:solidFill>
                <a:latin typeface="Avenir Next LT Pro" panose="020B0504020202020204" pitchFamily="34" charset="-18"/>
              </a:rPr>
              <a:t>783 mld. EUR</a:t>
            </a:r>
            <a:endParaRPr lang="en-US" sz="2400" b="1">
              <a:solidFill>
                <a:schemeClr val="tx1"/>
              </a:solidFill>
              <a:latin typeface="Avenir Next LT Pro" panose="020B0504020202020204" pitchFamily="34" charset="-18"/>
            </a:endParaRPr>
          </a:p>
        </c:rich>
      </c:tx>
      <c:layout>
        <c:manualLayout>
          <c:xMode val="edge"/>
          <c:yMode val="edge"/>
          <c:x val="9.2658324041413175E-3"/>
          <c:y val="2.238616518441746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Avenir Next LT Pro" panose="020B0504020202020204" pitchFamily="34" charset="-18"/>
              <a:ea typeface="+mn-ea"/>
              <a:cs typeface="+mn-cs"/>
            </a:defRPr>
          </a:pPr>
          <a:endParaRPr lang="cs-CZ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List1!$B$1</c:f>
              <c:strCache>
                <c:ptCount val="1"/>
                <c:pt idx="0">
                  <c:v>Prodej</c:v>
                </c:pt>
              </c:strCache>
            </c:strRef>
          </c:tx>
          <c:dPt>
            <c:idx val="0"/>
            <c:bubble3D val="0"/>
            <c:spPr>
              <a:solidFill>
                <a:schemeClr val="tx2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BDF6-42CB-A26D-59366D64F7B2}"/>
              </c:ext>
            </c:extLst>
          </c:dPt>
          <c:dPt>
            <c:idx val="1"/>
            <c:bubble3D val="0"/>
            <c:spPr>
              <a:solidFill>
                <a:schemeClr val="accent3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BDF6-42CB-A26D-59366D64F7B2}"/>
              </c:ext>
            </c:extLst>
          </c:dPt>
          <c:dPt>
            <c:idx val="2"/>
            <c:bubble3D val="0"/>
            <c:spPr>
              <a:solidFill>
                <a:srgbClr val="92D050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BDF6-42CB-A26D-59366D64F7B2}"/>
              </c:ext>
            </c:extLst>
          </c:dPt>
          <c:dLbls>
            <c:dLbl>
              <c:idx val="0"/>
              <c:layout>
                <c:manualLayout>
                  <c:x val="0"/>
                  <c:y val="0.18601282469734245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2000" b="1" i="0" u="none" strike="noStrike" kern="1200" baseline="0">
                        <a:solidFill>
                          <a:schemeClr val="tx2"/>
                        </a:solidFill>
                        <a:latin typeface="Avenir Next LT Pro" panose="020B0504020202020204" pitchFamily="34" charset="-18"/>
                        <a:ea typeface="+mn-ea"/>
                        <a:cs typeface="+mn-cs"/>
                      </a:defRPr>
                    </a:pPr>
                    <a:fld id="{9B3F4D41-1946-4539-9812-0BFE1AC3568A}" type="VALUE">
                      <a:rPr lang="en-US" smtClean="0">
                        <a:solidFill>
                          <a:schemeClr val="tx2"/>
                        </a:solidFill>
                      </a:rPr>
                      <a:pPr>
                        <a:defRPr sz="2000" b="1">
                          <a:solidFill>
                            <a:schemeClr val="tx2"/>
                          </a:solidFill>
                          <a:latin typeface="Avenir Next LT Pro" panose="020B0504020202020204" pitchFamily="34" charset="-18"/>
                        </a:defRPr>
                      </a:pPr>
                      <a:t>[HODNOTA]</a:t>
                    </a:fld>
                    <a:r>
                      <a:rPr lang="en-US">
                        <a:solidFill>
                          <a:schemeClr val="tx2"/>
                        </a:solidFill>
                      </a:rPr>
                      <a:t> mld.</a:t>
                    </a:r>
                    <a:r>
                      <a:rPr lang="en-US" baseline="0">
                        <a:solidFill>
                          <a:schemeClr val="tx2"/>
                        </a:solidFill>
                      </a:rPr>
                      <a:t> EUR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2000" b="1" i="0" u="none" strike="noStrike" kern="1200" baseline="0">
                      <a:solidFill>
                        <a:schemeClr val="tx2"/>
                      </a:solidFill>
                      <a:latin typeface="Avenir Next LT Pro" panose="020B0504020202020204" pitchFamily="34" charset="-18"/>
                      <a:ea typeface="+mn-ea"/>
                      <a:cs typeface="+mn-cs"/>
                    </a:defRPr>
                  </a:pPr>
                  <a:endParaRPr lang="cs-CZ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BDF6-42CB-A26D-59366D64F7B2}"/>
                </c:ext>
              </c:extLst>
            </c:dLbl>
            <c:dLbl>
              <c:idx val="1"/>
              <c:layout>
                <c:manualLayout>
                  <c:x val="-1.3648392891173293E-3"/>
                  <c:y val="-0.12923768119040896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2000" b="1" i="0" u="none" strike="noStrike" kern="1200" baseline="0">
                        <a:solidFill>
                          <a:schemeClr val="accent3"/>
                        </a:solidFill>
                        <a:latin typeface="Avenir Next LT Pro" panose="020B0504020202020204" pitchFamily="34" charset="-18"/>
                        <a:ea typeface="+mn-ea"/>
                        <a:cs typeface="+mn-cs"/>
                      </a:defRPr>
                    </a:pPr>
                    <a:fld id="{642F72BE-44B2-4F2A-965D-CF945B007F16}" type="VALUE">
                      <a:rPr lang="en-US" smtClean="0">
                        <a:solidFill>
                          <a:schemeClr val="accent3"/>
                        </a:solidFill>
                      </a:rPr>
                      <a:pPr>
                        <a:defRPr sz="2000" b="1">
                          <a:solidFill>
                            <a:schemeClr val="accent3"/>
                          </a:solidFill>
                          <a:latin typeface="Avenir Next LT Pro" panose="020B0504020202020204" pitchFamily="34" charset="-18"/>
                        </a:defRPr>
                      </a:pPr>
                      <a:t>[HODNOTA]</a:t>
                    </a:fld>
                    <a:r>
                      <a:rPr lang="en-US">
                        <a:solidFill>
                          <a:schemeClr val="accent3"/>
                        </a:solidFill>
                      </a:rPr>
                      <a:t> mld. EUR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2000" b="1" i="0" u="none" strike="noStrike" kern="1200" baseline="0">
                      <a:solidFill>
                        <a:schemeClr val="accent3"/>
                      </a:solidFill>
                      <a:latin typeface="Avenir Next LT Pro" panose="020B0504020202020204" pitchFamily="34" charset="-18"/>
                      <a:ea typeface="+mn-ea"/>
                      <a:cs typeface="+mn-cs"/>
                    </a:defRPr>
                  </a:pPr>
                  <a:endParaRPr lang="cs-CZ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BDF6-42CB-A26D-59366D64F7B2}"/>
                </c:ext>
              </c:extLst>
            </c:dLbl>
            <c:dLbl>
              <c:idx val="2"/>
              <c:layout>
                <c:manualLayout>
                  <c:x val="8.9211262332675137E-2"/>
                  <c:y val="-8.6467866877889092E-3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2000" b="1" i="0" u="none" strike="noStrike" kern="1200" baseline="0">
                        <a:solidFill>
                          <a:srgbClr val="92D050"/>
                        </a:solidFill>
                        <a:latin typeface="Avenir Next LT Pro" panose="020B0504020202020204" pitchFamily="34" charset="-18"/>
                        <a:ea typeface="+mn-ea"/>
                        <a:cs typeface="+mn-cs"/>
                      </a:defRPr>
                    </a:pPr>
                    <a:fld id="{942FC651-25BD-4B44-9908-C778433E4AB8}" type="VALUE">
                      <a:rPr lang="en-US" smtClean="0">
                        <a:solidFill>
                          <a:srgbClr val="92D050"/>
                        </a:solidFill>
                      </a:rPr>
                      <a:pPr>
                        <a:defRPr sz="2000" b="1">
                          <a:solidFill>
                            <a:srgbClr val="92D050"/>
                          </a:solidFill>
                          <a:latin typeface="Avenir Next LT Pro" panose="020B0504020202020204" pitchFamily="34" charset="-18"/>
                        </a:defRPr>
                      </a:pPr>
                      <a:t>[HODNOTA]</a:t>
                    </a:fld>
                    <a:r>
                      <a:rPr lang="en-US">
                        <a:solidFill>
                          <a:srgbClr val="92D050"/>
                        </a:solidFill>
                      </a:rPr>
                      <a:t> mld. EUR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2000" b="1" i="0" u="none" strike="noStrike" kern="1200" baseline="0">
                      <a:solidFill>
                        <a:srgbClr val="92D050"/>
                      </a:solidFill>
                      <a:latin typeface="Avenir Next LT Pro" panose="020B0504020202020204" pitchFamily="34" charset="-18"/>
                      <a:ea typeface="+mn-ea"/>
                      <a:cs typeface="+mn-cs"/>
                    </a:defRPr>
                  </a:pPr>
                  <a:endParaRPr lang="cs-CZ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8027553191064902"/>
                      <c:h val="0.18658558533449399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BDF6-42CB-A26D-59366D64F7B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1" i="0" u="none" strike="noStrike" kern="1200" baseline="0">
                    <a:solidFill>
                      <a:schemeClr val="bg1"/>
                    </a:solidFill>
                    <a:latin typeface="Avenir Next LT Pro" panose="020B0504020202020204" pitchFamily="34" charset="-18"/>
                    <a:ea typeface="+mn-ea"/>
                    <a:cs typeface="+mn-cs"/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noFill/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List1!$A$2:$A$4</c:f>
              <c:strCache>
                <c:ptCount val="3"/>
                <c:pt idx="0">
                  <c:v>Koheze</c:v>
                </c:pt>
                <c:pt idx="1">
                  <c:v>SZP a rybářství (podpora příjmů)</c:v>
                </c:pt>
                <c:pt idx="2">
                  <c:v>Migrace, řízení hranic a bezpečnost</c:v>
                </c:pt>
              </c:strCache>
            </c:strRef>
          </c:cat>
          <c:val>
            <c:numRef>
              <c:f>List1!$B$2:$B$4</c:f>
              <c:numCache>
                <c:formatCode>General</c:formatCode>
                <c:ptCount val="3"/>
                <c:pt idx="0">
                  <c:v>453</c:v>
                </c:pt>
                <c:pt idx="1">
                  <c:v>296</c:v>
                </c:pt>
                <c:pt idx="2">
                  <c:v>34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BDF6-42CB-A26D-59366D64F7B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l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2"/>
                </a:solidFill>
                <a:latin typeface="Avenir Next LT Pro" panose="020B0504020202020204" pitchFamily="34" charset="-18"/>
                <a:ea typeface="+mn-ea"/>
                <a:cs typeface="+mn-cs"/>
              </a:defRPr>
            </a:pPr>
            <a:endParaRPr lang="cs-CZ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accent3"/>
                </a:solidFill>
                <a:latin typeface="Avenir Next LT Pro" panose="020B0504020202020204" pitchFamily="34" charset="-18"/>
                <a:ea typeface="+mn-ea"/>
                <a:cs typeface="+mn-cs"/>
              </a:defRPr>
            </a:pPr>
            <a:endParaRPr lang="cs-CZ"/>
          </a:p>
        </c:txPr>
      </c:legendEntry>
      <c:legendEntry>
        <c:idx val="2"/>
        <c:txPr>
          <a:bodyPr rot="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rgbClr val="92D050"/>
                </a:solidFill>
                <a:latin typeface="Avenir Next LT Pro" panose="020B0504020202020204" pitchFamily="34" charset="-18"/>
                <a:ea typeface="+mn-ea"/>
                <a:cs typeface="+mn-cs"/>
              </a:defRPr>
            </a:pPr>
            <a:endParaRPr lang="cs-CZ"/>
          </a:p>
        </c:txPr>
      </c:legendEntry>
      <c:layout>
        <c:manualLayout>
          <c:xMode val="edge"/>
          <c:yMode val="edge"/>
          <c:x val="1.3802623956352187E-2"/>
          <c:y val="0.48195169040793234"/>
          <c:w val="0.33869972929983183"/>
          <c:h val="0.393139086691541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Avenir Next LT Pro" panose="020B0504020202020204" pitchFamily="34" charset="-18"/>
              <a:ea typeface="+mn-ea"/>
              <a:cs typeface="+mn-cs"/>
            </a:defRPr>
          </a:pPr>
          <a:endParaRPr lang="cs-CZ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cs-CZ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A01EF92-900F-473D-A2CE-F945742C6FE2}" type="datetimeFigureOut">
              <a:rPr lang="cs-CZ" smtClean="0"/>
              <a:t>20.11.2025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492125" y="1241425"/>
            <a:ext cx="58134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CECA65-6C90-434D-A2FC-4D4E8C985DF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2697408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endParaRPr lang="pl-PL" strike="sngStrike" baseline="0" dirty="0"/>
          </a:p>
        </p:txBody>
      </p:sp>
    </p:spTree>
    <p:extLst>
      <p:ext uri="{BB962C8B-B14F-4D97-AF65-F5344CB8AC3E}">
        <p14:creationId xmlns:p14="http://schemas.microsoft.com/office/powerpoint/2010/main" val="266854847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F3210D-3CF1-E9E2-3CF8-609AA949C8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>
            <a:extLst>
              <a:ext uri="{FF2B5EF4-FFF2-40B4-BE49-F238E27FC236}">
                <a16:creationId xmlns:a16="http://schemas.microsoft.com/office/drawing/2014/main" id="{2812F37D-C68A-D58A-1EC8-ADEEED73DF5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>
            <a:extLst>
              <a:ext uri="{FF2B5EF4-FFF2-40B4-BE49-F238E27FC236}">
                <a16:creationId xmlns:a16="http://schemas.microsoft.com/office/drawing/2014/main" id="{A3A30A45-2AB2-A49F-D5B8-E56C70D584D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endParaRPr lang="pl-PL" strike="sngStrike" baseline="0" dirty="0"/>
          </a:p>
        </p:txBody>
      </p:sp>
    </p:spTree>
    <p:extLst>
      <p:ext uri="{BB962C8B-B14F-4D97-AF65-F5344CB8AC3E}">
        <p14:creationId xmlns:p14="http://schemas.microsoft.com/office/powerpoint/2010/main" val="268568145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indent="0">
              <a:buFontTx/>
              <a:buNone/>
            </a:pPr>
            <a:endParaRPr lang="pl-PL" baseline="0" dirty="0"/>
          </a:p>
        </p:txBody>
      </p:sp>
    </p:spTree>
    <p:extLst>
      <p:ext uri="{BB962C8B-B14F-4D97-AF65-F5344CB8AC3E}">
        <p14:creationId xmlns:p14="http://schemas.microsoft.com/office/powerpoint/2010/main" val="326272485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pl-PL" baseline="0" dirty="0"/>
          </a:p>
        </p:txBody>
      </p:sp>
    </p:spTree>
    <p:extLst>
      <p:ext uri="{BB962C8B-B14F-4D97-AF65-F5344CB8AC3E}">
        <p14:creationId xmlns:p14="http://schemas.microsoft.com/office/powerpoint/2010/main" val="312857115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2602F1-7FA9-BEF4-AF68-93B36CDB1D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>
            <a:extLst>
              <a:ext uri="{FF2B5EF4-FFF2-40B4-BE49-F238E27FC236}">
                <a16:creationId xmlns:a16="http://schemas.microsoft.com/office/drawing/2014/main" id="{5D3A8F93-86DB-C9DE-0E62-A3965F69378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>
            <a:extLst>
              <a:ext uri="{FF2B5EF4-FFF2-40B4-BE49-F238E27FC236}">
                <a16:creationId xmlns:a16="http://schemas.microsoft.com/office/drawing/2014/main" id="{DF4AADC0-2BB6-13C5-F162-7319B7ED820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indent="0">
              <a:buFontTx/>
              <a:buNone/>
            </a:pPr>
            <a:endParaRPr lang="pl-PL" baseline="0" dirty="0"/>
          </a:p>
        </p:txBody>
      </p:sp>
    </p:spTree>
    <p:extLst>
      <p:ext uri="{BB962C8B-B14F-4D97-AF65-F5344CB8AC3E}">
        <p14:creationId xmlns:p14="http://schemas.microsoft.com/office/powerpoint/2010/main" val="116103318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CECA65-6C90-434D-A2FC-4D4E8C985DF1}" type="slidenum">
              <a:rPr lang="cs-CZ" smtClean="0"/>
              <a:t>11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1612254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cs-CZ" sz="1000" dirty="0">
                <a:latin typeface="Calibri" panose="020F0502020204030204" pitchFamily="34" charset="0"/>
                <a:cs typeface="Calibri" panose="020F0502020204030204" pitchFamily="34" charset="0"/>
              </a:rPr>
              <a:t>Slide ukazuje celkový rozpočet pro následující období – jedná se o návrh, pro celou EU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cs-CZ" sz="1000" dirty="0">
                <a:latin typeface="Calibri" panose="020F0502020204030204" pitchFamily="34" charset="0"/>
                <a:cs typeface="Calibri" panose="020F0502020204030204" pitchFamily="34" charset="0"/>
              </a:rPr>
              <a:t>Z toho 783 mld. EUR je vyčleněno na celý Národní a regionální partnerský plán, opět pro všech 27 členských států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cs-CZ" sz="1000" dirty="0">
                <a:latin typeface="Calibri" panose="020F0502020204030204" pitchFamily="34" charset="0"/>
                <a:cs typeface="Calibri" panose="020F0502020204030204" pitchFamily="34" charset="0"/>
              </a:rPr>
              <a:t>Koláčový graf znázorňuje navrhované rozložení pro dosavadní politiku soudržnosti, společnou zemědělskou politiku a vnitřní věci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cs-CZ" sz="1000" dirty="0">
                <a:latin typeface="Calibri" panose="020F0502020204030204" pitchFamily="34" charset="0"/>
                <a:cs typeface="Calibri" panose="020F0502020204030204" pitchFamily="34" charset="0"/>
              </a:rPr>
              <a:t>pro potřeby programu Interreg - přes 10 mld. EUR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cs-CZ" sz="1000" dirty="0">
                <a:latin typeface="Calibri" panose="020F0502020204030204" pitchFamily="34" charset="0"/>
                <a:cs typeface="Calibri" panose="020F0502020204030204" pitchFamily="34" charset="0"/>
              </a:rPr>
              <a:t>nově zřízený nástroj EU 72 mld. EUR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cs-CZ" sz="1000" dirty="0">
                <a:latin typeface="Calibri" panose="020F0502020204030204" pitchFamily="34" charset="0"/>
                <a:cs typeface="Calibri" panose="020F0502020204030204" pitchFamily="34" charset="0"/>
              </a:rPr>
              <a:t>min. limit 218 mld. EUR pro méně rozvinuté regiony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cs-CZ" sz="1000" dirty="0">
                <a:latin typeface="Calibri" panose="020F0502020204030204" pitchFamily="34" charset="0"/>
                <a:cs typeface="Calibri" panose="020F0502020204030204" pitchFamily="34" charset="0"/>
              </a:rPr>
              <a:t>mimo tento balík - dodatečné zdroje v rámci SKF ve výši 50 mld. EUR a v půjčkách (tzn. </a:t>
            </a:r>
            <a:r>
              <a:rPr lang="cs-CZ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Catalyst</a:t>
            </a:r>
            <a:r>
              <a:rPr lang="cs-CZ" sz="1000" dirty="0">
                <a:latin typeface="Calibri" panose="020F0502020204030204" pitchFamily="34" charset="0"/>
                <a:cs typeface="Calibri" panose="020F0502020204030204" pitchFamily="34" charset="0"/>
              </a:rPr>
              <a:t> Europe) ve výši 150 mld. EUR</a:t>
            </a:r>
          </a:p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CECA65-6C90-434D-A2FC-4D4E8C985DF1}" type="slidenum">
              <a:rPr lang="cs-CZ" smtClean="0"/>
              <a:t>13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63797281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cs-CZ" sz="1000" dirty="0">
                <a:latin typeface="Calibri" panose="020F0502020204030204" pitchFamily="34" charset="0"/>
                <a:cs typeface="Calibri" panose="020F0502020204030204" pitchFamily="34" charset="0"/>
              </a:rPr>
              <a:t>Při přípravě NRPP budeme vycházet z projednaného materiálu SR 28+, a to v široké verzi.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cs-CZ" sz="1000" dirty="0">
                <a:latin typeface="Calibri" panose="020F0502020204030204" pitchFamily="34" charset="0"/>
                <a:cs typeface="Calibri" panose="020F0502020204030204" pitchFamily="34" charset="0"/>
              </a:rPr>
              <a:t>Hlavními prioritami jsou obrana a odolnost, demografické změny, digitální a zelená transformace a konkurenceschopnost.</a:t>
            </a:r>
          </a:p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CECA65-6C90-434D-A2FC-4D4E8C985DF1}" type="slidenum">
              <a:rPr lang="cs-CZ" smtClean="0"/>
              <a:t>15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691842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/>
                <a:cs typeface="Calibri" panose="020F0502020204030204" pitchFamily="34" charset="0"/>
              </a:rPr>
              <a:t>Aktuálně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/>
                <a:cs typeface="Calibri" panose="020F0502020204030204" pitchFamily="34" charset="0"/>
              </a:rPr>
              <a:t> </a:t>
            </a:r>
            <a:r>
              <a:rPr kumimoji="0" lang="en-US" sz="1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/>
                <a:cs typeface="Calibri" panose="020F0502020204030204" pitchFamily="34" charset="0"/>
              </a:rPr>
              <a:t>analyzujeme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/>
                <a:cs typeface="Calibri" panose="020F0502020204030204" pitchFamily="34" charset="0"/>
              </a:rPr>
              <a:t> </a:t>
            </a:r>
            <a:r>
              <a:rPr kumimoji="0" lang="en-US" sz="1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/>
                <a:cs typeface="Calibri" panose="020F0502020204030204" pitchFamily="34" charset="0"/>
              </a:rPr>
              <a:t>podmínky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/>
                <a:cs typeface="Calibri" panose="020F0502020204030204" pitchFamily="34" charset="0"/>
              </a:rPr>
              <a:t> z </a:t>
            </a:r>
            <a:r>
              <a:rPr kumimoji="0" lang="en-US" sz="1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/>
                <a:cs typeface="Calibri" panose="020F0502020204030204" pitchFamily="34" charset="0"/>
              </a:rPr>
              <a:t>nařízení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/>
                <a:cs typeface="Calibri" panose="020F0502020204030204" pitchFamily="34" charset="0"/>
              </a:rPr>
              <a:t> - </a:t>
            </a:r>
            <a:r>
              <a:rPr kumimoji="0" lang="en-US" sz="1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/>
                <a:cs typeface="Calibri" panose="020F0502020204030204" pitchFamily="34" charset="0"/>
              </a:rPr>
              <a:t>široké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/>
                <a:cs typeface="Calibri" panose="020F0502020204030204" pitchFamily="34" charset="0"/>
              </a:rPr>
              <a:t> </a:t>
            </a:r>
            <a:r>
              <a:rPr kumimoji="0" lang="en-US" sz="1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/>
                <a:cs typeface="Calibri" panose="020F0502020204030204" pitchFamily="34" charset="0"/>
              </a:rPr>
              <a:t>partnerství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/>
                <a:cs typeface="Calibri" panose="020F0502020204030204" pitchFamily="34" charset="0"/>
              </a:rPr>
              <a:t> a zastoupení "</a:t>
            </a:r>
            <a:r>
              <a:rPr kumimoji="0" lang="en-US" sz="1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/>
                <a:cs typeface="Calibri" panose="020F0502020204030204" pitchFamily="34" charset="0"/>
              </a:rPr>
              <a:t>mimoresortních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/>
                <a:cs typeface="Calibri" panose="020F0502020204030204" pitchFamily="34" charset="0"/>
              </a:rPr>
              <a:t> </a:t>
            </a:r>
            <a:r>
              <a:rPr kumimoji="0" lang="en-US" sz="1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/>
                <a:cs typeface="Calibri" panose="020F0502020204030204" pitchFamily="34" charset="0"/>
              </a:rPr>
              <a:t>subjektů</a:t>
            </a:r>
            <a:r>
              <a:rPr kumimoji="0" lang="cs-CZ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/>
                <a:cs typeface="Calibri" panose="020F0502020204030204" pitchFamily="34" charset="0"/>
              </a:rPr>
              <a:t>.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/>
              <a:cs typeface="Calibri" panose="020F0502020204030204" pitchFamily="34" charset="0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/>
                <a:cs typeface="Calibri" panose="020F0502020204030204" pitchFamily="34" charset="0"/>
              </a:rPr>
              <a:t>Zvažujeme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/>
                <a:cs typeface="Calibri" panose="020F0502020204030204" pitchFamily="34" charset="0"/>
              </a:rPr>
              <a:t> </a:t>
            </a:r>
            <a:r>
              <a:rPr kumimoji="0" lang="en-US" sz="1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/>
                <a:cs typeface="Calibri" panose="020F0502020204030204" pitchFamily="34" charset="0"/>
              </a:rPr>
              <a:t>víceúrovňové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/>
                <a:cs typeface="Calibri" panose="020F0502020204030204" pitchFamily="34" charset="0"/>
              </a:rPr>
              <a:t> </a:t>
            </a:r>
            <a:r>
              <a:rPr kumimoji="0" lang="en-US" sz="1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/>
                <a:cs typeface="Calibri" panose="020F0502020204030204" pitchFamily="34" charset="0"/>
              </a:rPr>
              <a:t>partnerství</a:t>
            </a:r>
            <a:r>
              <a:rPr kumimoji="0" lang="cs-CZ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/>
                <a:cs typeface="Calibri" panose="020F0502020204030204" pitchFamily="34" charset="0"/>
              </a:rPr>
              <a:t>.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/>
              <a:cs typeface="Calibri" panose="020F0502020204030204" pitchFamily="34" charset="0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/>
                <a:cs typeface="Calibri" panose="020F0502020204030204" pitchFamily="34" charset="0"/>
              </a:rPr>
              <a:t>V </a:t>
            </a:r>
            <a:r>
              <a:rPr kumimoji="0" lang="en-US" sz="1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/>
                <a:cs typeface="Calibri" panose="020F0502020204030204" pitchFamily="34" charset="0"/>
              </a:rPr>
              <a:t>říjnu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/>
                <a:cs typeface="Calibri" panose="020F0502020204030204" pitchFamily="34" charset="0"/>
              </a:rPr>
              <a:t> </a:t>
            </a:r>
            <a:r>
              <a:rPr kumimoji="0" lang="en-US" sz="1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/>
                <a:cs typeface="Calibri" panose="020F0502020204030204" pitchFamily="34" charset="0"/>
              </a:rPr>
              <a:t>bychom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/>
                <a:cs typeface="Calibri" panose="020F0502020204030204" pitchFamily="34" charset="0"/>
              </a:rPr>
              <a:t> </a:t>
            </a:r>
            <a:r>
              <a:rPr kumimoji="0" lang="en-US" sz="1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/>
                <a:cs typeface="Calibri" panose="020F0502020204030204" pitchFamily="34" charset="0"/>
              </a:rPr>
              <a:t>chtěli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/>
                <a:cs typeface="Calibri" panose="020F0502020204030204" pitchFamily="34" charset="0"/>
              </a:rPr>
              <a:t> s ŘO </a:t>
            </a:r>
            <a:r>
              <a:rPr kumimoji="0" lang="en-US" sz="1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/>
                <a:cs typeface="Calibri" panose="020F0502020204030204" pitchFamily="34" charset="0"/>
              </a:rPr>
              <a:t>neformálně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/>
                <a:cs typeface="Calibri" panose="020F0502020204030204" pitchFamily="34" charset="0"/>
              </a:rPr>
              <a:t> </a:t>
            </a:r>
            <a:r>
              <a:rPr kumimoji="0" lang="en-US" sz="1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/>
                <a:cs typeface="Calibri" panose="020F0502020204030204" pitchFamily="34" charset="0"/>
              </a:rPr>
              <a:t>projednat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/>
                <a:cs typeface="Calibri" panose="020F0502020204030204" pitchFamily="34" charset="0"/>
              </a:rPr>
              <a:t>/</a:t>
            </a:r>
            <a:r>
              <a:rPr kumimoji="0" lang="en-US" sz="1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/>
                <a:cs typeface="Calibri" panose="020F0502020204030204" pitchFamily="34" charset="0"/>
              </a:rPr>
              <a:t>otestovat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/>
                <a:cs typeface="Calibri" panose="020F0502020204030204" pitchFamily="34" charset="0"/>
              </a:rPr>
              <a:t> </a:t>
            </a:r>
            <a:r>
              <a:rPr kumimoji="0" lang="en-US" sz="1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/>
                <a:cs typeface="Calibri" panose="020F0502020204030204" pitchFamily="34" charset="0"/>
              </a:rPr>
              <a:t>jednotlivé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/>
                <a:cs typeface="Calibri" panose="020F0502020204030204" pitchFamily="34" charset="0"/>
              </a:rPr>
              <a:t> </a:t>
            </a:r>
            <a:r>
              <a:rPr kumimoji="0" lang="en-US" sz="1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/>
                <a:cs typeface="Calibri" panose="020F0502020204030204" pitchFamily="34" charset="0"/>
              </a:rPr>
              <a:t>varianty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/>
                <a:cs typeface="Calibri" panose="020F0502020204030204" pitchFamily="34" charset="0"/>
              </a:rPr>
              <a:t> </a:t>
            </a:r>
            <a:r>
              <a:rPr kumimoji="0" lang="en-US" sz="1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/>
                <a:cs typeface="Calibri" panose="020F0502020204030204" pitchFamily="34" charset="0"/>
              </a:rPr>
              <a:t>partnerství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/>
                <a:cs typeface="Calibri" panose="020F0502020204030204" pitchFamily="34" charset="0"/>
              </a:rPr>
              <a:t> a </a:t>
            </a:r>
            <a:r>
              <a:rPr kumimoji="0" lang="en-US" sz="1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/>
                <a:cs typeface="Calibri" panose="020F0502020204030204" pitchFamily="34" charset="0"/>
              </a:rPr>
              <a:t>platforem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/>
                <a:cs typeface="Calibri" panose="020F0502020204030204" pitchFamily="34" charset="0"/>
              </a:rPr>
              <a:t> pro </a:t>
            </a:r>
            <a:r>
              <a:rPr kumimoji="0" lang="en-US" sz="1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/>
                <a:cs typeface="Calibri" panose="020F0502020204030204" pitchFamily="34" charset="0"/>
              </a:rPr>
              <a:t>přípravu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/>
                <a:cs typeface="Calibri" panose="020F0502020204030204" pitchFamily="34" charset="0"/>
              </a:rPr>
              <a:t> 28+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CECA65-6C90-434D-A2FC-4D4E8C985DF1}" type="slidenum">
              <a:rPr lang="cs-CZ" smtClean="0"/>
              <a:t>16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2398618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/>
                <a:cs typeface="Calibri" panose="020F0502020204030204" pitchFamily="34" charset="0"/>
              </a:rPr>
              <a:t>Ad </a:t>
            </a:r>
            <a:r>
              <a:rPr kumimoji="0" lang="en-US" sz="1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/>
                <a:cs typeface="Calibri" panose="020F0502020204030204" pitchFamily="34" charset="0"/>
              </a:rPr>
              <a:t>analýza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/>
                <a:cs typeface="Calibri" panose="020F0502020204030204" pitchFamily="34" charset="0"/>
              </a:rPr>
              <a:t> </a:t>
            </a:r>
            <a:r>
              <a:rPr kumimoji="0" lang="en-US" sz="1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/>
                <a:cs typeface="Calibri" panose="020F0502020204030204" pitchFamily="34" charset="0"/>
              </a:rPr>
              <a:t>absorpční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/>
                <a:cs typeface="Calibri" panose="020F0502020204030204" pitchFamily="34" charset="0"/>
              </a:rPr>
              <a:t> </a:t>
            </a:r>
            <a:r>
              <a:rPr kumimoji="0" lang="en-US" sz="1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/>
                <a:cs typeface="Calibri" panose="020F0502020204030204" pitchFamily="34" charset="0"/>
              </a:rPr>
              <a:t>kapacity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/>
                <a:cs typeface="Calibri" panose="020F0502020204030204" pitchFamily="34" charset="0"/>
              </a:rPr>
              <a:t>: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alibri"/>
              <a:buChar char="-"/>
              <a:tabLst/>
              <a:defRPr/>
            </a:pPr>
            <a:r>
              <a:rPr kumimoji="0" lang="en-US" sz="1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/>
                <a:cs typeface="Calibri" panose="020F0502020204030204" pitchFamily="34" charset="0"/>
              </a:rPr>
              <a:t>Zvažujeme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/>
                <a:cs typeface="Calibri" panose="020F0502020204030204" pitchFamily="34" charset="0"/>
              </a:rPr>
              <a:t> </a:t>
            </a:r>
            <a:r>
              <a:rPr kumimoji="0" lang="en-US" sz="1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/>
                <a:cs typeface="Calibri" panose="020F0502020204030204" pitchFamily="34" charset="0"/>
              </a:rPr>
              <a:t>víceúrovňové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/>
                <a:cs typeface="Calibri" panose="020F0502020204030204" pitchFamily="34" charset="0"/>
              </a:rPr>
              <a:t> </a:t>
            </a:r>
            <a:r>
              <a:rPr kumimoji="0" lang="en-US" sz="1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/>
                <a:cs typeface="Calibri" panose="020F0502020204030204" pitchFamily="34" charset="0"/>
              </a:rPr>
              <a:t>mapování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/>
                <a:cs typeface="Calibri" panose="020F0502020204030204" pitchFamily="34" charset="0"/>
              </a:rPr>
              <a:t>, </a:t>
            </a:r>
            <a:r>
              <a:rPr kumimoji="0" lang="en-US" sz="1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/>
                <a:cs typeface="Calibri" panose="020F0502020204030204" pitchFamily="34" charset="0"/>
              </a:rPr>
              <a:t>ve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/>
                <a:cs typeface="Calibri" panose="020F0502020204030204" pitchFamily="34" charset="0"/>
              </a:rPr>
              <a:t> </a:t>
            </a:r>
            <a:r>
              <a:rPr kumimoji="0" lang="en-US" sz="1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/>
                <a:cs typeface="Calibri" panose="020F0502020204030204" pitchFamily="34" charset="0"/>
              </a:rPr>
              <a:t>spolupráci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/>
                <a:cs typeface="Calibri" panose="020F0502020204030204" pitchFamily="34" charset="0"/>
              </a:rPr>
              <a:t> s </a:t>
            </a:r>
            <a:r>
              <a:rPr kumimoji="0" lang="en-US" sz="1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/>
                <a:cs typeface="Calibri" panose="020F0502020204030204" pitchFamily="34" charset="0"/>
              </a:rPr>
              <a:t>resorty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/>
              <a:cs typeface="Calibri" panose="020F0502020204030204" pitchFamily="34" charset="0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alibri"/>
              <a:buChar char="-"/>
              <a:tabLst/>
              <a:defRPr/>
            </a:pPr>
            <a:r>
              <a:rPr kumimoji="0" lang="en-US" sz="1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/>
                <a:cs typeface="Calibri" panose="020F0502020204030204" pitchFamily="34" charset="0"/>
              </a:rPr>
              <a:t>Některá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/>
                <a:cs typeface="Calibri" panose="020F0502020204030204" pitchFamily="34" charset="0"/>
              </a:rPr>
              <a:t> </a:t>
            </a:r>
            <a:r>
              <a:rPr kumimoji="0" lang="en-US" sz="1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/>
                <a:cs typeface="Calibri" panose="020F0502020204030204" pitchFamily="34" charset="0"/>
              </a:rPr>
              <a:t>průřezová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/>
                <a:cs typeface="Calibri" panose="020F0502020204030204" pitchFamily="34" charset="0"/>
              </a:rPr>
              <a:t>/</a:t>
            </a:r>
            <a:r>
              <a:rPr kumimoji="0" lang="en-US" sz="1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/>
                <a:cs typeface="Calibri" panose="020F0502020204030204" pitchFamily="34" charset="0"/>
              </a:rPr>
              <a:t>vícesektorová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/>
                <a:cs typeface="Calibri" panose="020F0502020204030204" pitchFamily="34" charset="0"/>
              </a:rPr>
              <a:t> </a:t>
            </a:r>
            <a:r>
              <a:rPr kumimoji="0" lang="en-US" sz="1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/>
                <a:cs typeface="Calibri" panose="020F0502020204030204" pitchFamily="34" charset="0"/>
              </a:rPr>
              <a:t>témata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/>
                <a:cs typeface="Calibri" panose="020F0502020204030204" pitchFamily="34" charset="0"/>
              </a:rPr>
              <a:t> </a:t>
            </a:r>
            <a:r>
              <a:rPr kumimoji="0" lang="en-US" sz="1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/>
                <a:cs typeface="Calibri" panose="020F0502020204030204" pitchFamily="34" charset="0"/>
              </a:rPr>
              <a:t>řešit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/>
                <a:cs typeface="Calibri" panose="020F0502020204030204" pitchFamily="34" charset="0"/>
              </a:rPr>
              <a:t> ze </a:t>
            </a:r>
            <a:r>
              <a:rPr kumimoji="0" lang="en-US" sz="1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/>
                <a:cs typeface="Calibri" panose="020F0502020204030204" pitchFamily="34" charset="0"/>
              </a:rPr>
              <a:t>strany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/>
                <a:cs typeface="Calibri" panose="020F0502020204030204" pitchFamily="34" charset="0"/>
              </a:rPr>
              <a:t> MMR?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alibri"/>
              <a:buChar char="-"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/>
                <a:cs typeface="Calibri" panose="020F0502020204030204" pitchFamily="34" charset="0"/>
              </a:rPr>
              <a:t>Pro </a:t>
            </a:r>
            <a:r>
              <a:rPr kumimoji="0" lang="en-US" sz="1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/>
                <a:cs typeface="Calibri" panose="020F0502020204030204" pitchFamily="34" charset="0"/>
              </a:rPr>
              <a:t>další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/>
                <a:cs typeface="Calibri" panose="020F0502020204030204" pitchFamily="34" charset="0"/>
              </a:rPr>
              <a:t> </a:t>
            </a:r>
            <a:r>
              <a:rPr kumimoji="0" lang="en-US" sz="1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/>
                <a:cs typeface="Calibri" panose="020F0502020204030204" pitchFamily="34" charset="0"/>
              </a:rPr>
              <a:t>diskuze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/>
                <a:cs typeface="Calibri" panose="020F0502020204030204" pitchFamily="34" charset="0"/>
              </a:rPr>
              <a:t>/</a:t>
            </a:r>
            <a:r>
              <a:rPr kumimoji="0" lang="en-US" sz="1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/>
                <a:cs typeface="Calibri" panose="020F0502020204030204" pitchFamily="34" charset="0"/>
              </a:rPr>
              <a:t>přípravy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/>
                <a:cs typeface="Calibri" panose="020F0502020204030204" pitchFamily="34" charset="0"/>
              </a:rPr>
              <a:t> NRPP </a:t>
            </a:r>
            <a:r>
              <a:rPr kumimoji="0" lang="en-US" sz="1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/>
                <a:cs typeface="Calibri" panose="020F0502020204030204" pitchFamily="34" charset="0"/>
              </a:rPr>
              <a:t>budeme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/>
                <a:cs typeface="Calibri" panose="020F0502020204030204" pitchFamily="34" charset="0"/>
              </a:rPr>
              <a:t> </a:t>
            </a:r>
            <a:r>
              <a:rPr kumimoji="0" lang="en-US" sz="1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/>
                <a:cs typeface="Calibri" panose="020F0502020204030204" pitchFamily="34" charset="0"/>
              </a:rPr>
              <a:t>zpracovávat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/>
                <a:cs typeface="Calibri" panose="020F0502020204030204" pitchFamily="34" charset="0"/>
              </a:rPr>
              <a:t> </a:t>
            </a:r>
            <a:r>
              <a:rPr kumimoji="0" lang="en-US" sz="1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/>
                <a:cs typeface="Calibri" panose="020F0502020204030204" pitchFamily="34" charset="0"/>
              </a:rPr>
              <a:t>intervenční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/>
                <a:cs typeface="Calibri" panose="020F0502020204030204" pitchFamily="34" charset="0"/>
              </a:rPr>
              <a:t> </a:t>
            </a:r>
            <a:r>
              <a:rPr kumimoji="0" lang="en-US" sz="1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/>
                <a:cs typeface="Calibri" panose="020F0502020204030204" pitchFamily="34" charset="0"/>
              </a:rPr>
              <a:t>logiku</a:t>
            </a:r>
            <a:r>
              <a:rPr kumimoji="0" lang="cs-CZ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/>
                <a:cs typeface="Calibri" panose="020F0502020204030204" pitchFamily="34" charset="0"/>
              </a:rPr>
              <a:t>;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/>
              <a:cs typeface="Calibri" panose="020F0502020204030204" pitchFamily="34" charset="0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alibri"/>
              <a:buChar char="-"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/>
                <a:cs typeface="Calibri" panose="020F0502020204030204" pitchFamily="34" charset="0"/>
              </a:rPr>
              <a:t>S </a:t>
            </a:r>
            <a:r>
              <a:rPr kumimoji="0" lang="en-US" sz="1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/>
                <a:cs typeface="Calibri" panose="020F0502020204030204" pitchFamily="34" charset="0"/>
              </a:rPr>
              <a:t>absorpční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/>
                <a:cs typeface="Calibri" panose="020F0502020204030204" pitchFamily="34" charset="0"/>
              </a:rPr>
              <a:t> </a:t>
            </a:r>
            <a:r>
              <a:rPr kumimoji="0" lang="en-US" sz="1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/>
                <a:cs typeface="Calibri" panose="020F0502020204030204" pitchFamily="34" charset="0"/>
              </a:rPr>
              <a:t>kapacitou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/>
                <a:cs typeface="Calibri" panose="020F0502020204030204" pitchFamily="34" charset="0"/>
              </a:rPr>
              <a:t> </a:t>
            </a:r>
            <a:r>
              <a:rPr kumimoji="0" lang="en-US" sz="1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/>
                <a:cs typeface="Calibri" panose="020F0502020204030204" pitchFamily="34" charset="0"/>
              </a:rPr>
              <a:t>jsou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/>
                <a:cs typeface="Calibri" panose="020F0502020204030204" pitchFamily="34" charset="0"/>
              </a:rPr>
              <a:t> </a:t>
            </a:r>
            <a:r>
              <a:rPr kumimoji="0" lang="en-US" sz="1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/>
                <a:cs typeface="Calibri" panose="020F0502020204030204" pitchFamily="34" charset="0"/>
              </a:rPr>
              <a:t>ruku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/>
                <a:cs typeface="Calibri" panose="020F0502020204030204" pitchFamily="34" charset="0"/>
              </a:rPr>
              <a:t> v </a:t>
            </a:r>
            <a:r>
              <a:rPr kumimoji="0" lang="en-US" sz="1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/>
                <a:cs typeface="Calibri" panose="020F0502020204030204" pitchFamily="34" charset="0"/>
              </a:rPr>
              <a:t>ruce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/>
                <a:cs typeface="Calibri" panose="020F0502020204030204" pitchFamily="34" charset="0"/>
              </a:rPr>
              <a:t> </a:t>
            </a:r>
            <a:r>
              <a:rPr kumimoji="0" lang="cs-CZ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/>
                <a:cs typeface="Calibri" panose="020F0502020204030204" pitchFamily="34" charset="0"/>
              </a:rPr>
              <a:t>i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/>
                <a:cs typeface="Calibri" panose="020F0502020204030204" pitchFamily="34" charset="0"/>
              </a:rPr>
              <a:t> </a:t>
            </a:r>
            <a:r>
              <a:rPr kumimoji="0" lang="en-US" sz="1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/>
                <a:cs typeface="Calibri" panose="020F0502020204030204" pitchFamily="34" charset="0"/>
              </a:rPr>
              <a:t>budování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/>
                <a:cs typeface="Calibri" panose="020F0502020204030204" pitchFamily="34" charset="0"/>
              </a:rPr>
              <a:t> /</a:t>
            </a:r>
            <a:r>
              <a:rPr kumimoji="0" lang="en-US" sz="1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/>
                <a:cs typeface="Calibri" panose="020F0502020204030204" pitchFamily="34" charset="0"/>
              </a:rPr>
              <a:t>podpora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/>
                <a:cs typeface="Calibri" panose="020F0502020204030204" pitchFamily="34" charset="0"/>
              </a:rPr>
              <a:t> </a:t>
            </a:r>
            <a:r>
              <a:rPr kumimoji="0" lang="en-US" sz="1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/>
                <a:cs typeface="Calibri" panose="020F0502020204030204" pitchFamily="34" charset="0"/>
              </a:rPr>
              <a:t>administrativních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/>
                <a:cs typeface="Calibri" panose="020F0502020204030204" pitchFamily="34" charset="0"/>
              </a:rPr>
              <a:t> </a:t>
            </a:r>
            <a:r>
              <a:rPr kumimoji="0" lang="en-US" sz="1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/>
                <a:cs typeface="Calibri" panose="020F0502020204030204" pitchFamily="34" charset="0"/>
              </a:rPr>
              <a:t>kapacit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/>
                <a:cs typeface="Calibri" panose="020F0502020204030204" pitchFamily="34" charset="0"/>
              </a:rPr>
              <a:t> v </a:t>
            </a:r>
            <a:r>
              <a:rPr kumimoji="0" lang="en-US" sz="1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/>
                <a:cs typeface="Calibri" panose="020F0502020204030204" pitchFamily="34" charset="0"/>
              </a:rPr>
              <a:t>území</a:t>
            </a:r>
            <a:r>
              <a:rPr kumimoji="0" lang="cs-CZ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/>
                <a:cs typeface="Calibri" panose="020F0502020204030204" pitchFamily="34" charset="0"/>
              </a:rPr>
              <a:t>.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alibri"/>
              <a:buChar char="-"/>
              <a:tabLst/>
              <a:defRPr/>
            </a:pP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Calibri"/>
              <a:cs typeface="Arial" panose="020B0604020202020204" pitchFamily="34" charset="0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alibri"/>
              <a:buChar char="-"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alibri"/>
              <a:buChar char="-"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CECA65-6C90-434D-A2FC-4D4E8C985DF1}" type="slidenum">
              <a:rPr lang="cs-CZ" smtClean="0"/>
              <a:t>17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5022462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CECA65-6C90-434D-A2FC-4D4E8C985DF1}" type="slidenum">
              <a:rPr lang="cs-CZ" smtClean="0"/>
              <a:t>18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40482431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84932B-C600-4FFE-89AB-9CFFB5576894}" type="slidenum">
              <a:rPr lang="cs-CZ" smtClean="0"/>
              <a:t>20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62606225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7E5EEE-5384-F5FD-E725-D76199B0A8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>
            <a:extLst>
              <a:ext uri="{FF2B5EF4-FFF2-40B4-BE49-F238E27FC236}">
                <a16:creationId xmlns:a16="http://schemas.microsoft.com/office/drawing/2014/main" id="{0F8A2933-2AE0-885E-633E-7B1D5C7F57F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>
            <a:extLst>
              <a:ext uri="{FF2B5EF4-FFF2-40B4-BE49-F238E27FC236}">
                <a16:creationId xmlns:a16="http://schemas.microsoft.com/office/drawing/2014/main" id="{D40D439B-126C-2B0B-5E0D-7C6387E177A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F1CE7F73-930D-BA73-4C3A-2B13B500DC9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84932B-C600-4FFE-89AB-9CFFB5576894}" type="slidenum">
              <a:rPr lang="cs-CZ" smtClean="0"/>
              <a:t>21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119368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CECA65-6C90-434D-A2FC-4D4E8C985DF1}" type="slidenum">
              <a:rPr lang="cs-CZ" smtClean="0"/>
              <a:t>22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6926952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4.xml"/><Relationship Id="rId5" Type="http://schemas.openxmlformats.org/officeDocument/2006/relationships/image" Target="../media/image9.svg"/><Relationship Id="rId4" Type="http://schemas.openxmlformats.org/officeDocument/2006/relationships/image" Target="../media/image8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12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4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4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4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4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4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4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4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4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4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4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4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15.png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4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4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11.svg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18.jpeg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Úvodní stra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ástupný symbol pro text 4"/>
          <p:cNvSpPr>
            <a:spLocks noGrp="1"/>
          </p:cNvSpPr>
          <p:nvPr>
            <p:ph type="body" sz="quarter" idx="11" hasCustomPrompt="1"/>
          </p:nvPr>
        </p:nvSpPr>
        <p:spPr>
          <a:xfrm>
            <a:off x="873097" y="1298875"/>
            <a:ext cx="10304194" cy="4436415"/>
          </a:xfrm>
          <a:prstGeom prst="rect">
            <a:avLst/>
          </a:prstGeom>
        </p:spPr>
        <p:txBody>
          <a:bodyPr lIns="0" anchor="ctr"/>
          <a:lstStyle>
            <a:lvl1pPr algn="l">
              <a:defRPr sz="4800" b="1">
                <a:solidFill>
                  <a:srgbClr val="2896D4"/>
                </a:solidFill>
                <a:latin typeface="Segoe UI" panose="020B0502040204020203" pitchFamily="34" charset="0"/>
                <a:ea typeface="Roboto Slab" pitchFamily="2" charset="0"/>
                <a:cs typeface="Segoe UI" panose="020B0502040204020203" pitchFamily="34" charset="0"/>
              </a:defRPr>
            </a:lvl1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quarter" idx="14" hasCustomPrompt="1"/>
          </p:nvPr>
        </p:nvSpPr>
        <p:spPr>
          <a:xfrm>
            <a:off x="873097" y="6168933"/>
            <a:ext cx="1966899" cy="236160"/>
          </a:xfrm>
          <a:prstGeom prst="rect">
            <a:avLst/>
          </a:prstGeom>
        </p:spPr>
        <p:txBody>
          <a:bodyPr lIns="18000"/>
          <a:lstStyle>
            <a:lvl1pPr algn="l">
              <a:defRPr sz="1100" baseline="0">
                <a:latin typeface="Segoe UI" panose="020B0502040204020203" pitchFamily="34" charset="0"/>
                <a:ea typeface="Roboto Light" panose="02000000000000000000" pitchFamily="2" charset="0"/>
                <a:cs typeface="Segoe UI" panose="020B0502040204020203" pitchFamily="34" charset="0"/>
              </a:defRPr>
            </a:lvl1pPr>
            <a:lvl2pPr>
              <a:defRPr sz="1200"/>
            </a:lvl2pPr>
            <a:lvl3pPr>
              <a:defRPr sz="1100"/>
            </a:lvl3pPr>
            <a:lvl4pPr>
              <a:defRPr sz="1050"/>
            </a:lvl4pPr>
            <a:lvl5pPr>
              <a:defRPr sz="1050"/>
            </a:lvl5pPr>
          </a:lstStyle>
          <a:p>
            <a:pPr lvl="0"/>
            <a:r>
              <a:rPr lang="cs-CZ"/>
              <a:t>1. LEDNA 2020</a:t>
            </a:r>
          </a:p>
        </p:txBody>
      </p:sp>
    </p:spTree>
    <p:extLst>
      <p:ext uri="{BB962C8B-B14F-4D97-AF65-F5344CB8AC3E}">
        <p14:creationId xmlns:p14="http://schemas.microsoft.com/office/powerpoint/2010/main" val="368190412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Úvodní strana se jménem autor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ástupný symbol pro text 4"/>
          <p:cNvSpPr>
            <a:spLocks noGrp="1"/>
          </p:cNvSpPr>
          <p:nvPr>
            <p:ph type="body" sz="quarter" idx="11" hasCustomPrompt="1"/>
          </p:nvPr>
        </p:nvSpPr>
        <p:spPr>
          <a:xfrm>
            <a:off x="873097" y="2350257"/>
            <a:ext cx="10304194" cy="2350257"/>
          </a:xfrm>
          <a:prstGeom prst="rect">
            <a:avLst/>
          </a:prstGeom>
        </p:spPr>
        <p:txBody>
          <a:bodyPr lIns="0" anchor="ctr"/>
          <a:lstStyle>
            <a:lvl1pPr algn="l">
              <a:defRPr sz="4800" b="1">
                <a:solidFill>
                  <a:srgbClr val="2896D4"/>
                </a:solidFill>
                <a:latin typeface="Segoe UI" panose="020B0502040204020203" pitchFamily="34" charset="0"/>
                <a:ea typeface="Roboto Slab" pitchFamily="2" charset="0"/>
                <a:cs typeface="Segoe UI" panose="020B0502040204020203" pitchFamily="34" charset="0"/>
              </a:defRPr>
            </a:lvl1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quarter" idx="14" hasCustomPrompt="1"/>
          </p:nvPr>
        </p:nvSpPr>
        <p:spPr>
          <a:xfrm>
            <a:off x="873097" y="6168933"/>
            <a:ext cx="1966899" cy="236160"/>
          </a:xfrm>
          <a:prstGeom prst="rect">
            <a:avLst/>
          </a:prstGeom>
        </p:spPr>
        <p:txBody>
          <a:bodyPr lIns="18000"/>
          <a:lstStyle>
            <a:lvl1pPr algn="l">
              <a:defRPr sz="1100" baseline="0">
                <a:latin typeface="Segoe UI" panose="020B0502040204020203" pitchFamily="34" charset="0"/>
                <a:ea typeface="Roboto Light" panose="02000000000000000000" pitchFamily="2" charset="0"/>
                <a:cs typeface="Segoe UI" panose="020B0502040204020203" pitchFamily="34" charset="0"/>
              </a:defRPr>
            </a:lvl1pPr>
            <a:lvl2pPr>
              <a:defRPr sz="1200"/>
            </a:lvl2pPr>
            <a:lvl3pPr>
              <a:defRPr sz="1100"/>
            </a:lvl3pPr>
            <a:lvl4pPr>
              <a:defRPr sz="1050"/>
            </a:lvl4pPr>
            <a:lvl5pPr>
              <a:defRPr sz="1050"/>
            </a:lvl5pPr>
          </a:lstStyle>
          <a:p>
            <a:pPr lvl="0"/>
            <a:r>
              <a:rPr lang="cs-CZ"/>
              <a:t>1. LEDNA 2020</a:t>
            </a:r>
          </a:p>
        </p:txBody>
      </p:sp>
      <p:sp>
        <p:nvSpPr>
          <p:cNvPr id="6" name="Zástupný symbol pro text 3"/>
          <p:cNvSpPr>
            <a:spLocks noGrp="1"/>
          </p:cNvSpPr>
          <p:nvPr>
            <p:ph type="body" sz="quarter" idx="15"/>
          </p:nvPr>
        </p:nvSpPr>
        <p:spPr>
          <a:xfrm>
            <a:off x="873097" y="5041837"/>
            <a:ext cx="2774504" cy="735265"/>
          </a:xfrm>
          <a:prstGeom prst="rect">
            <a:avLst/>
          </a:prstGeom>
        </p:spPr>
        <p:txBody>
          <a:bodyPr lIns="18000"/>
          <a:lstStyle>
            <a:lvl1pPr algn="l">
              <a:defRPr sz="1200" b="1" baseline="0">
                <a:latin typeface="Segoe UI" panose="020B0502040204020203" pitchFamily="34" charset="0"/>
                <a:ea typeface="Roboto Light" panose="02000000000000000000" pitchFamily="2" charset="0"/>
                <a:cs typeface="Segoe UI" panose="020B0502040204020203" pitchFamily="34" charset="0"/>
              </a:defRPr>
            </a:lvl1pPr>
            <a:lvl2pPr>
              <a:defRPr sz="1200"/>
            </a:lvl2pPr>
            <a:lvl3pPr>
              <a:defRPr sz="1100"/>
            </a:lvl3pPr>
            <a:lvl4pPr>
              <a:defRPr sz="1050"/>
            </a:lvl4pPr>
            <a:lvl5pPr>
              <a:defRPr sz="1050"/>
            </a:lvl5pPr>
          </a:lstStyle>
          <a:p>
            <a:pPr lvl="0"/>
            <a:r>
              <a:rPr lang="cs-CZ"/>
              <a:t>Upravte styly předlohy textu.</a:t>
            </a:r>
          </a:p>
        </p:txBody>
      </p:sp>
    </p:spTree>
    <p:extLst>
      <p:ext uri="{BB962C8B-B14F-4D97-AF65-F5344CB8AC3E}">
        <p14:creationId xmlns:p14="http://schemas.microsoft.com/office/powerpoint/2010/main" val="165002668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8091" y="373831"/>
            <a:ext cx="10514231" cy="1186838"/>
          </a:xfrm>
          <a:prstGeom prst="rect">
            <a:avLst/>
          </a:prstGeom>
        </p:spPr>
        <p:txBody>
          <a:bodyPr anchor="ctr" anchorCtr="0"/>
          <a:lstStyle>
            <a:lvl1pPr algn="ctr">
              <a:defRPr sz="3600"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číslo snímku 2"/>
          <p:cNvSpPr>
            <a:spLocks noGrp="1"/>
          </p:cNvSpPr>
          <p:nvPr>
            <p:ph type="sldNum" sz="quarter" idx="10"/>
          </p:nvPr>
        </p:nvSpPr>
        <p:spPr>
          <a:xfrm>
            <a:off x="838091" y="6317519"/>
            <a:ext cx="442726" cy="404845"/>
          </a:xfrm>
        </p:spPr>
        <p:txBody>
          <a:bodyPr/>
          <a:lstStyle/>
          <a:p>
            <a:fld id="{7EB3CF81-40B1-461F-ABB1-DF8E3BDEAF2C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4" name="Zástupný symbol pro text 4"/>
          <p:cNvSpPr>
            <a:spLocks noGrp="1"/>
          </p:cNvSpPr>
          <p:nvPr>
            <p:ph type="body" sz="quarter" idx="11" hasCustomPrompt="1"/>
          </p:nvPr>
        </p:nvSpPr>
        <p:spPr>
          <a:xfrm>
            <a:off x="838091" y="2137783"/>
            <a:ext cx="10514231" cy="4054417"/>
          </a:xfrm>
          <a:prstGeom prst="rect">
            <a:avLst/>
          </a:prstGeom>
          <a:noFill/>
          <a:ln>
            <a:noFill/>
          </a:ln>
        </p:spPr>
        <p:txBody>
          <a:bodyPr numCol="1" anchor="t"/>
          <a:lstStyle>
            <a:lvl1pPr marL="0" indent="0" algn="l">
              <a:lnSpc>
                <a:spcPct val="150000"/>
              </a:lnSpc>
              <a:buFont typeface="Arial" panose="020B0604020202020204" pitchFamily="34" charset="0"/>
              <a:buNone/>
              <a:defRPr sz="2000" b="0">
                <a:solidFill>
                  <a:schemeClr val="tx1"/>
                </a:solidFill>
                <a:latin typeface="Segoe UI" panose="020B0502040204020203" pitchFamily="34" charset="0"/>
                <a:ea typeface="Roboto Slab" pitchFamily="2" charset="0"/>
                <a:cs typeface="Segoe UI" panose="020B0502040204020203" pitchFamily="34" charset="0"/>
              </a:defRPr>
            </a:lvl1pPr>
          </a:lstStyle>
          <a:p>
            <a:pPr lvl="0"/>
            <a:r>
              <a:rPr lang="cs-CZ"/>
              <a:t>Upravte styly předlohy textu.            </a:t>
            </a:r>
          </a:p>
        </p:txBody>
      </p:sp>
    </p:spTree>
    <p:extLst>
      <p:ext uri="{BB962C8B-B14F-4D97-AF65-F5344CB8AC3E}">
        <p14:creationId xmlns:p14="http://schemas.microsoft.com/office/powerpoint/2010/main" val="25656775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ávě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ástupný symbol pro text 4"/>
          <p:cNvSpPr>
            <a:spLocks noGrp="1"/>
          </p:cNvSpPr>
          <p:nvPr>
            <p:ph type="body" sz="quarter" idx="11"/>
          </p:nvPr>
        </p:nvSpPr>
        <p:spPr>
          <a:xfrm>
            <a:off x="1060483" y="1906140"/>
            <a:ext cx="10209471" cy="3221883"/>
          </a:xfrm>
          <a:prstGeom prst="rect">
            <a:avLst/>
          </a:prstGeom>
        </p:spPr>
        <p:txBody>
          <a:bodyPr anchor="ctr"/>
          <a:lstStyle>
            <a:lvl1pPr algn="l">
              <a:defRPr sz="4000" b="1">
                <a:solidFill>
                  <a:srgbClr val="2896D4"/>
                </a:solidFill>
                <a:latin typeface="Segoe UI" panose="020B0502040204020203" pitchFamily="34" charset="0"/>
                <a:ea typeface="Roboto Slab" pitchFamily="2" charset="0"/>
                <a:cs typeface="Segoe UI" panose="020B0502040204020203" pitchFamily="34" charset="0"/>
              </a:defRPr>
            </a:lvl1pPr>
          </a:lstStyle>
          <a:p>
            <a:pPr lvl="0"/>
            <a:endParaRPr lang="cs-CZ"/>
          </a:p>
        </p:txBody>
      </p:sp>
      <p:sp>
        <p:nvSpPr>
          <p:cNvPr id="7" name="Zástupný symbol pro text 4"/>
          <p:cNvSpPr>
            <a:spLocks noGrp="1"/>
          </p:cNvSpPr>
          <p:nvPr>
            <p:ph type="body" sz="quarter" idx="12"/>
          </p:nvPr>
        </p:nvSpPr>
        <p:spPr>
          <a:xfrm>
            <a:off x="1060483" y="5344152"/>
            <a:ext cx="5063295" cy="1092235"/>
          </a:xfrm>
          <a:prstGeom prst="rect">
            <a:avLst/>
          </a:prstGeom>
        </p:spPr>
        <p:txBody>
          <a:bodyPr anchor="t"/>
          <a:lstStyle>
            <a:lvl1pPr algn="l">
              <a:defRPr sz="1200" b="1">
                <a:solidFill>
                  <a:srgbClr val="2896D4"/>
                </a:solidFill>
                <a:latin typeface="Segoe UI" panose="020B0502040204020203" pitchFamily="34" charset="0"/>
                <a:ea typeface="Roboto Slab" pitchFamily="2" charset="0"/>
                <a:cs typeface="Segoe UI" panose="020B0502040204020203" pitchFamily="34" charset="0"/>
              </a:defRPr>
            </a:lvl1pPr>
          </a:lstStyle>
          <a:p>
            <a:pPr lvl="0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7520321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ávěr_sociální sítě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ástupný symbol pro text 4"/>
          <p:cNvSpPr>
            <a:spLocks noGrp="1"/>
          </p:cNvSpPr>
          <p:nvPr>
            <p:ph type="body" sz="quarter" idx="11"/>
          </p:nvPr>
        </p:nvSpPr>
        <p:spPr>
          <a:xfrm>
            <a:off x="1060483" y="1906140"/>
            <a:ext cx="10209471" cy="3221883"/>
          </a:xfrm>
          <a:prstGeom prst="rect">
            <a:avLst/>
          </a:prstGeom>
        </p:spPr>
        <p:txBody>
          <a:bodyPr lIns="90000" anchor="ctr"/>
          <a:lstStyle>
            <a:lvl1pPr algn="l">
              <a:defRPr sz="4000" b="1">
                <a:solidFill>
                  <a:srgbClr val="2896D4"/>
                </a:solidFill>
                <a:latin typeface="Segoe UI" panose="020B0502040204020203" pitchFamily="34" charset="0"/>
                <a:ea typeface="Roboto Slab" pitchFamily="2" charset="0"/>
                <a:cs typeface="Segoe UI" panose="020B0502040204020203" pitchFamily="34" charset="0"/>
              </a:defRPr>
            </a:lvl1pPr>
          </a:lstStyle>
          <a:p>
            <a:pPr lvl="0"/>
            <a:endParaRPr lang="cs-CZ"/>
          </a:p>
        </p:txBody>
      </p:sp>
      <p:pic>
        <p:nvPicPr>
          <p:cNvPr id="2" name="Obrázek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6197" y="5539119"/>
            <a:ext cx="1816376" cy="585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23092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Úvodní_bílá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Grafický objekt 1">
            <a:extLst>
              <a:ext uri="{FF2B5EF4-FFF2-40B4-BE49-F238E27FC236}">
                <a16:creationId xmlns:a16="http://schemas.microsoft.com/office/drawing/2014/main" id="{E9063015-0360-6400-40DA-43CBCB2F949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98774" y="6005633"/>
            <a:ext cx="3773437" cy="466029"/>
          </a:xfrm>
          <a:prstGeom prst="rect">
            <a:avLst/>
          </a:prstGeom>
        </p:spPr>
      </p:pic>
      <p:sp>
        <p:nvSpPr>
          <p:cNvPr id="19" name="TextovéPole 8">
            <a:extLst>
              <a:ext uri="{FF2B5EF4-FFF2-40B4-BE49-F238E27FC236}">
                <a16:creationId xmlns:a16="http://schemas.microsoft.com/office/drawing/2014/main" id="{7E41002D-5D23-3519-23CC-1E815FCCB4F3}"/>
              </a:ext>
            </a:extLst>
          </p:cNvPr>
          <p:cNvSpPr txBox="1"/>
          <p:nvPr userDrawn="1"/>
        </p:nvSpPr>
        <p:spPr>
          <a:xfrm>
            <a:off x="517459" y="567048"/>
            <a:ext cx="5577748" cy="66174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30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Ministerstvo pro místní rozvoj</a:t>
            </a:r>
            <a:br>
              <a:rPr kumimoji="0" lang="cs-CZ" sz="1800" b="0" i="0" u="none" strike="noStrike" kern="1200" cap="none" spc="0" normalizeH="0" baseline="0" noProof="0">
                <a:ln>
                  <a:noFill/>
                </a:ln>
                <a:solidFill>
                  <a:srgbClr val="0C4DA2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kumimoji="0" lang="cs-CZ" sz="2400" b="1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Národní orgán pro koordinaci</a:t>
            </a:r>
          </a:p>
        </p:txBody>
      </p:sp>
      <p:pic>
        <p:nvPicPr>
          <p:cNvPr id="20" name="Grafický objekt 4">
            <a:extLst>
              <a:ext uri="{FF2B5EF4-FFF2-40B4-BE49-F238E27FC236}">
                <a16:creationId xmlns:a16="http://schemas.microsoft.com/office/drawing/2014/main" id="{2F0108C9-7EE2-7C7F-BFCC-42295CD70747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715834" y="2405647"/>
            <a:ext cx="3958710" cy="4053623"/>
          </a:xfrm>
          <a:prstGeom prst="rect">
            <a:avLst/>
          </a:prstGeom>
        </p:spPr>
      </p:pic>
      <p:sp>
        <p:nvSpPr>
          <p:cNvPr id="21" name="Title 20">
            <a:extLst>
              <a:ext uri="{FF2B5EF4-FFF2-40B4-BE49-F238E27FC236}">
                <a16:creationId xmlns:a16="http://schemas.microsoft.com/office/drawing/2014/main" id="{4F1AF1E4-5260-1EF2-1611-111887B7D63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7460" y="1824949"/>
            <a:ext cx="7199063" cy="2457895"/>
          </a:xfrm>
        </p:spPr>
        <p:txBody>
          <a:bodyPr wrap="square" anchor="ctr">
            <a:spAutoFit/>
          </a:bodyPr>
          <a:lstStyle>
            <a:lvl1pPr>
              <a:defRPr/>
            </a:lvl1pPr>
          </a:lstStyle>
          <a:p>
            <a:r>
              <a:rPr lang="cs-CZ"/>
              <a:t>Název prezentace,</a:t>
            </a:r>
            <a:br>
              <a:rPr lang="cs-CZ"/>
            </a:br>
            <a:r>
              <a:rPr lang="cs-CZ"/>
              <a:t>max 3 řádky,</a:t>
            </a:r>
            <a:br>
              <a:rPr lang="cs-CZ"/>
            </a:br>
            <a:r>
              <a:rPr lang="cs-CZ"/>
              <a:t>velikost 50</a:t>
            </a:r>
            <a:endParaRPr lang="en-US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66CB7B6C-6616-96F2-F02D-5E23F907704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17458" y="4893173"/>
            <a:ext cx="5577749" cy="368583"/>
          </a:xfrm>
        </p:spPr>
        <p:txBody>
          <a:bodyPr anchor="ctr">
            <a:noAutofit/>
          </a:bodyPr>
          <a:lstStyle>
            <a:lvl1pPr marL="0" indent="0">
              <a:lnSpc>
                <a:spcPct val="100000"/>
              </a:lnSpc>
              <a:buNone/>
              <a:defRPr sz="24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cs-CZ"/>
              <a:t>Jméno a Příjmení</a:t>
            </a:r>
            <a:endParaRPr lang="en-US"/>
          </a:p>
        </p:txBody>
      </p:sp>
      <p:sp>
        <p:nvSpPr>
          <p:cNvPr id="25" name="Text Placeholder 23">
            <a:extLst>
              <a:ext uri="{FF2B5EF4-FFF2-40B4-BE49-F238E27FC236}">
                <a16:creationId xmlns:a16="http://schemas.microsoft.com/office/drawing/2014/main" id="{39B5CBFE-3987-5F46-1E64-CC3C174A6CD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17458" y="5377458"/>
            <a:ext cx="5577749" cy="221150"/>
          </a:xfrm>
        </p:spPr>
        <p:txBody>
          <a:bodyPr anchor="ctr">
            <a:noAutofit/>
          </a:bodyPr>
          <a:lstStyle>
            <a:lvl1pPr marL="0" indent="0">
              <a:lnSpc>
                <a:spcPct val="100000"/>
              </a:lnSpc>
              <a:buNone/>
              <a:defRPr sz="18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cs-CZ"/>
              <a:t>Datum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201758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Úvodní_modrá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ovéPole 8">
            <a:extLst>
              <a:ext uri="{FF2B5EF4-FFF2-40B4-BE49-F238E27FC236}">
                <a16:creationId xmlns:a16="http://schemas.microsoft.com/office/drawing/2014/main" id="{7E41002D-5D23-3519-23CC-1E815FCCB4F3}"/>
              </a:ext>
            </a:extLst>
          </p:cNvPr>
          <p:cNvSpPr txBox="1"/>
          <p:nvPr userDrawn="1"/>
        </p:nvSpPr>
        <p:spPr>
          <a:xfrm>
            <a:off x="517459" y="567048"/>
            <a:ext cx="5577748" cy="66174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30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Ministerstvo pro místní rozvoj</a:t>
            </a:r>
            <a:br>
              <a:rPr kumimoji="0" lang="cs-CZ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kumimoji="0" lang="cs-CZ" sz="24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Národní orgán pro koordinaci</a:t>
            </a:r>
          </a:p>
        </p:txBody>
      </p:sp>
      <p:pic>
        <p:nvPicPr>
          <p:cNvPr id="20" name="Grafický objekt 4">
            <a:extLst>
              <a:ext uri="{FF2B5EF4-FFF2-40B4-BE49-F238E27FC236}">
                <a16:creationId xmlns:a16="http://schemas.microsoft.com/office/drawing/2014/main" id="{2F0108C9-7EE2-7C7F-BFCC-42295CD7074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715834" y="2405647"/>
            <a:ext cx="3958710" cy="4053623"/>
          </a:xfrm>
          <a:prstGeom prst="rect">
            <a:avLst/>
          </a:prstGeom>
        </p:spPr>
      </p:pic>
      <p:sp>
        <p:nvSpPr>
          <p:cNvPr id="21" name="Title 20">
            <a:extLst>
              <a:ext uri="{FF2B5EF4-FFF2-40B4-BE49-F238E27FC236}">
                <a16:creationId xmlns:a16="http://schemas.microsoft.com/office/drawing/2014/main" id="{4F1AF1E4-5260-1EF2-1611-111887B7D63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7460" y="1824949"/>
            <a:ext cx="7199063" cy="2457895"/>
          </a:xfrm>
        </p:spPr>
        <p:txBody>
          <a:bodyPr anchor="ctr">
            <a:sp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cs-CZ"/>
              <a:t>Název prezentace,</a:t>
            </a:r>
            <a:br>
              <a:rPr lang="cs-CZ"/>
            </a:br>
            <a:r>
              <a:rPr lang="cs-CZ"/>
              <a:t>max 3 řádky,</a:t>
            </a:r>
            <a:br>
              <a:rPr lang="cs-CZ"/>
            </a:br>
            <a:r>
              <a:rPr lang="cs-CZ"/>
              <a:t>velikost 50</a:t>
            </a:r>
            <a:endParaRPr lang="en-US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66CB7B6C-6616-96F2-F02D-5E23F907704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17458" y="4893173"/>
            <a:ext cx="5577749" cy="368583"/>
          </a:xfrm>
        </p:spPr>
        <p:txBody>
          <a:bodyPr anchor="ctr">
            <a:noAutofit/>
          </a:bodyPr>
          <a:lstStyle>
            <a:lvl1pPr marL="0" indent="0">
              <a:lnSpc>
                <a:spcPct val="100000"/>
              </a:lnSpc>
              <a:buNone/>
              <a:defRPr sz="2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cs-CZ"/>
              <a:t>Jméno a Příjmení</a:t>
            </a:r>
            <a:endParaRPr lang="en-US"/>
          </a:p>
        </p:txBody>
      </p:sp>
      <p:sp>
        <p:nvSpPr>
          <p:cNvPr id="25" name="Text Placeholder 23">
            <a:extLst>
              <a:ext uri="{FF2B5EF4-FFF2-40B4-BE49-F238E27FC236}">
                <a16:creationId xmlns:a16="http://schemas.microsoft.com/office/drawing/2014/main" id="{39B5CBFE-3987-5F46-1E64-CC3C174A6CD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17458" y="5377458"/>
            <a:ext cx="5577749" cy="221150"/>
          </a:xfrm>
        </p:spPr>
        <p:txBody>
          <a:bodyPr anchor="ctr">
            <a:noAutofit/>
          </a:bodyPr>
          <a:lstStyle>
            <a:lvl1pPr marL="0" indent="0">
              <a:lnSpc>
                <a:spcPct val="100000"/>
              </a:lnSpc>
              <a:buNone/>
              <a:defRPr sz="18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cs-CZ"/>
              <a:t>Datum</a:t>
            </a:r>
            <a:endParaRPr lang="en-US"/>
          </a:p>
        </p:txBody>
      </p:sp>
      <p:pic>
        <p:nvPicPr>
          <p:cNvPr id="3" name="Obrázek 4">
            <a:extLst>
              <a:ext uri="{FF2B5EF4-FFF2-40B4-BE49-F238E27FC236}">
                <a16:creationId xmlns:a16="http://schemas.microsoft.com/office/drawing/2014/main" id="{30464F9B-0B52-147D-82F1-41826288BF3E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203" y="6008940"/>
            <a:ext cx="3754299" cy="4627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724021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pitolový_bíl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rafický objekt 4">
            <a:extLst>
              <a:ext uri="{FF2B5EF4-FFF2-40B4-BE49-F238E27FC236}">
                <a16:creationId xmlns:a16="http://schemas.microsoft.com/office/drawing/2014/main" id="{2F0108C9-7EE2-7C7F-BFCC-42295CD7074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715834" y="2405647"/>
            <a:ext cx="3958710" cy="4053623"/>
          </a:xfrm>
          <a:prstGeom prst="rect">
            <a:avLst/>
          </a:prstGeom>
        </p:spPr>
      </p:pic>
      <p:sp>
        <p:nvSpPr>
          <p:cNvPr id="21" name="Title 20">
            <a:extLst>
              <a:ext uri="{FF2B5EF4-FFF2-40B4-BE49-F238E27FC236}">
                <a16:creationId xmlns:a16="http://schemas.microsoft.com/office/drawing/2014/main" id="{4F1AF1E4-5260-1EF2-1611-111887B7D63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776175" y="1824949"/>
            <a:ext cx="6479157" cy="2457895"/>
          </a:xfrm>
        </p:spPr>
        <p:txBody>
          <a:bodyPr wrap="square" anchor="b">
            <a:spAutoFit/>
          </a:bodyPr>
          <a:lstStyle>
            <a:lvl1pPr>
              <a:defRPr/>
            </a:lvl1pPr>
          </a:lstStyle>
          <a:p>
            <a:r>
              <a:rPr lang="cs-CZ"/>
              <a:t>Název kapitoly,</a:t>
            </a:r>
            <a:br>
              <a:rPr lang="cs-CZ"/>
            </a:br>
            <a:r>
              <a:rPr lang="cs-CZ"/>
              <a:t>max 3 řádky,</a:t>
            </a:r>
            <a:br>
              <a:rPr lang="cs-CZ"/>
            </a:br>
            <a:r>
              <a:rPr lang="cs-CZ"/>
              <a:t>velikost 50</a:t>
            </a:r>
            <a:endParaRPr lang="en-US"/>
          </a:p>
        </p:txBody>
      </p:sp>
      <p:sp>
        <p:nvSpPr>
          <p:cNvPr id="25" name="Text Placeholder 23">
            <a:extLst>
              <a:ext uri="{FF2B5EF4-FFF2-40B4-BE49-F238E27FC236}">
                <a16:creationId xmlns:a16="http://schemas.microsoft.com/office/drawing/2014/main" id="{39B5CBFE-3987-5F46-1E64-CC3C174A6CD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776176" y="4392887"/>
            <a:ext cx="5577749" cy="663450"/>
          </a:xfrm>
        </p:spPr>
        <p:txBody>
          <a:bodyPr anchor="t">
            <a:noAutofit/>
          </a:bodyPr>
          <a:lstStyle>
            <a:lvl1pPr marL="0" indent="0">
              <a:lnSpc>
                <a:spcPct val="100000"/>
              </a:lnSpc>
              <a:buNone/>
              <a:defRPr sz="18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cs-CZ"/>
              <a:t>Text popisující obsah kapitoly, dva řádky, velikost 18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757650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  <p15:guide id="3" pos="1118">
          <p15:clr>
            <a:srgbClr val="A4A3A4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pitolový_modrý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rafický objekt 4">
            <a:extLst>
              <a:ext uri="{FF2B5EF4-FFF2-40B4-BE49-F238E27FC236}">
                <a16:creationId xmlns:a16="http://schemas.microsoft.com/office/drawing/2014/main" id="{2F0108C9-7EE2-7C7F-BFCC-42295CD7074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715834" y="2405647"/>
            <a:ext cx="3958710" cy="4053623"/>
          </a:xfrm>
          <a:prstGeom prst="rect">
            <a:avLst/>
          </a:prstGeom>
        </p:spPr>
      </p:pic>
      <p:sp>
        <p:nvSpPr>
          <p:cNvPr id="21" name="Title 20">
            <a:extLst>
              <a:ext uri="{FF2B5EF4-FFF2-40B4-BE49-F238E27FC236}">
                <a16:creationId xmlns:a16="http://schemas.microsoft.com/office/drawing/2014/main" id="{4F1AF1E4-5260-1EF2-1611-111887B7D63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776175" y="1824949"/>
            <a:ext cx="6479157" cy="2457895"/>
          </a:xfrm>
        </p:spPr>
        <p:txBody>
          <a:bodyPr wrap="square" anchor="b">
            <a:sp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cs-CZ"/>
              <a:t>Název kapitoly,</a:t>
            </a:r>
            <a:br>
              <a:rPr lang="cs-CZ"/>
            </a:br>
            <a:r>
              <a:rPr lang="cs-CZ"/>
              <a:t>max 3 řádky,</a:t>
            </a:r>
            <a:br>
              <a:rPr lang="cs-CZ"/>
            </a:br>
            <a:r>
              <a:rPr lang="cs-CZ"/>
              <a:t>velikost 50</a:t>
            </a:r>
            <a:endParaRPr lang="en-US"/>
          </a:p>
        </p:txBody>
      </p:sp>
      <p:sp>
        <p:nvSpPr>
          <p:cNvPr id="25" name="Text Placeholder 23">
            <a:extLst>
              <a:ext uri="{FF2B5EF4-FFF2-40B4-BE49-F238E27FC236}">
                <a16:creationId xmlns:a16="http://schemas.microsoft.com/office/drawing/2014/main" id="{39B5CBFE-3987-5F46-1E64-CC3C174A6CD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776176" y="4392887"/>
            <a:ext cx="5577749" cy="663450"/>
          </a:xfrm>
        </p:spPr>
        <p:txBody>
          <a:bodyPr anchor="t">
            <a:noAutofit/>
          </a:bodyPr>
          <a:lstStyle>
            <a:lvl1pPr marL="0" indent="0">
              <a:lnSpc>
                <a:spcPct val="100000"/>
              </a:lnSpc>
              <a:buNone/>
              <a:defRPr sz="18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cs-CZ"/>
              <a:t>Text popisující obsah kapitoly, dva řádky, velikost 18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737353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  <p15:guide id="3" pos="1118">
          <p15:clr>
            <a:srgbClr val="A4A3A4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_krátká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5A0D1BEB-6520-35D3-C0DE-A95EC2D16E7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/>
              <a:t>Nadpis, 1 řádek, velikost 50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4E1417A-DDB8-7534-46EC-90260BDA95C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15871" y="1596393"/>
            <a:ext cx="863888" cy="884600"/>
          </a:xfrm>
          <a:prstGeom prst="ellipse">
            <a:avLst/>
          </a:prstGeom>
          <a:ln w="38100">
            <a:solidFill>
              <a:schemeClr val="accent1"/>
            </a:solidFill>
          </a:ln>
        </p:spPr>
        <p:txBody>
          <a:bodyPr tIns="0" rIns="0" bIns="0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cs-CZ"/>
              <a:t>XX</a:t>
            </a:r>
            <a:endParaRPr lang="en-US"/>
          </a:p>
        </p:txBody>
      </p:sp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57E23D69-7ABC-AD74-B4BD-E005FA62B38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774595" y="1596393"/>
            <a:ext cx="9899948" cy="884600"/>
          </a:xfrm>
        </p:spPr>
        <p:txBody>
          <a:bodyPr anchor="ctr">
            <a:noAutofit/>
          </a:bodyPr>
          <a:lstStyle>
            <a:lvl1pPr marL="0" indent="0">
              <a:lnSpc>
                <a:spcPct val="100000"/>
              </a:lnSpc>
              <a:buNone/>
              <a:defRPr sz="18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cs-CZ"/>
              <a:t>Text, velikost 18</a:t>
            </a:r>
            <a:endParaRPr lang="en-US"/>
          </a:p>
        </p:txBody>
      </p:sp>
      <p:pic>
        <p:nvPicPr>
          <p:cNvPr id="8" name="Grafický objekt 5">
            <a:extLst>
              <a:ext uri="{FF2B5EF4-FFF2-40B4-BE49-F238E27FC236}">
                <a16:creationId xmlns:a16="http://schemas.microsoft.com/office/drawing/2014/main" id="{B64D769E-F273-001C-C343-C9692CD44F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296768" y="6257599"/>
            <a:ext cx="377776" cy="386833"/>
          </a:xfrm>
          <a:prstGeom prst="rect">
            <a:avLst/>
          </a:prstGeom>
        </p:spPr>
      </p:pic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3697B98B-2F2F-197B-F21C-09EA1709C2D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15871" y="2819207"/>
            <a:ext cx="863888" cy="884600"/>
          </a:xfrm>
          <a:prstGeom prst="ellipse">
            <a:avLst/>
          </a:prstGeom>
          <a:ln w="38100">
            <a:solidFill>
              <a:schemeClr val="accent1"/>
            </a:solidFill>
          </a:ln>
        </p:spPr>
        <p:txBody>
          <a:bodyPr tIns="0" rIns="0" bIns="0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cs-CZ"/>
              <a:t>XX</a:t>
            </a:r>
            <a:endParaRPr lang="en-US"/>
          </a:p>
        </p:txBody>
      </p:sp>
      <p:sp>
        <p:nvSpPr>
          <p:cNvPr id="10" name="Text Placeholder 23">
            <a:extLst>
              <a:ext uri="{FF2B5EF4-FFF2-40B4-BE49-F238E27FC236}">
                <a16:creationId xmlns:a16="http://schemas.microsoft.com/office/drawing/2014/main" id="{735703A2-CC5E-B362-F620-848AD1AF408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774595" y="2819207"/>
            <a:ext cx="9899948" cy="884600"/>
          </a:xfrm>
        </p:spPr>
        <p:txBody>
          <a:bodyPr anchor="ctr">
            <a:noAutofit/>
          </a:bodyPr>
          <a:lstStyle>
            <a:lvl1pPr marL="0" indent="0">
              <a:lnSpc>
                <a:spcPct val="100000"/>
              </a:lnSpc>
              <a:buNone/>
              <a:defRPr sz="18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cs-CZ"/>
              <a:t>Text, velikost 18</a:t>
            </a:r>
            <a:endParaRPr lang="en-US"/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D352F272-B649-6332-BABA-2892991C821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15871" y="4042021"/>
            <a:ext cx="863888" cy="884600"/>
          </a:xfrm>
          <a:prstGeom prst="ellipse">
            <a:avLst/>
          </a:prstGeom>
          <a:ln w="38100">
            <a:solidFill>
              <a:schemeClr val="accent1"/>
            </a:solidFill>
          </a:ln>
        </p:spPr>
        <p:txBody>
          <a:bodyPr tIns="0" rIns="0" bIns="0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cs-CZ"/>
              <a:t>XX</a:t>
            </a:r>
            <a:endParaRPr lang="en-US"/>
          </a:p>
        </p:txBody>
      </p:sp>
      <p:sp>
        <p:nvSpPr>
          <p:cNvPr id="12" name="Text Placeholder 23">
            <a:extLst>
              <a:ext uri="{FF2B5EF4-FFF2-40B4-BE49-F238E27FC236}">
                <a16:creationId xmlns:a16="http://schemas.microsoft.com/office/drawing/2014/main" id="{F5AA4F88-4E4E-ADBF-E00C-3FD4DFB517D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774595" y="4042021"/>
            <a:ext cx="9899948" cy="884600"/>
          </a:xfrm>
        </p:spPr>
        <p:txBody>
          <a:bodyPr anchor="ctr">
            <a:noAutofit/>
          </a:bodyPr>
          <a:lstStyle>
            <a:lvl1pPr marL="0" indent="0">
              <a:lnSpc>
                <a:spcPct val="100000"/>
              </a:lnSpc>
              <a:buNone/>
              <a:defRPr sz="18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cs-CZ"/>
              <a:t>Text, velikost 18</a:t>
            </a:r>
            <a:endParaRPr lang="en-US"/>
          </a:p>
        </p:txBody>
      </p: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4072AE6B-2A13-F5CF-B051-A39ED044C55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15871" y="5259707"/>
            <a:ext cx="863888" cy="884600"/>
          </a:xfrm>
          <a:prstGeom prst="ellipse">
            <a:avLst/>
          </a:prstGeom>
          <a:ln w="38100">
            <a:solidFill>
              <a:schemeClr val="accent1"/>
            </a:solidFill>
          </a:ln>
        </p:spPr>
        <p:txBody>
          <a:bodyPr tIns="0" rIns="0" bIns="0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cs-CZ"/>
              <a:t>XX</a:t>
            </a:r>
            <a:endParaRPr lang="en-US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5CF10D37-1928-77C4-3711-7AE80F56931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774595" y="5259707"/>
            <a:ext cx="9899948" cy="884600"/>
          </a:xfrm>
        </p:spPr>
        <p:txBody>
          <a:bodyPr anchor="ctr">
            <a:noAutofit/>
          </a:bodyPr>
          <a:lstStyle>
            <a:lvl1pPr marL="0" indent="0">
              <a:lnSpc>
                <a:spcPct val="100000"/>
              </a:lnSpc>
              <a:buNone/>
              <a:defRPr sz="18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cs-CZ"/>
              <a:t>Text, velikost 18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970708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pos="1118">
          <p15:clr>
            <a:srgbClr val="A4A3A4"/>
          </p15:clr>
        </p15:guide>
        <p15:guide id="4" orient="horz" pos="981">
          <p15:clr>
            <a:srgbClr val="A4A3A4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_dlouhá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5A0D1BEB-6520-35D3-C0DE-A95EC2D16E7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cs-CZ"/>
              <a:t>Nadpis, 1 řádek, velikost 50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4E1417A-DDB8-7534-46EC-90260BDA95C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15871" y="1596393"/>
            <a:ext cx="863888" cy="884600"/>
          </a:xfrm>
          <a:prstGeom prst="ellipse">
            <a:avLst/>
          </a:prstGeom>
          <a:ln w="38100">
            <a:solidFill>
              <a:schemeClr val="accent1"/>
            </a:solidFill>
          </a:ln>
        </p:spPr>
        <p:txBody>
          <a:bodyPr tIns="0" rIns="0" bIns="0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cs-CZ"/>
              <a:t>XX</a:t>
            </a:r>
            <a:endParaRPr lang="en-US"/>
          </a:p>
        </p:txBody>
      </p:sp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57E23D69-7ABC-AD74-B4BD-E005FA62B38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774595" y="1596393"/>
            <a:ext cx="4141249" cy="884600"/>
          </a:xfrm>
        </p:spPr>
        <p:txBody>
          <a:bodyPr anchor="ctr">
            <a:noAutofit/>
          </a:bodyPr>
          <a:lstStyle>
            <a:lvl1pPr marL="0" indent="0">
              <a:lnSpc>
                <a:spcPct val="100000"/>
              </a:lnSpc>
              <a:buNone/>
              <a:defRPr sz="18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cs-CZ"/>
              <a:t>Text, velikost 18</a:t>
            </a:r>
            <a:endParaRPr lang="en-US"/>
          </a:p>
        </p:txBody>
      </p:sp>
      <p:pic>
        <p:nvPicPr>
          <p:cNvPr id="8" name="Grafický objekt 5">
            <a:extLst>
              <a:ext uri="{FF2B5EF4-FFF2-40B4-BE49-F238E27FC236}">
                <a16:creationId xmlns:a16="http://schemas.microsoft.com/office/drawing/2014/main" id="{B64D769E-F273-001C-C343-C9692CD44F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296768" y="6257599"/>
            <a:ext cx="377776" cy="386833"/>
          </a:xfrm>
          <a:prstGeom prst="rect">
            <a:avLst/>
          </a:prstGeom>
        </p:spPr>
      </p:pic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3697B98B-2F2F-197B-F21C-09EA1709C2D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15871" y="2819207"/>
            <a:ext cx="863888" cy="884600"/>
          </a:xfrm>
          <a:prstGeom prst="ellipse">
            <a:avLst/>
          </a:prstGeom>
          <a:ln w="38100">
            <a:solidFill>
              <a:schemeClr val="accent1"/>
            </a:solidFill>
          </a:ln>
        </p:spPr>
        <p:txBody>
          <a:bodyPr tIns="0" rIns="0" bIns="0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cs-CZ"/>
              <a:t>XX</a:t>
            </a:r>
            <a:endParaRPr lang="en-US"/>
          </a:p>
        </p:txBody>
      </p:sp>
      <p:sp>
        <p:nvSpPr>
          <p:cNvPr id="10" name="Text Placeholder 23">
            <a:extLst>
              <a:ext uri="{FF2B5EF4-FFF2-40B4-BE49-F238E27FC236}">
                <a16:creationId xmlns:a16="http://schemas.microsoft.com/office/drawing/2014/main" id="{735703A2-CC5E-B362-F620-848AD1AF408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774595" y="2819207"/>
            <a:ext cx="4141249" cy="884600"/>
          </a:xfrm>
        </p:spPr>
        <p:txBody>
          <a:bodyPr anchor="ctr">
            <a:noAutofit/>
          </a:bodyPr>
          <a:lstStyle>
            <a:lvl1pPr marL="0" indent="0">
              <a:lnSpc>
                <a:spcPct val="100000"/>
              </a:lnSpc>
              <a:buNone/>
              <a:defRPr sz="18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cs-CZ"/>
              <a:t>Text, velikost 18</a:t>
            </a:r>
            <a:endParaRPr lang="en-US"/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D352F272-B649-6332-BABA-2892991C821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15871" y="4042021"/>
            <a:ext cx="863888" cy="884600"/>
          </a:xfrm>
          <a:prstGeom prst="ellipse">
            <a:avLst/>
          </a:prstGeom>
          <a:ln w="38100">
            <a:solidFill>
              <a:schemeClr val="accent1"/>
            </a:solidFill>
          </a:ln>
        </p:spPr>
        <p:txBody>
          <a:bodyPr tIns="0" rIns="0" bIns="0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cs-CZ"/>
              <a:t>XX</a:t>
            </a:r>
            <a:endParaRPr lang="en-US"/>
          </a:p>
        </p:txBody>
      </p:sp>
      <p:sp>
        <p:nvSpPr>
          <p:cNvPr id="12" name="Text Placeholder 23">
            <a:extLst>
              <a:ext uri="{FF2B5EF4-FFF2-40B4-BE49-F238E27FC236}">
                <a16:creationId xmlns:a16="http://schemas.microsoft.com/office/drawing/2014/main" id="{F5AA4F88-4E4E-ADBF-E00C-3FD4DFB517D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774595" y="4042021"/>
            <a:ext cx="4141249" cy="884600"/>
          </a:xfrm>
        </p:spPr>
        <p:txBody>
          <a:bodyPr anchor="ctr">
            <a:noAutofit/>
          </a:bodyPr>
          <a:lstStyle>
            <a:lvl1pPr marL="0" indent="0">
              <a:lnSpc>
                <a:spcPct val="100000"/>
              </a:lnSpc>
              <a:buNone/>
              <a:defRPr sz="18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cs-CZ"/>
              <a:t>Text, velikost 18</a:t>
            </a:r>
            <a:endParaRPr lang="en-US"/>
          </a:p>
        </p:txBody>
      </p: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4072AE6B-2A13-F5CF-B051-A39ED044C55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15871" y="5259707"/>
            <a:ext cx="863888" cy="884600"/>
          </a:xfrm>
          <a:prstGeom prst="ellipse">
            <a:avLst/>
          </a:prstGeom>
          <a:ln w="38100">
            <a:solidFill>
              <a:schemeClr val="accent1"/>
            </a:solidFill>
          </a:ln>
        </p:spPr>
        <p:txBody>
          <a:bodyPr tIns="0" rIns="0" bIns="0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cs-CZ"/>
              <a:t>XX</a:t>
            </a:r>
            <a:endParaRPr lang="en-US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5CF10D37-1928-77C4-3711-7AE80F56931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774595" y="5259707"/>
            <a:ext cx="4141249" cy="884600"/>
          </a:xfrm>
        </p:spPr>
        <p:txBody>
          <a:bodyPr anchor="ctr">
            <a:noAutofit/>
          </a:bodyPr>
          <a:lstStyle>
            <a:lvl1pPr marL="0" indent="0">
              <a:lnSpc>
                <a:spcPct val="100000"/>
              </a:lnSpc>
              <a:buNone/>
              <a:defRPr sz="18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cs-CZ"/>
              <a:t>Text, velikost 18</a:t>
            </a:r>
            <a:endParaRPr lang="en-US"/>
          </a:p>
        </p:txBody>
      </p:sp>
      <p:sp>
        <p:nvSpPr>
          <p:cNvPr id="2" name="Text Placeholder 4">
            <a:extLst>
              <a:ext uri="{FF2B5EF4-FFF2-40B4-BE49-F238E27FC236}">
                <a16:creationId xmlns:a16="http://schemas.microsoft.com/office/drawing/2014/main" id="{5B95A727-62A8-3C6A-3279-0EF45366320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74569" y="1596393"/>
            <a:ext cx="863888" cy="884600"/>
          </a:xfrm>
          <a:prstGeom prst="ellipse">
            <a:avLst/>
          </a:prstGeom>
          <a:ln w="38100">
            <a:solidFill>
              <a:schemeClr val="accent1"/>
            </a:solidFill>
          </a:ln>
        </p:spPr>
        <p:txBody>
          <a:bodyPr tIns="0" rIns="0" bIns="0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cs-CZ"/>
              <a:t>XX</a:t>
            </a:r>
            <a:endParaRPr lang="en-US"/>
          </a:p>
        </p:txBody>
      </p:sp>
      <p:sp>
        <p:nvSpPr>
          <p:cNvPr id="4" name="Text Placeholder 23">
            <a:extLst>
              <a:ext uri="{FF2B5EF4-FFF2-40B4-BE49-F238E27FC236}">
                <a16:creationId xmlns:a16="http://schemas.microsoft.com/office/drawing/2014/main" id="{5CD464AC-E7D2-06EA-EE72-6A43158435FB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7533293" y="1596393"/>
            <a:ext cx="4141249" cy="884600"/>
          </a:xfrm>
        </p:spPr>
        <p:txBody>
          <a:bodyPr anchor="ctr">
            <a:noAutofit/>
          </a:bodyPr>
          <a:lstStyle>
            <a:lvl1pPr marL="0" indent="0">
              <a:lnSpc>
                <a:spcPct val="100000"/>
              </a:lnSpc>
              <a:buNone/>
              <a:defRPr sz="18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cs-CZ"/>
              <a:t>Text, velikost 18</a:t>
            </a:r>
            <a:endParaRPr lang="en-US"/>
          </a:p>
        </p:txBody>
      </p:sp>
      <p:sp>
        <p:nvSpPr>
          <p:cNvPr id="6" name="Text Placeholder 4">
            <a:extLst>
              <a:ext uri="{FF2B5EF4-FFF2-40B4-BE49-F238E27FC236}">
                <a16:creationId xmlns:a16="http://schemas.microsoft.com/office/drawing/2014/main" id="{27ECF772-66BD-8944-3C2B-387C1686E8FA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274569" y="2819207"/>
            <a:ext cx="863888" cy="884600"/>
          </a:xfrm>
          <a:prstGeom prst="ellipse">
            <a:avLst/>
          </a:prstGeom>
          <a:ln w="38100">
            <a:solidFill>
              <a:schemeClr val="accent1"/>
            </a:solidFill>
          </a:ln>
        </p:spPr>
        <p:txBody>
          <a:bodyPr tIns="0" rIns="0" bIns="0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cs-CZ"/>
              <a:t>XX</a:t>
            </a:r>
            <a:endParaRPr lang="en-US"/>
          </a:p>
        </p:txBody>
      </p:sp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1817146-6FC1-CD8A-24CD-CCD0D382C02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7533293" y="2819207"/>
            <a:ext cx="4141249" cy="884600"/>
          </a:xfrm>
        </p:spPr>
        <p:txBody>
          <a:bodyPr anchor="ctr">
            <a:noAutofit/>
          </a:bodyPr>
          <a:lstStyle>
            <a:lvl1pPr marL="0" indent="0">
              <a:lnSpc>
                <a:spcPct val="100000"/>
              </a:lnSpc>
              <a:buNone/>
              <a:defRPr sz="18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cs-CZ"/>
              <a:t>Text, velikost 18</a:t>
            </a:r>
            <a:endParaRPr lang="en-US"/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708EAA16-55A3-E227-D55A-2F15EF3686B6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274569" y="4042021"/>
            <a:ext cx="863888" cy="884600"/>
          </a:xfrm>
          <a:prstGeom prst="ellipse">
            <a:avLst/>
          </a:prstGeom>
          <a:ln w="38100">
            <a:solidFill>
              <a:schemeClr val="accent1"/>
            </a:solidFill>
          </a:ln>
        </p:spPr>
        <p:txBody>
          <a:bodyPr tIns="0" rIns="0" bIns="0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cs-CZ"/>
              <a:t>XX</a:t>
            </a:r>
            <a:endParaRPr lang="en-US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5EC25249-AD41-5755-F527-7B1F978AB4E0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7533293" y="4042021"/>
            <a:ext cx="4141249" cy="884600"/>
          </a:xfrm>
        </p:spPr>
        <p:txBody>
          <a:bodyPr anchor="ctr">
            <a:noAutofit/>
          </a:bodyPr>
          <a:lstStyle>
            <a:lvl1pPr marL="0" indent="0">
              <a:lnSpc>
                <a:spcPct val="100000"/>
              </a:lnSpc>
              <a:buNone/>
              <a:defRPr sz="18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cs-CZ"/>
              <a:t>Text, velikost 18</a:t>
            </a:r>
            <a:endParaRPr lang="en-US"/>
          </a:p>
        </p:txBody>
      </p: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92EFA46A-796F-A5A3-A612-25FAB44B45A8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274569" y="5259707"/>
            <a:ext cx="863888" cy="884600"/>
          </a:xfrm>
          <a:prstGeom prst="ellipse">
            <a:avLst/>
          </a:prstGeom>
          <a:ln w="38100">
            <a:solidFill>
              <a:schemeClr val="accent1"/>
            </a:solidFill>
          </a:ln>
        </p:spPr>
        <p:txBody>
          <a:bodyPr tIns="0" rIns="0" bIns="0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cs-CZ"/>
              <a:t>XX</a:t>
            </a:r>
            <a:endParaRPr lang="en-US"/>
          </a:p>
        </p:txBody>
      </p:sp>
      <p:sp>
        <p:nvSpPr>
          <p:cNvPr id="19" name="Text Placeholder 23">
            <a:extLst>
              <a:ext uri="{FF2B5EF4-FFF2-40B4-BE49-F238E27FC236}">
                <a16:creationId xmlns:a16="http://schemas.microsoft.com/office/drawing/2014/main" id="{6B0A93C3-54B5-4028-569D-33D5DB97F5BC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7533293" y="5259707"/>
            <a:ext cx="4141249" cy="884600"/>
          </a:xfrm>
        </p:spPr>
        <p:txBody>
          <a:bodyPr anchor="ctr">
            <a:noAutofit/>
          </a:bodyPr>
          <a:lstStyle>
            <a:lvl1pPr marL="0" indent="0">
              <a:lnSpc>
                <a:spcPct val="100000"/>
              </a:lnSpc>
              <a:buNone/>
              <a:defRPr sz="18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cs-CZ"/>
              <a:t>Text, velikost 18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954309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pos="1118">
          <p15:clr>
            <a:srgbClr val="A4A3A4"/>
          </p15:clr>
        </p15:guide>
        <p15:guide id="4" orient="horz" pos="981">
          <p15:clr>
            <a:srgbClr val="A4A3A4"/>
          </p15:clr>
        </p15:guide>
        <p15:guide id="5" pos="3840">
          <p15:clr>
            <a:srgbClr val="A4A3A4"/>
          </p15:clr>
        </p15:guide>
        <p15:guide id="6" pos="3727">
          <p15:clr>
            <a:srgbClr val="A4A3A4"/>
          </p15:clr>
        </p15:guide>
        <p15:guide id="7" pos="3953">
          <p15:clr>
            <a:srgbClr val="A4A3A4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5A0D1BEB-6520-35D3-C0DE-A95EC2D16E7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cs-CZ"/>
              <a:t>Nadpis, 1 řádek, velikost 50</a:t>
            </a:r>
            <a:endParaRPr lang="en-US"/>
          </a:p>
        </p:txBody>
      </p:sp>
      <p:pic>
        <p:nvPicPr>
          <p:cNvPr id="8" name="Grafický objekt 5">
            <a:extLst>
              <a:ext uri="{FF2B5EF4-FFF2-40B4-BE49-F238E27FC236}">
                <a16:creationId xmlns:a16="http://schemas.microsoft.com/office/drawing/2014/main" id="{B64D769E-F273-001C-C343-C9692CD44F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296768" y="6257599"/>
            <a:ext cx="377776" cy="386833"/>
          </a:xfrm>
          <a:prstGeom prst="rect">
            <a:avLst/>
          </a:prstGeom>
        </p:spPr>
      </p:pic>
      <p:sp>
        <p:nvSpPr>
          <p:cNvPr id="22" name="Content Placeholder 20">
            <a:extLst>
              <a:ext uri="{FF2B5EF4-FFF2-40B4-BE49-F238E27FC236}">
                <a16:creationId xmlns:a16="http://schemas.microsoft.com/office/drawing/2014/main" id="{4F7915C2-3FC8-5558-4B0E-AA7D6D9C69F8}"/>
              </a:ext>
            </a:extLst>
          </p:cNvPr>
          <p:cNvSpPr>
            <a:spLocks noGrp="1"/>
          </p:cNvSpPr>
          <p:nvPr>
            <p:ph sz="quarter" idx="26" hasCustomPrompt="1"/>
          </p:nvPr>
        </p:nvSpPr>
        <p:spPr>
          <a:xfrm>
            <a:off x="515871" y="1594469"/>
            <a:ext cx="11158672" cy="453357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cs-CZ"/>
              <a:t>Text, velikost 18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380083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981">
          <p15:clr>
            <a:srgbClr val="A4A3A4"/>
          </p15:clr>
        </p15:guide>
        <p15:guide id="5" pos="3840">
          <p15:clr>
            <a:srgbClr val="A4A3A4"/>
          </p15:clr>
        </p15:guide>
        <p15:guide id="6" pos="3727">
          <p15:clr>
            <a:srgbClr val="A4A3A4"/>
          </p15:clr>
        </p15:guide>
        <p15:guide id="7" pos="3953">
          <p15:clr>
            <a:srgbClr val="A4A3A4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bsah_dva sloupce_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5A0D1BEB-6520-35D3-C0DE-A95EC2D16E7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cs-CZ"/>
              <a:t>Nadpis, 1 řádek, velikost 50</a:t>
            </a:r>
            <a:endParaRPr lang="en-US"/>
          </a:p>
        </p:txBody>
      </p:sp>
      <p:pic>
        <p:nvPicPr>
          <p:cNvPr id="8" name="Grafický objekt 5">
            <a:extLst>
              <a:ext uri="{FF2B5EF4-FFF2-40B4-BE49-F238E27FC236}">
                <a16:creationId xmlns:a16="http://schemas.microsoft.com/office/drawing/2014/main" id="{B64D769E-F273-001C-C343-C9692CD44F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296768" y="6257599"/>
            <a:ext cx="377776" cy="386833"/>
          </a:xfrm>
          <a:prstGeom prst="rect">
            <a:avLst/>
          </a:prstGeom>
        </p:spPr>
      </p:pic>
      <p:sp>
        <p:nvSpPr>
          <p:cNvPr id="22" name="Content Placeholder 20">
            <a:extLst>
              <a:ext uri="{FF2B5EF4-FFF2-40B4-BE49-F238E27FC236}">
                <a16:creationId xmlns:a16="http://schemas.microsoft.com/office/drawing/2014/main" id="{4F7915C2-3FC8-5558-4B0E-AA7D6D9C69F8}"/>
              </a:ext>
            </a:extLst>
          </p:cNvPr>
          <p:cNvSpPr>
            <a:spLocks noGrp="1"/>
          </p:cNvSpPr>
          <p:nvPr>
            <p:ph sz="quarter" idx="26" hasCustomPrompt="1"/>
          </p:nvPr>
        </p:nvSpPr>
        <p:spPr>
          <a:xfrm>
            <a:off x="515871" y="1594469"/>
            <a:ext cx="5399972" cy="4533575"/>
          </a:xfrm>
        </p:spPr>
        <p:txBody>
          <a:bodyPr/>
          <a:lstStyle/>
          <a:p>
            <a:pPr lvl="0"/>
            <a:r>
              <a:rPr lang="cs-CZ"/>
              <a:t>Text, velikost 18</a:t>
            </a:r>
            <a:endParaRPr lang="en-US"/>
          </a:p>
        </p:txBody>
      </p:sp>
      <p:sp>
        <p:nvSpPr>
          <p:cNvPr id="2" name="Content Placeholder 20">
            <a:extLst>
              <a:ext uri="{FF2B5EF4-FFF2-40B4-BE49-F238E27FC236}">
                <a16:creationId xmlns:a16="http://schemas.microsoft.com/office/drawing/2014/main" id="{E305D2D2-84BD-0B33-2CF8-33553E88D3EA}"/>
              </a:ext>
            </a:extLst>
          </p:cNvPr>
          <p:cNvSpPr>
            <a:spLocks noGrp="1"/>
          </p:cNvSpPr>
          <p:nvPr>
            <p:ph sz="quarter" idx="27" hasCustomPrompt="1"/>
          </p:nvPr>
        </p:nvSpPr>
        <p:spPr>
          <a:xfrm>
            <a:off x="6274573" y="1594469"/>
            <a:ext cx="5399972" cy="4533575"/>
          </a:xfrm>
        </p:spPr>
        <p:txBody>
          <a:bodyPr/>
          <a:lstStyle/>
          <a:p>
            <a:pPr lvl="0"/>
            <a:r>
              <a:rPr lang="cs-CZ"/>
              <a:t>Text, velikost 18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064077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981">
          <p15:clr>
            <a:srgbClr val="A4A3A4"/>
          </p15:clr>
        </p15:guide>
        <p15:guide id="5" pos="3840">
          <p15:clr>
            <a:srgbClr val="A4A3A4"/>
          </p15:clr>
        </p15:guide>
        <p15:guide id="6" pos="3727">
          <p15:clr>
            <a:srgbClr val="A4A3A4"/>
          </p15:clr>
        </p15:guide>
        <p15:guide id="7" pos="3953">
          <p15:clr>
            <a:srgbClr val="A4A3A4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bsah_dva sloupce_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5A0D1BEB-6520-35D3-C0DE-A95EC2D16E7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cs-CZ"/>
              <a:t>Nadpis, 1 řádek, velikost 50</a:t>
            </a:r>
            <a:endParaRPr lang="en-US"/>
          </a:p>
        </p:txBody>
      </p:sp>
      <p:pic>
        <p:nvPicPr>
          <p:cNvPr id="8" name="Grafický objekt 5">
            <a:extLst>
              <a:ext uri="{FF2B5EF4-FFF2-40B4-BE49-F238E27FC236}">
                <a16:creationId xmlns:a16="http://schemas.microsoft.com/office/drawing/2014/main" id="{B64D769E-F273-001C-C343-C9692CD44F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296768" y="6257599"/>
            <a:ext cx="377776" cy="386833"/>
          </a:xfrm>
          <a:prstGeom prst="rect">
            <a:avLst/>
          </a:prstGeom>
        </p:spPr>
      </p:pic>
      <p:sp>
        <p:nvSpPr>
          <p:cNvPr id="22" name="Content Placeholder 20">
            <a:extLst>
              <a:ext uri="{FF2B5EF4-FFF2-40B4-BE49-F238E27FC236}">
                <a16:creationId xmlns:a16="http://schemas.microsoft.com/office/drawing/2014/main" id="{4F7915C2-3FC8-5558-4B0E-AA7D6D9C69F8}"/>
              </a:ext>
            </a:extLst>
          </p:cNvPr>
          <p:cNvSpPr>
            <a:spLocks noGrp="1"/>
          </p:cNvSpPr>
          <p:nvPr>
            <p:ph sz="quarter" idx="26" hasCustomPrompt="1"/>
          </p:nvPr>
        </p:nvSpPr>
        <p:spPr>
          <a:xfrm>
            <a:off x="515871" y="2512962"/>
            <a:ext cx="5399972" cy="3575259"/>
          </a:xfrm>
        </p:spPr>
        <p:txBody>
          <a:bodyPr/>
          <a:lstStyle/>
          <a:p>
            <a:pPr lvl="0"/>
            <a:r>
              <a:rPr lang="cs-CZ"/>
              <a:t>Text, velikost 18</a:t>
            </a:r>
            <a:endParaRPr lang="en-US"/>
          </a:p>
        </p:txBody>
      </p:sp>
      <p:sp>
        <p:nvSpPr>
          <p:cNvPr id="2" name="Content Placeholder 20">
            <a:extLst>
              <a:ext uri="{FF2B5EF4-FFF2-40B4-BE49-F238E27FC236}">
                <a16:creationId xmlns:a16="http://schemas.microsoft.com/office/drawing/2014/main" id="{E305D2D2-84BD-0B33-2CF8-33553E88D3EA}"/>
              </a:ext>
            </a:extLst>
          </p:cNvPr>
          <p:cNvSpPr>
            <a:spLocks noGrp="1"/>
          </p:cNvSpPr>
          <p:nvPr>
            <p:ph sz="quarter" idx="27" hasCustomPrompt="1"/>
          </p:nvPr>
        </p:nvSpPr>
        <p:spPr>
          <a:xfrm>
            <a:off x="6274573" y="2512962"/>
            <a:ext cx="5399972" cy="3575259"/>
          </a:xfrm>
        </p:spPr>
        <p:txBody>
          <a:bodyPr/>
          <a:lstStyle/>
          <a:p>
            <a:pPr lvl="0"/>
            <a:r>
              <a:rPr lang="cs-CZ"/>
              <a:t>Text, velikost 18</a:t>
            </a:r>
            <a:endParaRPr lang="en-US"/>
          </a:p>
        </p:txBody>
      </p:sp>
      <p:sp>
        <p:nvSpPr>
          <p:cNvPr id="6" name="Text Placeholder 23">
            <a:extLst>
              <a:ext uri="{FF2B5EF4-FFF2-40B4-BE49-F238E27FC236}">
                <a16:creationId xmlns:a16="http://schemas.microsoft.com/office/drawing/2014/main" id="{CB2AC407-DD29-973D-4B54-DCA7AAFE5AF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15871" y="2071363"/>
            <a:ext cx="5398385" cy="368583"/>
          </a:xfrm>
        </p:spPr>
        <p:txBody>
          <a:bodyPr anchor="ctr">
            <a:noAutofit/>
          </a:bodyPr>
          <a:lstStyle>
            <a:lvl1pPr marL="0" indent="0">
              <a:lnSpc>
                <a:spcPct val="100000"/>
              </a:lnSpc>
              <a:buNone/>
              <a:defRPr sz="30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cs-CZ"/>
              <a:t>Důležitý text, velikost 30</a:t>
            </a:r>
            <a:endParaRPr lang="en-US"/>
          </a:p>
        </p:txBody>
      </p:sp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340A3DE-EF47-8DE6-3379-6CF83D2F514A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6274572" y="2071363"/>
            <a:ext cx="5398385" cy="368583"/>
          </a:xfrm>
        </p:spPr>
        <p:txBody>
          <a:bodyPr anchor="ctr">
            <a:noAutofit/>
          </a:bodyPr>
          <a:lstStyle>
            <a:lvl1pPr marL="0" indent="0">
              <a:lnSpc>
                <a:spcPct val="100000"/>
              </a:lnSpc>
              <a:buNone/>
              <a:defRPr sz="30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cs-CZ"/>
              <a:t>Důležitý text, velikost 30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838173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981">
          <p15:clr>
            <a:srgbClr val="A4A3A4"/>
          </p15:clr>
        </p15:guide>
        <p15:guide id="5" pos="3840">
          <p15:clr>
            <a:srgbClr val="A4A3A4"/>
          </p15:clr>
        </p15:guide>
        <p15:guide id="6" pos="3727">
          <p15:clr>
            <a:srgbClr val="A4A3A4"/>
          </p15:clr>
        </p15:guide>
        <p15:guide id="7" pos="3953">
          <p15:clr>
            <a:srgbClr val="A4A3A4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brázkový_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ástupný symbol obrázku 8">
            <a:extLst>
              <a:ext uri="{FF2B5EF4-FFF2-40B4-BE49-F238E27FC236}">
                <a16:creationId xmlns:a16="http://schemas.microsoft.com/office/drawing/2014/main" id="{9A740820-3033-6C8A-E29F-8B251C356EA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274572" y="1594468"/>
            <a:ext cx="5399972" cy="4533575"/>
          </a:xfrm>
        </p:spPr>
        <p:txBody>
          <a:bodyPr/>
          <a:lstStyle/>
          <a:p>
            <a:endParaRPr lang="cs-CZ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5A0D1BEB-6520-35D3-C0DE-A95EC2D16E7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cs-CZ"/>
              <a:t>Nadpis, 1 řádek, velikost 50</a:t>
            </a:r>
            <a:endParaRPr lang="en-US"/>
          </a:p>
        </p:txBody>
      </p:sp>
      <p:pic>
        <p:nvPicPr>
          <p:cNvPr id="8" name="Grafický objekt 5">
            <a:extLst>
              <a:ext uri="{FF2B5EF4-FFF2-40B4-BE49-F238E27FC236}">
                <a16:creationId xmlns:a16="http://schemas.microsoft.com/office/drawing/2014/main" id="{B64D769E-F273-001C-C343-C9692CD44F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296768" y="6257599"/>
            <a:ext cx="377776" cy="386833"/>
          </a:xfrm>
          <a:prstGeom prst="rect">
            <a:avLst/>
          </a:prstGeom>
        </p:spPr>
      </p:pic>
      <p:sp>
        <p:nvSpPr>
          <p:cNvPr id="12" name="Content Placeholder 20">
            <a:extLst>
              <a:ext uri="{FF2B5EF4-FFF2-40B4-BE49-F238E27FC236}">
                <a16:creationId xmlns:a16="http://schemas.microsoft.com/office/drawing/2014/main" id="{D8404DF5-D26D-8AD2-4068-C2F4D43BA5AE}"/>
              </a:ext>
            </a:extLst>
          </p:cNvPr>
          <p:cNvSpPr>
            <a:spLocks noGrp="1"/>
          </p:cNvSpPr>
          <p:nvPr>
            <p:ph sz="quarter" idx="26" hasCustomPrompt="1"/>
          </p:nvPr>
        </p:nvSpPr>
        <p:spPr>
          <a:xfrm>
            <a:off x="515871" y="1594469"/>
            <a:ext cx="5399972" cy="4533575"/>
          </a:xfrm>
        </p:spPr>
        <p:txBody>
          <a:bodyPr/>
          <a:lstStyle/>
          <a:p>
            <a:pPr lvl="0"/>
            <a:r>
              <a:rPr lang="cs-CZ"/>
              <a:t>Text, velikost 18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675971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981">
          <p15:clr>
            <a:srgbClr val="A4A3A4"/>
          </p15:clr>
        </p15:guide>
        <p15:guide id="5" pos="3840">
          <p15:clr>
            <a:srgbClr val="A4A3A4"/>
          </p15:clr>
        </p15:guide>
        <p15:guide id="6" pos="3727">
          <p15:clr>
            <a:srgbClr val="A4A3A4"/>
          </p15:clr>
        </p15:guide>
        <p15:guide id="7" pos="3953">
          <p15:clr>
            <a:srgbClr val="A4A3A4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brázkový_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5A0D1BEB-6520-35D3-C0DE-A95EC2D16E7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cs-CZ"/>
              <a:t>Nadpis, 1 řádek, velikost 50</a:t>
            </a:r>
            <a:endParaRPr lang="en-US"/>
          </a:p>
        </p:txBody>
      </p:sp>
      <p:pic>
        <p:nvPicPr>
          <p:cNvPr id="8" name="Grafický objekt 5">
            <a:extLst>
              <a:ext uri="{FF2B5EF4-FFF2-40B4-BE49-F238E27FC236}">
                <a16:creationId xmlns:a16="http://schemas.microsoft.com/office/drawing/2014/main" id="{B64D769E-F273-001C-C343-C9692CD44F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296768" y="6257599"/>
            <a:ext cx="377776" cy="386833"/>
          </a:xfrm>
          <a:prstGeom prst="rect">
            <a:avLst/>
          </a:prstGeom>
        </p:spPr>
      </p:pic>
      <p:sp>
        <p:nvSpPr>
          <p:cNvPr id="2" name="Text Placeholder 23">
            <a:extLst>
              <a:ext uri="{FF2B5EF4-FFF2-40B4-BE49-F238E27FC236}">
                <a16:creationId xmlns:a16="http://schemas.microsoft.com/office/drawing/2014/main" id="{2D02BC9B-5CB5-22DE-A9A4-9D6CB869A53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274573" y="5243444"/>
            <a:ext cx="5399972" cy="884600"/>
          </a:xfrm>
        </p:spPr>
        <p:txBody>
          <a:bodyPr anchor="t">
            <a:noAutofit/>
          </a:bodyPr>
          <a:lstStyle>
            <a:lvl1pPr marL="0" indent="0">
              <a:lnSpc>
                <a:spcPct val="100000"/>
              </a:lnSpc>
              <a:buNone/>
              <a:defRPr sz="18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cs-CZ"/>
              <a:t>Text, velikost 18</a:t>
            </a:r>
            <a:endParaRPr lang="en-US"/>
          </a:p>
        </p:txBody>
      </p:sp>
      <p:sp>
        <p:nvSpPr>
          <p:cNvPr id="5" name="Zástupný symbol obrázku 8">
            <a:extLst>
              <a:ext uri="{FF2B5EF4-FFF2-40B4-BE49-F238E27FC236}">
                <a16:creationId xmlns:a16="http://schemas.microsoft.com/office/drawing/2014/main" id="{62351B49-E000-501B-AA3D-CA72F885CFC1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274573" y="1594470"/>
            <a:ext cx="5399972" cy="3519421"/>
          </a:xfrm>
        </p:spPr>
        <p:txBody>
          <a:bodyPr/>
          <a:lstStyle/>
          <a:p>
            <a:endParaRPr lang="cs-CZ"/>
          </a:p>
        </p:txBody>
      </p:sp>
      <p:sp>
        <p:nvSpPr>
          <p:cNvPr id="6" name="Text Placeholder 23">
            <a:extLst>
              <a:ext uri="{FF2B5EF4-FFF2-40B4-BE49-F238E27FC236}">
                <a16:creationId xmlns:a16="http://schemas.microsoft.com/office/drawing/2014/main" id="{234087B8-1112-27D5-6943-C1D7D13EFA9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15870" y="5243444"/>
            <a:ext cx="5399972" cy="884600"/>
          </a:xfrm>
        </p:spPr>
        <p:txBody>
          <a:bodyPr anchor="t">
            <a:noAutofit/>
          </a:bodyPr>
          <a:lstStyle>
            <a:lvl1pPr marL="0" indent="0">
              <a:lnSpc>
                <a:spcPct val="100000"/>
              </a:lnSpc>
              <a:buNone/>
              <a:defRPr sz="18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cs-CZ"/>
              <a:t>Text, velikost 18</a:t>
            </a:r>
            <a:endParaRPr lang="en-US"/>
          </a:p>
        </p:txBody>
      </p:sp>
      <p:sp>
        <p:nvSpPr>
          <p:cNvPr id="7" name="Zástupný symbol obrázku 8">
            <a:extLst>
              <a:ext uri="{FF2B5EF4-FFF2-40B4-BE49-F238E27FC236}">
                <a16:creationId xmlns:a16="http://schemas.microsoft.com/office/drawing/2014/main" id="{19DC37B9-9326-2BC7-496C-1AC4F647FD4D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515869" y="1594469"/>
            <a:ext cx="5399972" cy="3519421"/>
          </a:xfrm>
        </p:spPr>
        <p:txBody>
          <a:bodyPr/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132090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981">
          <p15:clr>
            <a:srgbClr val="A4A3A4"/>
          </p15:clr>
        </p15:guide>
        <p15:guide id="5" pos="3840">
          <p15:clr>
            <a:srgbClr val="A4A3A4"/>
          </p15:clr>
        </p15:guide>
        <p15:guide id="6" pos="3727">
          <p15:clr>
            <a:srgbClr val="A4A3A4"/>
          </p15:clr>
        </p15:guide>
        <p15:guide id="7" pos="3953">
          <p15:clr>
            <a:srgbClr val="A4A3A4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brázkový_0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ál 3">
            <a:extLst>
              <a:ext uri="{FF2B5EF4-FFF2-40B4-BE49-F238E27FC236}">
                <a16:creationId xmlns:a16="http://schemas.microsoft.com/office/drawing/2014/main" id="{366B4B90-0415-FCFA-5EE1-FCA141C9AD01}"/>
              </a:ext>
            </a:extLst>
          </p:cNvPr>
          <p:cNvSpPr/>
          <p:nvPr userDrawn="1"/>
        </p:nvSpPr>
        <p:spPr>
          <a:xfrm>
            <a:off x="3183232" y="4563984"/>
            <a:ext cx="2031736" cy="2080448"/>
          </a:xfrm>
          <a:prstGeom prst="ellipse">
            <a:avLst/>
          </a:prstGeom>
          <a:solidFill>
            <a:srgbClr val="F6F6F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0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2" name="Zástupný symbol obrázku 11">
            <a:extLst>
              <a:ext uri="{FF2B5EF4-FFF2-40B4-BE49-F238E27FC236}">
                <a16:creationId xmlns:a16="http://schemas.microsoft.com/office/drawing/2014/main" id="{87E8344A-5FAA-FE7C-9FCB-056BB1DA5A61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515871" y="1839356"/>
            <a:ext cx="4076879" cy="4174626"/>
          </a:xfrm>
          <a:custGeom>
            <a:avLst/>
            <a:gdLst>
              <a:gd name="connsiteX0" fmla="*/ 2038705 w 4077410"/>
              <a:gd name="connsiteY0" fmla="*/ 0 h 4077410"/>
              <a:gd name="connsiteX1" fmla="*/ 4077410 w 4077410"/>
              <a:gd name="connsiteY1" fmla="*/ 2038705 h 4077410"/>
              <a:gd name="connsiteX2" fmla="*/ 2038705 w 4077410"/>
              <a:gd name="connsiteY2" fmla="*/ 4077410 h 4077410"/>
              <a:gd name="connsiteX3" fmla="*/ 0 w 4077410"/>
              <a:gd name="connsiteY3" fmla="*/ 2038705 h 4077410"/>
              <a:gd name="connsiteX4" fmla="*/ 2038705 w 4077410"/>
              <a:gd name="connsiteY4" fmla="*/ 0 h 40774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77410" h="4077410">
                <a:moveTo>
                  <a:pt x="2038705" y="0"/>
                </a:moveTo>
                <a:cubicBezTo>
                  <a:pt x="3164651" y="0"/>
                  <a:pt x="4077410" y="912759"/>
                  <a:pt x="4077410" y="2038705"/>
                </a:cubicBezTo>
                <a:cubicBezTo>
                  <a:pt x="4077410" y="3164651"/>
                  <a:pt x="3164651" y="4077410"/>
                  <a:pt x="2038705" y="4077410"/>
                </a:cubicBezTo>
                <a:cubicBezTo>
                  <a:pt x="912759" y="4077410"/>
                  <a:pt x="0" y="3164651"/>
                  <a:pt x="0" y="2038705"/>
                </a:cubicBezTo>
                <a:cubicBezTo>
                  <a:pt x="0" y="912759"/>
                  <a:pt x="912759" y="0"/>
                  <a:pt x="2038705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cs-CZ"/>
          </a:p>
        </p:txBody>
      </p:sp>
      <p:sp>
        <p:nvSpPr>
          <p:cNvPr id="10" name="Content Placeholder 20">
            <a:extLst>
              <a:ext uri="{FF2B5EF4-FFF2-40B4-BE49-F238E27FC236}">
                <a16:creationId xmlns:a16="http://schemas.microsoft.com/office/drawing/2014/main" id="{5620C953-880E-5366-8268-3A0E975C3B09}"/>
              </a:ext>
            </a:extLst>
          </p:cNvPr>
          <p:cNvSpPr>
            <a:spLocks noGrp="1"/>
          </p:cNvSpPr>
          <p:nvPr>
            <p:ph sz="quarter" idx="26" hasCustomPrompt="1"/>
          </p:nvPr>
        </p:nvSpPr>
        <p:spPr>
          <a:xfrm>
            <a:off x="5555527" y="1839357"/>
            <a:ext cx="6119016" cy="4174625"/>
          </a:xfrm>
        </p:spPr>
        <p:txBody>
          <a:bodyPr/>
          <a:lstStyle/>
          <a:p>
            <a:pPr lvl="0"/>
            <a:r>
              <a:rPr lang="cs-CZ"/>
              <a:t>Text, velikost 18</a:t>
            </a:r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5A0D1BEB-6520-35D3-C0DE-A95EC2D16E7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cs-CZ"/>
              <a:t>Nadpis, 1 řádek, velikost 50</a:t>
            </a:r>
            <a:endParaRPr lang="en-US"/>
          </a:p>
        </p:txBody>
      </p:sp>
      <p:pic>
        <p:nvPicPr>
          <p:cNvPr id="8" name="Grafický objekt 5">
            <a:extLst>
              <a:ext uri="{FF2B5EF4-FFF2-40B4-BE49-F238E27FC236}">
                <a16:creationId xmlns:a16="http://schemas.microsoft.com/office/drawing/2014/main" id="{B64D769E-F273-001C-C343-C9692CD44F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296768" y="6257599"/>
            <a:ext cx="377776" cy="3868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556176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981">
          <p15:clr>
            <a:srgbClr val="A4A3A4"/>
          </p15:clr>
        </p15:guide>
        <p15:guide id="7" pos="3500">
          <p15:clr>
            <a:srgbClr val="A4A3A4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brázkový_0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ál 1">
            <a:extLst>
              <a:ext uri="{FF2B5EF4-FFF2-40B4-BE49-F238E27FC236}">
                <a16:creationId xmlns:a16="http://schemas.microsoft.com/office/drawing/2014/main" id="{299DE0FA-9834-73DD-C4D5-6330028E8E10}"/>
              </a:ext>
            </a:extLst>
          </p:cNvPr>
          <p:cNvSpPr/>
          <p:nvPr userDrawn="1"/>
        </p:nvSpPr>
        <p:spPr>
          <a:xfrm>
            <a:off x="9642807" y="1594469"/>
            <a:ext cx="2031736" cy="2080448"/>
          </a:xfrm>
          <a:prstGeom prst="ellipse">
            <a:avLst/>
          </a:prstGeom>
          <a:solidFill>
            <a:srgbClr val="F6F6F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0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2" name="Zástupný symbol obrázku 11">
            <a:extLst>
              <a:ext uri="{FF2B5EF4-FFF2-40B4-BE49-F238E27FC236}">
                <a16:creationId xmlns:a16="http://schemas.microsoft.com/office/drawing/2014/main" id="{87E8344A-5FAA-FE7C-9FCB-056BB1DA5A61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7089731" y="1839356"/>
            <a:ext cx="4076879" cy="4174626"/>
          </a:xfrm>
          <a:custGeom>
            <a:avLst/>
            <a:gdLst>
              <a:gd name="connsiteX0" fmla="*/ 2038705 w 4077410"/>
              <a:gd name="connsiteY0" fmla="*/ 0 h 4077410"/>
              <a:gd name="connsiteX1" fmla="*/ 4077410 w 4077410"/>
              <a:gd name="connsiteY1" fmla="*/ 2038705 h 4077410"/>
              <a:gd name="connsiteX2" fmla="*/ 2038705 w 4077410"/>
              <a:gd name="connsiteY2" fmla="*/ 4077410 h 4077410"/>
              <a:gd name="connsiteX3" fmla="*/ 0 w 4077410"/>
              <a:gd name="connsiteY3" fmla="*/ 2038705 h 4077410"/>
              <a:gd name="connsiteX4" fmla="*/ 2038705 w 4077410"/>
              <a:gd name="connsiteY4" fmla="*/ 0 h 40774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77410" h="4077410">
                <a:moveTo>
                  <a:pt x="2038705" y="0"/>
                </a:moveTo>
                <a:cubicBezTo>
                  <a:pt x="3164651" y="0"/>
                  <a:pt x="4077410" y="912759"/>
                  <a:pt x="4077410" y="2038705"/>
                </a:cubicBezTo>
                <a:cubicBezTo>
                  <a:pt x="4077410" y="3164651"/>
                  <a:pt x="3164651" y="4077410"/>
                  <a:pt x="2038705" y="4077410"/>
                </a:cubicBezTo>
                <a:cubicBezTo>
                  <a:pt x="912759" y="4077410"/>
                  <a:pt x="0" y="3164651"/>
                  <a:pt x="0" y="2038705"/>
                </a:cubicBezTo>
                <a:cubicBezTo>
                  <a:pt x="0" y="912759"/>
                  <a:pt x="912759" y="0"/>
                  <a:pt x="2038705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cs-CZ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5A0D1BEB-6520-35D3-C0DE-A95EC2D16E7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cs-CZ"/>
              <a:t>Nadpis, 1 řádek, velikost 50</a:t>
            </a:r>
            <a:endParaRPr lang="en-US"/>
          </a:p>
        </p:txBody>
      </p:sp>
      <p:pic>
        <p:nvPicPr>
          <p:cNvPr id="8" name="Grafický objekt 5">
            <a:extLst>
              <a:ext uri="{FF2B5EF4-FFF2-40B4-BE49-F238E27FC236}">
                <a16:creationId xmlns:a16="http://schemas.microsoft.com/office/drawing/2014/main" id="{B64D769E-F273-001C-C343-C9692CD44F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296768" y="6257599"/>
            <a:ext cx="377776" cy="386833"/>
          </a:xfrm>
          <a:prstGeom prst="rect">
            <a:avLst/>
          </a:prstGeom>
        </p:spPr>
      </p:pic>
      <p:sp>
        <p:nvSpPr>
          <p:cNvPr id="6" name="Content Placeholder 20">
            <a:extLst>
              <a:ext uri="{FF2B5EF4-FFF2-40B4-BE49-F238E27FC236}">
                <a16:creationId xmlns:a16="http://schemas.microsoft.com/office/drawing/2014/main" id="{429C9CC1-F5B4-B6D7-48FD-5B164ABE1012}"/>
              </a:ext>
            </a:extLst>
          </p:cNvPr>
          <p:cNvSpPr>
            <a:spLocks noGrp="1"/>
          </p:cNvSpPr>
          <p:nvPr>
            <p:ph sz="quarter" idx="26" hasCustomPrompt="1"/>
          </p:nvPr>
        </p:nvSpPr>
        <p:spPr>
          <a:xfrm>
            <a:off x="515871" y="2280955"/>
            <a:ext cx="6119015" cy="3733027"/>
          </a:xfrm>
        </p:spPr>
        <p:txBody>
          <a:bodyPr/>
          <a:lstStyle/>
          <a:p>
            <a:pPr lvl="0"/>
            <a:r>
              <a:rPr lang="cs-CZ"/>
              <a:t>Text, velikost 18</a:t>
            </a:r>
            <a:endParaRPr lang="en-US"/>
          </a:p>
        </p:txBody>
      </p:sp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6A240523-1248-7822-D410-86BAE8F11FF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15871" y="1839356"/>
            <a:ext cx="6119203" cy="368583"/>
          </a:xfrm>
        </p:spPr>
        <p:txBody>
          <a:bodyPr anchor="ctr">
            <a:noAutofit/>
          </a:bodyPr>
          <a:lstStyle>
            <a:lvl1pPr marL="0" indent="0">
              <a:lnSpc>
                <a:spcPct val="100000"/>
              </a:lnSpc>
              <a:buNone/>
              <a:defRPr sz="30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cs-CZ"/>
              <a:t>Důležitý text, velikost 30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23145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981">
          <p15:clr>
            <a:srgbClr val="A4A3A4"/>
          </p15:clr>
        </p15:guide>
        <p15:guide id="7" pos="4180">
          <p15:clr>
            <a:srgbClr val="A4A3A4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eloobrázkov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Zástupný symbol obrázku 20">
            <a:extLst>
              <a:ext uri="{FF2B5EF4-FFF2-40B4-BE49-F238E27FC236}">
                <a16:creationId xmlns:a16="http://schemas.microsoft.com/office/drawing/2014/main" id="{577A70C4-E90B-2FA1-71FE-99C580405C40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12190413" cy="7021513"/>
          </a:xfrm>
          <a:custGeom>
            <a:avLst/>
            <a:gdLst>
              <a:gd name="connsiteX0" fmla="*/ 11624097 w 12192000"/>
              <a:gd name="connsiteY0" fmla="*/ 6380712 h 6858000"/>
              <a:gd name="connsiteX1" fmla="*/ 11580648 w 12192000"/>
              <a:gd name="connsiteY1" fmla="*/ 6424161 h 6858000"/>
              <a:gd name="connsiteX2" fmla="*/ 11624097 w 12192000"/>
              <a:gd name="connsiteY2" fmla="*/ 6467610 h 6858000"/>
              <a:gd name="connsiteX3" fmla="*/ 11667546 w 12192000"/>
              <a:gd name="connsiteY3" fmla="*/ 6424161 h 6858000"/>
              <a:gd name="connsiteX4" fmla="*/ 11624097 w 12192000"/>
              <a:gd name="connsiteY4" fmla="*/ 6380712 h 6858000"/>
              <a:gd name="connsiteX5" fmla="*/ 11505225 w 12192000"/>
              <a:gd name="connsiteY5" fmla="*/ 6370685 h 6858000"/>
              <a:gd name="connsiteX6" fmla="*/ 11451749 w 12192000"/>
              <a:gd name="connsiteY6" fmla="*/ 6424161 h 6858000"/>
              <a:gd name="connsiteX7" fmla="*/ 11505225 w 12192000"/>
              <a:gd name="connsiteY7" fmla="*/ 6477636 h 6858000"/>
              <a:gd name="connsiteX8" fmla="*/ 11558700 w 12192000"/>
              <a:gd name="connsiteY8" fmla="*/ 6424161 h 6858000"/>
              <a:gd name="connsiteX9" fmla="*/ 11505225 w 12192000"/>
              <a:gd name="connsiteY9" fmla="*/ 6370685 h 6858000"/>
              <a:gd name="connsiteX10" fmla="*/ 11365082 w 12192000"/>
              <a:gd name="connsiteY10" fmla="*/ 6357316 h 6858000"/>
              <a:gd name="connsiteX11" fmla="*/ 11298238 w 12192000"/>
              <a:gd name="connsiteY11" fmla="*/ 6424160 h 6858000"/>
              <a:gd name="connsiteX12" fmla="*/ 11365082 w 12192000"/>
              <a:gd name="connsiteY12" fmla="*/ 6491005 h 6858000"/>
              <a:gd name="connsiteX13" fmla="*/ 11431927 w 12192000"/>
              <a:gd name="connsiteY13" fmla="*/ 6424160 h 6858000"/>
              <a:gd name="connsiteX14" fmla="*/ 11365082 w 12192000"/>
              <a:gd name="connsiteY14" fmla="*/ 6357316 h 6858000"/>
              <a:gd name="connsiteX15" fmla="*/ 11626345 w 12192000"/>
              <a:gd name="connsiteY15" fmla="*/ 6281693 h 6858000"/>
              <a:gd name="connsiteX16" fmla="*/ 11599607 w 12192000"/>
              <a:gd name="connsiteY16" fmla="*/ 6308431 h 6858000"/>
              <a:gd name="connsiteX17" fmla="*/ 11626345 w 12192000"/>
              <a:gd name="connsiteY17" fmla="*/ 6335169 h 6858000"/>
              <a:gd name="connsiteX18" fmla="*/ 11653083 w 12192000"/>
              <a:gd name="connsiteY18" fmla="*/ 6308431 h 6858000"/>
              <a:gd name="connsiteX19" fmla="*/ 11626345 w 12192000"/>
              <a:gd name="connsiteY19" fmla="*/ 6281693 h 6858000"/>
              <a:gd name="connsiteX20" fmla="*/ 11533927 w 12192000"/>
              <a:gd name="connsiteY20" fmla="*/ 6244116 h 6858000"/>
              <a:gd name="connsiteX21" fmla="*/ 11497163 w 12192000"/>
              <a:gd name="connsiteY21" fmla="*/ 6280880 h 6858000"/>
              <a:gd name="connsiteX22" fmla="*/ 11533927 w 12192000"/>
              <a:gd name="connsiteY22" fmla="*/ 6317645 h 6858000"/>
              <a:gd name="connsiteX23" fmla="*/ 11570692 w 12192000"/>
              <a:gd name="connsiteY23" fmla="*/ 6280880 h 6858000"/>
              <a:gd name="connsiteX24" fmla="*/ 11533927 w 12192000"/>
              <a:gd name="connsiteY24" fmla="*/ 6244116 h 6858000"/>
              <a:gd name="connsiteX25" fmla="*/ 11657780 w 12192000"/>
              <a:gd name="connsiteY25" fmla="*/ 6209245 h 6858000"/>
              <a:gd name="connsiteX26" fmla="*/ 11637727 w 12192000"/>
              <a:gd name="connsiteY26" fmla="*/ 6229298 h 6858000"/>
              <a:gd name="connsiteX27" fmla="*/ 11657780 w 12192000"/>
              <a:gd name="connsiteY27" fmla="*/ 6249352 h 6858000"/>
              <a:gd name="connsiteX28" fmla="*/ 11677834 w 12192000"/>
              <a:gd name="connsiteY28" fmla="*/ 6229298 h 6858000"/>
              <a:gd name="connsiteX29" fmla="*/ 11657780 w 12192000"/>
              <a:gd name="connsiteY29" fmla="*/ 6209245 h 6858000"/>
              <a:gd name="connsiteX30" fmla="*/ 11430783 w 12192000"/>
              <a:gd name="connsiteY30" fmla="*/ 6207350 h 6858000"/>
              <a:gd name="connsiteX31" fmla="*/ 11387334 w 12192000"/>
              <a:gd name="connsiteY31" fmla="*/ 6250799 h 6858000"/>
              <a:gd name="connsiteX32" fmla="*/ 11430783 w 12192000"/>
              <a:gd name="connsiteY32" fmla="*/ 6294248 h 6858000"/>
              <a:gd name="connsiteX33" fmla="*/ 11474232 w 12192000"/>
              <a:gd name="connsiteY33" fmla="*/ 6250799 h 6858000"/>
              <a:gd name="connsiteX34" fmla="*/ 11430783 w 12192000"/>
              <a:gd name="connsiteY34" fmla="*/ 6207350 h 6858000"/>
              <a:gd name="connsiteX35" fmla="*/ 11598122 w 12192000"/>
              <a:gd name="connsiteY35" fmla="*/ 6162697 h 6858000"/>
              <a:gd name="connsiteX36" fmla="*/ 11571384 w 12192000"/>
              <a:gd name="connsiteY36" fmla="*/ 6189435 h 6858000"/>
              <a:gd name="connsiteX37" fmla="*/ 11598122 w 12192000"/>
              <a:gd name="connsiteY37" fmla="*/ 6216173 h 6858000"/>
              <a:gd name="connsiteX38" fmla="*/ 11624860 w 12192000"/>
              <a:gd name="connsiteY38" fmla="*/ 6189435 h 6858000"/>
              <a:gd name="connsiteX39" fmla="*/ 11598122 w 12192000"/>
              <a:gd name="connsiteY39" fmla="*/ 6162697 h 6858000"/>
              <a:gd name="connsiteX40" fmla="*/ 11531548 w 12192000"/>
              <a:gd name="connsiteY40" fmla="*/ 6111875 h 6858000"/>
              <a:gd name="connsiteX41" fmla="*/ 11501468 w 12192000"/>
              <a:gd name="connsiteY41" fmla="*/ 6141955 h 6858000"/>
              <a:gd name="connsiteX42" fmla="*/ 11531548 w 12192000"/>
              <a:gd name="connsiteY42" fmla="*/ 6172035 h 6858000"/>
              <a:gd name="connsiteX43" fmla="*/ 11561628 w 12192000"/>
              <a:gd name="connsiteY43" fmla="*/ 6141955 h 6858000"/>
              <a:gd name="connsiteX44" fmla="*/ 11531548 w 12192000"/>
              <a:gd name="connsiteY44" fmla="*/ 6111875 h 6858000"/>
              <a:gd name="connsiteX45" fmla="*/ 0 w 12192000"/>
              <a:gd name="connsiteY45" fmla="*/ 0 h 6858000"/>
              <a:gd name="connsiteX46" fmla="*/ 12192000 w 12192000"/>
              <a:gd name="connsiteY46" fmla="*/ 0 h 6858000"/>
              <a:gd name="connsiteX47" fmla="*/ 12192000 w 12192000"/>
              <a:gd name="connsiteY47" fmla="*/ 6858000 h 6858000"/>
              <a:gd name="connsiteX48" fmla="*/ 0 w 12192000"/>
              <a:gd name="connsiteY48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</a:cxnLst>
            <a:rect l="l" t="t" r="r" b="b"/>
            <a:pathLst>
              <a:path w="12192000" h="6858000">
                <a:moveTo>
                  <a:pt x="11624097" y="6380712"/>
                </a:moveTo>
                <a:cubicBezTo>
                  <a:pt x="11600101" y="6380712"/>
                  <a:pt x="11580648" y="6400165"/>
                  <a:pt x="11580648" y="6424161"/>
                </a:cubicBezTo>
                <a:cubicBezTo>
                  <a:pt x="11580648" y="6448157"/>
                  <a:pt x="11600101" y="6467610"/>
                  <a:pt x="11624097" y="6467610"/>
                </a:cubicBezTo>
                <a:cubicBezTo>
                  <a:pt x="11648093" y="6467610"/>
                  <a:pt x="11667546" y="6448157"/>
                  <a:pt x="11667546" y="6424161"/>
                </a:cubicBezTo>
                <a:cubicBezTo>
                  <a:pt x="11667546" y="6400165"/>
                  <a:pt x="11648093" y="6380712"/>
                  <a:pt x="11624097" y="6380712"/>
                </a:cubicBezTo>
                <a:close/>
                <a:moveTo>
                  <a:pt x="11505225" y="6370685"/>
                </a:moveTo>
                <a:cubicBezTo>
                  <a:pt x="11475691" y="6370685"/>
                  <a:pt x="11451749" y="6394627"/>
                  <a:pt x="11451749" y="6424161"/>
                </a:cubicBezTo>
                <a:cubicBezTo>
                  <a:pt x="11451749" y="6453694"/>
                  <a:pt x="11475691" y="6477636"/>
                  <a:pt x="11505225" y="6477636"/>
                </a:cubicBezTo>
                <a:cubicBezTo>
                  <a:pt x="11534758" y="6477636"/>
                  <a:pt x="11558700" y="6453694"/>
                  <a:pt x="11558700" y="6424161"/>
                </a:cubicBezTo>
                <a:cubicBezTo>
                  <a:pt x="11558700" y="6394627"/>
                  <a:pt x="11534758" y="6370685"/>
                  <a:pt x="11505225" y="6370685"/>
                </a:cubicBezTo>
                <a:close/>
                <a:moveTo>
                  <a:pt x="11365082" y="6357316"/>
                </a:moveTo>
                <a:cubicBezTo>
                  <a:pt x="11328165" y="6357316"/>
                  <a:pt x="11298238" y="6387243"/>
                  <a:pt x="11298238" y="6424160"/>
                </a:cubicBezTo>
                <a:cubicBezTo>
                  <a:pt x="11298238" y="6461077"/>
                  <a:pt x="11328165" y="6491005"/>
                  <a:pt x="11365082" y="6491005"/>
                </a:cubicBezTo>
                <a:cubicBezTo>
                  <a:pt x="11402000" y="6491005"/>
                  <a:pt x="11431927" y="6461077"/>
                  <a:pt x="11431927" y="6424160"/>
                </a:cubicBezTo>
                <a:cubicBezTo>
                  <a:pt x="11431927" y="6387243"/>
                  <a:pt x="11402000" y="6357316"/>
                  <a:pt x="11365082" y="6357316"/>
                </a:cubicBezTo>
                <a:close/>
                <a:moveTo>
                  <a:pt x="11626345" y="6281693"/>
                </a:moveTo>
                <a:cubicBezTo>
                  <a:pt x="11611578" y="6281693"/>
                  <a:pt x="11599607" y="6293664"/>
                  <a:pt x="11599607" y="6308431"/>
                </a:cubicBezTo>
                <a:cubicBezTo>
                  <a:pt x="11599607" y="6323198"/>
                  <a:pt x="11611578" y="6335169"/>
                  <a:pt x="11626345" y="6335169"/>
                </a:cubicBezTo>
                <a:cubicBezTo>
                  <a:pt x="11641112" y="6335169"/>
                  <a:pt x="11653083" y="6323198"/>
                  <a:pt x="11653083" y="6308431"/>
                </a:cubicBezTo>
                <a:cubicBezTo>
                  <a:pt x="11653083" y="6293664"/>
                  <a:pt x="11641112" y="6281693"/>
                  <a:pt x="11626345" y="6281693"/>
                </a:cubicBezTo>
                <a:close/>
                <a:moveTo>
                  <a:pt x="11533927" y="6244116"/>
                </a:moveTo>
                <a:cubicBezTo>
                  <a:pt x="11513623" y="6244116"/>
                  <a:pt x="11497163" y="6260576"/>
                  <a:pt x="11497163" y="6280880"/>
                </a:cubicBezTo>
                <a:cubicBezTo>
                  <a:pt x="11497163" y="6301185"/>
                  <a:pt x="11513623" y="6317645"/>
                  <a:pt x="11533927" y="6317645"/>
                </a:cubicBezTo>
                <a:cubicBezTo>
                  <a:pt x="11554232" y="6317645"/>
                  <a:pt x="11570692" y="6301185"/>
                  <a:pt x="11570692" y="6280880"/>
                </a:cubicBezTo>
                <a:cubicBezTo>
                  <a:pt x="11570692" y="6260576"/>
                  <a:pt x="11554232" y="6244116"/>
                  <a:pt x="11533927" y="6244116"/>
                </a:cubicBezTo>
                <a:close/>
                <a:moveTo>
                  <a:pt x="11657780" y="6209245"/>
                </a:moveTo>
                <a:cubicBezTo>
                  <a:pt x="11646705" y="6209245"/>
                  <a:pt x="11637727" y="6218223"/>
                  <a:pt x="11637727" y="6229298"/>
                </a:cubicBezTo>
                <a:cubicBezTo>
                  <a:pt x="11637727" y="6240374"/>
                  <a:pt x="11646705" y="6249352"/>
                  <a:pt x="11657780" y="6249352"/>
                </a:cubicBezTo>
                <a:cubicBezTo>
                  <a:pt x="11668856" y="6249352"/>
                  <a:pt x="11677834" y="6240374"/>
                  <a:pt x="11677834" y="6229298"/>
                </a:cubicBezTo>
                <a:cubicBezTo>
                  <a:pt x="11677834" y="6218223"/>
                  <a:pt x="11668856" y="6209245"/>
                  <a:pt x="11657780" y="6209245"/>
                </a:cubicBezTo>
                <a:close/>
                <a:moveTo>
                  <a:pt x="11430783" y="6207350"/>
                </a:moveTo>
                <a:cubicBezTo>
                  <a:pt x="11406787" y="6207350"/>
                  <a:pt x="11387334" y="6226803"/>
                  <a:pt x="11387334" y="6250799"/>
                </a:cubicBezTo>
                <a:cubicBezTo>
                  <a:pt x="11387334" y="6274795"/>
                  <a:pt x="11406787" y="6294248"/>
                  <a:pt x="11430783" y="6294248"/>
                </a:cubicBezTo>
                <a:cubicBezTo>
                  <a:pt x="11454779" y="6294248"/>
                  <a:pt x="11474232" y="6274795"/>
                  <a:pt x="11474232" y="6250799"/>
                </a:cubicBezTo>
                <a:cubicBezTo>
                  <a:pt x="11474232" y="6226803"/>
                  <a:pt x="11454779" y="6207350"/>
                  <a:pt x="11430783" y="6207350"/>
                </a:cubicBezTo>
                <a:close/>
                <a:moveTo>
                  <a:pt x="11598122" y="6162697"/>
                </a:moveTo>
                <a:cubicBezTo>
                  <a:pt x="11583355" y="6162697"/>
                  <a:pt x="11571384" y="6174668"/>
                  <a:pt x="11571384" y="6189435"/>
                </a:cubicBezTo>
                <a:cubicBezTo>
                  <a:pt x="11571384" y="6204202"/>
                  <a:pt x="11583355" y="6216173"/>
                  <a:pt x="11598122" y="6216173"/>
                </a:cubicBezTo>
                <a:cubicBezTo>
                  <a:pt x="11612889" y="6216173"/>
                  <a:pt x="11624860" y="6204202"/>
                  <a:pt x="11624860" y="6189435"/>
                </a:cubicBezTo>
                <a:cubicBezTo>
                  <a:pt x="11624860" y="6174668"/>
                  <a:pt x="11612889" y="6162697"/>
                  <a:pt x="11598122" y="6162697"/>
                </a:cubicBezTo>
                <a:close/>
                <a:moveTo>
                  <a:pt x="11531548" y="6111875"/>
                </a:moveTo>
                <a:cubicBezTo>
                  <a:pt x="11514935" y="6111875"/>
                  <a:pt x="11501468" y="6125342"/>
                  <a:pt x="11501468" y="6141955"/>
                </a:cubicBezTo>
                <a:cubicBezTo>
                  <a:pt x="11501468" y="6158568"/>
                  <a:pt x="11514935" y="6172035"/>
                  <a:pt x="11531548" y="6172035"/>
                </a:cubicBezTo>
                <a:cubicBezTo>
                  <a:pt x="11548161" y="6172035"/>
                  <a:pt x="11561628" y="6158568"/>
                  <a:pt x="11561628" y="6141955"/>
                </a:cubicBezTo>
                <a:cubicBezTo>
                  <a:pt x="11561628" y="6125342"/>
                  <a:pt x="11548161" y="6111875"/>
                  <a:pt x="11531548" y="6111875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cs-CZ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5A0D1BEB-6520-35D3-C0DE-A95EC2D16E7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5872" y="3767167"/>
            <a:ext cx="11158671" cy="1670109"/>
          </a:xfrm>
        </p:spPr>
        <p:txBody>
          <a:bodyPr>
            <a:noAutofit/>
          </a:bodyPr>
          <a:lstStyle>
            <a:lvl1pPr>
              <a:defRPr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cs-CZ"/>
              <a:t>Důležité sdělení,</a:t>
            </a:r>
            <a:br>
              <a:rPr lang="cs-CZ"/>
            </a:br>
            <a:r>
              <a:rPr lang="cs-CZ"/>
              <a:t>2 řádky, velikost 50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641225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konov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5A0D1BEB-6520-35D3-C0DE-A95EC2D16E7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cs-CZ"/>
              <a:t>Nadpis, 1 řádek, velikost 50</a:t>
            </a:r>
            <a:endParaRPr lang="en-US"/>
          </a:p>
        </p:txBody>
      </p:sp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57E23D69-7ABC-AD74-B4BD-E005FA62B38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774595" y="2246533"/>
            <a:ext cx="4141249" cy="884600"/>
          </a:xfrm>
        </p:spPr>
        <p:txBody>
          <a:bodyPr anchor="ctr">
            <a:noAutofit/>
          </a:bodyPr>
          <a:lstStyle>
            <a:lvl1pPr marL="0" indent="0">
              <a:lnSpc>
                <a:spcPct val="100000"/>
              </a:lnSpc>
              <a:buNone/>
              <a:defRPr sz="18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cs-CZ"/>
              <a:t>Text, velikost 18</a:t>
            </a:r>
            <a:endParaRPr lang="en-US"/>
          </a:p>
        </p:txBody>
      </p:sp>
      <p:pic>
        <p:nvPicPr>
          <p:cNvPr id="8" name="Grafický objekt 5">
            <a:extLst>
              <a:ext uri="{FF2B5EF4-FFF2-40B4-BE49-F238E27FC236}">
                <a16:creationId xmlns:a16="http://schemas.microsoft.com/office/drawing/2014/main" id="{B64D769E-F273-001C-C343-C9692CD44F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296768" y="6257599"/>
            <a:ext cx="377776" cy="386833"/>
          </a:xfrm>
          <a:prstGeom prst="rect">
            <a:avLst/>
          </a:prstGeom>
        </p:spPr>
      </p:pic>
      <p:sp>
        <p:nvSpPr>
          <p:cNvPr id="10" name="Text Placeholder 23">
            <a:extLst>
              <a:ext uri="{FF2B5EF4-FFF2-40B4-BE49-F238E27FC236}">
                <a16:creationId xmlns:a16="http://schemas.microsoft.com/office/drawing/2014/main" id="{735703A2-CC5E-B362-F620-848AD1AF408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774595" y="3469347"/>
            <a:ext cx="4141249" cy="884600"/>
          </a:xfrm>
        </p:spPr>
        <p:txBody>
          <a:bodyPr anchor="ctr">
            <a:noAutofit/>
          </a:bodyPr>
          <a:lstStyle>
            <a:lvl1pPr marL="0" indent="0">
              <a:lnSpc>
                <a:spcPct val="100000"/>
              </a:lnSpc>
              <a:buNone/>
              <a:defRPr sz="18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cs-CZ"/>
              <a:t>Text, velikost 18</a:t>
            </a:r>
            <a:endParaRPr lang="en-US"/>
          </a:p>
        </p:txBody>
      </p:sp>
      <p:sp>
        <p:nvSpPr>
          <p:cNvPr id="12" name="Text Placeholder 23">
            <a:extLst>
              <a:ext uri="{FF2B5EF4-FFF2-40B4-BE49-F238E27FC236}">
                <a16:creationId xmlns:a16="http://schemas.microsoft.com/office/drawing/2014/main" id="{F5AA4F88-4E4E-ADBF-E00C-3FD4DFB517D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774595" y="4692161"/>
            <a:ext cx="4141249" cy="884600"/>
          </a:xfrm>
        </p:spPr>
        <p:txBody>
          <a:bodyPr anchor="ctr">
            <a:noAutofit/>
          </a:bodyPr>
          <a:lstStyle>
            <a:lvl1pPr marL="0" indent="0">
              <a:lnSpc>
                <a:spcPct val="100000"/>
              </a:lnSpc>
              <a:buNone/>
              <a:defRPr sz="18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cs-CZ"/>
              <a:t>Text, velikost 18</a:t>
            </a:r>
            <a:endParaRPr lang="en-US"/>
          </a:p>
        </p:txBody>
      </p:sp>
      <p:sp>
        <p:nvSpPr>
          <p:cNvPr id="4" name="Text Placeholder 23">
            <a:extLst>
              <a:ext uri="{FF2B5EF4-FFF2-40B4-BE49-F238E27FC236}">
                <a16:creationId xmlns:a16="http://schemas.microsoft.com/office/drawing/2014/main" id="{5CD464AC-E7D2-06EA-EE72-6A43158435FB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7533293" y="2246533"/>
            <a:ext cx="4141249" cy="884600"/>
          </a:xfrm>
        </p:spPr>
        <p:txBody>
          <a:bodyPr anchor="ctr">
            <a:noAutofit/>
          </a:bodyPr>
          <a:lstStyle>
            <a:lvl1pPr marL="0" indent="0">
              <a:lnSpc>
                <a:spcPct val="100000"/>
              </a:lnSpc>
              <a:buNone/>
              <a:defRPr sz="18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cs-CZ"/>
              <a:t>Text, velikost 18</a:t>
            </a:r>
            <a:endParaRPr lang="en-US"/>
          </a:p>
        </p:txBody>
      </p:sp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1817146-6FC1-CD8A-24CD-CCD0D382C02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7533293" y="3469347"/>
            <a:ext cx="4141249" cy="884600"/>
          </a:xfrm>
        </p:spPr>
        <p:txBody>
          <a:bodyPr anchor="ctr">
            <a:noAutofit/>
          </a:bodyPr>
          <a:lstStyle>
            <a:lvl1pPr marL="0" indent="0">
              <a:lnSpc>
                <a:spcPct val="100000"/>
              </a:lnSpc>
              <a:buNone/>
              <a:defRPr sz="18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cs-CZ"/>
              <a:t>Text, velikost 18</a:t>
            </a:r>
            <a:endParaRPr lang="en-US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5EC25249-AD41-5755-F527-7B1F978AB4E0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7533293" y="4692161"/>
            <a:ext cx="4141249" cy="884600"/>
          </a:xfrm>
        </p:spPr>
        <p:txBody>
          <a:bodyPr anchor="ctr">
            <a:noAutofit/>
          </a:bodyPr>
          <a:lstStyle>
            <a:lvl1pPr marL="0" indent="0">
              <a:lnSpc>
                <a:spcPct val="100000"/>
              </a:lnSpc>
              <a:buNone/>
              <a:defRPr sz="18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cs-CZ"/>
              <a:t>Text, velikost 18</a:t>
            </a:r>
            <a:endParaRPr lang="en-US"/>
          </a:p>
        </p:txBody>
      </p:sp>
      <p:sp>
        <p:nvSpPr>
          <p:cNvPr id="22" name="Zástupný symbol obrázku 21">
            <a:extLst>
              <a:ext uri="{FF2B5EF4-FFF2-40B4-BE49-F238E27FC236}">
                <a16:creationId xmlns:a16="http://schemas.microsoft.com/office/drawing/2014/main" id="{7122282D-C331-3209-BBE9-5B2A4F6FAAA5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515871" y="3469347"/>
            <a:ext cx="863888" cy="884600"/>
          </a:xfrm>
          <a:custGeom>
            <a:avLst/>
            <a:gdLst>
              <a:gd name="connsiteX0" fmla="*/ 432000 w 864000"/>
              <a:gd name="connsiteY0" fmla="*/ 0 h 864000"/>
              <a:gd name="connsiteX1" fmla="*/ 864000 w 864000"/>
              <a:gd name="connsiteY1" fmla="*/ 432000 h 864000"/>
              <a:gd name="connsiteX2" fmla="*/ 432000 w 864000"/>
              <a:gd name="connsiteY2" fmla="*/ 864000 h 864000"/>
              <a:gd name="connsiteX3" fmla="*/ 0 w 864000"/>
              <a:gd name="connsiteY3" fmla="*/ 432000 h 864000"/>
              <a:gd name="connsiteX4" fmla="*/ 432000 w 864000"/>
              <a:gd name="connsiteY4" fmla="*/ 0 h 86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64000" h="864000">
                <a:moveTo>
                  <a:pt x="432000" y="0"/>
                </a:moveTo>
                <a:cubicBezTo>
                  <a:pt x="670587" y="0"/>
                  <a:pt x="864000" y="193413"/>
                  <a:pt x="864000" y="432000"/>
                </a:cubicBezTo>
                <a:cubicBezTo>
                  <a:pt x="864000" y="670587"/>
                  <a:pt x="670587" y="864000"/>
                  <a:pt x="432000" y="864000"/>
                </a:cubicBezTo>
                <a:cubicBezTo>
                  <a:pt x="193413" y="864000"/>
                  <a:pt x="0" y="670587"/>
                  <a:pt x="0" y="432000"/>
                </a:cubicBezTo>
                <a:cubicBezTo>
                  <a:pt x="0" y="193413"/>
                  <a:pt x="193413" y="0"/>
                  <a:pt x="432000" y="0"/>
                </a:cubicBezTo>
                <a:close/>
              </a:path>
            </a:pathLst>
          </a:custGeom>
          <a:ln w="38100">
            <a:solidFill>
              <a:schemeClr val="accent1"/>
            </a:solidFill>
          </a:ln>
        </p:spPr>
        <p:txBody>
          <a:bodyPr wrap="square">
            <a:noAutofit/>
          </a:bodyPr>
          <a:lstStyle/>
          <a:p>
            <a:endParaRPr lang="cs-CZ"/>
          </a:p>
        </p:txBody>
      </p:sp>
      <p:sp>
        <p:nvSpPr>
          <p:cNvPr id="23" name="Zástupný symbol obrázku 22">
            <a:extLst>
              <a:ext uri="{FF2B5EF4-FFF2-40B4-BE49-F238E27FC236}">
                <a16:creationId xmlns:a16="http://schemas.microsoft.com/office/drawing/2014/main" id="{598484A2-FD5E-E3FD-8659-8D0E724DD433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515871" y="4692161"/>
            <a:ext cx="863888" cy="884600"/>
          </a:xfrm>
          <a:custGeom>
            <a:avLst/>
            <a:gdLst>
              <a:gd name="connsiteX0" fmla="*/ 432000 w 864000"/>
              <a:gd name="connsiteY0" fmla="*/ 0 h 864000"/>
              <a:gd name="connsiteX1" fmla="*/ 864000 w 864000"/>
              <a:gd name="connsiteY1" fmla="*/ 432000 h 864000"/>
              <a:gd name="connsiteX2" fmla="*/ 432000 w 864000"/>
              <a:gd name="connsiteY2" fmla="*/ 864000 h 864000"/>
              <a:gd name="connsiteX3" fmla="*/ 0 w 864000"/>
              <a:gd name="connsiteY3" fmla="*/ 432000 h 864000"/>
              <a:gd name="connsiteX4" fmla="*/ 432000 w 864000"/>
              <a:gd name="connsiteY4" fmla="*/ 0 h 86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64000" h="864000">
                <a:moveTo>
                  <a:pt x="432000" y="0"/>
                </a:moveTo>
                <a:cubicBezTo>
                  <a:pt x="670587" y="0"/>
                  <a:pt x="864000" y="193413"/>
                  <a:pt x="864000" y="432000"/>
                </a:cubicBezTo>
                <a:cubicBezTo>
                  <a:pt x="864000" y="670587"/>
                  <a:pt x="670587" y="864000"/>
                  <a:pt x="432000" y="864000"/>
                </a:cubicBezTo>
                <a:cubicBezTo>
                  <a:pt x="193413" y="864000"/>
                  <a:pt x="0" y="670587"/>
                  <a:pt x="0" y="432000"/>
                </a:cubicBezTo>
                <a:cubicBezTo>
                  <a:pt x="0" y="193413"/>
                  <a:pt x="193413" y="0"/>
                  <a:pt x="432000" y="0"/>
                </a:cubicBezTo>
                <a:close/>
              </a:path>
            </a:pathLst>
          </a:custGeom>
          <a:ln w="38100">
            <a:solidFill>
              <a:schemeClr val="accent1"/>
            </a:solidFill>
          </a:ln>
        </p:spPr>
        <p:txBody>
          <a:bodyPr wrap="square">
            <a:noAutofit/>
          </a:bodyPr>
          <a:lstStyle/>
          <a:p>
            <a:endParaRPr lang="cs-CZ"/>
          </a:p>
        </p:txBody>
      </p:sp>
      <p:sp>
        <p:nvSpPr>
          <p:cNvPr id="25" name="Zástupný symbol obrázku 24">
            <a:extLst>
              <a:ext uri="{FF2B5EF4-FFF2-40B4-BE49-F238E27FC236}">
                <a16:creationId xmlns:a16="http://schemas.microsoft.com/office/drawing/2014/main" id="{E066079D-B945-DD0F-E41B-BD1DBDE01BC8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6274571" y="2246533"/>
            <a:ext cx="863888" cy="884600"/>
          </a:xfrm>
          <a:custGeom>
            <a:avLst/>
            <a:gdLst>
              <a:gd name="connsiteX0" fmla="*/ 432000 w 864000"/>
              <a:gd name="connsiteY0" fmla="*/ 0 h 864000"/>
              <a:gd name="connsiteX1" fmla="*/ 864000 w 864000"/>
              <a:gd name="connsiteY1" fmla="*/ 432000 h 864000"/>
              <a:gd name="connsiteX2" fmla="*/ 432000 w 864000"/>
              <a:gd name="connsiteY2" fmla="*/ 864000 h 864000"/>
              <a:gd name="connsiteX3" fmla="*/ 0 w 864000"/>
              <a:gd name="connsiteY3" fmla="*/ 432000 h 864000"/>
              <a:gd name="connsiteX4" fmla="*/ 432000 w 864000"/>
              <a:gd name="connsiteY4" fmla="*/ 0 h 86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64000" h="864000">
                <a:moveTo>
                  <a:pt x="432000" y="0"/>
                </a:moveTo>
                <a:cubicBezTo>
                  <a:pt x="670587" y="0"/>
                  <a:pt x="864000" y="193413"/>
                  <a:pt x="864000" y="432000"/>
                </a:cubicBezTo>
                <a:cubicBezTo>
                  <a:pt x="864000" y="670587"/>
                  <a:pt x="670587" y="864000"/>
                  <a:pt x="432000" y="864000"/>
                </a:cubicBezTo>
                <a:cubicBezTo>
                  <a:pt x="193413" y="864000"/>
                  <a:pt x="0" y="670587"/>
                  <a:pt x="0" y="432000"/>
                </a:cubicBezTo>
                <a:cubicBezTo>
                  <a:pt x="0" y="193413"/>
                  <a:pt x="193413" y="0"/>
                  <a:pt x="432000" y="0"/>
                </a:cubicBezTo>
                <a:close/>
              </a:path>
            </a:pathLst>
          </a:custGeom>
          <a:ln w="38100">
            <a:solidFill>
              <a:schemeClr val="accent1"/>
            </a:solidFill>
          </a:ln>
        </p:spPr>
        <p:txBody>
          <a:bodyPr wrap="square">
            <a:noAutofit/>
          </a:bodyPr>
          <a:lstStyle/>
          <a:p>
            <a:endParaRPr lang="cs-CZ"/>
          </a:p>
        </p:txBody>
      </p:sp>
      <p:sp>
        <p:nvSpPr>
          <p:cNvPr id="26" name="Zástupný symbol obrázku 25">
            <a:extLst>
              <a:ext uri="{FF2B5EF4-FFF2-40B4-BE49-F238E27FC236}">
                <a16:creationId xmlns:a16="http://schemas.microsoft.com/office/drawing/2014/main" id="{466D0EE5-64F7-FD23-E291-407F91CEE884}"/>
              </a:ext>
            </a:extLst>
          </p:cNvPr>
          <p:cNvSpPr>
            <a:spLocks noGrp="1"/>
          </p:cNvSpPr>
          <p:nvPr>
            <p:ph type="pic" sz="quarter" idx="31"/>
          </p:nvPr>
        </p:nvSpPr>
        <p:spPr>
          <a:xfrm>
            <a:off x="6274571" y="3469347"/>
            <a:ext cx="863888" cy="884600"/>
          </a:xfrm>
          <a:custGeom>
            <a:avLst/>
            <a:gdLst>
              <a:gd name="connsiteX0" fmla="*/ 432000 w 864000"/>
              <a:gd name="connsiteY0" fmla="*/ 0 h 864000"/>
              <a:gd name="connsiteX1" fmla="*/ 864000 w 864000"/>
              <a:gd name="connsiteY1" fmla="*/ 432000 h 864000"/>
              <a:gd name="connsiteX2" fmla="*/ 432000 w 864000"/>
              <a:gd name="connsiteY2" fmla="*/ 864000 h 864000"/>
              <a:gd name="connsiteX3" fmla="*/ 0 w 864000"/>
              <a:gd name="connsiteY3" fmla="*/ 432000 h 864000"/>
              <a:gd name="connsiteX4" fmla="*/ 432000 w 864000"/>
              <a:gd name="connsiteY4" fmla="*/ 0 h 86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64000" h="864000">
                <a:moveTo>
                  <a:pt x="432000" y="0"/>
                </a:moveTo>
                <a:cubicBezTo>
                  <a:pt x="670587" y="0"/>
                  <a:pt x="864000" y="193413"/>
                  <a:pt x="864000" y="432000"/>
                </a:cubicBezTo>
                <a:cubicBezTo>
                  <a:pt x="864000" y="670587"/>
                  <a:pt x="670587" y="864000"/>
                  <a:pt x="432000" y="864000"/>
                </a:cubicBezTo>
                <a:cubicBezTo>
                  <a:pt x="193413" y="864000"/>
                  <a:pt x="0" y="670587"/>
                  <a:pt x="0" y="432000"/>
                </a:cubicBezTo>
                <a:cubicBezTo>
                  <a:pt x="0" y="193413"/>
                  <a:pt x="193413" y="0"/>
                  <a:pt x="432000" y="0"/>
                </a:cubicBezTo>
                <a:close/>
              </a:path>
            </a:pathLst>
          </a:custGeom>
          <a:ln w="38100">
            <a:solidFill>
              <a:schemeClr val="accent1"/>
            </a:solidFill>
          </a:ln>
        </p:spPr>
        <p:txBody>
          <a:bodyPr wrap="square">
            <a:noAutofit/>
          </a:bodyPr>
          <a:lstStyle/>
          <a:p>
            <a:endParaRPr lang="cs-CZ"/>
          </a:p>
        </p:txBody>
      </p:sp>
      <p:sp>
        <p:nvSpPr>
          <p:cNvPr id="27" name="Zástupný symbol obrázku 26">
            <a:extLst>
              <a:ext uri="{FF2B5EF4-FFF2-40B4-BE49-F238E27FC236}">
                <a16:creationId xmlns:a16="http://schemas.microsoft.com/office/drawing/2014/main" id="{9B77B3BD-EFCB-2C68-B093-67C569AE2F4E}"/>
              </a:ext>
            </a:extLst>
          </p:cNvPr>
          <p:cNvSpPr>
            <a:spLocks noGrp="1"/>
          </p:cNvSpPr>
          <p:nvPr>
            <p:ph type="pic" sz="quarter" idx="32"/>
          </p:nvPr>
        </p:nvSpPr>
        <p:spPr>
          <a:xfrm>
            <a:off x="6274571" y="4692161"/>
            <a:ext cx="863888" cy="884600"/>
          </a:xfrm>
          <a:custGeom>
            <a:avLst/>
            <a:gdLst>
              <a:gd name="connsiteX0" fmla="*/ 432000 w 864000"/>
              <a:gd name="connsiteY0" fmla="*/ 0 h 864000"/>
              <a:gd name="connsiteX1" fmla="*/ 864000 w 864000"/>
              <a:gd name="connsiteY1" fmla="*/ 432000 h 864000"/>
              <a:gd name="connsiteX2" fmla="*/ 432000 w 864000"/>
              <a:gd name="connsiteY2" fmla="*/ 864000 h 864000"/>
              <a:gd name="connsiteX3" fmla="*/ 0 w 864000"/>
              <a:gd name="connsiteY3" fmla="*/ 432000 h 864000"/>
              <a:gd name="connsiteX4" fmla="*/ 432000 w 864000"/>
              <a:gd name="connsiteY4" fmla="*/ 0 h 86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64000" h="864000">
                <a:moveTo>
                  <a:pt x="432000" y="0"/>
                </a:moveTo>
                <a:cubicBezTo>
                  <a:pt x="670587" y="0"/>
                  <a:pt x="864000" y="193413"/>
                  <a:pt x="864000" y="432000"/>
                </a:cubicBezTo>
                <a:cubicBezTo>
                  <a:pt x="864000" y="670587"/>
                  <a:pt x="670587" y="864000"/>
                  <a:pt x="432000" y="864000"/>
                </a:cubicBezTo>
                <a:cubicBezTo>
                  <a:pt x="193413" y="864000"/>
                  <a:pt x="0" y="670587"/>
                  <a:pt x="0" y="432000"/>
                </a:cubicBezTo>
                <a:cubicBezTo>
                  <a:pt x="0" y="193413"/>
                  <a:pt x="193413" y="0"/>
                  <a:pt x="432000" y="0"/>
                </a:cubicBezTo>
                <a:close/>
              </a:path>
            </a:pathLst>
          </a:custGeom>
          <a:ln w="38100">
            <a:solidFill>
              <a:schemeClr val="accent1"/>
            </a:solidFill>
          </a:ln>
        </p:spPr>
        <p:txBody>
          <a:bodyPr wrap="square">
            <a:noAutofit/>
          </a:bodyPr>
          <a:lstStyle/>
          <a:p>
            <a:endParaRPr lang="cs-CZ"/>
          </a:p>
        </p:txBody>
      </p:sp>
      <p:sp>
        <p:nvSpPr>
          <p:cNvPr id="37" name="Zástupný symbol obrázku 36">
            <a:extLst>
              <a:ext uri="{FF2B5EF4-FFF2-40B4-BE49-F238E27FC236}">
                <a16:creationId xmlns:a16="http://schemas.microsoft.com/office/drawing/2014/main" id="{FB44E9D0-FBD7-7C0E-2E88-B3B1E4439F9E}"/>
              </a:ext>
            </a:extLst>
          </p:cNvPr>
          <p:cNvSpPr>
            <a:spLocks noGrp="1"/>
          </p:cNvSpPr>
          <p:nvPr>
            <p:ph type="pic" sz="quarter" idx="33"/>
          </p:nvPr>
        </p:nvSpPr>
        <p:spPr>
          <a:xfrm>
            <a:off x="515871" y="2246533"/>
            <a:ext cx="863888" cy="884600"/>
          </a:xfrm>
          <a:custGeom>
            <a:avLst/>
            <a:gdLst>
              <a:gd name="connsiteX0" fmla="*/ 432000 w 864000"/>
              <a:gd name="connsiteY0" fmla="*/ 0 h 864000"/>
              <a:gd name="connsiteX1" fmla="*/ 864000 w 864000"/>
              <a:gd name="connsiteY1" fmla="*/ 432000 h 864000"/>
              <a:gd name="connsiteX2" fmla="*/ 432000 w 864000"/>
              <a:gd name="connsiteY2" fmla="*/ 864000 h 864000"/>
              <a:gd name="connsiteX3" fmla="*/ 0 w 864000"/>
              <a:gd name="connsiteY3" fmla="*/ 432000 h 864000"/>
              <a:gd name="connsiteX4" fmla="*/ 432000 w 864000"/>
              <a:gd name="connsiteY4" fmla="*/ 0 h 86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64000" h="864000">
                <a:moveTo>
                  <a:pt x="432000" y="0"/>
                </a:moveTo>
                <a:cubicBezTo>
                  <a:pt x="670587" y="0"/>
                  <a:pt x="864000" y="193413"/>
                  <a:pt x="864000" y="432000"/>
                </a:cubicBezTo>
                <a:cubicBezTo>
                  <a:pt x="864000" y="670587"/>
                  <a:pt x="670587" y="864000"/>
                  <a:pt x="432000" y="864000"/>
                </a:cubicBezTo>
                <a:cubicBezTo>
                  <a:pt x="193413" y="864000"/>
                  <a:pt x="0" y="670587"/>
                  <a:pt x="0" y="432000"/>
                </a:cubicBezTo>
                <a:cubicBezTo>
                  <a:pt x="0" y="193413"/>
                  <a:pt x="193413" y="0"/>
                  <a:pt x="432000" y="0"/>
                </a:cubicBezTo>
                <a:close/>
              </a:path>
            </a:pathLst>
          </a:custGeom>
          <a:ln w="38100">
            <a:solidFill>
              <a:schemeClr val="accent1"/>
            </a:solidFill>
          </a:ln>
        </p:spPr>
        <p:txBody>
          <a:bodyPr wrap="square">
            <a:noAutofit/>
          </a:bodyPr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66308983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pos="1118">
          <p15:clr>
            <a:srgbClr val="A4A3A4"/>
          </p15:clr>
        </p15:guide>
        <p15:guide id="4" orient="horz" pos="981">
          <p15:clr>
            <a:srgbClr val="A4A3A4"/>
          </p15:clr>
        </p15:guide>
        <p15:guide id="5" pos="3840">
          <p15:clr>
            <a:srgbClr val="A4A3A4"/>
          </p15:clr>
        </p15:guide>
        <p15:guide id="6" pos="3727">
          <p15:clr>
            <a:srgbClr val="A4A3A4"/>
          </p15:clr>
        </p15:guide>
        <p15:guide id="7" pos="3953">
          <p15:clr>
            <a:srgbClr val="A4A3A4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ock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5A0D1BEB-6520-35D3-C0DE-A95EC2D16E7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cs-CZ"/>
              <a:t>Nadpis, 1 řádek, velikost 50</a:t>
            </a:r>
            <a:endParaRPr lang="en-US"/>
          </a:p>
        </p:txBody>
      </p:sp>
      <p:pic>
        <p:nvPicPr>
          <p:cNvPr id="8" name="Grafický objekt 5">
            <a:extLst>
              <a:ext uri="{FF2B5EF4-FFF2-40B4-BE49-F238E27FC236}">
                <a16:creationId xmlns:a16="http://schemas.microsoft.com/office/drawing/2014/main" id="{B64D769E-F273-001C-C343-C9692CD44F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296768" y="6257599"/>
            <a:ext cx="377776" cy="386833"/>
          </a:xfrm>
          <a:prstGeom prst="rect">
            <a:avLst/>
          </a:prstGeom>
        </p:spPr>
      </p:pic>
      <p:sp>
        <p:nvSpPr>
          <p:cNvPr id="4" name="Ovál 3">
            <a:extLst>
              <a:ext uri="{FF2B5EF4-FFF2-40B4-BE49-F238E27FC236}">
                <a16:creationId xmlns:a16="http://schemas.microsoft.com/office/drawing/2014/main" id="{6484F367-6811-7DFE-FA15-11BA5BB966B1}"/>
              </a:ext>
            </a:extLst>
          </p:cNvPr>
          <p:cNvSpPr/>
          <p:nvPr userDrawn="1"/>
        </p:nvSpPr>
        <p:spPr>
          <a:xfrm>
            <a:off x="3847853" y="1630227"/>
            <a:ext cx="3136492" cy="3211692"/>
          </a:xfrm>
          <a:prstGeom prst="ellipse">
            <a:avLst/>
          </a:prstGeom>
          <a:solidFill>
            <a:srgbClr val="F6F6F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0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10" name="Picture 1">
            <a:extLst>
              <a:ext uri="{FF2B5EF4-FFF2-40B4-BE49-F238E27FC236}">
                <a16:creationId xmlns:a16="http://schemas.microsoft.com/office/drawing/2014/main" id="{82224576-958D-2028-D54E-491E57C7D7A9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6739" y="2077676"/>
            <a:ext cx="7511717" cy="4560814"/>
          </a:xfrm>
          <a:prstGeom prst="rect">
            <a:avLst/>
          </a:prstGeom>
        </p:spPr>
      </p:pic>
      <p:sp>
        <p:nvSpPr>
          <p:cNvPr id="11" name="Zástupný symbol obrázku 8">
            <a:extLst>
              <a:ext uri="{FF2B5EF4-FFF2-40B4-BE49-F238E27FC236}">
                <a16:creationId xmlns:a16="http://schemas.microsoft.com/office/drawing/2014/main" id="{B146EBF4-D626-DC68-C654-2F88CFA29544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271423" y="2303123"/>
            <a:ext cx="4701881" cy="3184061"/>
          </a:xfrm>
        </p:spPr>
        <p:txBody>
          <a:bodyPr/>
          <a:lstStyle/>
          <a:p>
            <a:endParaRPr lang="cs-CZ"/>
          </a:p>
        </p:txBody>
      </p:sp>
      <p:sp>
        <p:nvSpPr>
          <p:cNvPr id="13" name="Content Placeholder 20">
            <a:extLst>
              <a:ext uri="{FF2B5EF4-FFF2-40B4-BE49-F238E27FC236}">
                <a16:creationId xmlns:a16="http://schemas.microsoft.com/office/drawing/2014/main" id="{5E6D93AC-D101-1CEE-83F9-D8B01BD7BC97}"/>
              </a:ext>
            </a:extLst>
          </p:cNvPr>
          <p:cNvSpPr>
            <a:spLocks noGrp="1"/>
          </p:cNvSpPr>
          <p:nvPr>
            <p:ph sz="quarter" idx="26" hasCustomPrompt="1"/>
          </p:nvPr>
        </p:nvSpPr>
        <p:spPr>
          <a:xfrm>
            <a:off x="7174567" y="2303124"/>
            <a:ext cx="4499977" cy="3422704"/>
          </a:xfrm>
        </p:spPr>
        <p:txBody>
          <a:bodyPr/>
          <a:lstStyle/>
          <a:p>
            <a:pPr lvl="0"/>
            <a:r>
              <a:rPr lang="cs-CZ"/>
              <a:t>Text, velikost 18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551429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981">
          <p15:clr>
            <a:srgbClr val="A4A3A4"/>
          </p15:clr>
        </p15:guide>
        <p15:guide id="7" pos="4520">
          <p15:clr>
            <a:srgbClr val="A4A3A4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tový_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5A0D1BEB-6520-35D3-C0DE-A95EC2D16E7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cs-CZ"/>
              <a:t>Nadpis, 1 řádek, velikost 50</a:t>
            </a:r>
            <a:endParaRPr lang="en-US"/>
          </a:p>
        </p:txBody>
      </p:sp>
      <p:pic>
        <p:nvPicPr>
          <p:cNvPr id="8" name="Grafický objekt 5">
            <a:extLst>
              <a:ext uri="{FF2B5EF4-FFF2-40B4-BE49-F238E27FC236}">
                <a16:creationId xmlns:a16="http://schemas.microsoft.com/office/drawing/2014/main" id="{B64D769E-F273-001C-C343-C9692CD44F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296768" y="6257599"/>
            <a:ext cx="377776" cy="386833"/>
          </a:xfrm>
          <a:prstGeom prst="rect">
            <a:avLst/>
          </a:prstGeom>
        </p:spPr>
      </p:pic>
      <p:sp>
        <p:nvSpPr>
          <p:cNvPr id="2" name="Text Placeholder 23">
            <a:extLst>
              <a:ext uri="{FF2B5EF4-FFF2-40B4-BE49-F238E27FC236}">
                <a16:creationId xmlns:a16="http://schemas.microsoft.com/office/drawing/2014/main" id="{2DB2BF8F-2115-FFAF-29AF-F449A62EB64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15871" y="2146205"/>
            <a:ext cx="5399971" cy="368583"/>
          </a:xfrm>
        </p:spPr>
        <p:txBody>
          <a:bodyPr anchor="ctr">
            <a:noAutofit/>
          </a:bodyPr>
          <a:lstStyle>
            <a:lvl1pPr marL="0" indent="0">
              <a:lnSpc>
                <a:spcPct val="100000"/>
              </a:lnSpc>
              <a:buNone/>
              <a:defRPr sz="30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cs-CZ"/>
              <a:t>Důležitý text, velikost 30</a:t>
            </a:r>
            <a:endParaRPr lang="en-US"/>
          </a:p>
        </p:txBody>
      </p:sp>
      <p:sp>
        <p:nvSpPr>
          <p:cNvPr id="6" name="Text Placeholder 23">
            <a:extLst>
              <a:ext uri="{FF2B5EF4-FFF2-40B4-BE49-F238E27FC236}">
                <a16:creationId xmlns:a16="http://schemas.microsoft.com/office/drawing/2014/main" id="{DB1C4E63-5903-ADA7-90F9-0ABC09B6365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15870" y="2559311"/>
            <a:ext cx="5399972" cy="663450"/>
          </a:xfrm>
        </p:spPr>
        <p:txBody>
          <a:bodyPr anchor="t">
            <a:noAutofit/>
          </a:bodyPr>
          <a:lstStyle>
            <a:lvl1pPr marL="0" indent="0">
              <a:lnSpc>
                <a:spcPct val="100000"/>
              </a:lnSpc>
              <a:buNone/>
              <a:defRPr sz="18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cs-CZ"/>
              <a:t>Text, velikost 18</a:t>
            </a:r>
            <a:endParaRPr lang="en-US"/>
          </a:p>
        </p:txBody>
      </p:sp>
      <p:sp>
        <p:nvSpPr>
          <p:cNvPr id="12" name="Text Placeholder 23">
            <a:extLst>
              <a:ext uri="{FF2B5EF4-FFF2-40B4-BE49-F238E27FC236}">
                <a16:creationId xmlns:a16="http://schemas.microsoft.com/office/drawing/2014/main" id="{C9767AFC-7DAF-B8F3-1201-6F8BEB187BA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15871" y="3489709"/>
            <a:ext cx="5399971" cy="368583"/>
          </a:xfrm>
        </p:spPr>
        <p:txBody>
          <a:bodyPr anchor="ctr">
            <a:noAutofit/>
          </a:bodyPr>
          <a:lstStyle>
            <a:lvl1pPr marL="0" indent="0">
              <a:lnSpc>
                <a:spcPct val="100000"/>
              </a:lnSpc>
              <a:buNone/>
              <a:defRPr sz="30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cs-CZ"/>
              <a:t>Důležitý text, velikost 30</a:t>
            </a:r>
            <a:endParaRPr lang="en-US"/>
          </a:p>
        </p:txBody>
      </p:sp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D045D357-6482-ADE2-54A0-678299ADB38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15870" y="3902815"/>
            <a:ext cx="5399972" cy="663450"/>
          </a:xfrm>
        </p:spPr>
        <p:txBody>
          <a:bodyPr anchor="t">
            <a:noAutofit/>
          </a:bodyPr>
          <a:lstStyle>
            <a:lvl1pPr marL="0" indent="0">
              <a:lnSpc>
                <a:spcPct val="100000"/>
              </a:lnSpc>
              <a:buNone/>
              <a:defRPr sz="18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cs-CZ"/>
              <a:t>Text, velikost 18</a:t>
            </a:r>
            <a:endParaRPr lang="en-US"/>
          </a:p>
        </p:txBody>
      </p:sp>
      <p:sp>
        <p:nvSpPr>
          <p:cNvPr id="18" name="Text Placeholder 23">
            <a:extLst>
              <a:ext uri="{FF2B5EF4-FFF2-40B4-BE49-F238E27FC236}">
                <a16:creationId xmlns:a16="http://schemas.microsoft.com/office/drawing/2014/main" id="{9C0B535D-CB41-A229-D2C4-1CDDDDC4C276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15872" y="4829864"/>
            <a:ext cx="5399971" cy="368583"/>
          </a:xfrm>
        </p:spPr>
        <p:txBody>
          <a:bodyPr anchor="ctr">
            <a:noAutofit/>
          </a:bodyPr>
          <a:lstStyle>
            <a:lvl1pPr marL="0" indent="0">
              <a:lnSpc>
                <a:spcPct val="100000"/>
              </a:lnSpc>
              <a:buNone/>
              <a:defRPr sz="30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cs-CZ"/>
              <a:t>Důležitý text, velikost 30</a:t>
            </a:r>
            <a:endParaRPr lang="en-US"/>
          </a:p>
        </p:txBody>
      </p:sp>
      <p:sp>
        <p:nvSpPr>
          <p:cNvPr id="19" name="Text Placeholder 23">
            <a:extLst>
              <a:ext uri="{FF2B5EF4-FFF2-40B4-BE49-F238E27FC236}">
                <a16:creationId xmlns:a16="http://schemas.microsoft.com/office/drawing/2014/main" id="{B9A779D9-F48D-BEFE-213D-3078D698D03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15871" y="5242970"/>
            <a:ext cx="5399972" cy="663450"/>
          </a:xfrm>
        </p:spPr>
        <p:txBody>
          <a:bodyPr anchor="t">
            <a:noAutofit/>
          </a:bodyPr>
          <a:lstStyle>
            <a:lvl1pPr marL="0" indent="0">
              <a:lnSpc>
                <a:spcPct val="100000"/>
              </a:lnSpc>
              <a:buNone/>
              <a:defRPr sz="18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cs-CZ"/>
              <a:t>Text, velikost 18</a:t>
            </a:r>
            <a:endParaRPr lang="en-US"/>
          </a:p>
        </p:txBody>
      </p:sp>
      <p:sp>
        <p:nvSpPr>
          <p:cNvPr id="26" name="Zástupný symbol obrázku 8">
            <a:extLst>
              <a:ext uri="{FF2B5EF4-FFF2-40B4-BE49-F238E27FC236}">
                <a16:creationId xmlns:a16="http://schemas.microsoft.com/office/drawing/2014/main" id="{3FAC611D-CCCB-7001-E1EE-9F495239B0C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274573" y="2255012"/>
            <a:ext cx="5399972" cy="3519421"/>
          </a:xfrm>
        </p:spPr>
        <p:txBody>
          <a:bodyPr/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9831644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981">
          <p15:clr>
            <a:srgbClr val="A4A3A4"/>
          </p15:clr>
        </p15:guide>
        <p15:guide id="7" pos="3840">
          <p15:clr>
            <a:srgbClr val="A4A3A4"/>
          </p15:clr>
        </p15:guide>
        <p15:guide id="8" pos="3727">
          <p15:clr>
            <a:srgbClr val="A4A3A4"/>
          </p15:clr>
        </p15:guide>
        <p15:guide id="9" pos="3953">
          <p15:clr>
            <a:srgbClr val="A4A3A4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tový_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5A0D1BEB-6520-35D3-C0DE-A95EC2D16E7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cs-CZ"/>
              <a:t>Nadpis, 1 řádek, velikost 50</a:t>
            </a:r>
            <a:endParaRPr lang="en-US"/>
          </a:p>
        </p:txBody>
      </p:sp>
      <p:pic>
        <p:nvPicPr>
          <p:cNvPr id="8" name="Grafický objekt 5">
            <a:extLst>
              <a:ext uri="{FF2B5EF4-FFF2-40B4-BE49-F238E27FC236}">
                <a16:creationId xmlns:a16="http://schemas.microsoft.com/office/drawing/2014/main" id="{B64D769E-F273-001C-C343-C9692CD44F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296768" y="6257599"/>
            <a:ext cx="377776" cy="386833"/>
          </a:xfrm>
          <a:prstGeom prst="rect">
            <a:avLst/>
          </a:prstGeom>
        </p:spPr>
      </p:pic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6A240523-1248-7822-D410-86BAE8F11FF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15871" y="2491860"/>
            <a:ext cx="5399971" cy="368583"/>
          </a:xfrm>
        </p:spPr>
        <p:txBody>
          <a:bodyPr anchor="ctr">
            <a:noAutofit/>
          </a:bodyPr>
          <a:lstStyle>
            <a:lvl1pPr marL="0" indent="0">
              <a:lnSpc>
                <a:spcPct val="100000"/>
              </a:lnSpc>
              <a:buNone/>
              <a:defRPr sz="30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cs-CZ"/>
              <a:t>Důležitý text, velikost 30</a:t>
            </a:r>
            <a:endParaRPr lang="en-US"/>
          </a:p>
        </p:txBody>
      </p:sp>
      <p:sp>
        <p:nvSpPr>
          <p:cNvPr id="4" name="Text Placeholder 23">
            <a:extLst>
              <a:ext uri="{FF2B5EF4-FFF2-40B4-BE49-F238E27FC236}">
                <a16:creationId xmlns:a16="http://schemas.microsoft.com/office/drawing/2014/main" id="{2ED1110A-CE63-5151-63CA-08F76A5DA02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15870" y="2904966"/>
            <a:ext cx="5399972" cy="884600"/>
          </a:xfrm>
        </p:spPr>
        <p:txBody>
          <a:bodyPr anchor="t">
            <a:noAutofit/>
          </a:bodyPr>
          <a:lstStyle>
            <a:lvl1pPr marL="0" indent="0">
              <a:lnSpc>
                <a:spcPct val="100000"/>
              </a:lnSpc>
              <a:buNone/>
              <a:defRPr sz="18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cs-CZ"/>
              <a:t>Text, velikost 18</a:t>
            </a:r>
            <a:endParaRPr lang="en-US"/>
          </a:p>
        </p:txBody>
      </p:sp>
      <p:sp>
        <p:nvSpPr>
          <p:cNvPr id="5" name="Text Placeholder 23">
            <a:extLst>
              <a:ext uri="{FF2B5EF4-FFF2-40B4-BE49-F238E27FC236}">
                <a16:creationId xmlns:a16="http://schemas.microsoft.com/office/drawing/2014/main" id="{C4483F36-27A9-53E3-1DD1-99EE67781DB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15871" y="4161071"/>
            <a:ext cx="5399971" cy="368583"/>
          </a:xfrm>
        </p:spPr>
        <p:txBody>
          <a:bodyPr anchor="ctr">
            <a:noAutofit/>
          </a:bodyPr>
          <a:lstStyle>
            <a:lvl1pPr marL="0" indent="0">
              <a:lnSpc>
                <a:spcPct val="100000"/>
              </a:lnSpc>
              <a:buNone/>
              <a:defRPr sz="30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cs-CZ"/>
              <a:t>Důležitý text, velikost 30</a:t>
            </a:r>
            <a:endParaRPr lang="en-US"/>
          </a:p>
        </p:txBody>
      </p:sp>
      <p:sp>
        <p:nvSpPr>
          <p:cNvPr id="9" name="Text Placeholder 23">
            <a:extLst>
              <a:ext uri="{FF2B5EF4-FFF2-40B4-BE49-F238E27FC236}">
                <a16:creationId xmlns:a16="http://schemas.microsoft.com/office/drawing/2014/main" id="{4F7062D5-F19F-73B2-F2FF-AAEB8AB14F5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15870" y="4574177"/>
            <a:ext cx="5399972" cy="884600"/>
          </a:xfrm>
        </p:spPr>
        <p:txBody>
          <a:bodyPr anchor="t">
            <a:noAutofit/>
          </a:bodyPr>
          <a:lstStyle>
            <a:lvl1pPr marL="0" indent="0">
              <a:lnSpc>
                <a:spcPct val="100000"/>
              </a:lnSpc>
              <a:buNone/>
              <a:defRPr sz="18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cs-CZ"/>
              <a:t>Text, velikost 18</a:t>
            </a:r>
            <a:endParaRPr lang="en-US"/>
          </a:p>
        </p:txBody>
      </p:sp>
      <p:sp>
        <p:nvSpPr>
          <p:cNvPr id="10" name="Text Placeholder 23">
            <a:extLst>
              <a:ext uri="{FF2B5EF4-FFF2-40B4-BE49-F238E27FC236}">
                <a16:creationId xmlns:a16="http://schemas.microsoft.com/office/drawing/2014/main" id="{ADE0E75F-9292-E5E3-9CAF-026CBCD4608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74571" y="2491860"/>
            <a:ext cx="5399971" cy="368583"/>
          </a:xfrm>
        </p:spPr>
        <p:txBody>
          <a:bodyPr anchor="ctr">
            <a:noAutofit/>
          </a:bodyPr>
          <a:lstStyle>
            <a:lvl1pPr marL="0" indent="0">
              <a:lnSpc>
                <a:spcPct val="100000"/>
              </a:lnSpc>
              <a:buNone/>
              <a:defRPr sz="30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cs-CZ"/>
              <a:t>Důležitý text, velikost 30</a:t>
            </a:r>
            <a:endParaRPr lang="en-US"/>
          </a:p>
        </p:txBody>
      </p:sp>
      <p:sp>
        <p:nvSpPr>
          <p:cNvPr id="11" name="Text Placeholder 23">
            <a:extLst>
              <a:ext uri="{FF2B5EF4-FFF2-40B4-BE49-F238E27FC236}">
                <a16:creationId xmlns:a16="http://schemas.microsoft.com/office/drawing/2014/main" id="{1B624C39-98D1-33CE-AEA6-69FB1808BD3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274571" y="2904966"/>
            <a:ext cx="5399972" cy="884600"/>
          </a:xfrm>
        </p:spPr>
        <p:txBody>
          <a:bodyPr anchor="t">
            <a:noAutofit/>
          </a:bodyPr>
          <a:lstStyle>
            <a:lvl1pPr marL="0" indent="0">
              <a:lnSpc>
                <a:spcPct val="100000"/>
              </a:lnSpc>
              <a:buNone/>
              <a:defRPr sz="18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cs-CZ"/>
              <a:t>Text, velikost 18</a:t>
            </a:r>
            <a:endParaRPr lang="en-US"/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73279826-D9DC-053E-A6B8-2E778DDF913A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274571" y="4161071"/>
            <a:ext cx="5399971" cy="368583"/>
          </a:xfrm>
        </p:spPr>
        <p:txBody>
          <a:bodyPr anchor="ctr">
            <a:noAutofit/>
          </a:bodyPr>
          <a:lstStyle>
            <a:lvl1pPr marL="0" indent="0">
              <a:lnSpc>
                <a:spcPct val="100000"/>
              </a:lnSpc>
              <a:buNone/>
              <a:defRPr sz="30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cs-CZ"/>
              <a:t>Důležitý text, velikost 30</a:t>
            </a:r>
            <a:endParaRPr lang="en-US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A91F1ED0-EB99-5E22-FE1E-E5852545B25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274571" y="4574177"/>
            <a:ext cx="5399972" cy="884600"/>
          </a:xfrm>
        </p:spPr>
        <p:txBody>
          <a:bodyPr anchor="t">
            <a:noAutofit/>
          </a:bodyPr>
          <a:lstStyle>
            <a:lvl1pPr marL="0" indent="0">
              <a:lnSpc>
                <a:spcPct val="100000"/>
              </a:lnSpc>
              <a:buNone/>
              <a:defRPr sz="18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cs-CZ"/>
              <a:t>Text, velikost 18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74539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981">
          <p15:clr>
            <a:srgbClr val="A4A3A4"/>
          </p15:clr>
        </p15:guide>
        <p15:guide id="7" pos="3840">
          <p15:clr>
            <a:srgbClr val="A4A3A4"/>
          </p15:clr>
        </p15:guide>
        <p15:guide id="8" pos="3727">
          <p15:clr>
            <a:srgbClr val="A4A3A4"/>
          </p15:clr>
        </p15:guide>
        <p15:guide id="9" pos="3953">
          <p15:clr>
            <a:srgbClr val="A4A3A4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ázdný s na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32DFC03-E97E-7A3B-B976-1C66535AB98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cs-CZ"/>
              <a:t>Nadpis, 1 řádek, velikost 50</a:t>
            </a:r>
          </a:p>
        </p:txBody>
      </p:sp>
      <p:pic>
        <p:nvPicPr>
          <p:cNvPr id="3" name="Grafický objekt 5">
            <a:extLst>
              <a:ext uri="{FF2B5EF4-FFF2-40B4-BE49-F238E27FC236}">
                <a16:creationId xmlns:a16="http://schemas.microsoft.com/office/drawing/2014/main" id="{369FEA9B-F2E1-90EE-AF13-6CB00B15F51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296768" y="6257599"/>
            <a:ext cx="377776" cy="3868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088314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cký objekt 5">
            <a:extLst>
              <a:ext uri="{FF2B5EF4-FFF2-40B4-BE49-F238E27FC236}">
                <a16:creationId xmlns:a16="http://schemas.microsoft.com/office/drawing/2014/main" id="{29E90823-12A8-EF3E-969A-E8437F2A2F5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296768" y="6257599"/>
            <a:ext cx="377776" cy="3868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002647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ávěrečný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ovéPole 8">
            <a:extLst>
              <a:ext uri="{FF2B5EF4-FFF2-40B4-BE49-F238E27FC236}">
                <a16:creationId xmlns:a16="http://schemas.microsoft.com/office/drawing/2014/main" id="{7E41002D-5D23-3519-23CC-1E815FCCB4F3}"/>
              </a:ext>
            </a:extLst>
          </p:cNvPr>
          <p:cNvSpPr txBox="1"/>
          <p:nvPr userDrawn="1"/>
        </p:nvSpPr>
        <p:spPr>
          <a:xfrm>
            <a:off x="517459" y="567048"/>
            <a:ext cx="5577748" cy="66174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30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Ministerstvo pro místní rozvoj</a:t>
            </a:r>
            <a:br>
              <a:rPr kumimoji="0" lang="cs-CZ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kumimoji="0" lang="cs-CZ" sz="24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Národní orgán pro koordinaci</a:t>
            </a:r>
          </a:p>
        </p:txBody>
      </p:sp>
      <p:sp>
        <p:nvSpPr>
          <p:cNvPr id="21" name="Title 20">
            <a:extLst>
              <a:ext uri="{FF2B5EF4-FFF2-40B4-BE49-F238E27FC236}">
                <a16:creationId xmlns:a16="http://schemas.microsoft.com/office/drawing/2014/main" id="{4F1AF1E4-5260-1EF2-1611-111887B7D63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7460" y="2839330"/>
            <a:ext cx="7557102" cy="737167"/>
          </a:xfrm>
        </p:spPr>
        <p:txBody>
          <a:bodyPr anchor="ctr"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cs-CZ"/>
              <a:t>Výzva k akci</a:t>
            </a:r>
            <a:endParaRPr lang="en-US"/>
          </a:p>
        </p:txBody>
      </p:sp>
      <p:sp>
        <p:nvSpPr>
          <p:cNvPr id="25" name="Text Placeholder 23">
            <a:extLst>
              <a:ext uri="{FF2B5EF4-FFF2-40B4-BE49-F238E27FC236}">
                <a16:creationId xmlns:a16="http://schemas.microsoft.com/office/drawing/2014/main" id="{39B5CBFE-3987-5F46-1E64-CC3C174A6CD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17458" y="3661232"/>
            <a:ext cx="5577749" cy="221150"/>
          </a:xfrm>
        </p:spPr>
        <p:txBody>
          <a:bodyPr anchor="ctr">
            <a:noAutofit/>
          </a:bodyPr>
          <a:lstStyle>
            <a:lvl1pPr marL="0" indent="0">
              <a:lnSpc>
                <a:spcPct val="100000"/>
              </a:lnSpc>
              <a:buNone/>
              <a:defRPr sz="18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cs-CZ"/>
              <a:t>Email</a:t>
            </a:r>
            <a:endParaRPr lang="en-US"/>
          </a:p>
        </p:txBody>
      </p:sp>
      <p:pic>
        <p:nvPicPr>
          <p:cNvPr id="3" name="Obrázek 4">
            <a:extLst>
              <a:ext uri="{FF2B5EF4-FFF2-40B4-BE49-F238E27FC236}">
                <a16:creationId xmlns:a16="http://schemas.microsoft.com/office/drawing/2014/main" id="{30464F9B-0B52-147D-82F1-41826288BF3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203" y="6008940"/>
            <a:ext cx="3754299" cy="462785"/>
          </a:xfrm>
          <a:prstGeom prst="rect">
            <a:avLst/>
          </a:prstGeom>
        </p:spPr>
      </p:pic>
      <p:sp>
        <p:nvSpPr>
          <p:cNvPr id="6" name="Text Placeholder 23">
            <a:extLst>
              <a:ext uri="{FF2B5EF4-FFF2-40B4-BE49-F238E27FC236}">
                <a16:creationId xmlns:a16="http://schemas.microsoft.com/office/drawing/2014/main" id="{E2E2DD3A-886B-5633-B88C-8AE04AFD8E0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17458" y="3924249"/>
            <a:ext cx="5577749" cy="221150"/>
          </a:xfrm>
        </p:spPr>
        <p:txBody>
          <a:bodyPr anchor="ctr">
            <a:noAutofit/>
          </a:bodyPr>
          <a:lstStyle>
            <a:lvl1pPr marL="0" indent="0">
              <a:lnSpc>
                <a:spcPct val="100000"/>
              </a:lnSpc>
              <a:buNone/>
              <a:defRPr sz="18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cs-CZ"/>
              <a:t>Telefonní číslo</a:t>
            </a:r>
            <a:endParaRPr lang="en-US"/>
          </a:p>
        </p:txBody>
      </p:sp>
      <p:pic>
        <p:nvPicPr>
          <p:cNvPr id="5" name="Grafický objekt 4">
            <a:extLst>
              <a:ext uri="{FF2B5EF4-FFF2-40B4-BE49-F238E27FC236}">
                <a16:creationId xmlns:a16="http://schemas.microsoft.com/office/drawing/2014/main" id="{2A31AAB4-8AF4-077A-D378-B065E5F8E8E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715834" y="2405647"/>
            <a:ext cx="3958710" cy="4053623"/>
          </a:xfrm>
          <a:prstGeom prst="rect">
            <a:avLst/>
          </a:prstGeom>
        </p:spPr>
      </p:pic>
      <p:sp>
        <p:nvSpPr>
          <p:cNvPr id="7" name="Zástupný symbol obrázku 8">
            <a:extLst>
              <a:ext uri="{FF2B5EF4-FFF2-40B4-BE49-F238E27FC236}">
                <a16:creationId xmlns:a16="http://schemas.microsoft.com/office/drawing/2014/main" id="{27EB7460-4717-1744-288C-40B7C4AD960F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7934503" y="5250111"/>
            <a:ext cx="967038" cy="990224"/>
          </a:xfrm>
        </p:spPr>
        <p:txBody>
          <a:bodyPr/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93504399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  <p15:guide id="3" pos="5087">
          <p15:clr>
            <a:srgbClr val="A4A3A4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Obrázek 8" descr="OPTP_CZ_RO_B_C-RGB.png"/>
          <p:cNvPicPr>
            <a:picLocks noChangeAspect="1"/>
          </p:cNvPicPr>
          <p:nvPr/>
        </p:nvPicPr>
        <p:blipFill rotWithShape="1">
          <a:blip r:embed="rId2" cstate="print"/>
          <a:srcRect l="54197"/>
          <a:stretch/>
        </p:blipFill>
        <p:spPr>
          <a:xfrm>
            <a:off x="609521" y="6300014"/>
            <a:ext cx="1825674" cy="687828"/>
          </a:xfrm>
          <a:prstGeom prst="rect">
            <a:avLst/>
          </a:prstGeom>
        </p:spPr>
      </p:pic>
      <p:sp>
        <p:nvSpPr>
          <p:cNvPr id="2" name="Nadpis 1"/>
          <p:cNvSpPr>
            <a:spLocks noGrp="1"/>
          </p:cNvSpPr>
          <p:nvPr>
            <p:ph type="title" hasCustomPrompt="1"/>
          </p:nvPr>
        </p:nvSpPr>
        <p:spPr>
          <a:xfrm>
            <a:off x="609521" y="281188"/>
            <a:ext cx="10971372" cy="925313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3516" b="1" baseline="0">
                <a:solidFill>
                  <a:srgbClr val="034EA2"/>
                </a:solidFill>
              </a:defRPr>
            </a:lvl1pPr>
          </a:lstStyle>
          <a:p>
            <a:r>
              <a:rPr lang="cs-CZ"/>
              <a:t>Nadpis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609521" y="1638354"/>
            <a:ext cx="10971372" cy="4633874"/>
          </a:xfrm>
          <a:prstGeom prst="rect">
            <a:avLst/>
          </a:prstGeom>
        </p:spPr>
        <p:txBody>
          <a:bodyPr/>
          <a:lstStyle>
            <a:lvl1pPr>
              <a:defRPr sz="3907"/>
            </a:lvl1pPr>
            <a:lvl2pPr>
              <a:buFont typeface="Arial" pitchFamily="34" charset="0"/>
              <a:buChar char="»"/>
              <a:defRPr sz="3516"/>
            </a:lvl2pPr>
            <a:lvl4pPr>
              <a:buFont typeface="Arial" pitchFamily="34" charset="0"/>
              <a:buChar char="»"/>
              <a:defRPr/>
            </a:lvl4pPr>
            <a:lvl5pPr>
              <a:buFont typeface="Arial" pitchFamily="34" charset="0"/>
              <a:buChar char="•"/>
              <a:defRPr/>
            </a:lvl5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pic>
        <p:nvPicPr>
          <p:cNvPr id="7" name="Obrázek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41069"/>
            <a:ext cx="12208532" cy="103353"/>
          </a:xfrm>
          <a:prstGeom prst="rect">
            <a:avLst/>
          </a:prstGeom>
        </p:spPr>
      </p:pic>
      <p:pic>
        <p:nvPicPr>
          <p:cNvPr id="8" name="Zástupný symbol pro obsah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060"/>
          <a:stretch>
            <a:fillRect/>
          </a:stretch>
        </p:blipFill>
        <p:spPr>
          <a:xfrm>
            <a:off x="4150991" y="6320410"/>
            <a:ext cx="8039423" cy="701104"/>
          </a:xfrm>
          <a:prstGeom prst="rect">
            <a:avLst/>
          </a:prstGeom>
        </p:spPr>
      </p:pic>
      <p:sp>
        <p:nvSpPr>
          <p:cNvPr id="11" name="Zástupný symbol pro číslo snímku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FB2A806-E1E5-4BC7-8F83-56074A6CBB9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91095432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Vnitřní list s na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 hasCustomPrompt="1"/>
          </p:nvPr>
        </p:nvSpPr>
        <p:spPr>
          <a:xfrm>
            <a:off x="527313" y="2109986"/>
            <a:ext cx="11053580" cy="440874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spcBef>
                <a:spcPts val="944"/>
              </a:spcBef>
              <a:spcAft>
                <a:spcPts val="944"/>
              </a:spcAft>
              <a:buFontTx/>
              <a:buNone/>
              <a:defRPr sz="2641">
                <a:latin typeface="Arial" pitchFamily="34" charset="0"/>
                <a:cs typeface="Arial" pitchFamily="34" charset="0"/>
              </a:defRPr>
            </a:lvl1pPr>
            <a:lvl2pPr algn="l">
              <a:buFontTx/>
              <a:buNone/>
              <a:defRPr sz="2265">
                <a:latin typeface="Arial" pitchFamily="34" charset="0"/>
                <a:cs typeface="Arial" pitchFamily="34" charset="0"/>
              </a:defRPr>
            </a:lvl2pPr>
            <a:lvl3pPr algn="l">
              <a:buFontTx/>
              <a:buNone/>
              <a:defRPr sz="1887">
                <a:latin typeface="Arial" pitchFamily="34" charset="0"/>
                <a:cs typeface="Arial" pitchFamily="34" charset="0"/>
              </a:defRPr>
            </a:lvl3pPr>
            <a:lvl4pPr algn="l">
              <a:buFontTx/>
              <a:buNone/>
              <a:defRPr sz="1697">
                <a:latin typeface="Arial" pitchFamily="34" charset="0"/>
                <a:cs typeface="Arial" pitchFamily="34" charset="0"/>
              </a:defRPr>
            </a:lvl4pPr>
            <a:lvl5pPr algn="l">
              <a:buFontTx/>
              <a:buNone/>
              <a:defRPr sz="1697">
                <a:latin typeface="Arial" pitchFamily="34" charset="0"/>
                <a:cs typeface="Arial" pitchFamily="34" charset="0"/>
              </a:defRPr>
            </a:lvl5pPr>
            <a:lvl6pPr>
              <a:buNone/>
              <a:defRPr/>
            </a:lvl6pPr>
          </a:lstStyle>
          <a:p>
            <a:pPr lvl="0"/>
            <a:r>
              <a:rPr lang="cs-CZ" dirty="0"/>
              <a:t>Klepnutím vložíte text</a:t>
            </a:r>
          </a:p>
        </p:txBody>
      </p:sp>
      <p:sp>
        <p:nvSpPr>
          <p:cNvPr id="10" name="Nadpis 9"/>
          <p:cNvSpPr>
            <a:spLocks noGrp="1"/>
          </p:cNvSpPr>
          <p:nvPr>
            <p:ph type="title" hasCustomPrompt="1"/>
          </p:nvPr>
        </p:nvSpPr>
        <p:spPr>
          <a:xfrm>
            <a:off x="527313" y="1446461"/>
            <a:ext cx="11053580" cy="516074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defRPr sz="3019" b="1">
                <a:solidFill>
                  <a:srgbClr val="000099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cs-CZ" dirty="0"/>
              <a:t>NADPIS</a:t>
            </a:r>
          </a:p>
        </p:txBody>
      </p:sp>
      <p:pic>
        <p:nvPicPr>
          <p:cNvPr id="5" name="Obrázek 4" descr="mmr_cr_rgb.em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23312" y="635489"/>
            <a:ext cx="2687950" cy="54323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74983822"/>
      </p:ext>
    </p:extLst>
  </p:cSld>
  <p:clrMapOvr>
    <a:masterClrMapping/>
  </p:clrMapOvr>
  <p:hf sldNum="0" hdr="0" ftr="0" dt="0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760" y="1092236"/>
            <a:ext cx="2692050" cy="3089249"/>
          </a:xfrm>
        </p:spPr>
        <p:txBody>
          <a:bodyPr/>
          <a:lstStyle>
            <a:lvl1pPr>
              <a:defRPr sz="1866"/>
            </a:lvl1pPr>
            <a:lvl2pPr>
              <a:defRPr sz="1600"/>
            </a:lvl2pPr>
            <a:lvl3pPr>
              <a:defRPr sz="1333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98396" y="1092236"/>
            <a:ext cx="2692050" cy="3089249"/>
          </a:xfrm>
        </p:spPr>
        <p:txBody>
          <a:bodyPr/>
          <a:lstStyle>
            <a:lvl1pPr>
              <a:defRPr sz="1866"/>
            </a:lvl1pPr>
            <a:lvl2pPr>
              <a:defRPr sz="1600"/>
            </a:lvl2pPr>
            <a:lvl3pPr>
              <a:defRPr sz="1333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11/20/25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25881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.pn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theme" Target="../theme/theme3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.png"/><Relationship Id="rId4" Type="http://schemas.openxmlformats.org/officeDocument/2006/relationships/image" Target="../media/image4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.xml"/><Relationship Id="rId13" Type="http://schemas.openxmlformats.org/officeDocument/2006/relationships/slideLayout" Target="../slideLayouts/slideLayout18.xml"/><Relationship Id="rId18" Type="http://schemas.openxmlformats.org/officeDocument/2006/relationships/slideLayout" Target="../slideLayouts/slideLayout23.xml"/><Relationship Id="rId3" Type="http://schemas.openxmlformats.org/officeDocument/2006/relationships/slideLayout" Target="../slideLayouts/slideLayout8.xml"/><Relationship Id="rId21" Type="http://schemas.openxmlformats.org/officeDocument/2006/relationships/slideLayout" Target="../slideLayouts/slideLayout26.xml"/><Relationship Id="rId7" Type="http://schemas.openxmlformats.org/officeDocument/2006/relationships/slideLayout" Target="../slideLayouts/slideLayout12.xml"/><Relationship Id="rId12" Type="http://schemas.openxmlformats.org/officeDocument/2006/relationships/slideLayout" Target="../slideLayouts/slideLayout17.xml"/><Relationship Id="rId17" Type="http://schemas.openxmlformats.org/officeDocument/2006/relationships/slideLayout" Target="../slideLayouts/slideLayout22.xml"/><Relationship Id="rId25" Type="http://schemas.openxmlformats.org/officeDocument/2006/relationships/theme" Target="../theme/theme4.xml"/><Relationship Id="rId2" Type="http://schemas.openxmlformats.org/officeDocument/2006/relationships/slideLayout" Target="../slideLayouts/slideLayout7.xml"/><Relationship Id="rId16" Type="http://schemas.openxmlformats.org/officeDocument/2006/relationships/slideLayout" Target="../slideLayouts/slideLayout21.xml"/><Relationship Id="rId20" Type="http://schemas.openxmlformats.org/officeDocument/2006/relationships/slideLayout" Target="../slideLayouts/slideLayout25.xml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11" Type="http://schemas.openxmlformats.org/officeDocument/2006/relationships/slideLayout" Target="../slideLayouts/slideLayout16.xml"/><Relationship Id="rId24" Type="http://schemas.openxmlformats.org/officeDocument/2006/relationships/slideLayout" Target="../slideLayouts/slideLayout29.xml"/><Relationship Id="rId5" Type="http://schemas.openxmlformats.org/officeDocument/2006/relationships/slideLayout" Target="../slideLayouts/slideLayout10.xml"/><Relationship Id="rId15" Type="http://schemas.openxmlformats.org/officeDocument/2006/relationships/slideLayout" Target="../slideLayouts/slideLayout20.xml"/><Relationship Id="rId23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5.xml"/><Relationship Id="rId19" Type="http://schemas.openxmlformats.org/officeDocument/2006/relationships/slideLayout" Target="../slideLayouts/slideLayout24.xml"/><Relationship Id="rId4" Type="http://schemas.openxmlformats.org/officeDocument/2006/relationships/slideLayout" Target="../slideLayouts/slideLayout9.xml"/><Relationship Id="rId9" Type="http://schemas.openxmlformats.org/officeDocument/2006/relationships/slideLayout" Target="../slideLayouts/slideLayout14.xml"/><Relationship Id="rId14" Type="http://schemas.openxmlformats.org/officeDocument/2006/relationships/slideLayout" Target="../slideLayouts/slideLayout19.xml"/><Relationship Id="rId22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ázek 6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9482" y="6021198"/>
            <a:ext cx="4180930" cy="1000315"/>
          </a:xfrm>
          <a:prstGeom prst="rect">
            <a:avLst/>
          </a:prstGeom>
        </p:spPr>
      </p:pic>
      <p:pic>
        <p:nvPicPr>
          <p:cNvPr id="2" name="Obrázek 1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0"/>
            <a:ext cx="508068" cy="70215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64620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7" r:id="rId2"/>
  </p:sldLayoutIdLst>
  <p:hf hdr="0" ftr="0" dt="0"/>
  <p:txStyles>
    <p:titleStyle>
      <a:lvl1pPr algn="l" defTabSz="914309" rtl="0" eaLnBrk="1" latinLnBrk="0" hangingPunct="1">
        <a:lnSpc>
          <a:spcPct val="90000"/>
        </a:lnSpc>
        <a:spcBef>
          <a:spcPct val="0"/>
        </a:spcBef>
        <a:buNone/>
        <a:defRPr sz="4000" b="1" kern="1200">
          <a:solidFill>
            <a:srgbClr val="2896D4"/>
          </a:solidFill>
          <a:latin typeface="AvenirNext LT Pro Bold" panose="020B0804020202020204" pitchFamily="34" charset="-18"/>
          <a:ea typeface="Roboto Slab" pitchFamily="2" charset="0"/>
          <a:cs typeface="+mj-cs"/>
        </a:defRPr>
      </a:lvl1pPr>
    </p:titleStyle>
    <p:bodyStyle>
      <a:lvl1pPr marL="0" indent="0" algn="l" defTabSz="91430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31" indent="-228577" algn="l" defTabSz="91430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886" indent="-228577" algn="l" defTabSz="91430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040" indent="-228577" algn="l" defTabSz="91430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194" indent="-228577" algn="l" defTabSz="91430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349" indent="-228577" algn="l" defTabSz="91430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503" indent="-228577" algn="l" defTabSz="91430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657" indent="-228577" algn="l" defTabSz="91430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811" indent="-228577" algn="l" defTabSz="91430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54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09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63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17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71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26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80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34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6316659"/>
            <a:ext cx="12190413" cy="704854"/>
          </a:xfrm>
          <a:prstGeom prst="rect">
            <a:avLst/>
          </a:prstGeom>
        </p:spPr>
      </p:pic>
      <p:pic>
        <p:nvPicPr>
          <p:cNvPr id="2" name="Obrázek 1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 flipH="1">
            <a:off x="6044215" y="-967902"/>
            <a:ext cx="101984" cy="5294989"/>
          </a:xfrm>
          <a:prstGeom prst="rect">
            <a:avLst/>
          </a:prstGeom>
        </p:spPr>
      </p:pic>
      <p:sp>
        <p:nvSpPr>
          <p:cNvPr id="5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838691" y="6317519"/>
            <a:ext cx="442726" cy="40484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  <a:latin typeface="Segoe UI" panose="020B0502040204020203" pitchFamily="34" charset="0"/>
                <a:ea typeface="Roboto Light" panose="02000000000000000000" pitchFamily="2" charset="0"/>
                <a:cs typeface="Segoe UI" panose="020B0502040204020203" pitchFamily="34" charset="0"/>
              </a:defRPr>
            </a:lvl1pPr>
          </a:lstStyle>
          <a:p>
            <a:fld id="{7EB3CF81-40B1-461F-ABB1-DF8E3BDEAF2C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8069099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</p:sldLayoutIdLst>
  <p:hf hdr="0" ftr="0" dt="0"/>
  <p:txStyles>
    <p:titleStyle>
      <a:lvl1pPr algn="l" defTabSz="914309" rtl="0" eaLnBrk="1" latinLnBrk="0" hangingPunct="1">
        <a:lnSpc>
          <a:spcPct val="90000"/>
        </a:lnSpc>
        <a:spcBef>
          <a:spcPct val="0"/>
        </a:spcBef>
        <a:buNone/>
        <a:defRPr sz="4000" b="1" kern="1200">
          <a:solidFill>
            <a:srgbClr val="2896D4"/>
          </a:solidFill>
          <a:latin typeface="AvenirNext LT Pro Bold" panose="020B0804020202020204" pitchFamily="34" charset="-18"/>
          <a:ea typeface="Roboto Slab" pitchFamily="2" charset="0"/>
          <a:cs typeface="+mj-cs"/>
        </a:defRPr>
      </a:lvl1pPr>
    </p:titleStyle>
    <p:bodyStyle>
      <a:lvl1pPr marL="0" indent="0" algn="l" defTabSz="91430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31" indent="-228577" algn="l" defTabSz="91430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886" indent="-228577" algn="l" defTabSz="91430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040" indent="-228577" algn="l" defTabSz="91430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194" indent="-228577" algn="l" defTabSz="91430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349" indent="-228577" algn="l" defTabSz="91430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503" indent="-228577" algn="l" defTabSz="91430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657" indent="-228577" algn="l" defTabSz="91430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811" indent="-228577" algn="l" defTabSz="91430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54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09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63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17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71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26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80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34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896329"/>
            <a:ext cx="757440" cy="3232198"/>
          </a:xfrm>
          <a:prstGeom prst="rect">
            <a:avLst/>
          </a:prstGeom>
        </p:spPr>
      </p:pic>
      <p:pic>
        <p:nvPicPr>
          <p:cNvPr id="5" name="Obrázek 4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9483" y="6021198"/>
            <a:ext cx="4180930" cy="10003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22520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2" r:id="rId2"/>
  </p:sldLayoutIdLst>
  <p:hf hdr="0" ftr="0" dt="0"/>
  <p:txStyles>
    <p:titleStyle>
      <a:lvl1pPr algn="l" defTabSz="914309" rtl="0" eaLnBrk="1" latinLnBrk="0" hangingPunct="1">
        <a:lnSpc>
          <a:spcPct val="90000"/>
        </a:lnSpc>
        <a:spcBef>
          <a:spcPct val="0"/>
        </a:spcBef>
        <a:buNone/>
        <a:defRPr sz="5399" b="1" kern="1200">
          <a:solidFill>
            <a:srgbClr val="2896D4"/>
          </a:solidFill>
          <a:latin typeface="+mj-lt"/>
          <a:ea typeface="+mj-ea"/>
          <a:cs typeface="+mj-cs"/>
        </a:defRPr>
      </a:lvl1pPr>
    </p:titleStyle>
    <p:bodyStyle>
      <a:lvl1pPr marL="0" indent="0" algn="l" defTabSz="91430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31" indent="-228577" algn="l" defTabSz="91430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886" indent="-228577" algn="l" defTabSz="91430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040" indent="-228577" algn="l" defTabSz="91430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194" indent="-228577" algn="l" defTabSz="91430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349" indent="-228577" algn="l" defTabSz="91430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503" indent="-228577" algn="l" defTabSz="91430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657" indent="-228577" algn="l" defTabSz="91430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811" indent="-228577" algn="l" defTabSz="91430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54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09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63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17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71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26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80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34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nadpis 1">
            <a:extLst>
              <a:ext uri="{FF2B5EF4-FFF2-40B4-BE49-F238E27FC236}">
                <a16:creationId xmlns:a16="http://schemas.microsoft.com/office/drawing/2014/main" id="{33F2BDA1-AC52-5027-C6BB-F5B9667973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872" y="378707"/>
            <a:ext cx="11158671" cy="884600"/>
          </a:xfrm>
          <a:prstGeom prst="rect">
            <a:avLst/>
          </a:prstGeom>
        </p:spPr>
        <p:txBody>
          <a:bodyPr vert="horz" lIns="0" tIns="45720" rIns="91440" bIns="45720" rtlCol="0" anchor="t">
            <a:no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2636C891-449F-508F-DBD0-5164C4A019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5872" y="1869153"/>
            <a:ext cx="11158671" cy="4238709"/>
          </a:xfrm>
          <a:prstGeom prst="rect">
            <a:avLst/>
          </a:prstGeom>
        </p:spPr>
        <p:txBody>
          <a:bodyPr vert="horz" lIns="0" tIns="45720" rIns="91440" bIns="45720" rtlCol="0">
            <a:no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B1196471-A7FD-530F-D890-7DFACAA34BB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15872" y="6268976"/>
            <a:ext cx="2742843" cy="3738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96293CA-CC83-4328-BD78-7EA318F23D61}" type="datetimeFigureOut">
              <a:rPr lang="cs-CZ" smtClean="0"/>
              <a:t>20.11.2025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1DAFB0C2-19D6-C9C2-6EE3-70AE2B978B1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749481" y="6268976"/>
            <a:ext cx="4114264" cy="3738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10FF6899-536C-7B66-D7B8-A94C73A2385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54512" y="6268976"/>
            <a:ext cx="2742843" cy="3738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6FD7098-5B84-4D1C-932E-836F6D29999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907214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  <p:sldLayoutId id="2147483698" r:id="rId12"/>
    <p:sldLayoutId id="2147483699" r:id="rId13"/>
    <p:sldLayoutId id="2147483700" r:id="rId14"/>
    <p:sldLayoutId id="2147483701" r:id="rId15"/>
    <p:sldLayoutId id="2147483702" r:id="rId16"/>
    <p:sldLayoutId id="2147483703" r:id="rId17"/>
    <p:sldLayoutId id="2147483704" r:id="rId18"/>
    <p:sldLayoutId id="2147483705" r:id="rId19"/>
    <p:sldLayoutId id="2147483706" r:id="rId20"/>
    <p:sldLayoutId id="2147483707" r:id="rId21"/>
    <p:sldLayoutId id="2147483708" r:id="rId22"/>
    <p:sldLayoutId id="2147483709" r:id="rId23"/>
    <p:sldLayoutId id="2147483710" r:id="rId24"/>
  </p:sldLayoutIdLst>
  <p:txStyles>
    <p:titleStyle>
      <a:lvl1pPr algn="l" defTabSz="914309" rtl="0" eaLnBrk="1" latinLnBrk="0" hangingPunct="1">
        <a:lnSpc>
          <a:spcPct val="100000"/>
        </a:lnSpc>
        <a:spcBef>
          <a:spcPct val="0"/>
        </a:spcBef>
        <a:buNone/>
        <a:defRPr sz="50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577" indent="-228577" algn="l" defTabSz="914309" rtl="0" eaLnBrk="1" latinLnBrk="0" hangingPunct="1">
        <a:lnSpc>
          <a:spcPct val="90000"/>
        </a:lnSpc>
        <a:spcBef>
          <a:spcPts val="1000"/>
        </a:spcBef>
        <a:buClr>
          <a:schemeClr val="tx2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31" indent="-228577" algn="l" defTabSz="914309" rtl="0" eaLnBrk="1" latinLnBrk="0" hangingPunct="1">
        <a:lnSpc>
          <a:spcPct val="90000"/>
        </a:lnSpc>
        <a:spcBef>
          <a:spcPts val="500"/>
        </a:spcBef>
        <a:buClr>
          <a:schemeClr val="accent3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886" indent="-228577" algn="l" defTabSz="914309" rtl="0" eaLnBrk="1" latinLnBrk="0" hangingPunct="1">
        <a:lnSpc>
          <a:spcPct val="90000"/>
        </a:lnSpc>
        <a:spcBef>
          <a:spcPts val="500"/>
        </a:spcBef>
        <a:buClr>
          <a:schemeClr val="accent3"/>
        </a:buClr>
        <a:buFont typeface="Courier New" panose="02070309020205020404" pitchFamily="49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040" indent="-228577" algn="l" defTabSz="914309" rtl="0" eaLnBrk="1" latinLnBrk="0" hangingPunct="1">
        <a:lnSpc>
          <a:spcPct val="90000"/>
        </a:lnSpc>
        <a:spcBef>
          <a:spcPts val="500"/>
        </a:spcBef>
        <a:buClr>
          <a:schemeClr val="accent6"/>
        </a:buClr>
        <a:buFont typeface="Courier New" panose="02070309020205020404" pitchFamily="49" charset="0"/>
        <a:buChar char="o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194" indent="-228577" algn="l" defTabSz="914309" rtl="0" eaLnBrk="1" latinLnBrk="0" hangingPunct="1">
        <a:lnSpc>
          <a:spcPct val="90000"/>
        </a:lnSpc>
        <a:spcBef>
          <a:spcPts val="500"/>
        </a:spcBef>
        <a:buClr>
          <a:schemeClr val="accent6"/>
        </a:buClr>
        <a:buFont typeface="Courier New" panose="02070309020205020404" pitchFamily="49" charset="0"/>
        <a:buChar char="o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349" indent="-228577" algn="l" defTabSz="91430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503" indent="-228577" algn="l" defTabSz="91430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657" indent="-228577" algn="l" defTabSz="91430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811" indent="-228577" algn="l" defTabSz="91430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54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09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63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17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71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26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80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34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32">
          <p15:clr>
            <a:srgbClr val="A4A3A4"/>
          </p15:clr>
        </p15:guide>
        <p15:guide id="2" pos="325">
          <p15:clr>
            <a:srgbClr val="A4A3A4"/>
          </p15:clr>
        </p15:guide>
        <p15:guide id="3" pos="7355">
          <p15:clr>
            <a:srgbClr val="A4A3A4"/>
          </p15:clr>
        </p15:guide>
        <p15:guide id="4" orient="horz" pos="4088">
          <p15:clr>
            <a:srgbClr val="A4A3A4"/>
          </p15:clr>
        </p15:guide>
        <p15:guide id="5" orient="horz" pos="346">
          <p15:clr>
            <a:srgbClr val="A4A3A4"/>
          </p15:clr>
        </p15:guide>
        <p15:guide id="6" orient="horz" pos="3974">
          <p15:clr>
            <a:srgbClr val="A4A3A4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9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9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9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7861739-E1E6-0F99-D933-B3E8CDADB2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0957" y="3297596"/>
            <a:ext cx="7199063" cy="1415772"/>
          </a:xfrm>
        </p:spPr>
        <p:txBody>
          <a:bodyPr/>
          <a:lstStyle/>
          <a:p>
            <a:r>
              <a:rPr lang="cs-CZ" dirty="0"/>
              <a:t>Aktuality z MMR ČR</a:t>
            </a:r>
            <a:br>
              <a:rPr lang="cs-CZ" dirty="0"/>
            </a:br>
            <a:r>
              <a:rPr lang="cs-CZ" sz="3600" dirty="0">
                <a:latin typeface="+mn-lt"/>
              </a:rPr>
              <a:t>Radim Sršeň, náměstek ministra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0662570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8BD215-2C9B-5FB8-FB94-65B4AED983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7D2ED9D-1182-C66E-0F0B-47722386D1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76175" y="3421070"/>
            <a:ext cx="6479157" cy="861774"/>
          </a:xfrm>
        </p:spPr>
        <p:txBody>
          <a:bodyPr/>
          <a:lstStyle/>
          <a:p>
            <a:r>
              <a:rPr lang="pt-BR" dirty="0" err="1"/>
              <a:t>Národní</a:t>
            </a:r>
            <a:r>
              <a:rPr lang="pt-BR" dirty="0"/>
              <a:t> </a:t>
            </a:r>
            <a:r>
              <a:rPr lang="pt-BR" dirty="0" err="1"/>
              <a:t>dotace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6582391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ovéPole 5"/>
          <p:cNvSpPr txBox="1"/>
          <p:nvPr/>
        </p:nvSpPr>
        <p:spPr>
          <a:xfrm>
            <a:off x="2196928" y="671476"/>
            <a:ext cx="9178225" cy="5300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350">
              <a:spcBef>
                <a:spcPts val="600"/>
              </a:spcBef>
              <a:defRPr/>
            </a:pPr>
            <a:r>
              <a:rPr lang="cs-CZ" sz="2764" b="1" dirty="0">
                <a:solidFill>
                  <a:prstClr val="black"/>
                </a:solidFill>
                <a:latin typeface="Arial"/>
              </a:rPr>
              <a:t>Nové národní programy </a:t>
            </a:r>
            <a:r>
              <a:rPr lang="cs-CZ" sz="2764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v realizaci</a:t>
            </a:r>
            <a:endParaRPr lang="cs-CZ" sz="2764" b="1" dirty="0">
              <a:solidFill>
                <a:prstClr val="black"/>
              </a:solidFill>
              <a:latin typeface="Arial"/>
              <a:cs typeface="Arial" panose="020B0604020202020204" pitchFamily="34" charset="0"/>
            </a:endParaRPr>
          </a:p>
        </p:txBody>
      </p:sp>
      <p:sp>
        <p:nvSpPr>
          <p:cNvPr id="2" name="TextovéPole 1">
            <a:extLst>
              <a:ext uri="{FF2B5EF4-FFF2-40B4-BE49-F238E27FC236}">
                <a16:creationId xmlns:a16="http://schemas.microsoft.com/office/drawing/2014/main" id="{AB41DB78-98BB-84DB-2C3A-044E21240961}"/>
              </a:ext>
            </a:extLst>
          </p:cNvPr>
          <p:cNvSpPr txBox="1"/>
          <p:nvPr/>
        </p:nvSpPr>
        <p:spPr>
          <a:xfrm>
            <a:off x="1810671" y="1544876"/>
            <a:ext cx="8569070" cy="52824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36163">
              <a:defRPr/>
            </a:pPr>
            <a:endParaRPr lang="cs-CZ" sz="1843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92551" indent="-292551" defTabSz="936163">
              <a:spcAft>
                <a:spcPts val="3071"/>
              </a:spcAft>
              <a:buFontTx/>
              <a:buChar char="-"/>
              <a:defRPr/>
            </a:pPr>
            <a:r>
              <a:rPr lang="cs-CZ" sz="2048" b="1" dirty="0">
                <a:solidFill>
                  <a:prstClr val="black"/>
                </a:solidFill>
                <a:latin typeface="Arial"/>
              </a:rPr>
              <a:t>Podpora obnovy a rozvoje regionů (</a:t>
            </a:r>
            <a:r>
              <a:rPr lang="cs-CZ" sz="2048" b="1" dirty="0" err="1">
                <a:solidFill>
                  <a:prstClr val="black"/>
                </a:solidFill>
                <a:latin typeface="Arial"/>
              </a:rPr>
              <a:t>PRR+HSOÚ+Živly</a:t>
            </a:r>
            <a:r>
              <a:rPr lang="cs-CZ" sz="2048" b="1" dirty="0">
                <a:solidFill>
                  <a:prstClr val="black"/>
                </a:solidFill>
                <a:latin typeface="Arial"/>
              </a:rPr>
              <a:t>+</a:t>
            </a:r>
            <a:r>
              <a:rPr lang="cs-CZ" sz="2048" b="1" dirty="0" err="1">
                <a:solidFill>
                  <a:prstClr val="black"/>
                </a:solidFill>
                <a:latin typeface="Arial"/>
              </a:rPr>
              <a:t>Infra</a:t>
            </a:r>
            <a:r>
              <a:rPr lang="cs-CZ" sz="2048" b="1" dirty="0">
                <a:solidFill>
                  <a:prstClr val="black"/>
                </a:solidFill>
                <a:latin typeface="Arial"/>
              </a:rPr>
              <a:t> CR)</a:t>
            </a:r>
          </a:p>
          <a:p>
            <a:pPr marL="292551" indent="-292551" defTabSz="936163">
              <a:spcAft>
                <a:spcPts val="3071"/>
              </a:spcAft>
              <a:buFontTx/>
              <a:buChar char="-"/>
              <a:defRPr/>
            </a:pPr>
            <a:r>
              <a:rPr lang="cs-CZ" sz="2048" b="1" dirty="0">
                <a:solidFill>
                  <a:prstClr val="black"/>
                </a:solidFill>
                <a:latin typeface="Arial"/>
              </a:rPr>
              <a:t>Podpora destinačního managementu CR 2025+</a:t>
            </a:r>
          </a:p>
          <a:p>
            <a:pPr marL="292551" indent="-292551" defTabSz="936163">
              <a:spcAft>
                <a:spcPts val="3071"/>
              </a:spcAft>
              <a:buFontTx/>
              <a:buChar char="-"/>
              <a:defRPr/>
            </a:pPr>
            <a:r>
              <a:rPr lang="cs-CZ" sz="2048" b="1" dirty="0">
                <a:solidFill>
                  <a:prstClr val="black"/>
                </a:solidFill>
                <a:latin typeface="Arial"/>
              </a:rPr>
              <a:t>Podpora návštěvnosti postižených oblastí (vouchery)</a:t>
            </a:r>
          </a:p>
          <a:p>
            <a:pPr marL="292551" indent="-292551" defTabSz="936163">
              <a:spcAft>
                <a:spcPts val="3071"/>
              </a:spcAft>
              <a:buFontTx/>
              <a:buChar char="-"/>
              <a:defRPr/>
            </a:pPr>
            <a:r>
              <a:rPr lang="cs-CZ" sz="2048" b="1" dirty="0">
                <a:solidFill>
                  <a:prstClr val="black"/>
                </a:solidFill>
                <a:latin typeface="Arial"/>
              </a:rPr>
              <a:t>Podpora bydlení 2025+ (přes SFPI)</a:t>
            </a:r>
          </a:p>
          <a:p>
            <a:pPr marL="760632" lvl="1" indent="-292551" defTabSz="936163">
              <a:spcAft>
                <a:spcPts val="3071"/>
              </a:spcAft>
              <a:buFontTx/>
              <a:buChar char="-"/>
              <a:defRPr/>
            </a:pPr>
            <a:r>
              <a:rPr lang="cs-CZ" sz="2048" b="1" dirty="0">
                <a:solidFill>
                  <a:prstClr val="black"/>
                </a:solidFill>
                <a:latin typeface="Arial"/>
              </a:rPr>
              <a:t>Bytové domy bez bariér</a:t>
            </a:r>
          </a:p>
          <a:p>
            <a:pPr marL="760632" lvl="1" indent="-292551" defTabSz="936163">
              <a:spcAft>
                <a:spcPts val="3071"/>
              </a:spcAft>
              <a:buFontTx/>
              <a:buChar char="-"/>
              <a:defRPr/>
            </a:pPr>
            <a:r>
              <a:rPr lang="cs-CZ" sz="2048" b="1" dirty="0">
                <a:solidFill>
                  <a:prstClr val="black"/>
                </a:solidFill>
                <a:latin typeface="Arial"/>
              </a:rPr>
              <a:t>Technická infrastruktura</a:t>
            </a:r>
          </a:p>
          <a:p>
            <a:pPr marL="292551" indent="-292551">
              <a:spcAft>
                <a:spcPts val="3071"/>
              </a:spcAft>
              <a:buFontTx/>
              <a:buChar char="-"/>
              <a:defRPr/>
            </a:pPr>
            <a:r>
              <a:rPr lang="cs-CZ" sz="2048" b="1" dirty="0">
                <a:solidFill>
                  <a:prstClr val="black"/>
                </a:solidFill>
                <a:latin typeface="Arial"/>
              </a:rPr>
              <a:t>Podpora euroregionů v oblasti odstraňování překážek přeshraniční spolupráce</a:t>
            </a:r>
          </a:p>
        </p:txBody>
      </p:sp>
    </p:spTree>
    <p:extLst>
      <p:ext uri="{BB962C8B-B14F-4D97-AF65-F5344CB8AC3E}">
        <p14:creationId xmlns:p14="http://schemas.microsoft.com/office/powerpoint/2010/main" val="2206883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275260-F53E-8A92-3459-A2C4628935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ovéPole 5">
            <a:extLst>
              <a:ext uri="{FF2B5EF4-FFF2-40B4-BE49-F238E27FC236}">
                <a16:creationId xmlns:a16="http://schemas.microsoft.com/office/drawing/2014/main" id="{2394DCC0-A433-1FCE-F4D3-3887425E9193}"/>
              </a:ext>
            </a:extLst>
          </p:cNvPr>
          <p:cNvSpPr txBox="1"/>
          <p:nvPr/>
        </p:nvSpPr>
        <p:spPr>
          <a:xfrm>
            <a:off x="-813689" y="1542862"/>
            <a:ext cx="9178225" cy="4816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350">
              <a:spcBef>
                <a:spcPts val="600"/>
              </a:spcBef>
              <a:defRPr/>
            </a:pPr>
            <a:r>
              <a:rPr lang="cs-CZ" sz="2457" b="1" dirty="0">
                <a:solidFill>
                  <a:prstClr val="black"/>
                </a:solidFill>
                <a:latin typeface="Arial"/>
              </a:rPr>
              <a:t>Nové národní programy </a:t>
            </a:r>
            <a:r>
              <a:rPr lang="cs-CZ" sz="2457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záměry/příprava</a:t>
            </a:r>
            <a:endParaRPr lang="cs-CZ" sz="2457" b="1" dirty="0">
              <a:solidFill>
                <a:prstClr val="black"/>
              </a:solidFill>
              <a:latin typeface="Arial"/>
              <a:cs typeface="Arial" panose="020B0604020202020204" pitchFamily="34" charset="0"/>
            </a:endParaRPr>
          </a:p>
        </p:txBody>
      </p:sp>
      <p:sp>
        <p:nvSpPr>
          <p:cNvPr id="2" name="TextovéPole 1">
            <a:extLst>
              <a:ext uri="{FF2B5EF4-FFF2-40B4-BE49-F238E27FC236}">
                <a16:creationId xmlns:a16="http://schemas.microsoft.com/office/drawing/2014/main" id="{B68ECB3E-BF58-93FF-4D0A-825BEEE1E316}"/>
              </a:ext>
            </a:extLst>
          </p:cNvPr>
          <p:cNvSpPr txBox="1"/>
          <p:nvPr/>
        </p:nvSpPr>
        <p:spPr>
          <a:xfrm>
            <a:off x="1810671" y="2024529"/>
            <a:ext cx="8569070" cy="4184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36163">
              <a:defRPr/>
            </a:pPr>
            <a:endParaRPr lang="cs-CZ" sz="1843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92551" indent="-292551">
              <a:spcAft>
                <a:spcPts val="2457"/>
              </a:spcAft>
              <a:buFontTx/>
              <a:buChar char="-"/>
              <a:defRPr/>
            </a:pPr>
            <a:r>
              <a:rPr lang="cs-CZ" sz="2048" b="1" dirty="0">
                <a:solidFill>
                  <a:prstClr val="black"/>
                </a:solidFill>
                <a:latin typeface="Arial"/>
              </a:rPr>
              <a:t>Obnova německých hrobů</a:t>
            </a:r>
          </a:p>
          <a:p>
            <a:pPr marL="292551" indent="-292551">
              <a:spcAft>
                <a:spcPts val="2457"/>
              </a:spcAft>
              <a:buFontTx/>
              <a:buChar char="-"/>
              <a:defRPr/>
            </a:pPr>
            <a:r>
              <a:rPr lang="cs-CZ" sz="2048" b="1" dirty="0">
                <a:solidFill>
                  <a:prstClr val="black"/>
                </a:solidFill>
                <a:latin typeface="Arial"/>
              </a:rPr>
              <a:t>Pilotní programy řešení SVL</a:t>
            </a:r>
          </a:p>
          <a:p>
            <a:pPr marL="760632" lvl="1" indent="-292551">
              <a:spcAft>
                <a:spcPts val="2457"/>
              </a:spcAft>
              <a:buFontTx/>
              <a:buChar char="-"/>
              <a:defRPr/>
            </a:pPr>
            <a:r>
              <a:rPr lang="cs-CZ" sz="2048" b="1" dirty="0">
                <a:solidFill>
                  <a:prstClr val="black"/>
                </a:solidFill>
                <a:latin typeface="Arial"/>
              </a:rPr>
              <a:t>Systémová podpora obnovy Janova</a:t>
            </a:r>
          </a:p>
          <a:p>
            <a:pPr marL="760632" lvl="1" indent="-292551">
              <a:spcAft>
                <a:spcPts val="2457"/>
              </a:spcAft>
              <a:buFontTx/>
              <a:buChar char="-"/>
              <a:defRPr/>
            </a:pPr>
            <a:r>
              <a:rPr lang="cs-CZ" sz="2048" b="1" dirty="0">
                <a:solidFill>
                  <a:prstClr val="black"/>
                </a:solidFill>
                <a:latin typeface="Arial"/>
              </a:rPr>
              <a:t>Podpora transformace sídliště Šluknov</a:t>
            </a:r>
          </a:p>
          <a:p>
            <a:pPr marL="292551" indent="-292551">
              <a:spcAft>
                <a:spcPts val="2457"/>
              </a:spcAft>
              <a:buFontTx/>
              <a:buChar char="-"/>
              <a:defRPr/>
            </a:pPr>
            <a:r>
              <a:rPr lang="cs-CZ" sz="2048" b="1" dirty="0">
                <a:solidFill>
                  <a:prstClr val="black"/>
                </a:solidFill>
                <a:latin typeface="Arial"/>
              </a:rPr>
              <a:t>Systémová podpora asanace pozemků vně areálu ve </a:t>
            </a:r>
            <a:r>
              <a:rPr lang="cs-CZ" sz="2048" b="1" dirty="0" err="1">
                <a:solidFill>
                  <a:prstClr val="black"/>
                </a:solidFill>
                <a:latin typeface="Arial"/>
              </a:rPr>
              <a:t>Vrběticích</a:t>
            </a:r>
            <a:endParaRPr lang="cs-CZ" sz="2048" b="1" dirty="0">
              <a:solidFill>
                <a:prstClr val="black"/>
              </a:solidFill>
              <a:latin typeface="Arial"/>
            </a:endParaRPr>
          </a:p>
          <a:p>
            <a:pPr marL="292551" indent="-292551">
              <a:spcAft>
                <a:spcPts val="2457"/>
              </a:spcAft>
              <a:buFontTx/>
              <a:buChar char="-"/>
              <a:defRPr/>
            </a:pPr>
            <a:r>
              <a:rPr lang="cs-CZ" sz="2048" b="1" dirty="0">
                <a:solidFill>
                  <a:prstClr val="black"/>
                </a:solidFill>
                <a:latin typeface="Arial"/>
              </a:rPr>
              <a:t>Podpora v návaznosti na Akční plán pro řešení dopadů dostavby Jaderné elektrárny Dukovany</a:t>
            </a:r>
          </a:p>
        </p:txBody>
      </p:sp>
    </p:spTree>
    <p:extLst>
      <p:ext uri="{BB962C8B-B14F-4D97-AF65-F5344CB8AC3E}">
        <p14:creationId xmlns:p14="http://schemas.microsoft.com/office/powerpoint/2010/main" val="24584551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ovéPole 5"/>
          <p:cNvSpPr txBox="1"/>
          <p:nvPr/>
        </p:nvSpPr>
        <p:spPr>
          <a:xfrm>
            <a:off x="2378347" y="718648"/>
            <a:ext cx="9178225" cy="4704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350">
              <a:spcBef>
                <a:spcPts val="600"/>
              </a:spcBef>
              <a:defRPr/>
            </a:pPr>
            <a:r>
              <a:rPr lang="cs-CZ" sz="2457" b="1" dirty="0">
                <a:solidFill>
                  <a:prstClr val="black"/>
                </a:solidFill>
                <a:latin typeface="Arial"/>
              </a:rPr>
              <a:t>Výzvy </a:t>
            </a:r>
            <a:r>
              <a:rPr lang="cs-CZ" sz="2457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‒ </a:t>
            </a:r>
            <a:r>
              <a:rPr lang="pl-PL" sz="2457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Podpora obnovy a </a:t>
            </a:r>
            <a:r>
              <a:rPr lang="pl-PL" sz="2457" b="1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rozvoje</a:t>
            </a:r>
            <a:r>
              <a:rPr lang="pl-PL" sz="2457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l-PL" sz="2457" b="1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regionů</a:t>
            </a:r>
            <a:endParaRPr lang="pl-PL" sz="2457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ovéPole 3">
            <a:extLst>
              <a:ext uri="{FF2B5EF4-FFF2-40B4-BE49-F238E27FC236}">
                <a16:creationId xmlns:a16="http://schemas.microsoft.com/office/drawing/2014/main" id="{7B42A017-88E3-0F3E-6625-66ABD0271D6D}"/>
              </a:ext>
            </a:extLst>
          </p:cNvPr>
          <p:cNvSpPr txBox="1"/>
          <p:nvPr/>
        </p:nvSpPr>
        <p:spPr>
          <a:xfrm>
            <a:off x="1506094" y="1189098"/>
            <a:ext cx="9178224" cy="55883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36163">
              <a:defRPr/>
            </a:pPr>
            <a:endParaRPr lang="cs-CZ" sz="2048" kern="0" dirty="0">
              <a:solidFill>
                <a:prstClr val="black"/>
              </a:solidFill>
            </a:endParaRPr>
          </a:p>
          <a:p>
            <a:pPr marL="285734" indent="-285734" defTabSz="914350">
              <a:spcAft>
                <a:spcPts val="800"/>
              </a:spcAft>
              <a:buFont typeface="Wingdings" panose="05000000000000000000" pitchFamily="2" charset="2"/>
              <a:buChar char="§"/>
              <a:defRPr/>
            </a:pPr>
            <a:r>
              <a:rPr lang="cs-CZ" sz="1800" i="1" kern="0" dirty="0">
                <a:solidFill>
                  <a:prstClr val="black"/>
                </a:solidFill>
                <a:latin typeface="Arial"/>
              </a:rPr>
              <a:t>ŽIVEL 1 ‒ Obnova obecního a krajského majetku po krizových stavech</a:t>
            </a:r>
          </a:p>
          <a:p>
            <a:pPr marL="742909" lvl="1" indent="-285734" defTabSz="914350">
              <a:spcAft>
                <a:spcPts val="800"/>
              </a:spcAft>
              <a:buFont typeface="Wingdings" panose="05000000000000000000" pitchFamily="2" charset="2"/>
              <a:buChar char="§"/>
              <a:defRPr/>
            </a:pPr>
            <a:r>
              <a:rPr lang="cs-CZ" sz="1800" kern="0" dirty="0">
                <a:solidFill>
                  <a:prstClr val="black"/>
                </a:solidFill>
                <a:latin typeface="Arial"/>
              </a:rPr>
              <a:t>příjem 31. 1. </a:t>
            </a:r>
            <a:r>
              <a:rPr lang="cs-CZ" sz="1800" kern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‒ 31. 12. </a:t>
            </a:r>
            <a:r>
              <a:rPr lang="cs-CZ" sz="1800" kern="0" dirty="0">
                <a:solidFill>
                  <a:prstClr val="black"/>
                </a:solidFill>
                <a:latin typeface="Arial"/>
              </a:rPr>
              <a:t>2025, podáno za 8,73 mld. Kč, za 7,84 mld. Kč podpořeno</a:t>
            </a:r>
          </a:p>
          <a:p>
            <a:pPr marL="285734" indent="-285734" defTabSz="914350">
              <a:spcAft>
                <a:spcPts val="800"/>
              </a:spcAft>
              <a:buFont typeface="Wingdings" panose="05000000000000000000" pitchFamily="2" charset="2"/>
              <a:buChar char="§"/>
              <a:defRPr/>
            </a:pPr>
            <a:r>
              <a:rPr lang="cs-CZ" sz="1800" i="1" kern="0" dirty="0">
                <a:solidFill>
                  <a:prstClr val="black"/>
                </a:solidFill>
                <a:latin typeface="Arial"/>
              </a:rPr>
              <a:t>ŽIVEL 2 ‒ Obnova obecního a krajského majetku</a:t>
            </a:r>
          </a:p>
          <a:p>
            <a:pPr marL="742909" lvl="1" indent="-285734" defTabSz="914350">
              <a:spcAft>
                <a:spcPts val="800"/>
              </a:spcAft>
              <a:buFont typeface="Wingdings" panose="05000000000000000000" pitchFamily="2" charset="2"/>
              <a:buChar char="§"/>
              <a:defRPr/>
            </a:pPr>
            <a:r>
              <a:rPr lang="cs-CZ" sz="1800" kern="0" dirty="0">
                <a:solidFill>
                  <a:prstClr val="black"/>
                </a:solidFill>
                <a:latin typeface="Arial"/>
              </a:rPr>
              <a:t>pro škody vzniklé od 1. 1. 2025 výzva s příjmem žádostí 30. 5. 2025 </a:t>
            </a:r>
            <a:r>
              <a:rPr lang="cs-CZ" sz="1800" kern="0" dirty="0">
                <a:solidFill>
                  <a:prstClr val="black"/>
                </a:solidFill>
                <a:latin typeface="Arial"/>
                <a:cs typeface="Arial" panose="020B0604020202020204" pitchFamily="34" charset="0"/>
              </a:rPr>
              <a:t>– 30. 6. 2026, 60mil. Kč, podány 3 žádosti za cca 20,8 mil. Kč</a:t>
            </a:r>
            <a:endParaRPr lang="cs-CZ" sz="1800" kern="0" dirty="0">
              <a:solidFill>
                <a:prstClr val="black"/>
              </a:solidFill>
              <a:latin typeface="Arial"/>
            </a:endParaRPr>
          </a:p>
          <a:p>
            <a:pPr marL="742909" lvl="1" indent="-285734" defTabSz="914350">
              <a:spcAft>
                <a:spcPts val="800"/>
              </a:spcAft>
              <a:buFont typeface="Wingdings" panose="05000000000000000000" pitchFamily="2" charset="2"/>
              <a:buChar char="§"/>
              <a:defRPr/>
            </a:pPr>
            <a:r>
              <a:rPr lang="cs-CZ" sz="1800" kern="0" dirty="0">
                <a:solidFill>
                  <a:prstClr val="black"/>
                </a:solidFill>
                <a:latin typeface="Arial"/>
              </a:rPr>
              <a:t>výzva pro řešení škod z roku 2024 vyhlášena ze starého programu Obnovy majetku, 800 mil. Kč, příjem do</a:t>
            </a:r>
            <a:r>
              <a:rPr lang="cs-CZ" sz="1800" kern="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 </a:t>
            </a:r>
            <a:r>
              <a:rPr lang="cs-CZ" sz="1800" kern="0" dirty="0">
                <a:solidFill>
                  <a:prstClr val="black"/>
                </a:solidFill>
                <a:latin typeface="Arial"/>
              </a:rPr>
              <a:t>30. 9. 2025, podáno 109 žádostí za cca 402,5 mil.</a:t>
            </a:r>
          </a:p>
          <a:p>
            <a:pPr marL="285734" indent="-285734" defTabSz="914350">
              <a:spcAft>
                <a:spcPts val="800"/>
              </a:spcAft>
              <a:buFont typeface="Wingdings" panose="05000000000000000000" pitchFamily="2" charset="2"/>
              <a:buChar char="§"/>
              <a:defRPr/>
            </a:pPr>
            <a:r>
              <a:rPr lang="cs-CZ" sz="1800" i="1" kern="0" dirty="0">
                <a:solidFill>
                  <a:prstClr val="black"/>
                </a:solidFill>
                <a:latin typeface="Arial"/>
              </a:rPr>
              <a:t>ŽIVEL 3 ‒ Obnova bydlení (SFPI)</a:t>
            </a:r>
          </a:p>
          <a:p>
            <a:pPr marL="742909" lvl="1" indent="-285734" defTabSz="914350">
              <a:spcAft>
                <a:spcPts val="800"/>
              </a:spcAft>
              <a:buFont typeface="Wingdings" panose="05000000000000000000" pitchFamily="2" charset="2"/>
              <a:buChar char="§"/>
              <a:defRPr/>
            </a:pPr>
            <a:r>
              <a:rPr lang="cs-CZ" sz="1800" kern="0" dirty="0">
                <a:solidFill>
                  <a:prstClr val="black"/>
                </a:solidFill>
                <a:latin typeface="Arial"/>
              </a:rPr>
              <a:t>p</a:t>
            </a:r>
            <a:r>
              <a:rPr lang="cs-CZ" sz="1800" kern="0" dirty="0" err="1">
                <a:solidFill>
                  <a:prstClr val="black"/>
                </a:solidFill>
                <a:latin typeface="Arial"/>
              </a:rPr>
              <a:t>říjem</a:t>
            </a:r>
            <a:r>
              <a:rPr lang="cs-CZ" sz="1800" kern="0" dirty="0">
                <a:solidFill>
                  <a:prstClr val="black"/>
                </a:solidFill>
                <a:latin typeface="Arial"/>
              </a:rPr>
              <a:t> 18. 2. </a:t>
            </a:r>
            <a:r>
              <a:rPr lang="cs-CZ" sz="1800" kern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‒ 31. 12. </a:t>
            </a:r>
            <a:r>
              <a:rPr lang="cs-CZ" sz="1800" kern="0" dirty="0">
                <a:solidFill>
                  <a:prstClr val="black"/>
                </a:solidFill>
                <a:latin typeface="Arial"/>
              </a:rPr>
              <a:t>2025, 3,5 mld. Kč, podáno 2445 žádostí za 2,27 mld. Kč</a:t>
            </a:r>
          </a:p>
          <a:p>
            <a:pPr marL="285734" indent="-285734" defTabSz="914350">
              <a:spcAft>
                <a:spcPts val="800"/>
              </a:spcAft>
              <a:buFont typeface="Wingdings" panose="05000000000000000000" pitchFamily="2" charset="2"/>
              <a:buChar char="§"/>
              <a:defRPr/>
            </a:pPr>
            <a:r>
              <a:rPr lang="cs-CZ" sz="1800" i="1" kern="0" dirty="0">
                <a:solidFill>
                  <a:prstClr val="black"/>
                </a:solidFill>
                <a:latin typeface="Arial"/>
              </a:rPr>
              <a:t>ŽIVEL 4 ‒ Pomoc v nouzi ‒ Nouzové prostory</a:t>
            </a:r>
          </a:p>
          <a:p>
            <a:pPr marL="742909" lvl="1" indent="-285734" defTabSz="914350">
              <a:spcAft>
                <a:spcPts val="800"/>
              </a:spcAft>
              <a:buFont typeface="Wingdings" panose="05000000000000000000" pitchFamily="2" charset="2"/>
              <a:buChar char="§"/>
              <a:defRPr/>
            </a:pPr>
            <a:r>
              <a:rPr lang="cs-CZ" sz="1800" kern="0" dirty="0">
                <a:solidFill>
                  <a:prstClr val="black"/>
                </a:solidFill>
                <a:latin typeface="Arial"/>
              </a:rPr>
              <a:t>příjem žádostí 1. 11. 2024 </a:t>
            </a:r>
            <a:r>
              <a:rPr lang="cs-CZ" sz="1800" kern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‒</a:t>
            </a:r>
            <a:r>
              <a:rPr lang="cs-CZ" sz="1800" kern="0" dirty="0">
                <a:solidFill>
                  <a:prstClr val="black"/>
                </a:solidFill>
                <a:latin typeface="Arial"/>
              </a:rPr>
              <a:t> 30. 6. 2025, alokace výzvy 1 mld. Kč, podány a</a:t>
            </a:r>
            <a:r>
              <a:rPr lang="cs-CZ" sz="1800" kern="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 </a:t>
            </a:r>
            <a:r>
              <a:rPr lang="cs-CZ" sz="1800" kern="0" dirty="0">
                <a:solidFill>
                  <a:prstClr val="black"/>
                </a:solidFill>
                <a:latin typeface="Arial"/>
              </a:rPr>
              <a:t>podpořeny/proplaceny projekty za 54,6 mil. Kč</a:t>
            </a:r>
          </a:p>
          <a:p>
            <a:pPr marL="285734" indent="-285734" defTabSz="914350">
              <a:spcAft>
                <a:spcPts val="800"/>
              </a:spcAft>
              <a:buFont typeface="Wingdings" panose="05000000000000000000" pitchFamily="2" charset="2"/>
              <a:buChar char="§"/>
              <a:defRPr/>
            </a:pPr>
            <a:r>
              <a:rPr lang="pl-PL" sz="1800" i="1" kern="0" dirty="0">
                <a:solidFill>
                  <a:prstClr val="black"/>
                </a:solidFill>
                <a:latin typeface="Arial"/>
              </a:rPr>
              <a:t>Podpora obnovy a rozvoje venkova</a:t>
            </a:r>
          </a:p>
          <a:p>
            <a:pPr marL="742909" lvl="1" indent="-285734" defTabSz="914350">
              <a:spcAft>
                <a:spcPts val="800"/>
              </a:spcAft>
              <a:buFont typeface="Wingdings" panose="05000000000000000000" pitchFamily="2" charset="2"/>
              <a:buChar char="§"/>
              <a:defRPr/>
            </a:pPr>
            <a:r>
              <a:rPr lang="pl-PL" sz="1800" kern="0" dirty="0">
                <a:solidFill>
                  <a:prstClr val="black"/>
                </a:solidFill>
                <a:latin typeface="Arial"/>
              </a:rPr>
              <a:t>příjem 13.</a:t>
            </a:r>
            <a:r>
              <a:rPr lang="pl-PL" sz="1800" kern="0" dirty="0">
                <a:solidFill>
                  <a:prstClr val="black"/>
                </a:solidFill>
                <a:latin typeface="Calibri"/>
                <a:cs typeface="Calibri" panose="020F0502020204030204" pitchFamily="34" charset="0"/>
              </a:rPr>
              <a:t> </a:t>
            </a:r>
            <a:r>
              <a:rPr lang="pl-PL" sz="1800" kern="0" dirty="0">
                <a:solidFill>
                  <a:prstClr val="black"/>
                </a:solidFill>
                <a:latin typeface="Arial"/>
              </a:rPr>
              <a:t>1.</a:t>
            </a:r>
            <a:r>
              <a:rPr lang="pl-PL" sz="1800" kern="0" dirty="0">
                <a:solidFill>
                  <a:prstClr val="black"/>
                </a:solidFill>
                <a:latin typeface="Calibri"/>
                <a:cs typeface="Calibri" panose="020F0502020204030204" pitchFamily="34" charset="0"/>
              </a:rPr>
              <a:t> </a:t>
            </a:r>
            <a:r>
              <a:rPr lang="pl-PL" sz="1800" kern="0" dirty="0">
                <a:solidFill>
                  <a:prstClr val="black"/>
                </a:solidFill>
                <a:latin typeface="Arial"/>
              </a:rPr>
              <a:t>‒</a:t>
            </a:r>
            <a:r>
              <a:rPr lang="pl-PL" sz="1800" kern="0" dirty="0">
                <a:solidFill>
                  <a:prstClr val="black"/>
                </a:solidFill>
                <a:latin typeface="Calibri"/>
                <a:cs typeface="Calibri" panose="020F0502020204030204" pitchFamily="34" charset="0"/>
              </a:rPr>
              <a:t> </a:t>
            </a:r>
            <a:r>
              <a:rPr lang="pl-PL" sz="1800" kern="0" dirty="0">
                <a:solidFill>
                  <a:prstClr val="black"/>
                </a:solidFill>
                <a:latin typeface="Arial"/>
                <a:cs typeface="Calibri" panose="020F0502020204030204" pitchFamily="34" charset="0"/>
              </a:rPr>
              <a:t>14</a:t>
            </a:r>
            <a:r>
              <a:rPr lang="pl-PL" sz="1800" kern="0" dirty="0">
                <a:solidFill>
                  <a:prstClr val="black"/>
                </a:solidFill>
                <a:latin typeface="Arial"/>
              </a:rPr>
              <a:t>.</a:t>
            </a:r>
            <a:r>
              <a:rPr lang="pl-PL" sz="1800" kern="0" dirty="0">
                <a:solidFill>
                  <a:prstClr val="black"/>
                </a:solidFill>
                <a:latin typeface="Calibri"/>
                <a:cs typeface="Calibri" panose="020F0502020204030204" pitchFamily="34" charset="0"/>
              </a:rPr>
              <a:t> </a:t>
            </a:r>
            <a:r>
              <a:rPr lang="pl-PL" sz="1800" kern="0" dirty="0">
                <a:solidFill>
                  <a:prstClr val="black"/>
                </a:solidFill>
                <a:latin typeface="Arial"/>
                <a:cs typeface="Calibri" panose="020F0502020204030204" pitchFamily="34" charset="0"/>
              </a:rPr>
              <a:t>4</a:t>
            </a:r>
            <a:r>
              <a:rPr lang="pl-PL" sz="1800" kern="0" dirty="0">
                <a:solidFill>
                  <a:prstClr val="black"/>
                </a:solidFill>
                <a:latin typeface="Arial"/>
              </a:rPr>
              <a:t>. 2025, podáno 853 žádostí za cca 3,2 mld. Kč, zatím podpořeno 100 žádostí za cca 411 mil. </a:t>
            </a:r>
            <a:r>
              <a:rPr lang="pl-PL" sz="1800" kern="0" dirty="0" err="1">
                <a:solidFill>
                  <a:prstClr val="black"/>
                </a:solidFill>
                <a:latin typeface="Arial"/>
              </a:rPr>
              <a:t>Kč</a:t>
            </a:r>
            <a:endParaRPr lang="pl-PL" sz="1800" kern="0" dirty="0">
              <a:solidFill>
                <a:prstClr val="black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6150457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ovéPole 3">
            <a:extLst>
              <a:ext uri="{FF2B5EF4-FFF2-40B4-BE49-F238E27FC236}">
                <a16:creationId xmlns:a16="http://schemas.microsoft.com/office/drawing/2014/main" id="{FA2406BC-3D48-85D2-B9E1-63E4CB3519D9}"/>
              </a:ext>
            </a:extLst>
          </p:cNvPr>
          <p:cNvSpPr txBox="1"/>
          <p:nvPr/>
        </p:nvSpPr>
        <p:spPr>
          <a:xfrm>
            <a:off x="1542956" y="1493219"/>
            <a:ext cx="9104500" cy="55282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34" indent="-285734" defTabSz="914350">
              <a:spcAft>
                <a:spcPts val="600"/>
              </a:spcAft>
              <a:buFont typeface="Wingdings" panose="05000000000000000000" pitchFamily="2" charset="2"/>
              <a:buChar char="§"/>
              <a:defRPr/>
            </a:pPr>
            <a:r>
              <a:rPr lang="pl-PL" sz="1999" i="1" kern="0" dirty="0">
                <a:solidFill>
                  <a:prstClr val="black"/>
                </a:solidFill>
                <a:latin typeface="Arial"/>
              </a:rPr>
              <a:t>Podpora obcí s 3001 ‒ 10 000 obyvateli</a:t>
            </a:r>
          </a:p>
          <a:p>
            <a:pPr marL="742909" lvl="1" indent="-285734" defTabSz="914350">
              <a:spcAft>
                <a:spcPts val="600"/>
              </a:spcAft>
              <a:buFont typeface="Wingdings" panose="05000000000000000000" pitchFamily="2" charset="2"/>
              <a:buChar char="§"/>
              <a:defRPr/>
            </a:pPr>
            <a:r>
              <a:rPr lang="pl-PL" sz="1999" kern="0" dirty="0">
                <a:solidFill>
                  <a:prstClr val="black"/>
                </a:solidFill>
                <a:latin typeface="Arial"/>
              </a:rPr>
              <a:t>příjem 13. 1. </a:t>
            </a:r>
            <a:r>
              <a:rPr lang="pl-PL" sz="1999" kern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‒ </a:t>
            </a:r>
            <a:r>
              <a:rPr lang="pl-PL" sz="1999" kern="0" dirty="0">
                <a:solidFill>
                  <a:prstClr val="black"/>
                </a:solidFill>
                <a:latin typeface="Arial"/>
              </a:rPr>
              <a:t>14. 4. 2025, podáno 146 žádostí za cca 1,11 mld. Kč, zatím podpořeno 24 žádostí za cca 198 mil. Kč</a:t>
            </a:r>
          </a:p>
          <a:p>
            <a:pPr marL="285734" indent="-285734" defTabSz="914350">
              <a:spcAft>
                <a:spcPts val="600"/>
              </a:spcAft>
              <a:buFont typeface="Wingdings" panose="05000000000000000000" pitchFamily="2" charset="2"/>
              <a:buChar char="§"/>
              <a:defRPr/>
            </a:pPr>
            <a:r>
              <a:rPr lang="cs-CZ" sz="1999" i="1" kern="0" dirty="0">
                <a:solidFill>
                  <a:prstClr val="black"/>
                </a:solidFill>
                <a:latin typeface="Arial"/>
              </a:rPr>
              <a:t>Vesnice roku </a:t>
            </a:r>
            <a:r>
              <a:rPr lang="cs-CZ" sz="1999" kern="0" dirty="0">
                <a:solidFill>
                  <a:prstClr val="black"/>
                </a:solidFill>
                <a:latin typeface="Arial"/>
              </a:rPr>
              <a:t>(navýšení max. míry dotace až na 100 %)</a:t>
            </a:r>
          </a:p>
          <a:p>
            <a:pPr marL="742909" lvl="1" indent="-285734" defTabSz="914350">
              <a:spcAft>
                <a:spcPts val="600"/>
              </a:spcAft>
              <a:buFont typeface="Wingdings" panose="05000000000000000000" pitchFamily="2" charset="2"/>
              <a:buChar char="§"/>
              <a:defRPr/>
            </a:pPr>
            <a:r>
              <a:rPr lang="cs-CZ" sz="1999" kern="0" dirty="0">
                <a:solidFill>
                  <a:prstClr val="black"/>
                </a:solidFill>
                <a:latin typeface="Arial"/>
              </a:rPr>
              <a:t>příjem 17. 3. až 31. 12. 2025 (</a:t>
            </a:r>
            <a:r>
              <a:rPr lang="cs-CZ" sz="1999" kern="0" dirty="0">
                <a:solidFill>
                  <a:prstClr val="black"/>
                </a:solidFill>
                <a:latin typeface="Arial"/>
                <a:cs typeface="Arial" panose="020B0604020202020204" pitchFamily="34" charset="0"/>
              </a:rPr>
              <a:t>prodlouženo), v</a:t>
            </a:r>
            <a:r>
              <a:rPr lang="cs-CZ" sz="1999" kern="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 </a:t>
            </a:r>
            <a:r>
              <a:rPr lang="cs-CZ" sz="1999" kern="0" dirty="0">
                <a:solidFill>
                  <a:prstClr val="black"/>
                </a:solidFill>
                <a:latin typeface="Arial"/>
                <a:cs typeface="Arial" panose="020B0604020202020204" pitchFamily="34" charset="0"/>
              </a:rPr>
              <a:t>plánu rozšíření výzvy (účast </a:t>
            </a:r>
            <a:r>
              <a:rPr lang="cs-CZ" sz="1999" kern="0" dirty="0" err="1">
                <a:solidFill>
                  <a:prstClr val="black"/>
                </a:solidFill>
                <a:latin typeface="Arial"/>
                <a:cs typeface="Arial" panose="020B0604020202020204" pitchFamily="34" charset="0"/>
              </a:rPr>
              <a:t>evr</a:t>
            </a:r>
            <a:r>
              <a:rPr lang="cs-CZ" sz="1999" kern="0" dirty="0">
                <a:solidFill>
                  <a:prstClr val="black"/>
                </a:solidFill>
                <a:latin typeface="Arial"/>
                <a:cs typeface="Arial" panose="020B0604020202020204" pitchFamily="34" charset="0"/>
              </a:rPr>
              <a:t>. cena)</a:t>
            </a:r>
            <a:endParaRPr lang="pl-PL" sz="1999" kern="0" dirty="0">
              <a:solidFill>
                <a:prstClr val="black"/>
              </a:solidFill>
              <a:latin typeface="Arial"/>
            </a:endParaRPr>
          </a:p>
          <a:p>
            <a:pPr marL="285734" indent="-285734" defTabSz="914350">
              <a:spcAft>
                <a:spcPts val="600"/>
              </a:spcAft>
              <a:buFont typeface="Wingdings" panose="05000000000000000000" pitchFamily="2" charset="2"/>
              <a:buChar char="§"/>
              <a:defRPr/>
            </a:pPr>
            <a:r>
              <a:rPr lang="pl-PL" sz="1999" i="1" kern="0" dirty="0">
                <a:solidFill>
                  <a:prstClr val="black"/>
                </a:solidFill>
                <a:latin typeface="Arial"/>
              </a:rPr>
              <a:t>Podpora chytrých měst, obcí a regionů</a:t>
            </a:r>
          </a:p>
          <a:p>
            <a:pPr marL="753816" lvl="1" indent="-285734" defTabSz="914350">
              <a:spcAft>
                <a:spcPts val="600"/>
              </a:spcAft>
              <a:buFont typeface="Wingdings" panose="05000000000000000000" pitchFamily="2" charset="2"/>
              <a:buChar char="§"/>
              <a:defRPr/>
            </a:pPr>
            <a:r>
              <a:rPr lang="pl-PL" sz="1999" kern="0" dirty="0">
                <a:solidFill>
                  <a:prstClr val="black"/>
                </a:solidFill>
                <a:latin typeface="Arial"/>
              </a:rPr>
              <a:t>příjem 14. 4. až 29. 8. 2025 (prodloužen), 80 mil. Kč (navýšení max. míry dotace na</a:t>
            </a:r>
            <a:r>
              <a:rPr lang="pl-PL" sz="1999" kern="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 </a:t>
            </a:r>
            <a:r>
              <a:rPr lang="pl-PL" sz="1999" kern="0" dirty="0">
                <a:solidFill>
                  <a:prstClr val="black"/>
                </a:solidFill>
                <a:latin typeface="Arial"/>
              </a:rPr>
              <a:t>50 %), podáno 22 žádostí za cca 140,6 mil. Kč</a:t>
            </a:r>
          </a:p>
          <a:p>
            <a:pPr marL="285734" indent="-285734" defTabSz="914350">
              <a:spcAft>
                <a:spcPts val="600"/>
              </a:spcAft>
              <a:buFont typeface="Wingdings" panose="05000000000000000000" pitchFamily="2" charset="2"/>
              <a:buChar char="§"/>
              <a:defRPr/>
            </a:pPr>
            <a:r>
              <a:rPr lang="cs-CZ" sz="1999" i="1" kern="0" dirty="0">
                <a:solidFill>
                  <a:prstClr val="black"/>
                </a:solidFill>
                <a:latin typeface="Arial"/>
              </a:rPr>
              <a:t>Podpora rozvoje hospodářsky a sociálně ohrožených území</a:t>
            </a:r>
          </a:p>
          <a:p>
            <a:pPr marL="742909" lvl="1" indent="-285734" defTabSz="914350">
              <a:spcAft>
                <a:spcPts val="600"/>
              </a:spcAft>
              <a:buFont typeface="Wingdings" panose="05000000000000000000" pitchFamily="2" charset="2"/>
              <a:buChar char="§"/>
              <a:defRPr/>
            </a:pPr>
            <a:r>
              <a:rPr lang="cs-CZ" sz="1999" kern="0" dirty="0">
                <a:solidFill>
                  <a:prstClr val="black"/>
                </a:solidFill>
                <a:latin typeface="Arial"/>
              </a:rPr>
              <a:t>příjem 14. 4. až 29. 6. 2025, 140 mil. Kč (navýšení max. míry dotace na</a:t>
            </a:r>
            <a:r>
              <a:rPr lang="cs-CZ" sz="1999" kern="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 </a:t>
            </a:r>
            <a:r>
              <a:rPr lang="cs-CZ" sz="1999" kern="0" dirty="0">
                <a:solidFill>
                  <a:prstClr val="black"/>
                </a:solidFill>
                <a:latin typeface="Arial"/>
              </a:rPr>
              <a:t>50 %), podáno 203 žádostí za cca 100 mil. Kč</a:t>
            </a:r>
          </a:p>
          <a:p>
            <a:pPr marL="285734" indent="-285734" defTabSz="914350">
              <a:spcAft>
                <a:spcPts val="600"/>
              </a:spcAft>
              <a:buFont typeface="Wingdings" panose="05000000000000000000" pitchFamily="2" charset="2"/>
              <a:buChar char="§"/>
              <a:defRPr/>
            </a:pPr>
            <a:r>
              <a:rPr lang="cs-CZ" sz="1999" i="1" kern="0" dirty="0">
                <a:solidFill>
                  <a:prstClr val="black"/>
                </a:solidFill>
                <a:latin typeface="Arial"/>
              </a:rPr>
              <a:t>Oživení cestovního ruchu podporou infrastruktury CR</a:t>
            </a:r>
          </a:p>
          <a:p>
            <a:pPr marL="742909" lvl="1" indent="-285734" defTabSz="914350">
              <a:spcAft>
                <a:spcPts val="600"/>
              </a:spcAft>
              <a:buFont typeface="Wingdings" panose="05000000000000000000" pitchFamily="2" charset="2"/>
              <a:buChar char="§"/>
              <a:defRPr/>
            </a:pPr>
            <a:r>
              <a:rPr lang="cs-CZ" sz="1999" kern="0" dirty="0">
                <a:solidFill>
                  <a:prstClr val="black"/>
                </a:solidFill>
                <a:latin typeface="Arial"/>
              </a:rPr>
              <a:t>příjem 27. 1. až 31. 3. 2025, 250 mil. Kč; podáno 19 žádostí za cca 215 mil. Kč, podpořeno 14 žádostí za cca 210,5 mil. Kč</a:t>
            </a:r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id="{A1AB40C3-2593-60D8-A747-29C49ED28502}"/>
              </a:ext>
            </a:extLst>
          </p:cNvPr>
          <p:cNvSpPr txBox="1"/>
          <p:nvPr/>
        </p:nvSpPr>
        <p:spPr>
          <a:xfrm>
            <a:off x="2365094" y="709973"/>
            <a:ext cx="9178225" cy="4704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350">
              <a:spcBef>
                <a:spcPts val="600"/>
              </a:spcBef>
              <a:defRPr/>
            </a:pPr>
            <a:r>
              <a:rPr lang="cs-CZ" sz="2457" b="1" dirty="0">
                <a:solidFill>
                  <a:prstClr val="black"/>
                </a:solidFill>
                <a:latin typeface="Arial"/>
              </a:rPr>
              <a:t>Výzvy </a:t>
            </a:r>
            <a:r>
              <a:rPr lang="cs-CZ" sz="2457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‒ </a:t>
            </a:r>
            <a:r>
              <a:rPr lang="pl-PL" sz="2457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Podpora obnovy a </a:t>
            </a:r>
            <a:r>
              <a:rPr lang="pl-PL" sz="2457" b="1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rozvoje</a:t>
            </a:r>
            <a:r>
              <a:rPr lang="pl-PL" sz="2457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l-PL" sz="2457" b="1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regionů</a:t>
            </a:r>
            <a:endParaRPr lang="pl-PL" sz="2457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40217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4C82D5-1062-3EB3-E1A3-6A8825878D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ovéPole 5">
            <a:extLst>
              <a:ext uri="{FF2B5EF4-FFF2-40B4-BE49-F238E27FC236}">
                <a16:creationId xmlns:a16="http://schemas.microsoft.com/office/drawing/2014/main" id="{A2EF4572-9518-93FE-6559-9C71692BF423}"/>
              </a:ext>
            </a:extLst>
          </p:cNvPr>
          <p:cNvSpPr txBox="1"/>
          <p:nvPr/>
        </p:nvSpPr>
        <p:spPr>
          <a:xfrm>
            <a:off x="1680855" y="689256"/>
            <a:ext cx="9178225" cy="5300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350">
              <a:spcBef>
                <a:spcPts val="600"/>
              </a:spcBef>
              <a:defRPr/>
            </a:pPr>
            <a:r>
              <a:rPr lang="cs-CZ" sz="2764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Aktuálně/blízká budoucnost</a:t>
            </a:r>
            <a:endParaRPr lang="cs-CZ" sz="2764" b="1" dirty="0">
              <a:solidFill>
                <a:prstClr val="black"/>
              </a:solidFill>
              <a:latin typeface="Arial"/>
              <a:cs typeface="Arial" panose="020B0604020202020204" pitchFamily="34" charset="0"/>
            </a:endParaRPr>
          </a:p>
        </p:txBody>
      </p:sp>
      <p:sp>
        <p:nvSpPr>
          <p:cNvPr id="4" name="TextovéPole 3">
            <a:extLst>
              <a:ext uri="{FF2B5EF4-FFF2-40B4-BE49-F238E27FC236}">
                <a16:creationId xmlns:a16="http://schemas.microsoft.com/office/drawing/2014/main" id="{8D4235FC-3013-76D3-22F4-5B23F48CD405}"/>
              </a:ext>
            </a:extLst>
          </p:cNvPr>
          <p:cNvSpPr txBox="1"/>
          <p:nvPr/>
        </p:nvSpPr>
        <p:spPr>
          <a:xfrm>
            <a:off x="502789" y="1439758"/>
            <a:ext cx="11184833" cy="62889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350">
              <a:spcAft>
                <a:spcPts val="1229"/>
              </a:spcAft>
              <a:defRPr/>
            </a:pPr>
            <a:r>
              <a:rPr lang="cs-CZ" sz="2000" b="1" kern="0" dirty="0">
                <a:solidFill>
                  <a:prstClr val="black"/>
                </a:solidFill>
                <a:latin typeface="Arial"/>
              </a:rPr>
              <a:t>Změny</a:t>
            </a:r>
          </a:p>
          <a:p>
            <a:pPr marL="819142" lvl="1" indent="-351061" defTabSz="914350">
              <a:spcAft>
                <a:spcPts val="1229"/>
              </a:spcAft>
              <a:buFont typeface="Arial" panose="020B0604020202020204" pitchFamily="34" charset="0"/>
              <a:buChar char="•"/>
              <a:defRPr/>
            </a:pPr>
            <a:r>
              <a:rPr lang="cs-CZ" sz="2000" kern="0" dirty="0">
                <a:solidFill>
                  <a:prstClr val="black"/>
                </a:solidFill>
                <a:latin typeface="Arial"/>
              </a:rPr>
              <a:t>Podpora obnovy a rozvoje regionů </a:t>
            </a:r>
            <a:r>
              <a:rPr lang="cs-CZ" sz="2000" kern="0" dirty="0">
                <a:solidFill>
                  <a:prstClr val="black"/>
                </a:solidFill>
                <a:latin typeface="Arial"/>
                <a:cs typeface="Arial" panose="020B0604020202020204" pitchFamily="34" charset="0"/>
              </a:rPr>
              <a:t>– prodloužení realizace v Živel 1, navýšení míry dotace pro kraje a jejich PO v Živlu 1, Chytrá řešení i pro MAS atd. </a:t>
            </a:r>
            <a:r>
              <a:rPr lang="cs-CZ" sz="2000" kern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‒ schváleno vládou 8. 10.</a:t>
            </a:r>
            <a:endParaRPr lang="cs-CZ" sz="2000" kern="0" dirty="0">
              <a:solidFill>
                <a:prstClr val="black"/>
              </a:solidFill>
              <a:latin typeface="Arial"/>
              <a:cs typeface="Arial" panose="020B0604020202020204" pitchFamily="34" charset="0"/>
            </a:endParaRPr>
          </a:p>
          <a:p>
            <a:pPr marL="819142" lvl="1" indent="-351061" defTabSz="914350">
              <a:spcAft>
                <a:spcPts val="1229"/>
              </a:spcAft>
              <a:buFont typeface="Arial" panose="020B0604020202020204" pitchFamily="34" charset="0"/>
              <a:buChar char="•"/>
              <a:defRPr/>
            </a:pPr>
            <a:r>
              <a:rPr lang="cs-CZ" sz="2000" kern="0" dirty="0">
                <a:solidFill>
                  <a:prstClr val="black"/>
                </a:solidFill>
                <a:latin typeface="Arial"/>
                <a:cs typeface="Arial" panose="020B0604020202020204" pitchFamily="34" charset="0"/>
              </a:rPr>
              <a:t>Podpora rozvoje regionů 2019+ </a:t>
            </a:r>
            <a:r>
              <a:rPr lang="cs-CZ" sz="2000" kern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prodloužení o rok, kvůli dokončení projektů na rekonstrukce/přestavby veřejných budov</a:t>
            </a:r>
          </a:p>
          <a:p>
            <a:pPr marL="819142" lvl="1" indent="-351061" defTabSz="914350">
              <a:spcAft>
                <a:spcPts val="1843"/>
              </a:spcAft>
              <a:buFont typeface="Arial" panose="020B0604020202020204" pitchFamily="34" charset="0"/>
              <a:buChar char="•"/>
              <a:defRPr/>
            </a:pPr>
            <a:r>
              <a:rPr lang="cs-CZ" sz="2000" kern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Bezbariérové obce od roku 2017 – prodloužení o rok, kvůli dokončení projektů na odstraňování bariér v budovách OÚ/</a:t>
            </a:r>
            <a:r>
              <a:rPr lang="cs-CZ" sz="2000" kern="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MeÚ</a:t>
            </a:r>
            <a:r>
              <a:rPr lang="cs-CZ" sz="2000" kern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 DPS</a:t>
            </a:r>
          </a:p>
          <a:p>
            <a:pPr marL="819142" lvl="1" indent="-351061" defTabSz="914350">
              <a:spcAft>
                <a:spcPts val="1229"/>
              </a:spcAft>
              <a:buFont typeface="Arial" panose="020B0604020202020204" pitchFamily="34" charset="0"/>
              <a:buChar char="•"/>
              <a:defRPr/>
            </a:pPr>
            <a:r>
              <a:rPr lang="cs-CZ" sz="2000" kern="0" dirty="0">
                <a:solidFill>
                  <a:prstClr val="black"/>
                </a:solidFill>
                <a:latin typeface="Arial"/>
              </a:rPr>
              <a:t>Systémový program obnovy a rozvoje pevnostních měst</a:t>
            </a:r>
          </a:p>
          <a:p>
            <a:pPr defTabSz="914350">
              <a:spcAft>
                <a:spcPts val="1229"/>
              </a:spcAft>
              <a:defRPr/>
            </a:pPr>
            <a:r>
              <a:rPr lang="cs-CZ" sz="2000" b="1" kern="0" dirty="0">
                <a:solidFill>
                  <a:prstClr val="black"/>
                </a:solidFill>
                <a:latin typeface="Arial"/>
              </a:rPr>
              <a:t>Budoucnost </a:t>
            </a:r>
            <a:r>
              <a:rPr lang="cs-CZ" sz="2000" b="1" kern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nové výzvy – </a:t>
            </a:r>
            <a:r>
              <a:rPr lang="cs-CZ" sz="2000" b="1" kern="0" dirty="0">
                <a:solidFill>
                  <a:prstClr val="black"/>
                </a:solidFill>
                <a:latin typeface="Arial"/>
              </a:rPr>
              <a:t>bude dána dostupností zdrojů</a:t>
            </a:r>
          </a:p>
          <a:p>
            <a:pPr marL="819142" lvl="1" indent="-351061" defTabSz="914350">
              <a:spcAft>
                <a:spcPts val="819"/>
              </a:spcAft>
              <a:buFont typeface="Arial" panose="020B0604020202020204" pitchFamily="34" charset="0"/>
              <a:buChar char="•"/>
              <a:defRPr/>
            </a:pPr>
            <a:r>
              <a:rPr lang="cs-CZ" sz="2000" kern="0" dirty="0">
                <a:solidFill>
                  <a:prstClr val="black"/>
                </a:solidFill>
                <a:latin typeface="Arial"/>
              </a:rPr>
              <a:t>Podpora rozvoje HSOÚ</a:t>
            </a:r>
          </a:p>
          <a:p>
            <a:pPr marL="819142" lvl="1" indent="-351061" defTabSz="914350">
              <a:spcAft>
                <a:spcPts val="819"/>
              </a:spcAft>
              <a:buFont typeface="Arial" panose="020B0604020202020204" pitchFamily="34" charset="0"/>
              <a:buChar char="•"/>
              <a:defRPr/>
            </a:pPr>
            <a:r>
              <a:rPr lang="cs-CZ" sz="2000" kern="0" dirty="0">
                <a:solidFill>
                  <a:prstClr val="black"/>
                </a:solidFill>
                <a:latin typeface="Arial"/>
              </a:rPr>
              <a:t>Obnova německých hrobů</a:t>
            </a:r>
          </a:p>
          <a:p>
            <a:pPr marL="819142" lvl="1" indent="-351061" defTabSz="914350">
              <a:spcAft>
                <a:spcPts val="819"/>
              </a:spcAft>
              <a:buFont typeface="Arial" panose="020B0604020202020204" pitchFamily="34" charset="0"/>
              <a:buChar char="•"/>
              <a:defRPr/>
            </a:pPr>
            <a:r>
              <a:rPr lang="cs-CZ" sz="2000" kern="0" dirty="0">
                <a:solidFill>
                  <a:prstClr val="black"/>
                </a:solidFill>
                <a:latin typeface="Arial"/>
              </a:rPr>
              <a:t>Pilotní programy řešení SVL (Janov, Šluknov)</a:t>
            </a:r>
          </a:p>
          <a:p>
            <a:pPr marL="819142" lvl="1" indent="-351061" defTabSz="914350">
              <a:spcAft>
                <a:spcPts val="819"/>
              </a:spcAft>
              <a:buFont typeface="Arial" panose="020B0604020202020204" pitchFamily="34" charset="0"/>
              <a:buChar char="•"/>
              <a:defRPr/>
            </a:pPr>
            <a:r>
              <a:rPr lang="cs-CZ" sz="2000" kern="0" dirty="0">
                <a:solidFill>
                  <a:prstClr val="black"/>
                </a:solidFill>
                <a:latin typeface="Arial"/>
              </a:rPr>
              <a:t>Podpora DMO, NNO, Euroregionů</a:t>
            </a:r>
          </a:p>
          <a:p>
            <a:pPr marL="819142" lvl="1" indent="-351061" defTabSz="914350">
              <a:spcAft>
                <a:spcPts val="1843"/>
              </a:spcAft>
              <a:buFont typeface="Arial" panose="020B0604020202020204" pitchFamily="34" charset="0"/>
              <a:buChar char="•"/>
              <a:defRPr/>
            </a:pPr>
            <a:endParaRPr lang="cs-CZ" sz="1600" kern="0" dirty="0">
              <a:solidFill>
                <a:prstClr val="black"/>
              </a:solidFill>
              <a:latin typeface="Arial"/>
            </a:endParaRPr>
          </a:p>
          <a:p>
            <a:pPr marL="819142" lvl="1" indent="-351061" defTabSz="914350">
              <a:spcAft>
                <a:spcPts val="1843"/>
              </a:spcAft>
              <a:buFont typeface="Arial" panose="020B0604020202020204" pitchFamily="34" charset="0"/>
              <a:buChar char="•"/>
              <a:defRPr/>
            </a:pPr>
            <a:endParaRPr lang="cs-CZ" sz="1600" kern="0" dirty="0">
              <a:solidFill>
                <a:prstClr val="black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3368823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BAB48B-0905-2309-9263-ECA486FC7A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BE84F16-74E2-6B5D-B314-A547165996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76175" y="3421070"/>
            <a:ext cx="6479157" cy="861774"/>
          </a:xfrm>
        </p:spPr>
        <p:txBody>
          <a:bodyPr/>
          <a:lstStyle/>
          <a:p>
            <a:r>
              <a:rPr lang="pt-BR" dirty="0"/>
              <a:t>IROP a </a:t>
            </a:r>
            <a:r>
              <a:rPr lang="pt-BR" dirty="0" err="1"/>
              <a:t>Interreg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5561390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E0B2F43-138C-2FBC-86EB-1424BFD231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28" tIns="45714" rIns="91428" bIns="45714" rtlCol="0" anchor="t">
            <a:normAutofit fontScale="90000"/>
          </a:bodyPr>
          <a:lstStyle/>
          <a:p>
            <a:r>
              <a:rPr lang="pl-PL" sz="3500"/>
              <a:t>IROP 2021 –2027 - </a:t>
            </a:r>
            <a:r>
              <a:rPr lang="pl-PL" sz="3500" err="1"/>
              <a:t>otevřené</a:t>
            </a:r>
            <a:r>
              <a:rPr lang="pl-PL" sz="3500"/>
              <a:t> </a:t>
            </a:r>
            <a:r>
              <a:rPr lang="pl-PL" sz="3500" err="1"/>
              <a:t>indiviudální</a:t>
            </a:r>
            <a:r>
              <a:rPr lang="pl-PL" sz="3500"/>
              <a:t> </a:t>
            </a:r>
            <a:r>
              <a:rPr lang="pl-PL" sz="3500" err="1"/>
              <a:t>výzvy</a:t>
            </a:r>
            <a:r>
              <a:rPr lang="pl-PL" sz="3500"/>
              <a:t> </a:t>
            </a:r>
            <a:r>
              <a:rPr lang="pl-PL" sz="3500" err="1"/>
              <a:t>vhodné</a:t>
            </a:r>
            <a:r>
              <a:rPr lang="pl-PL" sz="3500"/>
              <a:t> pro obce</a:t>
            </a:r>
            <a:br>
              <a:rPr lang="pl-PL" sz="3500"/>
            </a:br>
            <a:br>
              <a:rPr lang="cs-CZ" sz="3500"/>
            </a:br>
            <a:br>
              <a:rPr lang="cs-CZ" sz="3500"/>
            </a:br>
            <a:br>
              <a:rPr lang="cs-CZ" sz="3500"/>
            </a:br>
            <a:endParaRPr lang="cs-CZ"/>
          </a:p>
        </p:txBody>
      </p:sp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2DD2D1CE-40B6-2288-AABA-66D802F6F2C8}"/>
              </a:ext>
            </a:extLst>
          </p:cNvPr>
          <p:cNvGraphicFramePr>
            <a:graphicFrameLocks noGrp="1"/>
          </p:cNvGraphicFramePr>
          <p:nvPr/>
        </p:nvGraphicFramePr>
        <p:xfrm>
          <a:off x="1916534" y="1480330"/>
          <a:ext cx="8809508" cy="45272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67049">
                  <a:extLst>
                    <a:ext uri="{9D8B030D-6E8A-4147-A177-3AD203B41FA5}">
                      <a16:colId xmlns:a16="http://schemas.microsoft.com/office/drawing/2014/main" val="38603021"/>
                    </a:ext>
                  </a:extLst>
                </a:gridCol>
                <a:gridCol w="3042459">
                  <a:extLst>
                    <a:ext uri="{9D8B030D-6E8A-4147-A177-3AD203B41FA5}">
                      <a16:colId xmlns:a16="http://schemas.microsoft.com/office/drawing/2014/main" val="363768233"/>
                    </a:ext>
                  </a:extLst>
                </a:gridCol>
              </a:tblGrid>
              <a:tr h="518093">
                <a:tc>
                  <a:txBody>
                    <a:bodyPr/>
                    <a:lstStyle/>
                    <a:p>
                      <a:pPr marL="0" algn="ctr" rtl="0" eaLnBrk="1" fontAlgn="t" latinLnBrk="0" hangingPunct="1"/>
                      <a:r>
                        <a:rPr lang="cs-CZ" sz="14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Název výzvy</a:t>
                      </a:r>
                      <a:endParaRPr lang="cs-CZ" sz="1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1428" marR="91428" marT="45714" marB="45714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6419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t" latinLnBrk="0" hangingPunct="1"/>
                      <a:r>
                        <a:rPr lang="cs-CZ" sz="14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Ukončení příjmu žádostí o podporu</a:t>
                      </a:r>
                      <a:endParaRPr lang="cs-CZ" sz="1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1428" marR="91428" marT="45714" marB="45714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6419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01191373"/>
                  </a:ext>
                </a:extLst>
              </a:tr>
              <a:tr h="436188">
                <a:tc>
                  <a:txBody>
                    <a:bodyPr/>
                    <a:lstStyle/>
                    <a:p>
                      <a:pPr marL="0" algn="l" rtl="0" eaLnBrk="1" fontAlgn="b" latinLnBrk="0" hangingPunct="1"/>
                      <a:r>
                        <a:rPr lang="cs-CZ" sz="1400" b="0" i="0" u="none" strike="noStrike" kern="1200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45. výzva IROP - Rozvoj neveřejné síťové infrastruktury veřejné správy  - SC 1.1 (MRR) </a:t>
                      </a:r>
                      <a:endParaRPr lang="cs-CZ" sz="1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4444" marR="44444" marT="9524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FDC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/>
                      <a:r>
                        <a:rPr lang="cs-CZ" sz="1400" b="0" i="0" u="none" strike="noStrike" kern="1200" dirty="0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31.12.2025</a:t>
                      </a:r>
                      <a:endParaRPr lang="cs-CZ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4444" marR="44444" marT="9524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F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84359282"/>
                  </a:ext>
                </a:extLst>
              </a:tr>
              <a:tr h="436188">
                <a:tc>
                  <a:txBody>
                    <a:bodyPr/>
                    <a:lstStyle/>
                    <a:p>
                      <a:pPr marL="0" algn="l" rtl="0" eaLnBrk="1" fontAlgn="b" latinLnBrk="0" hangingPunct="1"/>
                      <a:r>
                        <a:rPr lang="cs-CZ" sz="1400" b="0" i="0" u="none" strike="noStrike" kern="1200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46. výzva IROP - Rozvoj neveřejné síťové infrastruktury veřejné správy  - SC 1.1 (PR) </a:t>
                      </a:r>
                      <a:endParaRPr lang="cs-CZ" sz="1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4444" marR="44444" marT="9524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8EE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/>
                      <a:r>
                        <a:rPr lang="cs-CZ" sz="1400" b="0" i="0" u="none" strike="noStrike" kern="1200" dirty="0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31.12.2025</a:t>
                      </a:r>
                      <a:endParaRPr lang="cs-CZ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4444" marR="44444" marT="9524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8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97579266"/>
                  </a:ext>
                </a:extLst>
              </a:tr>
              <a:tr h="283016">
                <a:tc>
                  <a:txBody>
                    <a:bodyPr/>
                    <a:lstStyle/>
                    <a:p>
                      <a:pPr marL="0" algn="l" rtl="0" eaLnBrk="1" fontAlgn="b" latinLnBrk="0" hangingPunct="1"/>
                      <a:r>
                        <a:rPr lang="cs-CZ" sz="1400" b="0" i="0" u="none" strike="noStrike" kern="1200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75. výzva IROP - Standardizace územních plánů - SC 1.1 (MRR)</a:t>
                      </a:r>
                      <a:endParaRPr lang="cs-CZ" sz="1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4444" marR="44444" marT="9524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FDC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/>
                      <a:r>
                        <a:rPr lang="cs-CZ" sz="1400" b="0" i="0" u="none" strike="noStrike" kern="1200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19.12.2025</a:t>
                      </a:r>
                      <a:endParaRPr lang="cs-CZ" sz="1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4444" marR="44444" marT="9524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F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373842"/>
                  </a:ext>
                </a:extLst>
              </a:tr>
              <a:tr h="283016">
                <a:tc>
                  <a:txBody>
                    <a:bodyPr/>
                    <a:lstStyle/>
                    <a:p>
                      <a:pPr marL="0" algn="l" rtl="0" eaLnBrk="1" fontAlgn="b" latinLnBrk="0" hangingPunct="1"/>
                      <a:r>
                        <a:rPr lang="cs-CZ" sz="1400" b="0" i="0" u="none" strike="noStrike" kern="1200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76. výzva IROP - Standardizace územních plánů - SC 1.1 (PR)</a:t>
                      </a:r>
                      <a:endParaRPr lang="cs-CZ" sz="1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4444" marR="44444" marT="9524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8EE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/>
                      <a:r>
                        <a:rPr lang="cs-CZ" sz="1400" b="0" i="0" u="none" strike="noStrike" kern="1200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19.12.2025</a:t>
                      </a:r>
                      <a:endParaRPr lang="cs-CZ" sz="1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4444" marR="44444" marT="9524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8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46861992"/>
                  </a:ext>
                </a:extLst>
              </a:tr>
              <a:tr h="283016">
                <a:tc>
                  <a:txBody>
                    <a:bodyPr/>
                    <a:lstStyle/>
                    <a:p>
                      <a:pPr marL="0" algn="l" rtl="0" eaLnBrk="1" fontAlgn="b" latinLnBrk="0" hangingPunct="1"/>
                      <a:r>
                        <a:rPr lang="cs-CZ" sz="1400" b="0" i="0" u="none" strike="noStrike" kern="1200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81. výzva IROP - Cestovní ruch - SC 4.4 (MRR)</a:t>
                      </a:r>
                      <a:endParaRPr lang="cs-CZ" sz="1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4444" marR="44444" marT="9524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FDC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/>
                      <a:r>
                        <a:rPr lang="cs-CZ" sz="1400" b="0" i="0" u="none" strike="noStrike" kern="1200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14.01.2026</a:t>
                      </a:r>
                      <a:endParaRPr lang="cs-CZ" sz="1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4444" marR="44444" marT="9524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F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90981313"/>
                  </a:ext>
                </a:extLst>
              </a:tr>
              <a:tr h="283016">
                <a:tc>
                  <a:txBody>
                    <a:bodyPr/>
                    <a:lstStyle/>
                    <a:p>
                      <a:pPr marL="0" algn="l" rtl="0" eaLnBrk="1" fontAlgn="b" latinLnBrk="0" hangingPunct="1"/>
                      <a:r>
                        <a:rPr lang="cs-CZ" sz="1400" b="0" i="0" u="none" strike="noStrike" kern="1200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82. výzva IROP - Cestovní ruch - SC 4.4 (PR)</a:t>
                      </a:r>
                      <a:endParaRPr lang="cs-CZ" sz="1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4444" marR="44444" marT="9524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8EE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/>
                      <a:r>
                        <a:rPr lang="cs-CZ" sz="1400" b="0" i="0" u="none" strike="noStrike" kern="1200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14.01.2026</a:t>
                      </a:r>
                      <a:endParaRPr lang="cs-CZ" sz="1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4444" marR="44444" marT="9524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8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07529293"/>
                  </a:ext>
                </a:extLst>
              </a:tr>
              <a:tr h="283016">
                <a:tc>
                  <a:txBody>
                    <a:bodyPr/>
                    <a:lstStyle/>
                    <a:p>
                      <a:pPr marL="0" algn="l" rtl="0" eaLnBrk="1" fontAlgn="b" latinLnBrk="0" hangingPunct="1"/>
                      <a:r>
                        <a:rPr lang="cs-CZ" sz="1400" b="0" i="0" u="none" strike="noStrike" kern="1200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101. výzva IROP - Sociální bydlení - SC 4.2 (MRR)</a:t>
                      </a:r>
                      <a:endParaRPr lang="cs-CZ" sz="1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4444" marR="44444" marT="9524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FDC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/>
                      <a:r>
                        <a:rPr lang="cs-CZ" sz="1400" b="0" i="0" u="none" strike="noStrike" kern="1200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23.02.2026</a:t>
                      </a:r>
                      <a:endParaRPr lang="cs-CZ" sz="1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4444" marR="44444" marT="9524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F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00255487"/>
                  </a:ext>
                </a:extLst>
              </a:tr>
              <a:tr h="283016">
                <a:tc>
                  <a:txBody>
                    <a:bodyPr/>
                    <a:lstStyle/>
                    <a:p>
                      <a:pPr marL="0" algn="l" rtl="0" eaLnBrk="1" fontAlgn="b" latinLnBrk="0" hangingPunct="1"/>
                      <a:r>
                        <a:rPr lang="cs-CZ" sz="1400" b="0" i="0" u="none" strike="noStrike" kern="1200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102. výzva IROP - Sociální bydlení - SC 4.2 (PR)</a:t>
                      </a:r>
                      <a:endParaRPr lang="cs-CZ" sz="1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4444" marR="44444" marT="9524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8EE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/>
                      <a:r>
                        <a:rPr lang="cs-CZ" sz="1400" b="0" i="0" u="none" strike="noStrike" kern="1200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23.02.2026</a:t>
                      </a:r>
                      <a:endParaRPr lang="cs-CZ" sz="1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4444" marR="44444" marT="9524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8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6955122"/>
                  </a:ext>
                </a:extLst>
              </a:tr>
              <a:tr h="436188">
                <a:tc>
                  <a:txBody>
                    <a:bodyPr/>
                    <a:lstStyle/>
                    <a:p>
                      <a:pPr marL="0" algn="l" rtl="0" eaLnBrk="1" fontAlgn="b" latinLnBrk="0" hangingPunct="1"/>
                      <a:r>
                        <a:rPr lang="cs-CZ" sz="1400" b="0" i="0" u="none" strike="noStrike" kern="1200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106. výzva IROP - Plnicí a dobíjecí stanice pro veřejnou dopravu - SC 6.1 (MRR)</a:t>
                      </a:r>
                      <a:endParaRPr lang="cs-CZ" sz="1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4444" marR="44444" marT="9524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FDC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/>
                      <a:r>
                        <a:rPr lang="cs-CZ" sz="1400" b="0" i="0" u="none" strike="noStrike" kern="1200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30.01.2026</a:t>
                      </a:r>
                      <a:endParaRPr lang="cs-CZ" sz="1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4444" marR="44444" marT="9524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F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68998082"/>
                  </a:ext>
                </a:extLst>
              </a:tr>
              <a:tr h="436188">
                <a:tc>
                  <a:txBody>
                    <a:bodyPr/>
                    <a:lstStyle/>
                    <a:p>
                      <a:pPr marL="0" algn="l" rtl="0" eaLnBrk="1" fontAlgn="b" latinLnBrk="0" hangingPunct="1"/>
                      <a:r>
                        <a:rPr lang="cs-CZ" sz="1400" b="0" i="0" u="none" strike="noStrike" kern="1200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107. výzva IROP - Plnicí a dobíjecí stanice pro veřejnou dopravu - SC 6.1 (PR)</a:t>
                      </a:r>
                      <a:endParaRPr lang="cs-CZ" sz="1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4444" marR="44444" marT="9524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8EE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/>
                      <a:r>
                        <a:rPr lang="cs-CZ" sz="1400" b="0" i="0" u="none" strike="noStrike" kern="1200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30.01.2026</a:t>
                      </a:r>
                      <a:endParaRPr lang="cs-CZ" sz="1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4444" marR="44444" marT="9524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8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48752336"/>
                  </a:ext>
                </a:extLst>
              </a:tr>
              <a:tr h="283016">
                <a:tc>
                  <a:txBody>
                    <a:bodyPr/>
                    <a:lstStyle/>
                    <a:p>
                      <a:pPr marL="0" algn="l" rtl="0" eaLnBrk="1" fontAlgn="b" latinLnBrk="0" hangingPunct="1"/>
                      <a:r>
                        <a:rPr lang="cs-CZ" sz="1400" b="0" i="0" u="none" strike="noStrike" kern="1200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115. výzva IROP - Sociální bydlení KPSV+ SC 4.2 (MRR)</a:t>
                      </a:r>
                      <a:endParaRPr lang="cs-CZ" sz="1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4444" marR="44444" marT="9524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FDC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/>
                      <a:r>
                        <a:rPr lang="cs-CZ" sz="1400" b="0" i="0" u="none" strike="noStrike" kern="1200" dirty="0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30.06.2026</a:t>
                      </a:r>
                      <a:endParaRPr lang="cs-CZ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4444" marR="44444" marT="9524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F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39792593"/>
                  </a:ext>
                </a:extLst>
              </a:tr>
              <a:tr h="283016">
                <a:tc>
                  <a:txBody>
                    <a:bodyPr/>
                    <a:lstStyle/>
                    <a:p>
                      <a:pPr marL="0" algn="l" rtl="0" eaLnBrk="1" fontAlgn="b" latinLnBrk="0" hangingPunct="1"/>
                      <a:r>
                        <a:rPr lang="cs-CZ" sz="1400" b="0" i="0" u="none" strike="noStrike" kern="1200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116. výzva IROP - Sociální bydlení II. KPSV+ - SC 4.2 (PR)</a:t>
                      </a:r>
                      <a:endParaRPr lang="cs-CZ" sz="1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4444" marR="44444" marT="9524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8EE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/>
                      <a:r>
                        <a:rPr lang="cs-CZ" sz="1400" b="0" i="0" u="none" strike="noStrike" kern="1200" dirty="0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30.06.2026</a:t>
                      </a:r>
                      <a:endParaRPr lang="cs-CZ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4444" marR="44444" marT="9524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8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3835286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0857353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3BB611-65F0-F6EA-BBAD-82D5F6F8C0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E80A240-C7D6-DD7B-8FAC-37D035544E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28" tIns="45714" rIns="91428" bIns="45714" rtlCol="0" anchor="t">
            <a:normAutofit fontScale="90000"/>
          </a:bodyPr>
          <a:lstStyle/>
          <a:p>
            <a:r>
              <a:rPr lang="pl-PL" sz="3500"/>
              <a:t>IROP 2021 –2027 - </a:t>
            </a:r>
            <a:r>
              <a:rPr lang="pl-PL" sz="3500" err="1"/>
              <a:t>otevřené</a:t>
            </a:r>
            <a:r>
              <a:rPr lang="pl-PL" sz="3500"/>
              <a:t> </a:t>
            </a:r>
            <a:r>
              <a:rPr lang="pl-PL" sz="3500" err="1"/>
              <a:t>integrované</a:t>
            </a:r>
            <a:r>
              <a:rPr lang="pl-PL" sz="3500"/>
              <a:t> </a:t>
            </a:r>
            <a:r>
              <a:rPr lang="pl-PL" sz="3500" err="1"/>
              <a:t>výzvy</a:t>
            </a:r>
            <a:r>
              <a:rPr lang="pl-PL" sz="3500"/>
              <a:t> </a:t>
            </a:r>
            <a:r>
              <a:rPr lang="pl-PL" sz="3500" err="1"/>
              <a:t>vhodné</a:t>
            </a:r>
            <a:r>
              <a:rPr lang="pl-PL" sz="3500"/>
              <a:t> pro obce</a:t>
            </a:r>
            <a:br>
              <a:rPr lang="pl-PL" sz="3500"/>
            </a:br>
            <a:br>
              <a:rPr lang="cs-CZ" sz="3500"/>
            </a:br>
            <a:br>
              <a:rPr lang="cs-CZ" sz="3500"/>
            </a:br>
            <a:br>
              <a:rPr lang="cs-CZ" sz="3500"/>
            </a:br>
            <a:endParaRPr lang="cs-CZ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427A0738-E8D7-CDC7-822A-3F865D6E040E}"/>
              </a:ext>
            </a:extLst>
          </p:cNvPr>
          <p:cNvGraphicFramePr>
            <a:graphicFrameLocks noGrp="1"/>
          </p:cNvGraphicFramePr>
          <p:nvPr/>
        </p:nvGraphicFramePr>
        <p:xfrm>
          <a:off x="164948" y="1488184"/>
          <a:ext cx="5417753" cy="30973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62516">
                  <a:extLst>
                    <a:ext uri="{9D8B030D-6E8A-4147-A177-3AD203B41FA5}">
                      <a16:colId xmlns:a16="http://schemas.microsoft.com/office/drawing/2014/main" val="1427708959"/>
                    </a:ext>
                  </a:extLst>
                </a:gridCol>
                <a:gridCol w="2155237">
                  <a:extLst>
                    <a:ext uri="{9D8B030D-6E8A-4147-A177-3AD203B41FA5}">
                      <a16:colId xmlns:a16="http://schemas.microsoft.com/office/drawing/2014/main" val="2954062271"/>
                    </a:ext>
                  </a:extLst>
                </a:gridCol>
              </a:tblGrid>
              <a:tr h="457140">
                <a:tc>
                  <a:txBody>
                    <a:bodyPr/>
                    <a:lstStyle/>
                    <a:p>
                      <a:pPr marL="0" algn="ctr" rtl="0" eaLnBrk="1" fontAlgn="t" latinLnBrk="0" hangingPunct="1"/>
                      <a:r>
                        <a:rPr lang="cs-CZ" sz="12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Název výzvy</a:t>
                      </a:r>
                      <a:endParaRPr lang="cs-CZ" sz="1200" b="0" i="0" u="none" strike="noStrike">
                        <a:effectLst/>
                        <a:latin typeface="Arial"/>
                      </a:endParaRPr>
                    </a:p>
                  </a:txBody>
                  <a:tcPr marL="91428" marR="91428" marT="45714" marB="45714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6419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rtl="0" eaLnBrk="1" fontAlgn="auto" latinLnBrk="0" hangingPunct="1"/>
                      <a:r>
                        <a:rPr lang="cs-CZ" sz="12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Ukončení přijmu žádostí o podporu</a:t>
                      </a:r>
                      <a:endParaRPr lang="cs-CZ" sz="1200" b="0" i="0" u="none" strike="noStrike">
                        <a:effectLst/>
                        <a:latin typeface="Arial"/>
                      </a:endParaRPr>
                    </a:p>
                  </a:txBody>
                  <a:tcPr marL="91428" marR="91428" marT="45714" marB="45714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6419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34372849"/>
                  </a:ext>
                </a:extLst>
              </a:tr>
              <a:tr h="274284">
                <a:tc>
                  <a:txBody>
                    <a:bodyPr/>
                    <a:lstStyle/>
                    <a:p>
                      <a:pPr marL="0" algn="l" rtl="0" eaLnBrk="1" fontAlgn="t" latinLnBrk="0" hangingPunct="1"/>
                      <a:r>
                        <a:rPr lang="cs-CZ" sz="1200" b="0" i="0" u="none" strike="noStrike" kern="1200">
                          <a:solidFill>
                            <a:srgbClr val="404040"/>
                          </a:solidFill>
                          <a:effectLst/>
                          <a:latin typeface="Arial"/>
                        </a:rPr>
                        <a:t>48. výzva IROP - Vzdělávání CLLD</a:t>
                      </a:r>
                      <a:endParaRPr lang="cs-CZ" sz="1200" b="0" i="0" u="none" strike="noStrike">
                        <a:effectLst/>
                        <a:latin typeface="Arial"/>
                      </a:endParaRPr>
                    </a:p>
                  </a:txBody>
                  <a:tcPr marL="91428" marR="91428" marT="45714" marB="45714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FD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rtl="0" eaLnBrk="1" fontAlgn="auto" latinLnBrk="0" hangingPunct="1"/>
                      <a:r>
                        <a:rPr lang="cs-CZ" sz="1200" b="0" i="0" u="none" strike="noStrike" kern="1200" spc="0" baseline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Arial"/>
                        </a:rPr>
                        <a:t>31. 12. 2027</a:t>
                      </a:r>
                      <a:endParaRPr lang="cs-CZ" sz="1200" b="0" i="0" u="none" strike="noStrike">
                        <a:effectLst/>
                        <a:latin typeface="Arial"/>
                      </a:endParaRPr>
                    </a:p>
                  </a:txBody>
                  <a:tcPr marL="91428" marR="91428" marT="45714" marB="45714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F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50621027"/>
                  </a:ext>
                </a:extLst>
              </a:tr>
              <a:tr h="274284">
                <a:tc>
                  <a:txBody>
                    <a:bodyPr/>
                    <a:lstStyle/>
                    <a:p>
                      <a:pPr marL="0" algn="l" rtl="0" eaLnBrk="1" fontAlgn="t" latinLnBrk="0" hangingPunct="1"/>
                      <a:r>
                        <a:rPr lang="cs-CZ" sz="1200" b="0" i="0" u="none" strike="noStrike" kern="1200">
                          <a:solidFill>
                            <a:srgbClr val="404040"/>
                          </a:solidFill>
                          <a:effectLst/>
                          <a:latin typeface="Arial"/>
                        </a:rPr>
                        <a:t>49. výzva IROP - Sociální služby CLLD</a:t>
                      </a:r>
                      <a:endParaRPr lang="cs-CZ" sz="1200" b="0" i="0" u="none" strike="noStrike">
                        <a:effectLst/>
                        <a:latin typeface="Arial"/>
                      </a:endParaRPr>
                    </a:p>
                  </a:txBody>
                  <a:tcPr marL="91428" marR="91428" marT="45714" marB="45714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8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rtl="0" eaLnBrk="1" fontAlgn="auto" latinLnBrk="0" hangingPunct="1"/>
                      <a:r>
                        <a:rPr lang="cs-CZ" sz="1200" b="0" i="0" u="none" strike="noStrike" kern="1200" spc="0" baseline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Arial"/>
                        </a:rPr>
                        <a:t>31. 12. 2027</a:t>
                      </a:r>
                      <a:endParaRPr lang="cs-CZ" sz="1200" b="0" i="0" u="none" strike="noStrike">
                        <a:effectLst/>
                        <a:latin typeface="Arial"/>
                      </a:endParaRPr>
                    </a:p>
                  </a:txBody>
                  <a:tcPr marL="91428" marR="91428" marT="45714" marB="45714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8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43162096"/>
                  </a:ext>
                </a:extLst>
              </a:tr>
              <a:tr h="274284">
                <a:tc>
                  <a:txBody>
                    <a:bodyPr/>
                    <a:lstStyle/>
                    <a:p>
                      <a:pPr marL="0" algn="l" rtl="0" eaLnBrk="1" fontAlgn="t" latinLnBrk="0" hangingPunct="1"/>
                      <a:r>
                        <a:rPr lang="cs-CZ" sz="1200" b="0" i="0" u="none" strike="noStrike" kern="1200">
                          <a:solidFill>
                            <a:srgbClr val="404040"/>
                          </a:solidFill>
                          <a:effectLst/>
                          <a:latin typeface="Arial"/>
                        </a:rPr>
                        <a:t>60. výzva IROP - Doprava CLLD</a:t>
                      </a:r>
                      <a:endParaRPr lang="cs-CZ" sz="1200" b="0" i="0" u="none" strike="noStrike">
                        <a:effectLst/>
                        <a:latin typeface="Arial"/>
                      </a:endParaRPr>
                    </a:p>
                  </a:txBody>
                  <a:tcPr marL="91428" marR="91428" marT="45714" marB="45714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FD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rtl="0" eaLnBrk="1" fontAlgn="auto" latinLnBrk="0" hangingPunct="1"/>
                      <a:r>
                        <a:rPr lang="cs-CZ" sz="1200" b="0" i="0" u="none" strike="noStrike" kern="1200" spc="0" baseline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Arial"/>
                        </a:rPr>
                        <a:t>31. 12. 2027</a:t>
                      </a:r>
                      <a:endParaRPr lang="cs-CZ" sz="1200" b="0" i="0" u="none" strike="noStrike">
                        <a:effectLst/>
                        <a:latin typeface="Arial"/>
                      </a:endParaRPr>
                    </a:p>
                  </a:txBody>
                  <a:tcPr marL="91428" marR="91428" marT="45714" marB="45714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F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06480898"/>
                  </a:ext>
                </a:extLst>
              </a:tr>
              <a:tr h="274284">
                <a:tc>
                  <a:txBody>
                    <a:bodyPr/>
                    <a:lstStyle/>
                    <a:p>
                      <a:pPr marL="0" algn="l" rtl="0" eaLnBrk="1" fontAlgn="t" latinLnBrk="0" hangingPunct="1"/>
                      <a:r>
                        <a:rPr lang="cs-CZ" sz="1200" b="0" i="0" u="none" strike="noStrike" kern="1200">
                          <a:solidFill>
                            <a:srgbClr val="404040"/>
                          </a:solidFill>
                          <a:effectLst/>
                          <a:latin typeface="Arial"/>
                        </a:rPr>
                        <a:t>61. výzva IROP - Hasiči CLLD</a:t>
                      </a:r>
                      <a:endParaRPr lang="cs-CZ" sz="1200" b="0" i="0" u="none" strike="noStrike">
                        <a:effectLst/>
                        <a:latin typeface="Arial"/>
                      </a:endParaRPr>
                    </a:p>
                  </a:txBody>
                  <a:tcPr marL="91428" marR="91428" marT="45714" marB="45714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8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rtl="0" eaLnBrk="1" fontAlgn="auto" latinLnBrk="0" hangingPunct="1"/>
                      <a:r>
                        <a:rPr lang="cs-CZ" sz="1200" b="0" i="0" u="none" strike="noStrike" kern="1200" spc="0" baseline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Arial"/>
                        </a:rPr>
                        <a:t>31. 12. 2027</a:t>
                      </a:r>
                      <a:endParaRPr lang="cs-CZ" sz="1200" b="0" i="0" u="none" strike="noStrike">
                        <a:effectLst/>
                        <a:latin typeface="Arial"/>
                      </a:endParaRPr>
                    </a:p>
                  </a:txBody>
                  <a:tcPr marL="91428" marR="91428" marT="45714" marB="45714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8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69279252"/>
                  </a:ext>
                </a:extLst>
              </a:tr>
              <a:tr h="457140">
                <a:tc>
                  <a:txBody>
                    <a:bodyPr/>
                    <a:lstStyle/>
                    <a:p>
                      <a:pPr marL="0" algn="l" rtl="0" eaLnBrk="1" fontAlgn="t" latinLnBrk="0" hangingPunct="1"/>
                      <a:r>
                        <a:rPr lang="cs-CZ" sz="1200" b="0" i="0" u="none" strike="noStrike" kern="1200" dirty="0">
                          <a:solidFill>
                            <a:srgbClr val="404040"/>
                          </a:solidFill>
                          <a:effectLst/>
                          <a:latin typeface="Arial"/>
                        </a:rPr>
                        <a:t>70. výzva IROP - Kultura – památky a muzea CLLD</a:t>
                      </a:r>
                      <a:endParaRPr lang="cs-CZ" sz="1200" b="0" i="0" u="none" strike="noStrike" dirty="0">
                        <a:effectLst/>
                        <a:latin typeface="Arial"/>
                      </a:endParaRPr>
                    </a:p>
                  </a:txBody>
                  <a:tcPr marL="91428" marR="91428" marT="45714" marB="45714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FD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rtl="0" eaLnBrk="1" fontAlgn="auto" latinLnBrk="0" hangingPunct="1"/>
                      <a:r>
                        <a:rPr lang="cs-CZ" sz="1200" b="0" i="0" u="none" strike="noStrike" kern="1200" spc="0" baseline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Arial"/>
                        </a:rPr>
                        <a:t>31. 12. 2027</a:t>
                      </a:r>
                      <a:endParaRPr lang="cs-CZ" sz="1200" b="0" i="0" u="none" strike="noStrike">
                        <a:effectLst/>
                        <a:latin typeface="Arial"/>
                      </a:endParaRPr>
                    </a:p>
                  </a:txBody>
                  <a:tcPr marL="91428" marR="91428" marT="45714" marB="45714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F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73723845"/>
                  </a:ext>
                </a:extLst>
              </a:tr>
              <a:tr h="405740">
                <a:tc>
                  <a:txBody>
                    <a:bodyPr/>
                    <a:lstStyle/>
                    <a:p>
                      <a:pPr marL="0" algn="l" rtl="0" eaLnBrk="1" fontAlgn="t" latinLnBrk="0" hangingPunct="1"/>
                      <a:r>
                        <a:rPr lang="cs-CZ" sz="1200" b="0" i="0" u="none" strike="noStrike" kern="1200">
                          <a:solidFill>
                            <a:srgbClr val="404040"/>
                          </a:solidFill>
                          <a:effectLst/>
                          <a:latin typeface="Arial"/>
                        </a:rPr>
                        <a:t>73. výzva IROP - Veřejná prostranství CLLD</a:t>
                      </a:r>
                      <a:endParaRPr lang="cs-CZ" sz="1200" b="0" i="0" u="none" strike="noStrike">
                        <a:effectLst/>
                        <a:latin typeface="Arial"/>
                      </a:endParaRPr>
                    </a:p>
                  </a:txBody>
                  <a:tcPr marL="91428" marR="91428" marT="45714" marB="45714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8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rtl="0" eaLnBrk="1" fontAlgn="auto" latinLnBrk="0" hangingPunct="1"/>
                      <a:r>
                        <a:rPr lang="cs-CZ" sz="1200" b="0" i="0" u="none" strike="noStrike" kern="1200" spc="0" baseline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Arial"/>
                        </a:rPr>
                        <a:t>31. 12. 2027</a:t>
                      </a:r>
                      <a:endParaRPr lang="cs-CZ" sz="1200" b="0" i="0" u="none" strike="noStrike">
                        <a:effectLst/>
                        <a:latin typeface="Arial"/>
                      </a:endParaRPr>
                    </a:p>
                  </a:txBody>
                  <a:tcPr marL="91428" marR="91428" marT="45714" marB="45714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8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34910057"/>
                  </a:ext>
                </a:extLst>
              </a:tr>
              <a:tr h="274284">
                <a:tc>
                  <a:txBody>
                    <a:bodyPr/>
                    <a:lstStyle/>
                    <a:p>
                      <a:pPr marL="0" algn="l" rtl="0" eaLnBrk="1" fontAlgn="t" latinLnBrk="0" hangingPunct="1"/>
                      <a:r>
                        <a:rPr lang="cs-CZ" sz="1200" b="0" i="0" u="none" strike="noStrike" kern="1200">
                          <a:solidFill>
                            <a:srgbClr val="404040"/>
                          </a:solidFill>
                          <a:effectLst/>
                          <a:latin typeface="Arial"/>
                        </a:rPr>
                        <a:t>86. výzva IROP - Cestovní ruch CLLD</a:t>
                      </a:r>
                      <a:endParaRPr lang="cs-CZ" sz="1200" b="0" i="0" u="none" strike="noStrike">
                        <a:effectLst/>
                        <a:latin typeface="Arial"/>
                      </a:endParaRPr>
                    </a:p>
                  </a:txBody>
                  <a:tcPr marL="91428" marR="91428" marT="45714" marB="45714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FD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rtl="0" eaLnBrk="1" fontAlgn="auto" latinLnBrk="0" hangingPunct="1"/>
                      <a:r>
                        <a:rPr lang="cs-CZ" sz="1200" b="0" i="0" u="none" strike="noStrike" kern="1200" spc="0" baseline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Arial"/>
                        </a:rPr>
                        <a:t>31. 12. 2027</a:t>
                      </a:r>
                      <a:endParaRPr lang="cs-CZ" sz="1200" b="0" i="0" u="none" strike="noStrike">
                        <a:effectLst/>
                        <a:latin typeface="Arial"/>
                      </a:endParaRPr>
                    </a:p>
                  </a:txBody>
                  <a:tcPr marL="91428" marR="91428" marT="45714" marB="45714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F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43443515"/>
                  </a:ext>
                </a:extLst>
              </a:tr>
              <a:tr h="405740">
                <a:tc>
                  <a:txBody>
                    <a:bodyPr/>
                    <a:lstStyle/>
                    <a:p>
                      <a:pPr marL="0" algn="l" rtl="0" eaLnBrk="1" fontAlgn="t" latinLnBrk="0" hangingPunct="1"/>
                      <a:r>
                        <a:rPr lang="cs-CZ" sz="1200" b="0" i="0" u="none" strike="noStrike" kern="1200">
                          <a:solidFill>
                            <a:srgbClr val="404040"/>
                          </a:solidFill>
                          <a:effectLst/>
                          <a:latin typeface="Arial"/>
                        </a:rPr>
                        <a:t>114. výzva IROP - Kultura – knihovny CLLD</a:t>
                      </a:r>
                      <a:endParaRPr lang="cs-CZ" sz="1200" b="0" i="0" u="none" strike="noStrike">
                        <a:effectLst/>
                        <a:latin typeface="Arial"/>
                      </a:endParaRPr>
                    </a:p>
                  </a:txBody>
                  <a:tcPr marL="91428" marR="91428" marT="45714" marB="45714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8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rtl="0" eaLnBrk="1" fontAlgn="auto" latinLnBrk="0" hangingPunct="1"/>
                      <a:r>
                        <a:rPr lang="cs-CZ" sz="1200" b="0" i="0" u="none" strike="noStrike" kern="1200" spc="0" baseline="0" dirty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Arial"/>
                        </a:rPr>
                        <a:t>31. 12. 2027</a:t>
                      </a:r>
                      <a:endParaRPr lang="cs-CZ" sz="1200" b="0" i="0" u="none" strike="noStrike" dirty="0">
                        <a:effectLst/>
                        <a:latin typeface="Arial"/>
                      </a:endParaRPr>
                    </a:p>
                  </a:txBody>
                  <a:tcPr marL="91428" marR="91428" marT="45714" marB="45714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8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76140180"/>
                  </a:ext>
                </a:extLst>
              </a:tr>
            </a:tbl>
          </a:graphicData>
        </a:graphic>
      </p:graphicFrame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D8812818-0989-1F48-E869-67364731706D}"/>
              </a:ext>
            </a:extLst>
          </p:cNvPr>
          <p:cNvGraphicFramePr>
            <a:graphicFrameLocks noGrp="1"/>
          </p:cNvGraphicFramePr>
          <p:nvPr/>
        </p:nvGraphicFramePr>
        <p:xfrm>
          <a:off x="5702473" y="2996276"/>
          <a:ext cx="6143068" cy="30174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23706">
                  <a:extLst>
                    <a:ext uri="{9D8B030D-6E8A-4147-A177-3AD203B41FA5}">
                      <a16:colId xmlns:a16="http://schemas.microsoft.com/office/drawing/2014/main" val="1234578490"/>
                    </a:ext>
                  </a:extLst>
                </a:gridCol>
                <a:gridCol w="2819362">
                  <a:extLst>
                    <a:ext uri="{9D8B030D-6E8A-4147-A177-3AD203B41FA5}">
                      <a16:colId xmlns:a16="http://schemas.microsoft.com/office/drawing/2014/main" val="3522685711"/>
                    </a:ext>
                  </a:extLst>
                </a:gridCol>
              </a:tblGrid>
              <a:tr h="274284">
                <a:tc>
                  <a:txBody>
                    <a:bodyPr/>
                    <a:lstStyle/>
                    <a:p>
                      <a:pPr marL="0" algn="ctr" rtl="0" eaLnBrk="1" fontAlgn="t" latinLnBrk="0" hangingPunct="1"/>
                      <a:r>
                        <a:rPr lang="cs-CZ" sz="12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Název výzvy</a:t>
                      </a:r>
                      <a:endParaRPr lang="cs-CZ" sz="1200" b="0" i="0" u="none" strike="noStrike">
                        <a:effectLst/>
                        <a:latin typeface="Arial"/>
                      </a:endParaRPr>
                    </a:p>
                  </a:txBody>
                  <a:tcPr marL="91428" marR="91428" marT="45714" marB="45714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6419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t" latinLnBrk="0" hangingPunct="1"/>
                      <a:r>
                        <a:rPr lang="cs-CZ" sz="1200" b="1" i="0" u="none" strike="noStrike" kern="1200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Ukončení příjmu žádostí o podporu</a:t>
                      </a:r>
                      <a:endParaRPr lang="cs-CZ" sz="1200" b="0" i="0" u="none" strike="noStrike">
                        <a:effectLst/>
                        <a:latin typeface="Arial"/>
                      </a:endParaRPr>
                    </a:p>
                  </a:txBody>
                  <a:tcPr marL="91428" marR="91428" marT="45714" marB="45714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6419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55203478"/>
                  </a:ext>
                </a:extLst>
              </a:tr>
              <a:tr h="274284">
                <a:tc>
                  <a:txBody>
                    <a:bodyPr/>
                    <a:lstStyle/>
                    <a:p>
                      <a:pPr marL="0" algn="l" rtl="0" eaLnBrk="1" fontAlgn="t" latinLnBrk="0" hangingPunct="1"/>
                      <a:r>
                        <a:rPr lang="cs-CZ" sz="1200" b="0" i="0" u="none" strike="noStrike" kern="1200">
                          <a:solidFill>
                            <a:srgbClr val="404040"/>
                          </a:solidFill>
                          <a:effectLst/>
                          <a:latin typeface="Arial"/>
                        </a:rPr>
                        <a:t>20. výzva IROP – Mateřské školy ITI</a:t>
                      </a:r>
                      <a:endParaRPr lang="cs-CZ" sz="1200" b="0" i="0" u="none" strike="noStrike">
                        <a:effectLst/>
                        <a:latin typeface="Arial"/>
                      </a:endParaRPr>
                    </a:p>
                  </a:txBody>
                  <a:tcPr marL="91428" marR="91428" marT="45714" marB="45714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FDC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t" latinLnBrk="0" hangingPunct="1"/>
                      <a:r>
                        <a:rPr lang="cs-CZ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31.12.2027</a:t>
                      </a:r>
                      <a:endParaRPr lang="cs-CZ" sz="1200" b="0" i="0" u="none" strike="noStrike">
                        <a:effectLst/>
                        <a:latin typeface="Arial"/>
                      </a:endParaRPr>
                    </a:p>
                  </a:txBody>
                  <a:tcPr marL="91428" marR="91428" marT="45714" marB="45714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F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00827781"/>
                  </a:ext>
                </a:extLst>
              </a:tr>
              <a:tr h="457140">
                <a:tc>
                  <a:txBody>
                    <a:bodyPr/>
                    <a:lstStyle/>
                    <a:p>
                      <a:pPr marL="0" algn="l" rtl="0" eaLnBrk="1" fontAlgn="t" latinLnBrk="0" hangingPunct="1"/>
                      <a:r>
                        <a:rPr lang="cs-CZ" sz="1200" b="0" i="0" u="none" strike="noStrike" kern="1200">
                          <a:solidFill>
                            <a:srgbClr val="404040"/>
                          </a:solidFill>
                          <a:effectLst/>
                          <a:latin typeface="Arial"/>
                        </a:rPr>
                        <a:t>29. výzva IROP – eGovernment a kyb. bezpečnost ITI</a:t>
                      </a:r>
                      <a:endParaRPr lang="cs-CZ" sz="1200" b="0" i="0" u="none" strike="noStrike">
                        <a:effectLst/>
                        <a:latin typeface="Arial"/>
                      </a:endParaRPr>
                    </a:p>
                  </a:txBody>
                  <a:tcPr marL="91428" marR="91428" marT="45714" marB="45714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8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rtl="0" eaLnBrk="1" fontAlgn="auto" latinLnBrk="0" hangingPunct="1"/>
                      <a:r>
                        <a:rPr lang="cs-CZ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31.12.2027</a:t>
                      </a:r>
                      <a:endParaRPr lang="cs-CZ" sz="1200" b="0" i="0" u="none" strike="noStrike">
                        <a:effectLst/>
                        <a:latin typeface="Arial"/>
                      </a:endParaRPr>
                    </a:p>
                  </a:txBody>
                  <a:tcPr marL="91428" marR="91428" marT="45714" marB="45714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8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59424040"/>
                  </a:ext>
                </a:extLst>
              </a:tr>
              <a:tr h="274284">
                <a:tc>
                  <a:txBody>
                    <a:bodyPr/>
                    <a:lstStyle/>
                    <a:p>
                      <a:pPr marL="0" algn="l" rtl="0" eaLnBrk="1" fontAlgn="t" latinLnBrk="0" hangingPunct="1"/>
                      <a:r>
                        <a:rPr lang="cs-CZ" sz="1200" b="0" i="0" u="none" strike="noStrike" kern="1200">
                          <a:solidFill>
                            <a:srgbClr val="404040"/>
                          </a:solidFill>
                          <a:effectLst/>
                          <a:latin typeface="Arial"/>
                        </a:rPr>
                        <a:t>30. výzva IROP – Sociální služby ITI</a:t>
                      </a:r>
                      <a:endParaRPr lang="cs-CZ" sz="1200" b="0" i="0" u="none" strike="noStrike">
                        <a:effectLst/>
                        <a:latin typeface="Arial"/>
                      </a:endParaRPr>
                    </a:p>
                  </a:txBody>
                  <a:tcPr marL="91428" marR="91428" marT="45714" marB="45714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FD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rtl="0" eaLnBrk="1" fontAlgn="auto" latinLnBrk="0" hangingPunct="1"/>
                      <a:r>
                        <a:rPr lang="cs-CZ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31.12.2027</a:t>
                      </a:r>
                      <a:endParaRPr lang="cs-CZ" sz="1200" b="0" i="0" u="none" strike="noStrike">
                        <a:effectLst/>
                        <a:latin typeface="Arial"/>
                      </a:endParaRPr>
                    </a:p>
                  </a:txBody>
                  <a:tcPr marL="91428" marR="91428" marT="45714" marB="45714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F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7125259"/>
                  </a:ext>
                </a:extLst>
              </a:tr>
              <a:tr h="274284">
                <a:tc>
                  <a:txBody>
                    <a:bodyPr/>
                    <a:lstStyle/>
                    <a:p>
                      <a:pPr marL="0" algn="l" rtl="0" eaLnBrk="1" fontAlgn="t" latinLnBrk="0" hangingPunct="1"/>
                      <a:r>
                        <a:rPr lang="cs-CZ" sz="1200" b="0" i="0" u="none" strike="noStrike" kern="1200">
                          <a:solidFill>
                            <a:srgbClr val="404040"/>
                          </a:solidFill>
                          <a:effectLst/>
                          <a:latin typeface="Arial"/>
                        </a:rPr>
                        <a:t>37. výzva IROP – Základní školy ITI</a:t>
                      </a:r>
                      <a:endParaRPr lang="cs-CZ" sz="1200" b="0" i="0" u="none" strike="noStrike">
                        <a:effectLst/>
                        <a:latin typeface="Arial"/>
                      </a:endParaRPr>
                    </a:p>
                  </a:txBody>
                  <a:tcPr marL="91428" marR="91428" marT="45714" marB="45714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8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rtl="0" eaLnBrk="1" fontAlgn="auto" latinLnBrk="0" hangingPunct="1"/>
                      <a:r>
                        <a:rPr lang="cs-CZ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31.12.2027</a:t>
                      </a:r>
                      <a:endParaRPr lang="cs-CZ" sz="1200" b="0" i="0" u="none" strike="noStrike">
                        <a:effectLst/>
                        <a:latin typeface="Arial"/>
                      </a:endParaRPr>
                    </a:p>
                  </a:txBody>
                  <a:tcPr marL="91428" marR="91428" marT="45714" marB="45714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8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7571717"/>
                  </a:ext>
                </a:extLst>
              </a:tr>
              <a:tr h="457140">
                <a:tc>
                  <a:txBody>
                    <a:bodyPr/>
                    <a:lstStyle/>
                    <a:p>
                      <a:pPr marL="0" algn="l" rtl="0" eaLnBrk="1" fontAlgn="t" latinLnBrk="0" hangingPunct="1"/>
                      <a:r>
                        <a:rPr lang="cs-CZ" sz="1200" b="0" i="0" u="none" strike="noStrike" kern="1200">
                          <a:solidFill>
                            <a:srgbClr val="404040"/>
                          </a:solidFill>
                          <a:effectLst/>
                          <a:latin typeface="Arial"/>
                        </a:rPr>
                        <a:t>53. výzva IROP – Infrastruktura pro bezpečnou nemotorovou dopravu ITI</a:t>
                      </a:r>
                      <a:endParaRPr lang="cs-CZ" sz="1200" b="0" i="0" u="none" strike="noStrike">
                        <a:effectLst/>
                        <a:latin typeface="Arial"/>
                      </a:endParaRPr>
                    </a:p>
                  </a:txBody>
                  <a:tcPr marL="91428" marR="91428" marT="45714" marB="45714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FD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rtl="0" eaLnBrk="1" fontAlgn="auto" latinLnBrk="0" hangingPunct="1"/>
                      <a:r>
                        <a:rPr lang="cs-CZ" sz="1200" b="0" i="0" u="none" strike="noStrike" kern="1200">
                          <a:solidFill>
                            <a:srgbClr val="404040"/>
                          </a:solidFill>
                          <a:effectLst/>
                          <a:latin typeface="Arial"/>
                        </a:rPr>
                        <a:t>31.12.2027</a:t>
                      </a:r>
                      <a:endParaRPr lang="cs-CZ" sz="1200" b="0" i="0" u="none" strike="noStrike">
                        <a:effectLst/>
                        <a:latin typeface="Arial"/>
                      </a:endParaRPr>
                    </a:p>
                  </a:txBody>
                  <a:tcPr marL="91428" marR="91428" marT="45714" marB="45714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F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25459835"/>
                  </a:ext>
                </a:extLst>
              </a:tr>
              <a:tr h="274284">
                <a:tc>
                  <a:txBody>
                    <a:bodyPr/>
                    <a:lstStyle/>
                    <a:p>
                      <a:pPr marL="0" algn="l" rtl="0" eaLnBrk="1" fontAlgn="t" latinLnBrk="0" hangingPunct="1"/>
                      <a:r>
                        <a:rPr lang="cs-CZ" sz="1200" b="0" i="0" u="none" strike="noStrike" kern="1200">
                          <a:solidFill>
                            <a:srgbClr val="404040"/>
                          </a:solidFill>
                          <a:effectLst/>
                          <a:latin typeface="Arial"/>
                        </a:rPr>
                        <a:t>62. výzva IROP – Památky ITI</a:t>
                      </a:r>
                      <a:endParaRPr lang="cs-CZ" sz="1200" b="0" i="0" u="none" strike="noStrike">
                        <a:effectLst/>
                        <a:latin typeface="Arial"/>
                      </a:endParaRPr>
                    </a:p>
                  </a:txBody>
                  <a:tcPr marL="91428" marR="91428" marT="45714" marB="45714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8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rtl="0" eaLnBrk="1" fontAlgn="auto" latinLnBrk="0" hangingPunct="1"/>
                      <a:r>
                        <a:rPr lang="cs-CZ" sz="1200" b="0" i="0" u="none" strike="noStrike" kern="1200">
                          <a:solidFill>
                            <a:srgbClr val="404040"/>
                          </a:solidFill>
                          <a:effectLst/>
                          <a:latin typeface="Arial"/>
                        </a:rPr>
                        <a:t>31.12.2027</a:t>
                      </a:r>
                      <a:endParaRPr lang="cs-CZ" sz="1200" b="0" i="0" u="none" strike="noStrike">
                        <a:effectLst/>
                        <a:latin typeface="Arial"/>
                      </a:endParaRPr>
                    </a:p>
                  </a:txBody>
                  <a:tcPr marL="91428" marR="91428" marT="45714" marB="45714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8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63416353"/>
                  </a:ext>
                </a:extLst>
              </a:tr>
              <a:tr h="457140">
                <a:tc>
                  <a:txBody>
                    <a:bodyPr/>
                    <a:lstStyle/>
                    <a:p>
                      <a:pPr marL="0" algn="l" rtl="0" eaLnBrk="1" fontAlgn="t" latinLnBrk="0" hangingPunct="1"/>
                      <a:r>
                        <a:rPr lang="cs-CZ" sz="1200" b="0" i="0" u="none" strike="noStrike" kern="1200">
                          <a:solidFill>
                            <a:srgbClr val="404040"/>
                          </a:solidFill>
                          <a:effectLst/>
                          <a:latin typeface="Arial"/>
                        </a:rPr>
                        <a:t>66. výzva IROP – Infrastruktura pro cyklistickou dopravu ITI</a:t>
                      </a:r>
                      <a:endParaRPr lang="cs-CZ" sz="1200" b="0" i="0" u="none" strike="noStrike">
                        <a:effectLst/>
                        <a:latin typeface="Arial"/>
                      </a:endParaRPr>
                    </a:p>
                  </a:txBody>
                  <a:tcPr marL="91428" marR="91428" marT="45714" marB="45714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FD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rtl="0" eaLnBrk="1" fontAlgn="auto" latinLnBrk="0" hangingPunct="1"/>
                      <a:r>
                        <a:rPr lang="cs-CZ" sz="1200" b="0" i="0" u="none" strike="noStrike" kern="1200">
                          <a:solidFill>
                            <a:srgbClr val="404040"/>
                          </a:solidFill>
                          <a:effectLst/>
                          <a:latin typeface="Arial"/>
                        </a:rPr>
                        <a:t>31.12.2027</a:t>
                      </a:r>
                      <a:endParaRPr lang="cs-CZ" sz="1200" b="0" i="0" u="none" strike="noStrike">
                        <a:effectLst/>
                        <a:latin typeface="Arial"/>
                      </a:endParaRPr>
                    </a:p>
                  </a:txBody>
                  <a:tcPr marL="91428" marR="91428" marT="45714" marB="45714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F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2310354"/>
                  </a:ext>
                </a:extLst>
              </a:tr>
              <a:tr h="274284">
                <a:tc>
                  <a:txBody>
                    <a:bodyPr/>
                    <a:lstStyle/>
                    <a:p>
                      <a:pPr marL="0" algn="l" rtl="0" eaLnBrk="1" fontAlgn="t" latinLnBrk="0" hangingPunct="1"/>
                      <a:r>
                        <a:rPr lang="cs-CZ" sz="1200" b="0" i="0" u="none" strike="noStrike" kern="1200">
                          <a:solidFill>
                            <a:srgbClr val="404040"/>
                          </a:solidFill>
                          <a:effectLst/>
                          <a:latin typeface="Arial"/>
                        </a:rPr>
                        <a:t>90. výzva IROP – Cestovní ruch ITI</a:t>
                      </a:r>
                      <a:endParaRPr lang="cs-CZ" sz="1200" b="0" i="0" u="none" strike="noStrike">
                        <a:effectLst/>
                        <a:latin typeface="Arial"/>
                      </a:endParaRPr>
                    </a:p>
                  </a:txBody>
                  <a:tcPr marL="91428" marR="91428" marT="45714" marB="45714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8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rtl="0" eaLnBrk="1" fontAlgn="auto" latinLnBrk="0" hangingPunct="1"/>
                      <a:r>
                        <a:rPr lang="cs-CZ" sz="1200" b="0" i="0" u="none" strike="noStrike" kern="1200">
                          <a:solidFill>
                            <a:srgbClr val="404040"/>
                          </a:solidFill>
                          <a:effectLst/>
                          <a:latin typeface="Arial"/>
                        </a:rPr>
                        <a:t>31.12.2027</a:t>
                      </a:r>
                      <a:endParaRPr lang="cs-CZ" sz="1200" b="0" i="0" u="none" strike="noStrike">
                        <a:effectLst/>
                        <a:latin typeface="Arial"/>
                      </a:endParaRPr>
                    </a:p>
                  </a:txBody>
                  <a:tcPr marL="91428" marR="91428" marT="45714" marB="45714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8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484794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5487675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433820-2DD5-412C-B43C-7621662FFC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4AF3610-341E-B21E-DF51-7F36F7C939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28" tIns="45714" rIns="91428" bIns="45714" rtlCol="0" anchor="t">
            <a:normAutofit/>
          </a:bodyPr>
          <a:lstStyle/>
          <a:p>
            <a:r>
              <a:rPr lang="cs-CZ" dirty="0"/>
              <a:t>Programy </a:t>
            </a:r>
            <a:r>
              <a:rPr lang="cs-CZ" dirty="0" err="1"/>
              <a:t>Interreg</a:t>
            </a:r>
            <a:r>
              <a:rPr lang="cs-CZ" dirty="0"/>
              <a:t> 2028+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45EF6005-E695-E11A-84A2-363CC0D263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4273" y="1452710"/>
            <a:ext cx="11557483" cy="4842073"/>
          </a:xfrm>
        </p:spPr>
        <p:txBody>
          <a:bodyPr/>
          <a:lstStyle/>
          <a:p>
            <a:pPr marL="285750" indent="-285750"/>
            <a:r>
              <a:rPr lang="cs-CZ" sz="1800" dirty="0">
                <a:solidFill>
                  <a:srgbClr val="000000"/>
                </a:solidFill>
                <a:latin typeface="Trebuchet MS" panose="020B0603020202020204" pitchFamily="34" charset="0"/>
              </a:rPr>
              <a:t>Zachování 4 složek </a:t>
            </a:r>
            <a:r>
              <a:rPr lang="cs-CZ" sz="1800" dirty="0" err="1">
                <a:solidFill>
                  <a:srgbClr val="000000"/>
                </a:solidFill>
                <a:latin typeface="Trebuchet MS" panose="020B0603020202020204" pitchFamily="34" charset="0"/>
              </a:rPr>
              <a:t>Interreg</a:t>
            </a:r>
            <a:r>
              <a:rPr lang="cs-CZ" sz="1800" dirty="0">
                <a:solidFill>
                  <a:srgbClr val="000000"/>
                </a:solidFill>
                <a:latin typeface="Trebuchet MS" panose="020B0603020202020204" pitchFamily="34" charset="0"/>
              </a:rPr>
              <a:t> – přeshraniční, nadnárodní, meziregionální, nejvzdálenější regiony</a:t>
            </a:r>
          </a:p>
          <a:p>
            <a:pPr marL="285750" indent="-285750"/>
            <a:r>
              <a:rPr lang="cs-CZ" sz="1800" dirty="0">
                <a:solidFill>
                  <a:srgbClr val="000000"/>
                </a:solidFill>
                <a:latin typeface="Trebuchet MS" panose="020B0603020202020204" pitchFamily="34" charset="0"/>
              </a:rPr>
              <a:t>Očekává se pokračování současných programů </a:t>
            </a:r>
            <a:r>
              <a:rPr lang="cs-CZ" sz="1800" dirty="0" err="1">
                <a:solidFill>
                  <a:srgbClr val="000000"/>
                </a:solidFill>
                <a:latin typeface="Trebuchet MS" panose="020B0603020202020204" pitchFamily="34" charset="0"/>
              </a:rPr>
              <a:t>Interreg</a:t>
            </a:r>
            <a:r>
              <a:rPr lang="cs-CZ" sz="1800" dirty="0">
                <a:solidFill>
                  <a:srgbClr val="000000"/>
                </a:solidFill>
                <a:latin typeface="Trebuchet MS" panose="020B0603020202020204" pitchFamily="34" charset="0"/>
              </a:rPr>
              <a:t> v ČR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cs-CZ" sz="1800" dirty="0">
                <a:solidFill>
                  <a:srgbClr val="000000"/>
                </a:solidFill>
                <a:latin typeface="Trebuchet MS" panose="020B0603020202020204" pitchFamily="34" charset="0"/>
              </a:rPr>
              <a:t>Přeshraniční (CZ - PL, AT - PL, SVK - CZ, Sasko – CZ, Bavorsko – CZ)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cs-CZ" sz="1800" dirty="0">
                <a:solidFill>
                  <a:srgbClr val="000000"/>
                </a:solidFill>
                <a:latin typeface="Trebuchet MS" panose="020B0603020202020204" pitchFamily="34" charset="0"/>
              </a:rPr>
              <a:t>Nadnárodní – </a:t>
            </a:r>
            <a:r>
              <a:rPr lang="cs-CZ" sz="1800" dirty="0" err="1">
                <a:solidFill>
                  <a:srgbClr val="000000"/>
                </a:solidFill>
                <a:latin typeface="Trebuchet MS" panose="020B0603020202020204" pitchFamily="34" charset="0"/>
              </a:rPr>
              <a:t>Interreg</a:t>
            </a:r>
            <a:r>
              <a:rPr lang="cs-CZ" sz="1800" dirty="0">
                <a:solidFill>
                  <a:srgbClr val="000000"/>
                </a:solidFill>
                <a:latin typeface="Trebuchet MS" panose="020B0603020202020204" pitchFamily="34" charset="0"/>
              </a:rPr>
              <a:t> </a:t>
            </a:r>
            <a:r>
              <a:rPr lang="cs-CZ" sz="1800" dirty="0" err="1">
                <a:solidFill>
                  <a:srgbClr val="000000"/>
                </a:solidFill>
                <a:latin typeface="Trebuchet MS" panose="020B0603020202020204" pitchFamily="34" charset="0"/>
              </a:rPr>
              <a:t>Central</a:t>
            </a:r>
            <a:r>
              <a:rPr lang="cs-CZ" sz="1800" dirty="0">
                <a:solidFill>
                  <a:srgbClr val="000000"/>
                </a:solidFill>
                <a:latin typeface="Trebuchet MS" panose="020B0603020202020204" pitchFamily="34" charset="0"/>
              </a:rPr>
              <a:t> </a:t>
            </a:r>
            <a:r>
              <a:rPr lang="cs-CZ" sz="1800" dirty="0" err="1">
                <a:solidFill>
                  <a:srgbClr val="000000"/>
                </a:solidFill>
                <a:latin typeface="Trebuchet MS" panose="020B0603020202020204" pitchFamily="34" charset="0"/>
              </a:rPr>
              <a:t>Europe</a:t>
            </a:r>
            <a:r>
              <a:rPr lang="cs-CZ" sz="1800" dirty="0">
                <a:solidFill>
                  <a:srgbClr val="000000"/>
                </a:solidFill>
                <a:latin typeface="Trebuchet MS" panose="020B0603020202020204" pitchFamily="34" charset="0"/>
              </a:rPr>
              <a:t>, </a:t>
            </a:r>
            <a:r>
              <a:rPr lang="cs-CZ" sz="1800" dirty="0" err="1">
                <a:solidFill>
                  <a:srgbClr val="000000"/>
                </a:solidFill>
                <a:latin typeface="Trebuchet MS" panose="020B0603020202020204" pitchFamily="34" charset="0"/>
              </a:rPr>
              <a:t>Interreg</a:t>
            </a:r>
            <a:r>
              <a:rPr lang="cs-CZ" sz="1800" dirty="0">
                <a:solidFill>
                  <a:srgbClr val="000000"/>
                </a:solidFill>
                <a:latin typeface="Trebuchet MS" panose="020B0603020202020204" pitchFamily="34" charset="0"/>
              </a:rPr>
              <a:t> </a:t>
            </a:r>
            <a:r>
              <a:rPr lang="cs-CZ" sz="1800" dirty="0" err="1">
                <a:solidFill>
                  <a:srgbClr val="000000"/>
                </a:solidFill>
                <a:latin typeface="Trebuchet MS" panose="020B0603020202020204" pitchFamily="34" charset="0"/>
              </a:rPr>
              <a:t>Danube</a:t>
            </a:r>
            <a:endParaRPr lang="cs-CZ" sz="1800" dirty="0">
              <a:solidFill>
                <a:srgbClr val="000000"/>
              </a:solidFill>
              <a:latin typeface="Trebuchet MS" panose="020B0603020202020204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cs-CZ" sz="1800" dirty="0">
                <a:solidFill>
                  <a:srgbClr val="000000"/>
                </a:solidFill>
                <a:latin typeface="Trebuchet MS" panose="020B0603020202020204" pitchFamily="34" charset="0"/>
              </a:rPr>
              <a:t>Meziregionální – </a:t>
            </a:r>
            <a:r>
              <a:rPr lang="cs-CZ" sz="1800" dirty="0" err="1">
                <a:solidFill>
                  <a:srgbClr val="000000"/>
                </a:solidFill>
                <a:latin typeface="Trebuchet MS" panose="020B0603020202020204" pitchFamily="34" charset="0"/>
              </a:rPr>
              <a:t>Interreg</a:t>
            </a:r>
            <a:r>
              <a:rPr lang="cs-CZ" sz="1800" dirty="0">
                <a:solidFill>
                  <a:srgbClr val="000000"/>
                </a:solidFill>
                <a:latin typeface="Trebuchet MS" panose="020B0603020202020204" pitchFamily="34" charset="0"/>
              </a:rPr>
              <a:t> </a:t>
            </a:r>
            <a:r>
              <a:rPr lang="cs-CZ" sz="1800" dirty="0" err="1">
                <a:solidFill>
                  <a:srgbClr val="000000"/>
                </a:solidFill>
                <a:latin typeface="Trebuchet MS" panose="020B0603020202020204" pitchFamily="34" charset="0"/>
              </a:rPr>
              <a:t>Europe</a:t>
            </a:r>
            <a:r>
              <a:rPr lang="cs-CZ" sz="1800" dirty="0">
                <a:solidFill>
                  <a:srgbClr val="000000"/>
                </a:solidFill>
                <a:latin typeface="Trebuchet MS" panose="020B0603020202020204" pitchFamily="34" charset="0"/>
              </a:rPr>
              <a:t>, ESPON, URBACT, INTERACT</a:t>
            </a:r>
          </a:p>
          <a:p>
            <a:pPr marL="285750" indent="-285750"/>
            <a:r>
              <a:rPr lang="cs-CZ" sz="1800" dirty="0">
                <a:solidFill>
                  <a:srgbClr val="000000"/>
                </a:solidFill>
                <a:latin typeface="Trebuchet MS" panose="020B0603020202020204" pitchFamily="34" charset="0"/>
              </a:rPr>
              <a:t>Alokace na </a:t>
            </a:r>
            <a:r>
              <a:rPr lang="cs-CZ" sz="1800" dirty="0" err="1">
                <a:solidFill>
                  <a:srgbClr val="000000"/>
                </a:solidFill>
                <a:latin typeface="Trebuchet MS" panose="020B0603020202020204" pitchFamily="34" charset="0"/>
              </a:rPr>
              <a:t>Interreg</a:t>
            </a:r>
            <a:r>
              <a:rPr lang="cs-CZ" sz="1800" dirty="0">
                <a:solidFill>
                  <a:srgbClr val="000000"/>
                </a:solidFill>
                <a:latin typeface="Trebuchet MS" panose="020B0603020202020204" pitchFamily="34" charset="0"/>
              </a:rPr>
              <a:t> – 10,26 mld. EUR</a:t>
            </a:r>
          </a:p>
          <a:p>
            <a:pPr marL="285750" indent="-285750"/>
            <a:r>
              <a:rPr lang="cs-CZ" sz="1800" dirty="0">
                <a:solidFill>
                  <a:srgbClr val="000000"/>
                </a:solidFill>
                <a:latin typeface="Trebuchet MS" panose="020B0603020202020204" pitchFamily="34" charset="0"/>
              </a:rPr>
              <a:t>Jeden </a:t>
            </a:r>
            <a:r>
              <a:rPr lang="cs-CZ" sz="1800" dirty="0" err="1">
                <a:solidFill>
                  <a:srgbClr val="000000"/>
                </a:solidFill>
                <a:latin typeface="Trebuchet MS" panose="020B0603020202020204" pitchFamily="34" charset="0"/>
              </a:rPr>
              <a:t>Interreg</a:t>
            </a:r>
            <a:r>
              <a:rPr lang="cs-CZ" sz="1800" dirty="0">
                <a:solidFill>
                  <a:srgbClr val="000000"/>
                </a:solidFill>
                <a:latin typeface="Trebuchet MS" panose="020B0603020202020204" pitchFamily="34" charset="0"/>
              </a:rPr>
              <a:t> plán – složen z kapitol = program</a:t>
            </a:r>
          </a:p>
          <a:p>
            <a:pPr marL="285750" indent="-285750"/>
            <a:r>
              <a:rPr lang="cs-CZ" sz="1800" dirty="0">
                <a:solidFill>
                  <a:srgbClr val="000000"/>
                </a:solidFill>
                <a:latin typeface="Trebuchet MS" panose="020B0603020202020204" pitchFamily="34" charset="0"/>
              </a:rPr>
              <a:t>Spolufinancování zachováno 80% z EFRR</a:t>
            </a:r>
          </a:p>
          <a:p>
            <a:pPr marL="285750" indent="-285750"/>
            <a:r>
              <a:rPr lang="cs-CZ" sz="1800" dirty="0">
                <a:solidFill>
                  <a:srgbClr val="000000"/>
                </a:solidFill>
                <a:latin typeface="Trebuchet MS" panose="020B0603020202020204" pitchFamily="34" charset="0"/>
              </a:rPr>
              <a:t>Proplácení na základě dosažení milníků, výstupů, i zde důraz na dosahování reforem</a:t>
            </a:r>
          </a:p>
          <a:p>
            <a:pPr marL="285750" indent="-285750"/>
            <a:r>
              <a:rPr lang="cs-CZ" sz="1800" dirty="0">
                <a:solidFill>
                  <a:srgbClr val="000000"/>
                </a:solidFill>
                <a:latin typeface="Trebuchet MS" panose="020B0603020202020204" pitchFamily="34" charset="0"/>
              </a:rPr>
              <a:t>Není tematická koncentrace pro </a:t>
            </a:r>
            <a:r>
              <a:rPr lang="cs-CZ" sz="1800" dirty="0" err="1">
                <a:solidFill>
                  <a:srgbClr val="000000"/>
                </a:solidFill>
                <a:latin typeface="Trebuchet MS" panose="020B0603020202020204" pitchFamily="34" charset="0"/>
              </a:rPr>
              <a:t>Interreg</a:t>
            </a:r>
            <a:endParaRPr lang="cs-CZ" sz="1800" dirty="0">
              <a:solidFill>
                <a:srgbClr val="000000"/>
              </a:solidFill>
              <a:latin typeface="Trebuchet MS" panose="020B0603020202020204" pitchFamily="34" charset="0"/>
            </a:endParaRPr>
          </a:p>
          <a:p>
            <a:pPr marL="285750" indent="-285750"/>
            <a:r>
              <a:rPr lang="cs-CZ" sz="1800" dirty="0">
                <a:solidFill>
                  <a:srgbClr val="000000"/>
                </a:solidFill>
                <a:latin typeface="Trebuchet MS" panose="020B0603020202020204" pitchFamily="34" charset="0"/>
              </a:rPr>
              <a:t>Vedle specifických cílů z nařízení NRPP i specifické cíle pro </a:t>
            </a:r>
            <a:r>
              <a:rPr lang="cs-CZ" sz="1800" dirty="0" err="1">
                <a:solidFill>
                  <a:srgbClr val="000000"/>
                </a:solidFill>
                <a:latin typeface="Trebuchet MS" panose="020B0603020202020204" pitchFamily="34" charset="0"/>
              </a:rPr>
              <a:t>Interreg</a:t>
            </a:r>
            <a:endParaRPr lang="cs-CZ" sz="1800" dirty="0">
              <a:solidFill>
                <a:srgbClr val="000000"/>
              </a:solidFill>
              <a:latin typeface="Trebuchet MS" panose="020B0603020202020204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cs-CZ" sz="1800" dirty="0">
                <a:solidFill>
                  <a:srgbClr val="000000"/>
                </a:solidFill>
                <a:latin typeface="Trebuchet MS" panose="020B0603020202020204" pitchFamily="34" charset="0"/>
              </a:rPr>
              <a:t>lepší řízení spolupráce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cs-CZ" sz="1800" dirty="0">
                <a:solidFill>
                  <a:srgbClr val="000000"/>
                </a:solidFill>
                <a:latin typeface="Trebuchet MS" panose="020B0603020202020204" pitchFamily="34" charset="0"/>
              </a:rPr>
              <a:t>bezpečnější a jistější Evropa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cs-CZ" sz="1800" dirty="0">
                <a:solidFill>
                  <a:srgbClr val="000000"/>
                </a:solidFill>
                <a:latin typeface="Trebuchet MS" panose="020B0603020202020204" pitchFamily="34" charset="0"/>
              </a:rPr>
              <a:t>odolnější regiony sousedící s Ruskem, Běloruskem a Ukrajinou</a:t>
            </a:r>
          </a:p>
        </p:txBody>
      </p:sp>
    </p:spTree>
    <p:extLst>
      <p:ext uri="{BB962C8B-B14F-4D97-AF65-F5344CB8AC3E}">
        <p14:creationId xmlns:p14="http://schemas.microsoft.com/office/powerpoint/2010/main" val="298216187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B93BB1-306B-697C-23F6-8138BF4BE9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A0FD3CB-E3F0-9FC1-BE48-34C31FD305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0957" y="2420433"/>
            <a:ext cx="7199063" cy="3170099"/>
          </a:xfrm>
        </p:spPr>
        <p:txBody>
          <a:bodyPr/>
          <a:lstStyle/>
          <a:p>
            <a:r>
              <a:rPr lang="cs-CZ" dirty="0"/>
              <a:t>Příprava programového období 2028-2034</a:t>
            </a:r>
            <a:br>
              <a:rPr lang="cs-CZ" dirty="0"/>
            </a:br>
            <a:br>
              <a:rPr lang="cs-CZ" dirty="0"/>
            </a:b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71370270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1">
            <a:extLst>
              <a:ext uri="{FF2B5EF4-FFF2-40B4-BE49-F238E27FC236}">
                <a16:creationId xmlns:a16="http://schemas.microsoft.com/office/drawing/2014/main" id="{0F6BF04F-772D-B133-0CC0-D19E8B5E4B29}"/>
              </a:ext>
            </a:extLst>
          </p:cNvPr>
          <p:cNvSpPr txBox="1">
            <a:spLocks/>
          </p:cNvSpPr>
          <p:nvPr/>
        </p:nvSpPr>
        <p:spPr>
          <a:xfrm>
            <a:off x="0" y="1"/>
            <a:ext cx="11856000" cy="1188000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l" defTabSz="1200855" rtl="0" eaLnBrk="1" latinLnBrk="0" hangingPunct="1">
              <a:spcBef>
                <a:spcPct val="0"/>
              </a:spcBef>
              <a:buNone/>
              <a:defRPr sz="3516" b="1" kern="1200" baseline="0">
                <a:solidFill>
                  <a:srgbClr val="034EA2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60000" marR="0" lvl="0" indent="0" algn="l" defTabSz="1200855" rtl="0" eaLnBrk="1" fontAlgn="auto" latinLnBrk="0" hangingPunct="1">
              <a:lnSpc>
                <a:spcPct val="11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5000">
                <a:solidFill>
                  <a:schemeClr val="tx2"/>
                </a:solidFill>
              </a:rPr>
              <a:t>Celková finanční obálka: 865 mld. EUR</a:t>
            </a:r>
          </a:p>
        </p:txBody>
      </p:sp>
      <p:graphicFrame>
        <p:nvGraphicFramePr>
          <p:cNvPr id="5" name="Zástupný obsah 8">
            <a:extLst>
              <a:ext uri="{FF2B5EF4-FFF2-40B4-BE49-F238E27FC236}">
                <a16:creationId xmlns:a16="http://schemas.microsoft.com/office/drawing/2014/main" id="{B1131A4B-30B7-87B9-17AE-AC46BD640E9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40358996"/>
              </p:ext>
            </p:extLst>
          </p:nvPr>
        </p:nvGraphicFramePr>
        <p:xfrm>
          <a:off x="424537" y="1310055"/>
          <a:ext cx="7215978" cy="48476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Obdélník 5">
            <a:extLst>
              <a:ext uri="{FF2B5EF4-FFF2-40B4-BE49-F238E27FC236}">
                <a16:creationId xmlns:a16="http://schemas.microsoft.com/office/drawing/2014/main" id="{87AA5545-2EAB-0A99-8FBB-80B22F2C7975}"/>
              </a:ext>
            </a:extLst>
          </p:cNvPr>
          <p:cNvSpPr/>
          <p:nvPr/>
        </p:nvSpPr>
        <p:spPr>
          <a:xfrm>
            <a:off x="8476594" y="1587394"/>
            <a:ext cx="3715406" cy="2185135"/>
          </a:xfrm>
          <a:prstGeom prst="rect">
            <a:avLst/>
          </a:prstGeom>
          <a:solidFill>
            <a:sysClr val="window" lastClr="FFFFFF"/>
          </a:solidFill>
          <a:ln w="3175" cap="flat" cmpd="sng" algn="ctr">
            <a:solidFill>
              <a:sysClr val="window" lastClr="FFFFFF"/>
            </a:solidFill>
            <a:prstDash val="lgDash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Next LT Pro" panose="020B0504020202020204" pitchFamily="34" charset="-18"/>
                <a:ea typeface="+mn-ea"/>
                <a:cs typeface="+mn-cs"/>
              </a:rPr>
              <a:t>+ </a:t>
            </a:r>
            <a:r>
              <a:rPr kumimoji="0" lang="cs-CZ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Next LT Pro" panose="020B0504020202020204" pitchFamily="34" charset="-18"/>
                <a:ea typeface="+mn-ea"/>
                <a:cs typeface="+mn-cs"/>
              </a:rPr>
              <a:t>pro Nástroj EU: 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8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Next LT Pro" panose="020B0504020202020204" pitchFamily="34" charset="-18"/>
                <a:ea typeface="+mn-ea"/>
                <a:cs typeface="+mn-cs"/>
              </a:rPr>
              <a:t>72 mld. EUR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venir Next LT Pro" panose="020B0504020202020204" pitchFamily="34" charset="-18"/>
              <a:ea typeface="+mn-ea"/>
              <a:cs typeface="+mn-cs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Next LT Pro" panose="020B0504020202020204" pitchFamily="34" charset="-18"/>
                <a:ea typeface="+mn-ea"/>
                <a:cs typeface="+mn-cs"/>
              </a:rPr>
              <a:t>+ pro Interreg: 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8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Next LT Pro" panose="020B0504020202020204" pitchFamily="34" charset="-18"/>
                <a:ea typeface="+mn-ea"/>
                <a:cs typeface="+mn-cs"/>
              </a:rPr>
              <a:t>10 mld. EUR</a:t>
            </a:r>
            <a:endParaRPr kumimoji="0" lang="cs-CZ" sz="2000" b="1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venir Next LT Pro" panose="020B0504020202020204" pitchFamily="34" charset="-18"/>
              <a:ea typeface="+mn-ea"/>
              <a:cs typeface="+mn-cs"/>
            </a:endParaRPr>
          </a:p>
        </p:txBody>
      </p:sp>
      <p:sp>
        <p:nvSpPr>
          <p:cNvPr id="7" name="Obdélník 6">
            <a:extLst>
              <a:ext uri="{FF2B5EF4-FFF2-40B4-BE49-F238E27FC236}">
                <a16:creationId xmlns:a16="http://schemas.microsoft.com/office/drawing/2014/main" id="{20BABAEB-A5B0-5A0B-4336-A17FB08C7271}"/>
              </a:ext>
            </a:extLst>
          </p:cNvPr>
          <p:cNvSpPr/>
          <p:nvPr/>
        </p:nvSpPr>
        <p:spPr>
          <a:xfrm>
            <a:off x="8217595" y="4524898"/>
            <a:ext cx="3862109" cy="1529393"/>
          </a:xfrm>
          <a:prstGeom prst="rect">
            <a:avLst/>
          </a:prstGeom>
          <a:solidFill>
            <a:sysClr val="window" lastClr="FFFFFF"/>
          </a:solidFill>
          <a:ln w="3175" cap="flat" cmpd="sng" algn="ctr">
            <a:solidFill>
              <a:sysClr val="window" lastClr="FFFFFF">
                <a:lumMod val="65000"/>
              </a:sysClr>
            </a:solidFill>
            <a:prstDash val="lgDash"/>
          </a:ln>
          <a:effectLst/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800" b="0" i="1" u="none" strike="noStrike" kern="0" cap="none" spc="0" normalizeH="0" baseline="0" noProof="0">
                <a:ln>
                  <a:noFill/>
                </a:ln>
                <a:solidFill>
                  <a:srgbClr val="262626">
                    <a:lumMod val="75000"/>
                    <a:lumOff val="25000"/>
                  </a:srgbClr>
                </a:solidFill>
                <a:effectLst/>
                <a:uLnTx/>
                <a:uFillTx/>
                <a:latin typeface="Avenir Next LT Pro" panose="020B0504020202020204" pitchFamily="34" charset="-18"/>
                <a:ea typeface="+mn-ea"/>
                <a:cs typeface="+mn-cs"/>
              </a:rPr>
              <a:t>Dodatečné zdroje: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050" b="0" i="1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" panose="020B0504020202020204" pitchFamily="34" charset="-18"/>
                <a:ea typeface="+mn-ea"/>
                <a:cs typeface="+mn-cs"/>
              </a:rPr>
              <a:t>c</a:t>
            </a:r>
            <a:endParaRPr kumimoji="0" lang="cs-CZ" sz="1000" b="0" i="1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 panose="020B0504020202020204" pitchFamily="34" charset="-18"/>
              <a:ea typeface="+mn-ea"/>
              <a:cs typeface="+mn-cs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000" b="0" i="1" u="none" strike="noStrike" kern="0" cap="none" spc="0" normalizeH="0" baseline="0" noProof="0">
                <a:ln>
                  <a:noFill/>
                </a:ln>
                <a:solidFill>
                  <a:srgbClr val="262626">
                    <a:lumMod val="75000"/>
                    <a:lumOff val="25000"/>
                  </a:srgbClr>
                </a:solidFill>
                <a:effectLst/>
                <a:uLnTx/>
                <a:uFillTx/>
                <a:latin typeface="Avenir Next LT Pro" panose="020B0504020202020204" pitchFamily="34" charset="-18"/>
                <a:ea typeface="+mn-ea"/>
                <a:cs typeface="+mn-cs"/>
              </a:rPr>
              <a:t>SKF: </a:t>
            </a:r>
            <a:r>
              <a:rPr kumimoji="0" lang="cs-CZ" sz="2000" b="1" i="1" u="none" strike="noStrike" kern="0" cap="none" spc="0" normalizeH="0" baseline="0" noProof="0">
                <a:ln>
                  <a:noFill/>
                </a:ln>
                <a:solidFill>
                  <a:srgbClr val="262626">
                    <a:lumMod val="75000"/>
                    <a:lumOff val="25000"/>
                  </a:srgbClr>
                </a:solidFill>
                <a:effectLst/>
                <a:uLnTx/>
                <a:uFillTx/>
                <a:latin typeface="Avenir Next LT Pro" panose="020B0504020202020204" pitchFamily="34" charset="-18"/>
                <a:ea typeface="+mn-ea"/>
                <a:cs typeface="+mn-cs"/>
              </a:rPr>
              <a:t>50 mld. EUR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1" u="none" strike="noStrike" kern="0" cap="none" spc="0" normalizeH="0" baseline="0" noProof="0">
                <a:ln>
                  <a:noFill/>
                </a:ln>
                <a:solidFill>
                  <a:srgbClr val="262626">
                    <a:lumMod val="75000"/>
                    <a:lumOff val="25000"/>
                  </a:srgbClr>
                </a:solidFill>
                <a:effectLst/>
                <a:uLnTx/>
                <a:uFillTx/>
                <a:latin typeface="Avenir Next LT Pro" panose="020B0504020202020204" pitchFamily="34" charset="-18"/>
                <a:ea typeface="+mn-ea"/>
                <a:cs typeface="+mn-cs"/>
              </a:rPr>
              <a:t>Catalyst Europe: </a:t>
            </a:r>
            <a:r>
              <a:rPr kumimoji="0" lang="cs-CZ" sz="2000" b="1" i="1" u="none" strike="noStrike" kern="0" cap="none" spc="0" normalizeH="0" baseline="0" noProof="0">
                <a:ln>
                  <a:noFill/>
                </a:ln>
                <a:solidFill>
                  <a:srgbClr val="262626">
                    <a:lumMod val="75000"/>
                    <a:lumOff val="25000"/>
                  </a:srgbClr>
                </a:solidFill>
                <a:effectLst/>
                <a:uLnTx/>
                <a:uFillTx/>
                <a:latin typeface="Avenir Next LT Pro" panose="020B0504020202020204" pitchFamily="34" charset="-18"/>
                <a:ea typeface="+mn-ea"/>
                <a:cs typeface="+mn-cs"/>
              </a:rPr>
              <a:t>150 mld. EUR</a:t>
            </a:r>
          </a:p>
        </p:txBody>
      </p:sp>
      <p:sp>
        <p:nvSpPr>
          <p:cNvPr id="8" name="TextovéPole 7">
            <a:extLst>
              <a:ext uri="{FF2B5EF4-FFF2-40B4-BE49-F238E27FC236}">
                <a16:creationId xmlns:a16="http://schemas.microsoft.com/office/drawing/2014/main" id="{716BB2D1-92A2-3A23-B374-B11E36AB92DC}"/>
              </a:ext>
            </a:extLst>
          </p:cNvPr>
          <p:cNvSpPr txBox="1"/>
          <p:nvPr/>
        </p:nvSpPr>
        <p:spPr>
          <a:xfrm>
            <a:off x="631767" y="5684959"/>
            <a:ext cx="30092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800" b="0" i="0" u="none" strike="noStrike" kern="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</a:rPr>
              <a:t>Včetně 218 mld. EUR pro MRR</a:t>
            </a:r>
          </a:p>
        </p:txBody>
      </p:sp>
    </p:spTree>
    <p:extLst>
      <p:ext uri="{BB962C8B-B14F-4D97-AF65-F5344CB8AC3E}">
        <p14:creationId xmlns:p14="http://schemas.microsoft.com/office/powerpoint/2010/main" val="75169584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05C8FC-649B-EEB5-59AC-E902C24B42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F6C64BC-D286-E299-1492-2FB0922584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76175" y="3421070"/>
            <a:ext cx="6479157" cy="861774"/>
          </a:xfrm>
        </p:spPr>
        <p:txBody>
          <a:bodyPr/>
          <a:lstStyle/>
          <a:p>
            <a:r>
              <a:rPr lang="cs-CZ" dirty="0"/>
              <a:t>Příprava NRPP</a:t>
            </a:r>
          </a:p>
        </p:txBody>
      </p:sp>
    </p:spTree>
    <p:extLst>
      <p:ext uri="{BB962C8B-B14F-4D97-AF65-F5344CB8AC3E}">
        <p14:creationId xmlns:p14="http://schemas.microsoft.com/office/powerpoint/2010/main" val="116009834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76B9DAD-EC5C-B583-3F3A-CFFCC3E7D4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Hlavní tematické priority ČR</a:t>
            </a:r>
            <a:br>
              <a:rPr lang="cs-CZ"/>
            </a:br>
            <a:endParaRPr lang="cs-CZ"/>
          </a:p>
        </p:txBody>
      </p:sp>
      <p:pic>
        <p:nvPicPr>
          <p:cNvPr id="5" name="Zástupný obsah 4">
            <a:extLst>
              <a:ext uri="{FF2B5EF4-FFF2-40B4-BE49-F238E27FC236}">
                <a16:creationId xmlns:a16="http://schemas.microsoft.com/office/drawing/2014/main" id="{89C65ACB-9D55-E672-9C0F-E779C723587A}"/>
              </a:ext>
            </a:extLst>
          </p:cNvPr>
          <p:cNvPicPr>
            <a:picLocks noGrp="1" noChangeAspect="1"/>
          </p:cNvPicPr>
          <p:nvPr>
            <p:ph sz="quarter" idx="26"/>
          </p:nvPr>
        </p:nvPicPr>
        <p:blipFill>
          <a:blip r:embed="rId3"/>
          <a:stretch>
            <a:fillRect/>
          </a:stretch>
        </p:blipFill>
        <p:spPr>
          <a:xfrm>
            <a:off x="515873" y="1398070"/>
            <a:ext cx="11010380" cy="4595336"/>
          </a:xfrm>
        </p:spPr>
      </p:pic>
    </p:spTree>
    <p:extLst>
      <p:ext uri="{BB962C8B-B14F-4D97-AF65-F5344CB8AC3E}">
        <p14:creationId xmlns:p14="http://schemas.microsoft.com/office/powerpoint/2010/main" val="227660507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5D3429B-E30F-87DD-6909-517B9D7D03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Princip partnerství </a:t>
            </a:r>
          </a:p>
        </p:txBody>
      </p:sp>
      <p:pic>
        <p:nvPicPr>
          <p:cNvPr id="5" name="Zástupný obsah 4">
            <a:extLst>
              <a:ext uri="{FF2B5EF4-FFF2-40B4-BE49-F238E27FC236}">
                <a16:creationId xmlns:a16="http://schemas.microsoft.com/office/drawing/2014/main" id="{4F448CC5-A601-DFB7-B57C-02A282015521}"/>
              </a:ext>
            </a:extLst>
          </p:cNvPr>
          <p:cNvPicPr>
            <a:picLocks noGrp="1" noChangeAspect="1"/>
          </p:cNvPicPr>
          <p:nvPr>
            <p:ph sz="quarter" idx="26"/>
          </p:nvPr>
        </p:nvPicPr>
        <p:blipFill>
          <a:blip r:embed="rId3"/>
          <a:stretch>
            <a:fillRect/>
          </a:stretch>
        </p:blipFill>
        <p:spPr>
          <a:xfrm>
            <a:off x="351553" y="1479883"/>
            <a:ext cx="11158671" cy="4625603"/>
          </a:xfrm>
        </p:spPr>
      </p:pic>
    </p:spTree>
    <p:extLst>
      <p:ext uri="{BB962C8B-B14F-4D97-AF65-F5344CB8AC3E}">
        <p14:creationId xmlns:p14="http://schemas.microsoft.com/office/powerpoint/2010/main" val="103818794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3A4D904-88DA-61EC-1C91-7C02391390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Plánované aktivity v rámci přípravy NRPP</a:t>
            </a:r>
          </a:p>
        </p:txBody>
      </p:sp>
      <p:pic>
        <p:nvPicPr>
          <p:cNvPr id="5" name="Zástupný obsah 4">
            <a:extLst>
              <a:ext uri="{FF2B5EF4-FFF2-40B4-BE49-F238E27FC236}">
                <a16:creationId xmlns:a16="http://schemas.microsoft.com/office/drawing/2014/main" id="{561DC9D9-AD3A-7278-276C-91998CB390B5}"/>
              </a:ext>
            </a:extLst>
          </p:cNvPr>
          <p:cNvPicPr>
            <a:picLocks noGrp="1" noChangeAspect="1"/>
          </p:cNvPicPr>
          <p:nvPr>
            <p:ph sz="quarter" idx="26"/>
          </p:nvPr>
        </p:nvPicPr>
        <p:blipFill>
          <a:blip r:embed="rId3"/>
          <a:stretch>
            <a:fillRect/>
          </a:stretch>
        </p:blipFill>
        <p:spPr>
          <a:xfrm>
            <a:off x="515872" y="1473701"/>
            <a:ext cx="11311170" cy="4794692"/>
          </a:xfrm>
        </p:spPr>
      </p:pic>
    </p:spTree>
    <p:extLst>
      <p:ext uri="{BB962C8B-B14F-4D97-AF65-F5344CB8AC3E}">
        <p14:creationId xmlns:p14="http://schemas.microsoft.com/office/powerpoint/2010/main" val="22452308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195C38-AD78-3AF2-86E4-72955FEFF1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18961E1-3C3F-D000-7B62-7C1F3FC056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76175" y="2651628"/>
            <a:ext cx="6479157" cy="1631216"/>
          </a:xfrm>
        </p:spPr>
        <p:txBody>
          <a:bodyPr/>
          <a:lstStyle/>
          <a:p>
            <a:r>
              <a:rPr lang="pt-BR" dirty="0" err="1"/>
              <a:t>Rekodifikace</a:t>
            </a:r>
            <a:r>
              <a:rPr lang="pt-BR" dirty="0"/>
              <a:t> </a:t>
            </a:r>
            <a:r>
              <a:rPr lang="pt-BR" dirty="0" err="1"/>
              <a:t>územního</a:t>
            </a:r>
            <a:r>
              <a:rPr lang="pt-BR" dirty="0"/>
              <a:t> </a:t>
            </a:r>
            <a:r>
              <a:rPr lang="pt-BR" dirty="0" err="1"/>
              <a:t>plánování</a:t>
            </a:r>
            <a:r>
              <a:rPr lang="pt-BR" dirty="0"/>
              <a:t> ČR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62135978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5D1A54-FAE2-87C0-7FAD-CE59E54345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>
            <a:extLst>
              <a:ext uri="{FF2B5EF4-FFF2-40B4-BE49-F238E27FC236}">
                <a16:creationId xmlns:a16="http://schemas.microsoft.com/office/drawing/2014/main" id="{5EC37739-0989-B0A2-FDF1-BC443961B66D}"/>
              </a:ext>
            </a:extLst>
          </p:cNvPr>
          <p:cNvGrpSpPr/>
          <p:nvPr/>
        </p:nvGrpSpPr>
        <p:grpSpPr>
          <a:xfrm>
            <a:off x="-9961" y="6012"/>
            <a:ext cx="12199648" cy="1304002"/>
            <a:chOff x="-3649" y="-38100"/>
            <a:chExt cx="4820242" cy="665776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CECD4C92-0229-C9E5-6CCF-71DB4232BB6C}"/>
                </a:ext>
              </a:extLst>
            </p:cNvPr>
            <p:cNvSpPr/>
            <p:nvPr/>
          </p:nvSpPr>
          <p:spPr>
            <a:xfrm>
              <a:off x="-3649" y="-3292"/>
              <a:ext cx="4816592" cy="627676"/>
            </a:xfrm>
            <a:custGeom>
              <a:avLst/>
              <a:gdLst/>
              <a:ahLst/>
              <a:cxnLst/>
              <a:rect l="l" t="t" r="r" b="b"/>
              <a:pathLst>
                <a:path w="4816592" h="627676">
                  <a:moveTo>
                    <a:pt x="0" y="0"/>
                  </a:moveTo>
                  <a:lnTo>
                    <a:pt x="4816592" y="0"/>
                  </a:lnTo>
                  <a:lnTo>
                    <a:pt x="4816592" y="627676"/>
                  </a:lnTo>
                  <a:lnTo>
                    <a:pt x="0" y="627676"/>
                  </a:lnTo>
                  <a:close/>
                </a:path>
              </a:pathLst>
            </a:custGeom>
            <a:solidFill>
              <a:srgbClr val="100894"/>
            </a:solidFill>
          </p:spPr>
          <p:txBody>
            <a:bodyPr/>
            <a:lstStyle/>
            <a:p>
              <a:pPr algn="ctr"/>
              <a:endParaRPr lang="cs-CZ" sz="3200" b="1">
                <a:solidFill>
                  <a:schemeClr val="bg1"/>
                </a:solidFill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D222B691-C662-A77D-C81D-02421A9D1277}"/>
                </a:ext>
              </a:extLst>
            </p:cNvPr>
            <p:cNvSpPr txBox="1"/>
            <p:nvPr/>
          </p:nvSpPr>
          <p:spPr>
            <a:xfrm>
              <a:off x="0" y="-38100"/>
              <a:ext cx="4816593" cy="665776"/>
            </a:xfrm>
            <a:prstGeom prst="rect">
              <a:avLst/>
            </a:prstGeom>
          </p:spPr>
          <p:txBody>
            <a:bodyPr lIns="33862" tIns="33862" rIns="33862" bIns="33862" rtlCol="0" anchor="ctr"/>
            <a:lstStyle/>
            <a:p>
              <a:pPr algn="ctr">
                <a:lnSpc>
                  <a:spcPts val="1772"/>
                </a:lnSpc>
                <a:spcBef>
                  <a:spcPct val="0"/>
                </a:spcBef>
              </a:pPr>
              <a:endParaRPr sz="1600"/>
            </a:p>
          </p:txBody>
        </p:sp>
      </p:grpSp>
      <p:sp>
        <p:nvSpPr>
          <p:cNvPr id="8" name="Nadpis 7">
            <a:extLst>
              <a:ext uri="{FF2B5EF4-FFF2-40B4-BE49-F238E27FC236}">
                <a16:creationId xmlns:a16="http://schemas.microsoft.com/office/drawing/2014/main" id="{94A6AF4E-DF41-371E-C192-48EE2F7B71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5078" y="430305"/>
            <a:ext cx="11198804" cy="761901"/>
          </a:xfrm>
        </p:spPr>
        <p:txBody>
          <a:bodyPr>
            <a:normAutofit/>
          </a:bodyPr>
          <a:lstStyle/>
          <a:p>
            <a:r>
              <a:rPr lang="cs-CZ" sz="4000" dirty="0">
                <a:solidFill>
                  <a:schemeClr val="bg1"/>
                </a:solidFill>
                <a:latin typeface="Aptos" panose="020B0004020202020204" pitchFamily="34" charset="0"/>
              </a:rPr>
              <a:t>POTŘEBA REKODIFIKACE</a:t>
            </a:r>
          </a:p>
        </p:txBody>
      </p:sp>
      <p:sp>
        <p:nvSpPr>
          <p:cNvPr id="6" name="Zástupný obsah 5">
            <a:extLst>
              <a:ext uri="{FF2B5EF4-FFF2-40B4-BE49-F238E27FC236}">
                <a16:creationId xmlns:a16="http://schemas.microsoft.com/office/drawing/2014/main" id="{479BA9C5-24B8-753C-0839-2B9778F663C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40216" y="1850216"/>
            <a:ext cx="10467615" cy="4703721"/>
          </a:xfrm>
        </p:spPr>
        <p:txBody>
          <a:bodyPr vert="horz" lIns="60952" tIns="30476" rIns="60952" bIns="30476" rtlCol="0" anchor="t">
            <a:normAutofit/>
          </a:bodyPr>
          <a:lstStyle/>
          <a:p>
            <a:pPr>
              <a:lnSpc>
                <a:spcPct val="80000"/>
              </a:lnSpc>
              <a:spcBef>
                <a:spcPts val="1600"/>
              </a:spcBef>
            </a:pPr>
            <a:r>
              <a:rPr lang="cs-CZ" sz="2933" dirty="0"/>
              <a:t>Potřeba modernizovat a zjednodušit český systému územního plánování.</a:t>
            </a:r>
          </a:p>
          <a:p>
            <a:pPr>
              <a:spcBef>
                <a:spcPts val="1600"/>
              </a:spcBef>
            </a:pPr>
            <a:r>
              <a:rPr lang="cs-CZ" sz="2933" dirty="0"/>
              <a:t>Zrychlit proces schvalování územních plánů a jejich změn.</a:t>
            </a:r>
          </a:p>
          <a:p>
            <a:pPr>
              <a:lnSpc>
                <a:spcPct val="80000"/>
              </a:lnSpc>
              <a:spcBef>
                <a:spcPts val="1600"/>
              </a:spcBef>
            </a:pPr>
            <a:r>
              <a:rPr lang="cs-CZ" sz="2933" dirty="0"/>
              <a:t>Hledat rovnováhu mezi závazností a flexibilitou, aby plánování bylo efektivní a reagovalo na aktuální potřeby. </a:t>
            </a:r>
          </a:p>
          <a:p>
            <a:pPr>
              <a:spcBef>
                <a:spcPts val="1600"/>
              </a:spcBef>
            </a:pPr>
            <a:r>
              <a:rPr lang="cs-CZ" sz="2933" dirty="0"/>
              <a:t>Zlepšit koordinaci mezi jednotlivými úrovněmi veřejné správy.</a:t>
            </a:r>
          </a:p>
          <a:p>
            <a:pPr>
              <a:spcBef>
                <a:spcPts val="1600"/>
              </a:spcBef>
            </a:pPr>
            <a:r>
              <a:rPr lang="cs-CZ" sz="2933" dirty="0"/>
              <a:t>Posílit roli odborníků v procesu územního plánování.</a:t>
            </a:r>
          </a:p>
          <a:p>
            <a:pPr>
              <a:spcBef>
                <a:spcPts val="1600"/>
              </a:spcBef>
            </a:pPr>
            <a:r>
              <a:rPr lang="cs-CZ" sz="2933" dirty="0"/>
              <a:t>Nastavit hospodářské nástroje </a:t>
            </a:r>
          </a:p>
        </p:txBody>
      </p:sp>
      <p:sp>
        <p:nvSpPr>
          <p:cNvPr id="7" name="Freeform 2">
            <a:extLst>
              <a:ext uri="{FF2B5EF4-FFF2-40B4-BE49-F238E27FC236}">
                <a16:creationId xmlns:a16="http://schemas.microsoft.com/office/drawing/2014/main" id="{1F9C5F91-232C-4740-A00E-27101F2E6114}"/>
              </a:ext>
            </a:extLst>
          </p:cNvPr>
          <p:cNvSpPr>
            <a:spLocks noChangeAspect="1"/>
          </p:cNvSpPr>
          <p:nvPr/>
        </p:nvSpPr>
        <p:spPr>
          <a:xfrm>
            <a:off x="9925325" y="1371742"/>
            <a:ext cx="1821125" cy="392991"/>
          </a:xfrm>
          <a:custGeom>
            <a:avLst/>
            <a:gdLst/>
            <a:ahLst/>
            <a:cxnLst/>
            <a:rect l="l" t="t" r="r" b="b"/>
            <a:pathLst>
              <a:path w="4141146" h="893646">
                <a:moveTo>
                  <a:pt x="0" y="0"/>
                </a:moveTo>
                <a:lnTo>
                  <a:pt x="4141146" y="0"/>
                </a:lnTo>
                <a:lnTo>
                  <a:pt x="4141146" y="893646"/>
                </a:lnTo>
                <a:lnTo>
                  <a:pt x="0" y="89364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cs-CZ" sz="1600"/>
          </a:p>
        </p:txBody>
      </p:sp>
    </p:spTree>
    <p:extLst>
      <p:ext uri="{BB962C8B-B14F-4D97-AF65-F5344CB8AC3E}">
        <p14:creationId xmlns:p14="http://schemas.microsoft.com/office/powerpoint/2010/main" val="272738903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56222B-15C1-1E44-D33C-64C8DAEA52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>
            <a:extLst>
              <a:ext uri="{FF2B5EF4-FFF2-40B4-BE49-F238E27FC236}">
                <a16:creationId xmlns:a16="http://schemas.microsoft.com/office/drawing/2014/main" id="{0930EC97-010B-3A2C-5803-B5DEEC08344E}"/>
              </a:ext>
            </a:extLst>
          </p:cNvPr>
          <p:cNvGrpSpPr/>
          <p:nvPr/>
        </p:nvGrpSpPr>
        <p:grpSpPr>
          <a:xfrm>
            <a:off x="-9235" y="6012"/>
            <a:ext cx="12199648" cy="1334697"/>
            <a:chOff x="-3649" y="-38100"/>
            <a:chExt cx="4820242" cy="665776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663A6F3A-ED0A-673F-A46C-B05CC1AE3FF6}"/>
                </a:ext>
              </a:extLst>
            </p:cNvPr>
            <p:cNvSpPr/>
            <p:nvPr/>
          </p:nvSpPr>
          <p:spPr>
            <a:xfrm>
              <a:off x="-3649" y="-3292"/>
              <a:ext cx="4816592" cy="627676"/>
            </a:xfrm>
            <a:custGeom>
              <a:avLst/>
              <a:gdLst/>
              <a:ahLst/>
              <a:cxnLst/>
              <a:rect l="l" t="t" r="r" b="b"/>
              <a:pathLst>
                <a:path w="4816592" h="627676">
                  <a:moveTo>
                    <a:pt x="0" y="0"/>
                  </a:moveTo>
                  <a:lnTo>
                    <a:pt x="4816592" y="0"/>
                  </a:lnTo>
                  <a:lnTo>
                    <a:pt x="4816592" y="627676"/>
                  </a:lnTo>
                  <a:lnTo>
                    <a:pt x="0" y="627676"/>
                  </a:lnTo>
                  <a:close/>
                </a:path>
              </a:pathLst>
            </a:custGeom>
            <a:solidFill>
              <a:srgbClr val="100894"/>
            </a:solidFill>
          </p:spPr>
          <p:txBody>
            <a:bodyPr/>
            <a:lstStyle/>
            <a:p>
              <a:pPr algn="ctr"/>
              <a:endParaRPr lang="cs-CZ" sz="3200" b="1">
                <a:solidFill>
                  <a:schemeClr val="bg1"/>
                </a:solidFill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F49E5BF0-5B94-B5F9-0FEA-40B81F042702}"/>
                </a:ext>
              </a:extLst>
            </p:cNvPr>
            <p:cNvSpPr txBox="1"/>
            <p:nvPr/>
          </p:nvSpPr>
          <p:spPr>
            <a:xfrm>
              <a:off x="0" y="-38100"/>
              <a:ext cx="4816593" cy="665776"/>
            </a:xfrm>
            <a:prstGeom prst="rect">
              <a:avLst/>
            </a:prstGeom>
          </p:spPr>
          <p:txBody>
            <a:bodyPr lIns="33862" tIns="33862" rIns="33862" bIns="33862" rtlCol="0" anchor="ctr"/>
            <a:lstStyle/>
            <a:p>
              <a:pPr algn="ctr">
                <a:lnSpc>
                  <a:spcPts val="1772"/>
                </a:lnSpc>
                <a:spcBef>
                  <a:spcPct val="0"/>
                </a:spcBef>
              </a:pPr>
              <a:endParaRPr sz="1600"/>
            </a:p>
          </p:txBody>
        </p:sp>
      </p:grpSp>
      <p:sp>
        <p:nvSpPr>
          <p:cNvPr id="8" name="Nadpis 7">
            <a:extLst>
              <a:ext uri="{FF2B5EF4-FFF2-40B4-BE49-F238E27FC236}">
                <a16:creationId xmlns:a16="http://schemas.microsoft.com/office/drawing/2014/main" id="{EE34E036-7264-D094-FA2D-FA6A67CA62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6567" y="324000"/>
            <a:ext cx="11198804" cy="761901"/>
          </a:xfrm>
        </p:spPr>
        <p:txBody>
          <a:bodyPr>
            <a:normAutofit/>
          </a:bodyPr>
          <a:lstStyle/>
          <a:p>
            <a:r>
              <a:rPr lang="cs-CZ" sz="4000" spc="-113" dirty="0">
                <a:solidFill>
                  <a:schemeClr val="bg1"/>
                </a:solidFill>
                <a:latin typeface="Aptos"/>
                <a:ea typeface="Roboto Bold"/>
                <a:cs typeface="Roboto Bold"/>
                <a:sym typeface="Roboto Bold"/>
              </a:rPr>
              <a:t>OKRUHY PROMĚNY SYSTÉMU</a:t>
            </a:r>
            <a:endParaRPr lang="cs-CZ" sz="4000" dirty="0">
              <a:solidFill>
                <a:schemeClr val="bg1"/>
              </a:solidFill>
              <a:latin typeface="Aptos" panose="020B0004020202020204" pitchFamily="34" charset="0"/>
            </a:endParaRPr>
          </a:p>
        </p:txBody>
      </p:sp>
      <p:sp>
        <p:nvSpPr>
          <p:cNvPr id="6" name="Zástupný obsah 5">
            <a:extLst>
              <a:ext uri="{FF2B5EF4-FFF2-40B4-BE49-F238E27FC236}">
                <a16:creationId xmlns:a16="http://schemas.microsoft.com/office/drawing/2014/main" id="{A148EE48-96CF-EC52-1C2E-AD641460F6B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86567" y="1525312"/>
            <a:ext cx="11240544" cy="5138836"/>
          </a:xfrm>
        </p:spPr>
        <p:txBody>
          <a:bodyPr vert="horz" lIns="60952" tIns="30476" rIns="60952" bIns="30476" rtlCol="0" anchor="t">
            <a:normAutofit/>
          </a:bodyPr>
          <a:lstStyle/>
          <a:p>
            <a:pPr marL="495250" indent="-495250">
              <a:lnSpc>
                <a:spcPct val="80000"/>
              </a:lnSpc>
              <a:buFont typeface="Arial" pitchFamily="34" charset="0"/>
              <a:buAutoNum type="arabicPeriod"/>
            </a:pPr>
            <a:r>
              <a:rPr lang="cs-CZ" sz="2933" b="1" dirty="0"/>
              <a:t>Horní úroveň </a:t>
            </a:r>
            <a:r>
              <a:rPr lang="cs-CZ" sz="2133" kern="100" dirty="0">
                <a:latin typeface="+mj-lt"/>
                <a:cs typeface="Times New Roman" panose="02020603050405020304" pitchFamily="18" charset="0"/>
              </a:rPr>
              <a:t>(stát + kraje pro plánování a prosazování strategických priorit)</a:t>
            </a:r>
            <a:br>
              <a:rPr lang="cs-CZ" sz="2133" kern="100" dirty="0">
                <a:latin typeface="+mj-lt"/>
                <a:cs typeface="Times New Roman" panose="02020603050405020304" pitchFamily="18" charset="0"/>
              </a:rPr>
            </a:br>
            <a:r>
              <a:rPr lang="cs-CZ" sz="2133" dirty="0"/>
              <a:t>integrace dnešních úrovní a dokumentů s cílem ideálně jedné plánovací úrovně</a:t>
            </a:r>
          </a:p>
          <a:p>
            <a:pPr marL="495250" indent="-495250">
              <a:lnSpc>
                <a:spcPct val="80000"/>
              </a:lnSpc>
              <a:spcBef>
                <a:spcPts val="2000"/>
              </a:spcBef>
              <a:buFont typeface="Arial" pitchFamily="34" charset="0"/>
              <a:buAutoNum type="arabicPeriod"/>
            </a:pPr>
            <a:r>
              <a:rPr lang="cs-CZ" sz="2933" b="1" dirty="0"/>
              <a:t>Dolní úroveň </a:t>
            </a:r>
            <a:r>
              <a:rPr lang="cs-CZ" sz="2400" b="1" dirty="0"/>
              <a:t>v samostatné působnosti </a:t>
            </a:r>
            <a:r>
              <a:rPr lang="cs-CZ" sz="2133" kern="100" dirty="0">
                <a:latin typeface="+mj-lt"/>
                <a:cs typeface="Times New Roman" panose="02020603050405020304" pitchFamily="18" charset="0"/>
              </a:rPr>
              <a:t>(</a:t>
            </a:r>
            <a:r>
              <a:rPr lang="cs-CZ" sz="2133" dirty="0"/>
              <a:t>aglomerace, města, obce a jejich sdružení </a:t>
            </a:r>
            <a:r>
              <a:rPr lang="cs-CZ" sz="1600" dirty="0"/>
              <a:t>(významově si rovné i nerovné)</a:t>
            </a:r>
          </a:p>
          <a:p>
            <a:pPr lvl="2">
              <a:spcBef>
                <a:spcPts val="400"/>
              </a:spcBef>
            </a:pPr>
            <a:r>
              <a:rPr lang="cs-CZ" sz="1600" kern="100" dirty="0">
                <a:latin typeface="+mj-lt"/>
                <a:cs typeface="Times New Roman" panose="02020603050405020304" pitchFamily="18" charset="0"/>
              </a:rPr>
              <a:t>flexibilita a přitom jistota, pravomoci i odpovědnost samospráv</a:t>
            </a:r>
          </a:p>
          <a:p>
            <a:pPr lvl="2">
              <a:spcBef>
                <a:spcPts val="0"/>
              </a:spcBef>
            </a:pPr>
            <a:r>
              <a:rPr lang="cs-CZ" sz="1600" kern="100" dirty="0">
                <a:latin typeface="+mj-lt"/>
                <a:cs typeface="Times New Roman" panose="02020603050405020304" pitchFamily="18" charset="0"/>
              </a:rPr>
              <a:t>změna role dotčených orgánů státní správy (DO) a jejich stanovisek a jejich koordinace (harmonizace)</a:t>
            </a:r>
          </a:p>
          <a:p>
            <a:pPr lvl="2">
              <a:spcBef>
                <a:spcPts val="0"/>
              </a:spcBef>
            </a:pPr>
            <a:r>
              <a:rPr lang="cs-CZ" sz="1600" kern="100" dirty="0">
                <a:latin typeface="+mj-lt"/>
                <a:cs typeface="Times New Roman" panose="02020603050405020304" pitchFamily="18" charset="0"/>
              </a:rPr>
              <a:t>změna právní formy (OOP nebo </a:t>
            </a:r>
            <a:r>
              <a:rPr lang="cs-CZ" sz="1600" kern="100" dirty="0" err="1">
                <a:latin typeface="+mj-lt"/>
                <a:cs typeface="Times New Roman" panose="02020603050405020304" pitchFamily="18" charset="0"/>
              </a:rPr>
              <a:t>OZV</a:t>
            </a:r>
            <a:r>
              <a:rPr lang="cs-CZ" sz="1600" kern="100" dirty="0">
                <a:latin typeface="+mj-lt"/>
                <a:cs typeface="Times New Roman" panose="02020603050405020304" pitchFamily="18" charset="0"/>
              </a:rPr>
              <a:t> (?))</a:t>
            </a:r>
          </a:p>
          <a:p>
            <a:pPr lvl="2">
              <a:spcBef>
                <a:spcPts val="0"/>
              </a:spcBef>
            </a:pPr>
            <a:r>
              <a:rPr lang="cs-CZ" sz="1600" kern="100" dirty="0">
                <a:latin typeface="+mj-lt"/>
                <a:cs typeface="Times New Roman" panose="02020603050405020304" pitchFamily="18" charset="0"/>
              </a:rPr>
              <a:t>transparentní nástroje pro </a:t>
            </a:r>
            <a:r>
              <a:rPr lang="cs-CZ" sz="1600" kern="100">
                <a:latin typeface="+mj-lt"/>
                <a:cs typeface="Times New Roman" panose="02020603050405020304" pitchFamily="18" charset="0"/>
              </a:rPr>
              <a:t>obce ke stanovení </a:t>
            </a:r>
            <a:r>
              <a:rPr lang="cs-CZ" sz="1600" kern="100" dirty="0">
                <a:latin typeface="+mj-lt"/>
                <a:cs typeface="Times New Roman" panose="02020603050405020304" pitchFamily="18" charset="0"/>
              </a:rPr>
              <a:t>podmínek pro povolování záměrů </a:t>
            </a:r>
          </a:p>
          <a:p>
            <a:pPr marL="76192" indent="0">
              <a:lnSpc>
                <a:spcPct val="80000"/>
              </a:lnSpc>
              <a:spcBef>
                <a:spcPts val="2000"/>
              </a:spcBef>
              <a:buNone/>
            </a:pPr>
            <a:r>
              <a:rPr lang="cs-CZ" sz="2933" b="1" dirty="0"/>
              <a:t>3. Hospodářské (ekonomické) nástroje</a:t>
            </a:r>
            <a:br>
              <a:rPr lang="cs-CZ" sz="2933" b="1" dirty="0"/>
            </a:br>
            <a:r>
              <a:rPr lang="cs-CZ" sz="2133" dirty="0"/>
              <a:t>	plánování rozvoje území obcí provázat s motivačními, rozpočtovými a investičními nástroji</a:t>
            </a:r>
          </a:p>
          <a:p>
            <a:pPr marL="76192" indent="0">
              <a:lnSpc>
                <a:spcPct val="80000"/>
              </a:lnSpc>
              <a:spcBef>
                <a:spcPts val="2400"/>
              </a:spcBef>
              <a:buNone/>
            </a:pPr>
            <a:r>
              <a:rPr lang="cs-CZ" sz="2933" b="1" dirty="0"/>
              <a:t>4. Digitalizace </a:t>
            </a:r>
            <a:r>
              <a:rPr lang="cs-CZ" sz="2133" dirty="0"/>
              <a:t>(informační systém plánování rozvoje území – </a:t>
            </a:r>
            <a:r>
              <a:rPr lang="cs-CZ" sz="2133" dirty="0" err="1"/>
              <a:t>NGUP</a:t>
            </a:r>
            <a:r>
              <a:rPr lang="cs-CZ" sz="2133" dirty="0"/>
              <a:t>)</a:t>
            </a:r>
          </a:p>
          <a:p>
            <a:pPr marL="76192" indent="0">
              <a:lnSpc>
                <a:spcPct val="80000"/>
              </a:lnSpc>
              <a:spcBef>
                <a:spcPts val="2400"/>
              </a:spcBef>
              <a:buNone/>
            </a:pPr>
            <a:r>
              <a:rPr lang="cs-CZ" sz="2933" b="1" dirty="0"/>
              <a:t>5. Výchova a vzdělávání </a:t>
            </a:r>
            <a:br>
              <a:rPr lang="cs-CZ" sz="2933" b="1" dirty="0"/>
            </a:br>
            <a:r>
              <a:rPr lang="cs-CZ" sz="2133" b="1" dirty="0"/>
              <a:t>	</a:t>
            </a:r>
            <a:r>
              <a:rPr lang="cs-CZ" sz="2133" dirty="0"/>
              <a:t>(změna (modernizace) vzdělávacího systému v oblasti (plánování) 	rozvoje na všech úrovních)</a:t>
            </a:r>
            <a:endParaRPr lang="cs-CZ" sz="2133" kern="100" dirty="0">
              <a:latin typeface="+mj-lt"/>
              <a:cs typeface="Times New Roman" panose="02020603050405020304" pitchFamily="18" charset="0"/>
            </a:endParaRPr>
          </a:p>
          <a:p>
            <a:pPr marL="495250" indent="-495250">
              <a:buFont typeface="Arial" pitchFamily="34" charset="0"/>
              <a:buAutoNum type="arabicPeriod"/>
            </a:pPr>
            <a:endParaRPr lang="cs-CZ" sz="2133" dirty="0"/>
          </a:p>
          <a:p>
            <a:pPr marL="495250" indent="-495250">
              <a:buFont typeface="Arial" pitchFamily="34" charset="0"/>
              <a:buAutoNum type="arabicPeriod"/>
            </a:pPr>
            <a:endParaRPr lang="cs-CZ" sz="2133" dirty="0"/>
          </a:p>
          <a:p>
            <a:pPr marL="495250" indent="-495250">
              <a:buAutoNum type="arabicPeriod"/>
            </a:pPr>
            <a:endParaRPr lang="cs-CZ" sz="2133" kern="100" dirty="0">
              <a:latin typeface="+mj-lt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cs-CZ" sz="2133" kern="100" dirty="0">
              <a:latin typeface="+mj-lt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cs-CZ" sz="2933" b="1" dirty="0"/>
          </a:p>
        </p:txBody>
      </p:sp>
      <p:sp>
        <p:nvSpPr>
          <p:cNvPr id="2" name="Freeform 2">
            <a:extLst>
              <a:ext uri="{FF2B5EF4-FFF2-40B4-BE49-F238E27FC236}">
                <a16:creationId xmlns:a16="http://schemas.microsoft.com/office/drawing/2014/main" id="{FE992BC3-C3F1-AA89-CC8B-32CEBFE58956}"/>
              </a:ext>
            </a:extLst>
          </p:cNvPr>
          <p:cNvSpPr>
            <a:spLocks noChangeAspect="1"/>
          </p:cNvSpPr>
          <p:nvPr/>
        </p:nvSpPr>
        <p:spPr>
          <a:xfrm>
            <a:off x="9947250" y="1459443"/>
            <a:ext cx="1821125" cy="392991"/>
          </a:xfrm>
          <a:custGeom>
            <a:avLst/>
            <a:gdLst/>
            <a:ahLst/>
            <a:cxnLst/>
            <a:rect l="l" t="t" r="r" b="b"/>
            <a:pathLst>
              <a:path w="4141146" h="893646">
                <a:moveTo>
                  <a:pt x="0" y="0"/>
                </a:moveTo>
                <a:lnTo>
                  <a:pt x="4141146" y="0"/>
                </a:lnTo>
                <a:lnTo>
                  <a:pt x="4141146" y="893646"/>
                </a:lnTo>
                <a:lnTo>
                  <a:pt x="0" y="89364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cs-CZ" sz="1600"/>
          </a:p>
        </p:txBody>
      </p:sp>
    </p:spTree>
    <p:extLst>
      <p:ext uri="{BB962C8B-B14F-4D97-AF65-F5344CB8AC3E}">
        <p14:creationId xmlns:p14="http://schemas.microsoft.com/office/powerpoint/2010/main" val="138183460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7E7A1A-6DE6-816B-52F5-864DF08004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>
            <a:extLst>
              <a:ext uri="{FF2B5EF4-FFF2-40B4-BE49-F238E27FC236}">
                <a16:creationId xmlns:a16="http://schemas.microsoft.com/office/drawing/2014/main" id="{52CBB490-2A78-CFA1-8E2D-9E87FBBFF961}"/>
              </a:ext>
            </a:extLst>
          </p:cNvPr>
          <p:cNvGrpSpPr/>
          <p:nvPr/>
        </p:nvGrpSpPr>
        <p:grpSpPr>
          <a:xfrm>
            <a:off x="-13855" y="-138694"/>
            <a:ext cx="12199648" cy="1334697"/>
            <a:chOff x="-3649" y="-38100"/>
            <a:chExt cx="4820242" cy="665776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8BE2A797-31C9-CD0D-0470-0514C69015F4}"/>
                </a:ext>
              </a:extLst>
            </p:cNvPr>
            <p:cNvSpPr/>
            <p:nvPr/>
          </p:nvSpPr>
          <p:spPr>
            <a:xfrm>
              <a:off x="-3649" y="-3292"/>
              <a:ext cx="4816592" cy="627676"/>
            </a:xfrm>
            <a:custGeom>
              <a:avLst/>
              <a:gdLst/>
              <a:ahLst/>
              <a:cxnLst/>
              <a:rect l="l" t="t" r="r" b="b"/>
              <a:pathLst>
                <a:path w="4816592" h="627676">
                  <a:moveTo>
                    <a:pt x="0" y="0"/>
                  </a:moveTo>
                  <a:lnTo>
                    <a:pt x="4816592" y="0"/>
                  </a:lnTo>
                  <a:lnTo>
                    <a:pt x="4816592" y="627676"/>
                  </a:lnTo>
                  <a:lnTo>
                    <a:pt x="0" y="627676"/>
                  </a:lnTo>
                  <a:close/>
                </a:path>
              </a:pathLst>
            </a:custGeom>
            <a:solidFill>
              <a:srgbClr val="100894"/>
            </a:solidFill>
          </p:spPr>
          <p:txBody>
            <a:bodyPr/>
            <a:lstStyle/>
            <a:p>
              <a:pPr algn="ctr"/>
              <a:endParaRPr lang="cs-CZ" sz="3200" b="1">
                <a:solidFill>
                  <a:schemeClr val="bg1"/>
                </a:solidFill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90F44446-CAF8-4B57-9CF5-BA8C24AB38E3}"/>
                </a:ext>
              </a:extLst>
            </p:cNvPr>
            <p:cNvSpPr txBox="1"/>
            <p:nvPr/>
          </p:nvSpPr>
          <p:spPr>
            <a:xfrm>
              <a:off x="0" y="-38100"/>
              <a:ext cx="4816593" cy="665776"/>
            </a:xfrm>
            <a:prstGeom prst="rect">
              <a:avLst/>
            </a:prstGeom>
          </p:spPr>
          <p:txBody>
            <a:bodyPr lIns="33862" tIns="33862" rIns="33862" bIns="33862" rtlCol="0" anchor="ctr"/>
            <a:lstStyle/>
            <a:p>
              <a:pPr algn="ctr">
                <a:lnSpc>
                  <a:spcPts val="1772"/>
                </a:lnSpc>
                <a:spcBef>
                  <a:spcPct val="0"/>
                </a:spcBef>
              </a:pPr>
              <a:endParaRPr sz="1600"/>
            </a:p>
          </p:txBody>
        </p:sp>
      </p:grpSp>
      <p:sp>
        <p:nvSpPr>
          <p:cNvPr id="8" name="Nadpis 7">
            <a:extLst>
              <a:ext uri="{FF2B5EF4-FFF2-40B4-BE49-F238E27FC236}">
                <a16:creationId xmlns:a16="http://schemas.microsoft.com/office/drawing/2014/main" id="{C3C4997F-475D-3F9A-A789-DAE80E37A5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6567" y="324000"/>
            <a:ext cx="11198804" cy="761901"/>
          </a:xfrm>
        </p:spPr>
        <p:txBody>
          <a:bodyPr>
            <a:normAutofit/>
          </a:bodyPr>
          <a:lstStyle/>
          <a:p>
            <a:r>
              <a:rPr lang="cs-CZ" sz="4000" spc="-113" dirty="0">
                <a:solidFill>
                  <a:schemeClr val="bg1"/>
                </a:solidFill>
                <a:latin typeface="Aptos"/>
                <a:ea typeface="Roboto Bold"/>
                <a:cs typeface="Roboto Bold"/>
                <a:sym typeface="Roboto Bold"/>
              </a:rPr>
              <a:t>ZÁVĚR - SHRNUTÍ</a:t>
            </a:r>
            <a:endParaRPr lang="cs-CZ" sz="4000" dirty="0">
              <a:solidFill>
                <a:schemeClr val="bg1"/>
              </a:solidFill>
              <a:latin typeface="Aptos" panose="020B0004020202020204" pitchFamily="34" charset="0"/>
            </a:endParaRPr>
          </a:p>
        </p:txBody>
      </p:sp>
      <p:sp>
        <p:nvSpPr>
          <p:cNvPr id="6" name="Zástupný obsah 5">
            <a:extLst>
              <a:ext uri="{FF2B5EF4-FFF2-40B4-BE49-F238E27FC236}">
                <a16:creationId xmlns:a16="http://schemas.microsoft.com/office/drawing/2014/main" id="{EFE646F9-5F5F-3FB5-430B-FDF7CD19409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75279" y="1940471"/>
            <a:ext cx="11071170" cy="4881593"/>
          </a:xfrm>
        </p:spPr>
        <p:txBody>
          <a:bodyPr vert="horz" lIns="60952" tIns="30476" rIns="60952" bIns="30476" rtlCol="0" anchor="t">
            <a:normAutofit/>
          </a:bodyPr>
          <a:lstStyle/>
          <a:p>
            <a:pPr>
              <a:lnSpc>
                <a:spcPct val="80000"/>
              </a:lnSpc>
              <a:spcBef>
                <a:spcPts val="0"/>
              </a:spcBef>
              <a:spcAft>
                <a:spcPts val="2000"/>
              </a:spcAft>
            </a:pPr>
            <a:r>
              <a:rPr lang="cs-CZ" sz="4000" dirty="0"/>
              <a:t>Cílem je spokojený člověk ve svém prostředí </a:t>
            </a:r>
          </a:p>
          <a:p>
            <a:pPr>
              <a:lnSpc>
                <a:spcPct val="80000"/>
              </a:lnSpc>
              <a:spcBef>
                <a:spcPts val="0"/>
              </a:spcBef>
              <a:spcAft>
                <a:spcPts val="2000"/>
              </a:spcAft>
            </a:pPr>
            <a:r>
              <a:rPr lang="cs-CZ" sz="4000" dirty="0"/>
              <a:t>Nejvyšším veřejným zájmem je život obyvatel</a:t>
            </a:r>
          </a:p>
          <a:p>
            <a:pPr>
              <a:lnSpc>
                <a:spcPct val="80000"/>
              </a:lnSpc>
              <a:spcBef>
                <a:spcPts val="0"/>
              </a:spcBef>
              <a:spcAft>
                <a:spcPts val="2000"/>
              </a:spcAft>
            </a:pPr>
            <a:r>
              <a:rPr lang="cs-CZ" sz="4000" dirty="0"/>
              <a:t>Nástrojem je plánování jako kontinuální činnost </a:t>
            </a:r>
            <a:r>
              <a:rPr lang="cs-CZ" sz="3600" dirty="0"/>
              <a:t>(nikoliv plán jako dokument)</a:t>
            </a:r>
            <a:endParaRPr lang="cs-CZ" sz="4000" dirty="0"/>
          </a:p>
          <a:p>
            <a:pPr>
              <a:lnSpc>
                <a:spcPct val="80000"/>
              </a:lnSpc>
              <a:spcBef>
                <a:spcPts val="0"/>
              </a:spcBef>
              <a:spcAft>
                <a:spcPts val="2000"/>
              </a:spcAft>
            </a:pPr>
            <a:r>
              <a:rPr lang="cs-CZ" sz="4000" dirty="0"/>
              <a:t>Rozvíjející se obec = prosperující obec</a:t>
            </a:r>
            <a:endParaRPr lang="cs-CZ" sz="2800" dirty="0"/>
          </a:p>
          <a:p>
            <a:pPr marL="495250" indent="-495250">
              <a:buAutoNum type="arabicPeriod"/>
            </a:pPr>
            <a:endParaRPr lang="cs-CZ" sz="2133" kern="100" dirty="0">
              <a:latin typeface="+mj-lt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cs-CZ" sz="2133" kern="100" dirty="0">
              <a:latin typeface="+mj-lt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cs-CZ" sz="2933" b="1" dirty="0"/>
          </a:p>
        </p:txBody>
      </p:sp>
      <p:sp>
        <p:nvSpPr>
          <p:cNvPr id="10" name="Nadpis 7">
            <a:extLst>
              <a:ext uri="{FF2B5EF4-FFF2-40B4-BE49-F238E27FC236}">
                <a16:creationId xmlns:a16="http://schemas.microsoft.com/office/drawing/2014/main" id="{EB22F652-3B9A-25F6-F95A-D3A4E0528FC3}"/>
              </a:ext>
            </a:extLst>
          </p:cNvPr>
          <p:cNvSpPr txBox="1">
            <a:spLocks/>
          </p:cNvSpPr>
          <p:nvPr/>
        </p:nvSpPr>
        <p:spPr>
          <a:xfrm>
            <a:off x="-377506" y="5308294"/>
            <a:ext cx="6709743" cy="761901"/>
          </a:xfrm>
          <a:prstGeom prst="rect">
            <a:avLst/>
          </a:prstGeom>
        </p:spPr>
        <p:txBody>
          <a:bodyPr vert="horz" lIns="60952" tIns="30476" rIns="60952" bIns="30476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cs-CZ" sz="4000" dirty="0">
              <a:solidFill>
                <a:schemeClr val="bg1"/>
              </a:solidFill>
              <a:latin typeface="Aptos" panose="020B0004020202020204" pitchFamily="34" charset="0"/>
            </a:endParaRPr>
          </a:p>
        </p:txBody>
      </p:sp>
      <p:sp>
        <p:nvSpPr>
          <p:cNvPr id="13" name="Freeform 2">
            <a:extLst>
              <a:ext uri="{FF2B5EF4-FFF2-40B4-BE49-F238E27FC236}">
                <a16:creationId xmlns:a16="http://schemas.microsoft.com/office/drawing/2014/main" id="{0B9F8A2D-02C3-1990-7A17-222FF026B8F4}"/>
              </a:ext>
            </a:extLst>
          </p:cNvPr>
          <p:cNvSpPr>
            <a:spLocks noChangeAspect="1"/>
          </p:cNvSpPr>
          <p:nvPr/>
        </p:nvSpPr>
        <p:spPr>
          <a:xfrm>
            <a:off x="9925325" y="1371742"/>
            <a:ext cx="1821125" cy="392991"/>
          </a:xfrm>
          <a:custGeom>
            <a:avLst/>
            <a:gdLst/>
            <a:ahLst/>
            <a:cxnLst/>
            <a:rect l="l" t="t" r="r" b="b"/>
            <a:pathLst>
              <a:path w="4141146" h="893646">
                <a:moveTo>
                  <a:pt x="0" y="0"/>
                </a:moveTo>
                <a:lnTo>
                  <a:pt x="4141146" y="0"/>
                </a:lnTo>
                <a:lnTo>
                  <a:pt x="4141146" y="893646"/>
                </a:lnTo>
                <a:lnTo>
                  <a:pt x="0" y="89364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cs-CZ" sz="1600"/>
          </a:p>
        </p:txBody>
      </p:sp>
    </p:spTree>
    <p:extLst>
      <p:ext uri="{BB962C8B-B14F-4D97-AF65-F5344CB8AC3E}">
        <p14:creationId xmlns:p14="http://schemas.microsoft.com/office/powerpoint/2010/main" val="16294807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09049E1-81A6-5A21-A5B5-CAA8728651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Děkuji za pozornost!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ACAFC96E-74FD-5056-8174-7281D7391D6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cs-CZ" dirty="0"/>
              <a:t>Ing. Radim Sršeň, </a:t>
            </a:r>
            <a:r>
              <a:rPr lang="cs-CZ" dirty="0" err="1"/>
              <a:t>Ph</a:t>
            </a:r>
            <a:r>
              <a:rPr lang="cs-CZ" dirty="0"/>
              <a:t>. D., náměstek ministra</a:t>
            </a: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7EFBB856-13F2-FCD5-A8F6-3A892763C96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cs-CZ" dirty="0" err="1"/>
              <a:t>Radim.Srsen@mmr.gov.cz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129360368"/>
      </p:ext>
    </p:extLst>
  </p:cSld>
  <p:clrMapOvr>
    <a:masterClrMapping/>
  </p:clrMapOvr>
</p:sld>
</file>

<file path=ppt/theme/theme1.xml><?xml version="1.0" encoding="utf-8"?>
<a:theme xmlns:a="http://schemas.openxmlformats.org/drawingml/2006/main" name="Úvod">
  <a:themeElements>
    <a:clrScheme name="Vlastní 1">
      <a:dk1>
        <a:sysClr val="windowText" lastClr="000000"/>
      </a:dk1>
      <a:lt1>
        <a:sysClr val="window" lastClr="FFFFFF"/>
      </a:lt1>
      <a:dk2>
        <a:srgbClr val="000000"/>
      </a:dk2>
      <a:lt2>
        <a:srgbClr val="FFFFFF"/>
      </a:lt2>
      <a:accent1>
        <a:srgbClr val="51B7E9"/>
      </a:accent1>
      <a:accent2>
        <a:srgbClr val="2896D3"/>
      </a:accent2>
      <a:accent3>
        <a:srgbClr val="006DA1"/>
      </a:accent3>
      <a:accent4>
        <a:srgbClr val="E94C55"/>
      </a:accent4>
      <a:accent5>
        <a:srgbClr val="006DA1"/>
      </a:accent5>
      <a:accent6>
        <a:srgbClr val="FFFFFF"/>
      </a:accent6>
      <a:hlink>
        <a:srgbClr val="006DA1"/>
      </a:hlink>
      <a:folHlink>
        <a:srgbClr val="E94C55"/>
      </a:folHlink>
    </a:clrScheme>
    <a:fontScheme name="Vlastní 1">
      <a:majorFont>
        <a:latin typeface="Segoe UI"/>
        <a:ea typeface=""/>
        <a:cs typeface=""/>
      </a:majorFont>
      <a:minorFont>
        <a:latin typeface="Segoe UI"/>
        <a:ea typeface=""/>
        <a:cs typeface="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zentace_smilovice_AS (final nové období) (002).pptx" id="{3F9EFC44-BA8E-40A8-A7FF-2DB73CBE1B12}" vid="{CC2410CE-3E8F-41DE-9440-594480134628}"/>
    </a:ext>
  </a:extLst>
</a:theme>
</file>

<file path=ppt/theme/theme2.xml><?xml version="1.0" encoding="utf-8"?>
<a:theme xmlns:a="http://schemas.openxmlformats.org/drawingml/2006/main" name="Obsah">
  <a:themeElements>
    <a:clrScheme name="Vlastní 1">
      <a:dk1>
        <a:sysClr val="windowText" lastClr="000000"/>
      </a:dk1>
      <a:lt1>
        <a:sysClr val="window" lastClr="FFFFFF"/>
      </a:lt1>
      <a:dk2>
        <a:srgbClr val="000000"/>
      </a:dk2>
      <a:lt2>
        <a:srgbClr val="FFFFFF"/>
      </a:lt2>
      <a:accent1>
        <a:srgbClr val="51B7E9"/>
      </a:accent1>
      <a:accent2>
        <a:srgbClr val="2896D3"/>
      </a:accent2>
      <a:accent3>
        <a:srgbClr val="006DA1"/>
      </a:accent3>
      <a:accent4>
        <a:srgbClr val="E94C55"/>
      </a:accent4>
      <a:accent5>
        <a:srgbClr val="006DA1"/>
      </a:accent5>
      <a:accent6>
        <a:srgbClr val="FFFFFF"/>
      </a:accent6>
      <a:hlink>
        <a:srgbClr val="006DA1"/>
      </a:hlink>
      <a:folHlink>
        <a:srgbClr val="E94C55"/>
      </a:folHlink>
    </a:clrScheme>
    <a:fontScheme name="Vlastní 1">
      <a:majorFont>
        <a:latin typeface="Segoe UI"/>
        <a:ea typeface=""/>
        <a:cs typeface=""/>
      </a:majorFont>
      <a:minorFont>
        <a:latin typeface="Segoe UI"/>
        <a:ea typeface=""/>
        <a:cs typeface="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zentace_smilovice_AS (final nové období) (002).pptx" id="{3F9EFC44-BA8E-40A8-A7FF-2DB73CBE1B12}" vid="{21D14575-98E3-4F6F-8A4F-A4F6A89A65C2}"/>
    </a:ext>
  </a:extLst>
</a:theme>
</file>

<file path=ppt/theme/theme3.xml><?xml version="1.0" encoding="utf-8"?>
<a:theme xmlns:a="http://schemas.openxmlformats.org/drawingml/2006/main" name="1_Závěr">
  <a:themeElements>
    <a:clrScheme name="Vlastní 1">
      <a:dk1>
        <a:sysClr val="windowText" lastClr="000000"/>
      </a:dk1>
      <a:lt1>
        <a:sysClr val="window" lastClr="FFFFFF"/>
      </a:lt1>
      <a:dk2>
        <a:srgbClr val="000000"/>
      </a:dk2>
      <a:lt2>
        <a:srgbClr val="FFFFFF"/>
      </a:lt2>
      <a:accent1>
        <a:srgbClr val="51B7E9"/>
      </a:accent1>
      <a:accent2>
        <a:srgbClr val="2896D3"/>
      </a:accent2>
      <a:accent3>
        <a:srgbClr val="006DA1"/>
      </a:accent3>
      <a:accent4>
        <a:srgbClr val="E94C55"/>
      </a:accent4>
      <a:accent5>
        <a:srgbClr val="006DA1"/>
      </a:accent5>
      <a:accent6>
        <a:srgbClr val="FFFFFF"/>
      </a:accent6>
      <a:hlink>
        <a:srgbClr val="006DA1"/>
      </a:hlink>
      <a:folHlink>
        <a:srgbClr val="E94C55"/>
      </a:folHlink>
    </a:clrScheme>
    <a:fontScheme name="Vlastní 1">
      <a:majorFont>
        <a:latin typeface="Segoe UI"/>
        <a:ea typeface=""/>
        <a:cs typeface=""/>
      </a:majorFont>
      <a:minorFont>
        <a:latin typeface="Segoe UI"/>
        <a:ea typeface=""/>
        <a:cs typeface="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zentace1" id="{1760F5DF-61CF-4E93-BA1E-8D99C2672772}" vid="{354AD827-C469-496F-9C77-2F0EE94E6D25}"/>
    </a:ext>
  </a:extLst>
</a:theme>
</file>

<file path=ppt/theme/theme4.xml><?xml version="1.0" encoding="utf-8"?>
<a:theme xmlns:a="http://schemas.openxmlformats.org/drawingml/2006/main" name="MMR2025">
  <a:themeElements>
    <a:clrScheme name="MMR2025">
      <a:dk1>
        <a:srgbClr val="000000"/>
      </a:dk1>
      <a:lt1>
        <a:srgbClr val="FFFFFF"/>
      </a:lt1>
      <a:dk2>
        <a:srgbClr val="034EA2"/>
      </a:dk2>
      <a:lt2>
        <a:srgbClr val="FFFFFF"/>
      </a:lt2>
      <a:accent1>
        <a:srgbClr val="034EA2"/>
      </a:accent1>
      <a:accent2>
        <a:srgbClr val="376FB7"/>
      </a:accent2>
      <a:accent3>
        <a:srgbClr val="8ACCF0"/>
      </a:accent3>
      <a:accent4>
        <a:srgbClr val="FEB700"/>
      </a:accent4>
      <a:accent5>
        <a:srgbClr val="7F7F7F"/>
      </a:accent5>
      <a:accent6>
        <a:srgbClr val="A5A5A5"/>
      </a:accent6>
      <a:hlink>
        <a:srgbClr val="034EA2"/>
      </a:hlink>
      <a:folHlink>
        <a:srgbClr val="034EA2"/>
      </a:folHlink>
    </a:clrScheme>
    <a:fontScheme name="MMR2025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custClrLst>
    <a:custClr name="MMR Bílá">
      <a:srgbClr val="FFFFFF"/>
    </a:custClr>
    <a:custClr name="MMR Černá">
      <a:srgbClr val="000000"/>
    </a:custClr>
    <a:custClr name="MMR Bílá">
      <a:srgbClr val="FFFFFF"/>
    </a:custClr>
    <a:custClr name="MMR Modrá 01">
      <a:srgbClr val="034EA2"/>
    </a:custClr>
    <a:custClr name="MMR Modrá 01">
      <a:srgbClr val="034EA2"/>
    </a:custClr>
    <a:custClr name="MMR Modrá 02">
      <a:srgbClr val="376FB7"/>
    </a:custClr>
    <a:custClr name="MMR Modrá 03">
      <a:srgbClr val="8ACCF0"/>
    </a:custClr>
    <a:custClr name="MMR Žlutá">
      <a:srgbClr val="FFCB08"/>
    </a:custClr>
    <a:custClr name="MMR Tmavě šedá">
      <a:srgbClr val="7F7F7F"/>
    </a:custClr>
    <a:custClr name="MMR Světle šedá">
      <a:srgbClr val="A5A5A5"/>
    </a:custClr>
    <a:custClr name="MMR Bílá">
      <a:srgbClr val="FFFFFF"/>
    </a:custClr>
    <a:custClr name="MMR Černá">
      <a:srgbClr val="000000"/>
    </a:custClr>
    <a:custClr name="MMR Bílá">
      <a:srgbClr val="FFFFFF"/>
    </a:custClr>
    <a:custClr name="MMR Modrá 01">
      <a:srgbClr val="034EA2"/>
    </a:custClr>
    <a:custClr name="MMR Modrá 01">
      <a:srgbClr val="034EA2"/>
    </a:custClr>
    <a:custClr name="MMR Modrá 02">
      <a:srgbClr val="376FB7"/>
    </a:custClr>
    <a:custClr name="MMR Modrá 03">
      <a:srgbClr val="8ACCF0"/>
    </a:custClr>
    <a:custClr name="MMR Žlutá">
      <a:srgbClr val="FFCB08"/>
    </a:custClr>
    <a:custClr name="MMR Tmavě šedá">
      <a:srgbClr val="7F7F7F"/>
    </a:custClr>
    <a:custClr name="MMR Světle šedá">
      <a:srgbClr val="A5A5A5"/>
    </a:custClr>
  </a:custClrLst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5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Override1.xml><?xml version="1.0" encoding="utf-8"?>
<a:themeOverride xmlns:a="http://schemas.openxmlformats.org/drawingml/2006/main">
  <a:clrScheme name="NOK">
    <a:dk1>
      <a:srgbClr val="262626"/>
    </a:dk1>
    <a:lt1>
      <a:sysClr val="window" lastClr="FFFFFF"/>
    </a:lt1>
    <a:dk2>
      <a:srgbClr val="1F497D"/>
    </a:dk2>
    <a:lt2>
      <a:srgbClr val="EEECE1"/>
    </a:lt2>
    <a:accent1>
      <a:srgbClr val="17365D"/>
    </a:accent1>
    <a:accent2>
      <a:srgbClr val="548DD4"/>
    </a:accent2>
    <a:accent3>
      <a:srgbClr val="8DB3E2"/>
    </a:accent3>
    <a:accent4>
      <a:srgbClr val="C6D9F0"/>
    </a:accent4>
    <a:accent5>
      <a:srgbClr val="C6D9F0"/>
    </a:accent5>
    <a:accent6>
      <a:srgbClr val="C6D9F0"/>
    </a:accent6>
    <a:hlink>
      <a:srgbClr val="0000FF"/>
    </a:hlink>
    <a:folHlink>
      <a:srgbClr val="800080"/>
    </a:folHlink>
  </a:clrScheme>
  <a:fontScheme name="Kancelář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Kancelář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a584bce1-3946-4d68-b90a-c37cc941a40f">
      <Terms xmlns="http://schemas.microsoft.com/office/infopath/2007/PartnerControls"/>
    </lcf76f155ced4ddcb4097134ff3c332f>
    <TaxCatchAll xmlns="3cd1fcfc-948d-4fe3-9a25-2a8aa5575ef3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5CF20F86CD88834C9DF4BF53A12661AE" ma:contentTypeVersion="16" ma:contentTypeDescription="Vytvoří nový dokument" ma:contentTypeScope="" ma:versionID="214b2d26d3a3ce41e462f3583b8a6f66">
  <xsd:schema xmlns:xsd="http://www.w3.org/2001/XMLSchema" xmlns:xs="http://www.w3.org/2001/XMLSchema" xmlns:p="http://schemas.microsoft.com/office/2006/metadata/properties" xmlns:ns2="a584bce1-3946-4d68-b90a-c37cc941a40f" xmlns:ns3="3cd1fcfc-948d-4fe3-9a25-2a8aa5575ef3" targetNamespace="http://schemas.microsoft.com/office/2006/metadata/properties" ma:root="true" ma:fieldsID="f4d5afb1f92e6a92b9a1ec5b3921de81" ns2:_="" ns3:_="">
    <xsd:import namespace="a584bce1-3946-4d68-b90a-c37cc941a40f"/>
    <xsd:import namespace="3cd1fcfc-948d-4fe3-9a25-2a8aa5575ef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ObjectDetectorVersions" minOccurs="0"/>
                <xsd:element ref="ns2:MediaLengthInSeconds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584bce1-3946-4d68-b90a-c37cc941a40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ObjectDetectorVersions" ma:index="1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LengthInSeconds" ma:index="16" nillable="true" ma:displayName="MediaLengthInSeconds" ma:hidden="true" ma:internalName="MediaLengthInSeconds" ma:readOnly="true">
      <xsd:simpleType>
        <xsd:restriction base="dms:Unknown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20" nillable="true" ma:taxonomy="true" ma:internalName="lcf76f155ced4ddcb4097134ff3c332f" ma:taxonomyFieldName="MediaServiceImageTags" ma:displayName="Značky obrázků" ma:readOnly="false" ma:fieldId="{5cf76f15-5ced-4ddc-b409-7134ff3c332f}" ma:taxonomyMulti="true" ma:sspId="de97acfe-e349-49a2-9112-0b04129138d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cd1fcfc-948d-4fe3-9a25-2a8aa5575ef3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dílí se s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dílené s podrobnostmi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d4e1f8e5-478c-4319-9fbc-1ca1f4672aa6}" ma:internalName="TaxCatchAll" ma:showField="CatchAllData" ma:web="3cd1fcfc-948d-4fe3-9a25-2a8aa5575ef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obsahu"/>
        <xsd:element ref="dc:title" minOccurs="0" maxOccurs="1" ma:index="4" ma:displayName="Nadpis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506DB595-3202-4447-A8D1-FDF4512D1214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EF8EF0B4-9C1E-490E-AF35-EBA39DBEB976}">
  <ds:schemaRefs>
    <ds:schemaRef ds:uri="3cd1fcfc-948d-4fe3-9a25-2a8aa5575ef3"/>
    <ds:schemaRef ds:uri="http://schemas.microsoft.com/office/2006/documentManagement/types"/>
    <ds:schemaRef ds:uri="http://www.w3.org/XML/1998/namespace"/>
    <ds:schemaRef ds:uri="http://schemas.microsoft.com/office/infopath/2007/PartnerControls"/>
    <ds:schemaRef ds:uri="http://schemas.openxmlformats.org/package/2006/metadata/core-properties"/>
    <ds:schemaRef ds:uri="http://purl.org/dc/terms/"/>
    <ds:schemaRef ds:uri="http://schemas.microsoft.com/office/2006/metadata/properties"/>
    <ds:schemaRef ds:uri="a584bce1-3946-4d68-b90a-c37cc941a40f"/>
    <ds:schemaRef ds:uri="http://purl.org/dc/dcmitype/"/>
    <ds:schemaRef ds:uri="http://purl.org/dc/elements/1.1/"/>
  </ds:schemaRefs>
</ds:datastoreItem>
</file>

<file path=customXml/itemProps3.xml><?xml version="1.0" encoding="utf-8"?>
<ds:datastoreItem xmlns:ds="http://schemas.openxmlformats.org/officeDocument/2006/customXml" ds:itemID="{2B819555-04E8-42D5-8071-5480799E7333}">
  <ds:schemaRefs>
    <ds:schemaRef ds:uri="3cd1fcfc-948d-4fe3-9a25-2a8aa5575ef3"/>
    <ds:schemaRef ds:uri="a584bce1-3946-4d68-b90a-c37cc941a40f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MMR_NOK_CZ_sir</Template>
  <TotalTime>82</TotalTime>
  <Words>1844</Words>
  <Application>Microsoft Macintosh PowerPoint</Application>
  <PresentationFormat>Vlastní</PresentationFormat>
  <Paragraphs>214</Paragraphs>
  <Slides>22</Slides>
  <Notes>14</Notes>
  <HiddenSlides>0</HiddenSlides>
  <MMClips>0</MMClips>
  <ScaleCrop>false</ScaleCrop>
  <HeadingPairs>
    <vt:vector size="6" baseType="variant">
      <vt:variant>
        <vt:lpstr>Použitá písma</vt:lpstr>
      </vt:variant>
      <vt:variant>
        <vt:i4>9</vt:i4>
      </vt:variant>
      <vt:variant>
        <vt:lpstr>Motiv</vt:lpstr>
      </vt:variant>
      <vt:variant>
        <vt:i4>4</vt:i4>
      </vt:variant>
      <vt:variant>
        <vt:lpstr>Nadpisy snímků</vt:lpstr>
      </vt:variant>
      <vt:variant>
        <vt:i4>22</vt:i4>
      </vt:variant>
    </vt:vector>
  </HeadingPairs>
  <TitlesOfParts>
    <vt:vector size="35" baseType="lpstr">
      <vt:lpstr>Aptos</vt:lpstr>
      <vt:lpstr>Arial</vt:lpstr>
      <vt:lpstr>Avenir Next LT Pro</vt:lpstr>
      <vt:lpstr>AvenirNext LT Pro Bold</vt:lpstr>
      <vt:lpstr>Calibri</vt:lpstr>
      <vt:lpstr>Courier New</vt:lpstr>
      <vt:lpstr>Segoe UI</vt:lpstr>
      <vt:lpstr>Trebuchet MS</vt:lpstr>
      <vt:lpstr>Wingdings</vt:lpstr>
      <vt:lpstr>Úvod</vt:lpstr>
      <vt:lpstr>Obsah</vt:lpstr>
      <vt:lpstr>1_Závěr</vt:lpstr>
      <vt:lpstr>MMR2025</vt:lpstr>
      <vt:lpstr>Aktuality z MMR ČR Radim Sršeň, náměstek ministra</vt:lpstr>
      <vt:lpstr>Národní dotace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IROP a Interreg</vt:lpstr>
      <vt:lpstr>IROP 2021 –2027 - otevřené indiviudální výzvy vhodné pro obce    </vt:lpstr>
      <vt:lpstr>IROP 2021 –2027 - otevřené integrované výzvy vhodné pro obce    </vt:lpstr>
      <vt:lpstr>Programy Interreg 2028+</vt:lpstr>
      <vt:lpstr>Příprava programového období 2028-2034  </vt:lpstr>
      <vt:lpstr>Prezentace aplikace PowerPoint</vt:lpstr>
      <vt:lpstr>Příprava NRPP</vt:lpstr>
      <vt:lpstr>Hlavní tematické priority ČR </vt:lpstr>
      <vt:lpstr>Princip partnerství </vt:lpstr>
      <vt:lpstr>Plánované aktivity v rámci přípravy NRPP</vt:lpstr>
      <vt:lpstr>Rekodifikace územního plánování ČR</vt:lpstr>
      <vt:lpstr>POTŘEBA REKODIFIKACE</vt:lpstr>
      <vt:lpstr>OKRUHY PROMĚNY SYSTÉMU</vt:lpstr>
      <vt:lpstr>ZÁVĚR - SHRNUTÍ</vt:lpstr>
      <vt:lpstr>Děkuji za pozornost!</vt:lpstr>
    </vt:vector>
  </TitlesOfParts>
  <Company>Ministerstvo pro místní rozvoj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Zemek Václav</dc:creator>
  <cp:lastModifiedBy>Tomáš Pavelka</cp:lastModifiedBy>
  <cp:revision>8</cp:revision>
  <cp:lastPrinted>2025-06-10T12:06:30Z</cp:lastPrinted>
  <dcterms:created xsi:type="dcterms:W3CDTF">2023-12-20T10:38:04Z</dcterms:created>
  <dcterms:modified xsi:type="dcterms:W3CDTF">2025-11-20T14:23:20Z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0x0101005CF20F86CD88834C9DF4BF53A12661AE</vt:lpwstr>
  </property>
  <property fmtid="{D5CDD505-2E9C-101B-9397-08002B2CF9AE}" pid="3" name="MediaServiceImageTags">
    <vt:lpwstr/>
  </property>
</Properties>
</file>