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Červinková Alice" userId="8dd849d5-b18a-49a2-ac52-cb8b3aa4dcdb" providerId="ADAL" clId="{12118DC0-10BD-4D5C-8277-DD0CA7721F09}"/>
    <pc:docChg chg="modSld">
      <pc:chgData name="Červinková Alice" userId="8dd849d5-b18a-49a2-ac52-cb8b3aa4dcdb" providerId="ADAL" clId="{12118DC0-10BD-4D5C-8277-DD0CA7721F09}" dt="2022-11-08T08:01:29.648" v="19" actId="2711"/>
      <pc:docMkLst>
        <pc:docMk/>
      </pc:docMkLst>
      <pc:sldChg chg="modSp mod">
        <pc:chgData name="Červinková Alice" userId="8dd849d5-b18a-49a2-ac52-cb8b3aa4dcdb" providerId="ADAL" clId="{12118DC0-10BD-4D5C-8277-DD0CA7721F09}" dt="2022-11-08T07:58:34.285" v="2" actId="14100"/>
        <pc:sldMkLst>
          <pc:docMk/>
          <pc:sldMk cId="0" sldId="258"/>
        </pc:sldMkLst>
        <pc:spChg chg="mod">
          <ac:chgData name="Červinková Alice" userId="8dd849d5-b18a-49a2-ac52-cb8b3aa4dcdb" providerId="ADAL" clId="{12118DC0-10BD-4D5C-8277-DD0CA7721F09}" dt="2022-11-08T07:58:34.285" v="2" actId="14100"/>
          <ac:spMkLst>
            <pc:docMk/>
            <pc:sldMk cId="0" sldId="258"/>
            <ac:spMk id="7" creationId="{00000000-0000-0000-0000-000000000000}"/>
          </ac:spMkLst>
        </pc:spChg>
        <pc:spChg chg="mod">
          <ac:chgData name="Červinková Alice" userId="8dd849d5-b18a-49a2-ac52-cb8b3aa4dcdb" providerId="ADAL" clId="{12118DC0-10BD-4D5C-8277-DD0CA7721F09}" dt="2022-11-08T07:58:24.182" v="0" actId="2711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Červinková Alice" userId="8dd849d5-b18a-49a2-ac52-cb8b3aa4dcdb" providerId="ADAL" clId="{12118DC0-10BD-4D5C-8277-DD0CA7721F09}" dt="2022-11-08T07:59:05.287" v="5" actId="2711"/>
        <pc:sldMkLst>
          <pc:docMk/>
          <pc:sldMk cId="0" sldId="259"/>
        </pc:sldMkLst>
        <pc:spChg chg="mod">
          <ac:chgData name="Červinková Alice" userId="8dd849d5-b18a-49a2-ac52-cb8b3aa4dcdb" providerId="ADAL" clId="{12118DC0-10BD-4D5C-8277-DD0CA7721F09}" dt="2022-11-08T07:59:05.287" v="5" actId="2711"/>
          <ac:spMkLst>
            <pc:docMk/>
            <pc:sldMk cId="0" sldId="259"/>
            <ac:spMk id="7" creationId="{00000000-0000-0000-0000-000000000000}"/>
          </ac:spMkLst>
        </pc:spChg>
        <pc:spChg chg="mod">
          <ac:chgData name="Červinková Alice" userId="8dd849d5-b18a-49a2-ac52-cb8b3aa4dcdb" providerId="ADAL" clId="{12118DC0-10BD-4D5C-8277-DD0CA7721F09}" dt="2022-11-08T07:58:57.964" v="4" actId="2711"/>
          <ac:spMkLst>
            <pc:docMk/>
            <pc:sldMk cId="0" sldId="259"/>
            <ac:spMk id="8" creationId="{00000000-0000-0000-0000-000000000000}"/>
          </ac:spMkLst>
        </pc:spChg>
        <pc:spChg chg="mod">
          <ac:chgData name="Červinková Alice" userId="8dd849d5-b18a-49a2-ac52-cb8b3aa4dcdb" providerId="ADAL" clId="{12118DC0-10BD-4D5C-8277-DD0CA7721F09}" dt="2022-11-08T07:58:40.241" v="3" actId="2711"/>
          <ac:spMkLst>
            <pc:docMk/>
            <pc:sldMk cId="0" sldId="259"/>
            <ac:spMk id="9" creationId="{00000000-0000-0000-0000-000000000000}"/>
          </ac:spMkLst>
        </pc:spChg>
      </pc:sldChg>
      <pc:sldChg chg="modSp mod">
        <pc:chgData name="Červinková Alice" userId="8dd849d5-b18a-49a2-ac52-cb8b3aa4dcdb" providerId="ADAL" clId="{12118DC0-10BD-4D5C-8277-DD0CA7721F09}" dt="2022-11-08T07:59:52.442" v="8" actId="14100"/>
        <pc:sldMkLst>
          <pc:docMk/>
          <pc:sldMk cId="0" sldId="260"/>
        </pc:sldMkLst>
        <pc:spChg chg="mod">
          <ac:chgData name="Červinková Alice" userId="8dd849d5-b18a-49a2-ac52-cb8b3aa4dcdb" providerId="ADAL" clId="{12118DC0-10BD-4D5C-8277-DD0CA7721F09}" dt="2022-11-08T07:59:26.759" v="6" actId="2711"/>
          <ac:spMkLst>
            <pc:docMk/>
            <pc:sldMk cId="0" sldId="260"/>
            <ac:spMk id="43" creationId="{00000000-0000-0000-0000-000000000000}"/>
          </ac:spMkLst>
        </pc:spChg>
        <pc:spChg chg="mod">
          <ac:chgData name="Červinková Alice" userId="8dd849d5-b18a-49a2-ac52-cb8b3aa4dcdb" providerId="ADAL" clId="{12118DC0-10BD-4D5C-8277-DD0CA7721F09}" dt="2022-11-08T07:59:52.442" v="8" actId="14100"/>
          <ac:spMkLst>
            <pc:docMk/>
            <pc:sldMk cId="0" sldId="260"/>
            <ac:spMk id="66" creationId="{00000000-0000-0000-0000-000000000000}"/>
          </ac:spMkLst>
        </pc:spChg>
      </pc:sldChg>
      <pc:sldChg chg="modSp mod">
        <pc:chgData name="Červinková Alice" userId="8dd849d5-b18a-49a2-ac52-cb8b3aa4dcdb" providerId="ADAL" clId="{12118DC0-10BD-4D5C-8277-DD0CA7721F09}" dt="2022-11-08T08:00:44.910" v="14" actId="20577"/>
        <pc:sldMkLst>
          <pc:docMk/>
          <pc:sldMk cId="0" sldId="262"/>
        </pc:sldMkLst>
        <pc:spChg chg="mod">
          <ac:chgData name="Červinková Alice" userId="8dd849d5-b18a-49a2-ac52-cb8b3aa4dcdb" providerId="ADAL" clId="{12118DC0-10BD-4D5C-8277-DD0CA7721F09}" dt="2022-11-08T08:00:07.527" v="9" actId="2711"/>
          <ac:spMkLst>
            <pc:docMk/>
            <pc:sldMk cId="0" sldId="262"/>
            <ac:spMk id="4" creationId="{00000000-0000-0000-0000-000000000000}"/>
          </ac:spMkLst>
        </pc:spChg>
        <pc:spChg chg="mod">
          <ac:chgData name="Červinková Alice" userId="8dd849d5-b18a-49a2-ac52-cb8b3aa4dcdb" providerId="ADAL" clId="{12118DC0-10BD-4D5C-8277-DD0CA7721F09}" dt="2022-11-08T08:00:44.910" v="14" actId="20577"/>
          <ac:spMkLst>
            <pc:docMk/>
            <pc:sldMk cId="0" sldId="262"/>
            <ac:spMk id="6" creationId="{00000000-0000-0000-0000-000000000000}"/>
          </ac:spMkLst>
        </pc:spChg>
        <pc:spChg chg="mod">
          <ac:chgData name="Červinková Alice" userId="8dd849d5-b18a-49a2-ac52-cb8b3aa4dcdb" providerId="ADAL" clId="{12118DC0-10BD-4D5C-8277-DD0CA7721F09}" dt="2022-11-08T08:00:36.846" v="12" actId="2711"/>
          <ac:spMkLst>
            <pc:docMk/>
            <pc:sldMk cId="0" sldId="262"/>
            <ac:spMk id="7" creationId="{00000000-0000-0000-0000-000000000000}"/>
          </ac:spMkLst>
        </pc:spChg>
        <pc:spChg chg="mod">
          <ac:chgData name="Červinková Alice" userId="8dd849d5-b18a-49a2-ac52-cb8b3aa4dcdb" providerId="ADAL" clId="{12118DC0-10BD-4D5C-8277-DD0CA7721F09}" dt="2022-11-08T08:00:27.759" v="11" actId="2711"/>
          <ac:spMkLst>
            <pc:docMk/>
            <pc:sldMk cId="0" sldId="262"/>
            <ac:spMk id="9" creationId="{00000000-0000-0000-0000-000000000000}"/>
          </ac:spMkLst>
        </pc:spChg>
      </pc:sldChg>
      <pc:sldChg chg="modSp mod">
        <pc:chgData name="Červinková Alice" userId="8dd849d5-b18a-49a2-ac52-cb8b3aa4dcdb" providerId="ADAL" clId="{12118DC0-10BD-4D5C-8277-DD0CA7721F09}" dt="2022-11-08T08:01:29.648" v="19" actId="2711"/>
        <pc:sldMkLst>
          <pc:docMk/>
          <pc:sldMk cId="0" sldId="263"/>
        </pc:sldMkLst>
        <pc:spChg chg="mod">
          <ac:chgData name="Červinková Alice" userId="8dd849d5-b18a-49a2-ac52-cb8b3aa4dcdb" providerId="ADAL" clId="{12118DC0-10BD-4D5C-8277-DD0CA7721F09}" dt="2022-11-08T08:00:52.519" v="15" actId="2711"/>
          <ac:spMkLst>
            <pc:docMk/>
            <pc:sldMk cId="0" sldId="263"/>
            <ac:spMk id="11" creationId="{00000000-0000-0000-0000-000000000000}"/>
          </ac:spMkLst>
        </pc:spChg>
        <pc:spChg chg="mod">
          <ac:chgData name="Červinková Alice" userId="8dd849d5-b18a-49a2-ac52-cb8b3aa4dcdb" providerId="ADAL" clId="{12118DC0-10BD-4D5C-8277-DD0CA7721F09}" dt="2022-11-08T08:01:04.879" v="16" actId="2711"/>
          <ac:spMkLst>
            <pc:docMk/>
            <pc:sldMk cId="0" sldId="263"/>
            <ac:spMk id="12" creationId="{00000000-0000-0000-0000-000000000000}"/>
          </ac:spMkLst>
        </pc:spChg>
        <pc:spChg chg="mod">
          <ac:chgData name="Červinková Alice" userId="8dd849d5-b18a-49a2-ac52-cb8b3aa4dcdb" providerId="ADAL" clId="{12118DC0-10BD-4D5C-8277-DD0CA7721F09}" dt="2022-11-08T08:01:18.040" v="17" actId="2711"/>
          <ac:spMkLst>
            <pc:docMk/>
            <pc:sldMk cId="0" sldId="263"/>
            <ac:spMk id="14" creationId="{00000000-0000-0000-0000-000000000000}"/>
          </ac:spMkLst>
        </pc:spChg>
        <pc:spChg chg="mod">
          <ac:chgData name="Červinková Alice" userId="8dd849d5-b18a-49a2-ac52-cb8b3aa4dcdb" providerId="ADAL" clId="{12118DC0-10BD-4D5C-8277-DD0CA7721F09}" dt="2022-11-08T08:01:29.648" v="19" actId="2711"/>
          <ac:spMkLst>
            <pc:docMk/>
            <pc:sldMk cId="0" sldId="263"/>
            <ac:spMk id="2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2F009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>
                <a:solidFill>
                  <a:srgbClr val="2F0091"/>
                </a:solidFill>
              </a:rPr>
              <a:t>‹#›</a:t>
            </a:fld>
            <a:endParaRPr dirty="0">
              <a:solidFill>
                <a:srgbClr val="2F009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F009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>
                <a:solidFill>
                  <a:srgbClr val="2F0091"/>
                </a:solidFill>
              </a:rPr>
              <a:t>‹#›</a:t>
            </a:fld>
            <a:endParaRPr dirty="0">
              <a:solidFill>
                <a:srgbClr val="2F009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F009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>
                <a:solidFill>
                  <a:srgbClr val="2F0091"/>
                </a:solidFill>
              </a:rPr>
              <a:t>‹#›</a:t>
            </a:fld>
            <a:endParaRPr dirty="0">
              <a:solidFill>
                <a:srgbClr val="2F009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9179" y="0"/>
            <a:ext cx="3570825" cy="532800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17" y="2"/>
            <a:ext cx="5243830" cy="5328285"/>
          </a:xfrm>
          <a:custGeom>
            <a:avLst/>
            <a:gdLst/>
            <a:ahLst/>
            <a:cxnLst/>
            <a:rect l="l" t="t" r="r" b="b"/>
            <a:pathLst>
              <a:path w="5243830" h="5328285">
                <a:moveTo>
                  <a:pt x="5243239" y="0"/>
                </a:moveTo>
                <a:lnTo>
                  <a:pt x="0" y="0"/>
                </a:lnTo>
                <a:lnTo>
                  <a:pt x="0" y="5328005"/>
                </a:lnTo>
                <a:lnTo>
                  <a:pt x="4580358" y="5328005"/>
                </a:lnTo>
                <a:lnTo>
                  <a:pt x="5243239" y="0"/>
                </a:lnTo>
                <a:close/>
              </a:path>
            </a:pathLst>
          </a:custGeom>
          <a:solidFill>
            <a:srgbClr val="300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F009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>
                <a:solidFill>
                  <a:srgbClr val="2F0091"/>
                </a:solidFill>
              </a:rPr>
              <a:t>‹#›</a:t>
            </a:fld>
            <a:endParaRPr dirty="0">
              <a:solidFill>
                <a:srgbClr val="2F009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>
                <a:solidFill>
                  <a:srgbClr val="2F0091"/>
                </a:solidFill>
              </a:rPr>
              <a:t>‹#›</a:t>
            </a:fld>
            <a:endParaRPr dirty="0">
              <a:solidFill>
                <a:srgbClr val="2F009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719" y="419468"/>
            <a:ext cx="3674745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2F009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938" y="1537182"/>
            <a:ext cx="3611879" cy="2532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53542" y="4974844"/>
            <a:ext cx="163195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>
                <a:solidFill>
                  <a:srgbClr val="2F0091"/>
                </a:solidFill>
              </a:rPr>
              <a:t>‹#›</a:t>
            </a:fld>
            <a:endParaRPr dirty="0">
              <a:solidFill>
                <a:srgbClr val="2F009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17" Type="http://schemas.openxmlformats.org/officeDocument/2006/relationships/image" Target="../media/image18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hyperlink" Target="mailto:lukas.vojtek@cetin.cz" TargetMode="External"/><Relationship Id="rId12" Type="http://schemas.openxmlformats.org/officeDocument/2006/relationships/hyperlink" Target="mailto:roman.strachota@cetin.cz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los.tuss@cetin.cz" TargetMode="External"/><Relationship Id="rId11" Type="http://schemas.openxmlformats.org/officeDocument/2006/relationships/hyperlink" Target="mailto:kamil.homola@cetin.cz" TargetMode="External"/><Relationship Id="rId5" Type="http://schemas.openxmlformats.org/officeDocument/2006/relationships/hyperlink" Target="mailto:ondrej.ploch@cetin.cz" TargetMode="External"/><Relationship Id="rId10" Type="http://schemas.openxmlformats.org/officeDocument/2006/relationships/hyperlink" Target="mailto:ondrej.hrouza@cetin.cz" TargetMode="External"/><Relationship Id="rId4" Type="http://schemas.openxmlformats.org/officeDocument/2006/relationships/hyperlink" Target="mailto:dusan.rimovsky@cetin.cz" TargetMode="Externa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310" y="1367524"/>
            <a:ext cx="4422775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5290">
              <a:lnSpc>
                <a:spcPct val="116700"/>
              </a:lnSpc>
              <a:spcBef>
                <a:spcPts val="95"/>
              </a:spcBef>
            </a:pPr>
            <a:r>
              <a:rPr sz="2800" spc="85" dirty="0">
                <a:solidFill>
                  <a:srgbClr val="FFFFFF"/>
                </a:solidFill>
                <a:latin typeface="AvenirNext LT Pro Bold"/>
                <a:cs typeface="AvenirNext LT Pro Bold"/>
              </a:rPr>
              <a:t>MOŽNOSTI</a:t>
            </a:r>
            <a:r>
              <a:rPr sz="2800" spc="22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AvenirNext LT Pro Bold"/>
                <a:cs typeface="AvenirNext LT Pro Bold"/>
              </a:rPr>
              <a:t>ROZVOJE OPTICKÉ</a:t>
            </a:r>
            <a:r>
              <a:rPr sz="2800" spc="204" dirty="0">
                <a:solidFill>
                  <a:srgbClr val="FFFFFF"/>
                </a:solidFill>
                <a:latin typeface="AvenirNext LT Pro Bold"/>
                <a:cs typeface="AvenirNext LT Pro Bold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SÍTĚ</a:t>
            </a:r>
            <a:endParaRPr sz="2800" dirty="0">
              <a:latin typeface="AvenirNext LT Pro Bold"/>
              <a:cs typeface="AvenirNext LT Pro Bold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spc="5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DO</a:t>
            </a:r>
            <a:r>
              <a:rPr sz="2800" spc="215" dirty="0">
                <a:solidFill>
                  <a:srgbClr val="FFFFFF"/>
                </a:solidFill>
                <a:latin typeface="AvenirNext LT Pro Bold"/>
                <a:cs typeface="AvenirNext LT Pro Bold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AvenirNext LT Pro Bold"/>
                <a:cs typeface="AvenirNext LT Pro Bold"/>
              </a:rPr>
              <a:t>RODINNÝCH</a:t>
            </a:r>
            <a:r>
              <a:rPr sz="2800" spc="22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DOMŮ</a:t>
            </a:r>
            <a:endParaRPr sz="2800" dirty="0">
              <a:latin typeface="AvenirNext LT Pro Bold"/>
              <a:cs typeface="AvenirNext LT Pro 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713" y="4334176"/>
            <a:ext cx="1408765" cy="700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3089" y="0"/>
            <a:ext cx="2417445" cy="5328285"/>
            <a:chOff x="5143089" y="0"/>
            <a:chExt cx="2417445" cy="5328285"/>
          </a:xfrm>
        </p:grpSpPr>
        <p:sp>
          <p:nvSpPr>
            <p:cNvPr id="3" name="object 3"/>
            <p:cNvSpPr/>
            <p:nvPr/>
          </p:nvSpPr>
          <p:spPr>
            <a:xfrm>
              <a:off x="5143089" y="0"/>
              <a:ext cx="2417445" cy="5328285"/>
            </a:xfrm>
            <a:custGeom>
              <a:avLst/>
              <a:gdLst/>
              <a:ahLst/>
              <a:cxnLst/>
              <a:rect l="l" t="t" r="r" b="b"/>
              <a:pathLst>
                <a:path w="2417445" h="5328285">
                  <a:moveTo>
                    <a:pt x="0" y="0"/>
                  </a:moveTo>
                  <a:lnTo>
                    <a:pt x="0" y="5328005"/>
                  </a:lnTo>
                  <a:lnTo>
                    <a:pt x="2416916" y="5328005"/>
                  </a:lnTo>
                  <a:lnTo>
                    <a:pt x="24169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8001" y="62915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8001" y="118895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8001" y="174875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8001" y="230855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8001" y="2868356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8001" y="3419156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18001" y="3915956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18001" y="468275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53645" y="485991"/>
            <a:ext cx="708025" cy="3854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2 </a:t>
            </a:r>
            <a:r>
              <a:rPr sz="1200" b="1" spc="-20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200+</a:t>
            </a:r>
            <a:endParaRPr sz="120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zaměstnanců</a:t>
            </a:r>
            <a:endParaRPr sz="900">
              <a:latin typeface="AvenirNext LT Pro Regular"/>
              <a:cs typeface="AvenirNext LT Pro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53645" y="1043254"/>
            <a:ext cx="1292860" cy="3854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20 000 000 </a:t>
            </a:r>
            <a:r>
              <a:rPr sz="1200" b="1" spc="-25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km</a:t>
            </a:r>
            <a:endParaRPr sz="120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párů metalických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kabelů</a:t>
            </a:r>
            <a:endParaRPr sz="900">
              <a:latin typeface="AvenirNext LT Pro Regular"/>
              <a:cs typeface="AvenirNext LT Pro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3645" y="1641488"/>
            <a:ext cx="909319" cy="3676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55 000 </a:t>
            </a:r>
            <a:r>
              <a:rPr sz="1200" b="1" spc="-25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km</a:t>
            </a:r>
            <a:endParaRPr sz="120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optických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kabelů</a:t>
            </a:r>
            <a:endParaRPr sz="900">
              <a:latin typeface="AvenirNext LT Pro Regular"/>
              <a:cs typeface="AvenirNext LT Pro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53645" y="2180970"/>
            <a:ext cx="996950" cy="3854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1</a:t>
            </a:r>
            <a:r>
              <a:rPr sz="1200" b="1" spc="-100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 </a:t>
            </a: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700 000 </a:t>
            </a:r>
            <a:r>
              <a:rPr sz="1200" b="1" spc="-25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km</a:t>
            </a:r>
            <a:endParaRPr sz="120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optických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vláken</a:t>
            </a:r>
            <a:endParaRPr sz="900">
              <a:latin typeface="AvenirNext LT Pro Regular"/>
              <a:cs typeface="AvenirNext LT Pro 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53645" y="2738234"/>
            <a:ext cx="1463675" cy="21844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6 </a:t>
            </a:r>
            <a:r>
              <a:rPr sz="1200" b="1" spc="-20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000+</a:t>
            </a:r>
            <a:endParaRPr sz="120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základových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stanic</a:t>
            </a:r>
            <a:endParaRPr sz="900">
              <a:latin typeface="AvenirNext LT Pro Regular"/>
              <a:cs typeface="AvenirNext LT Pro Regula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</a:pPr>
            <a:r>
              <a:rPr sz="1200" b="1" spc="-25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20+</a:t>
            </a:r>
            <a:endParaRPr sz="120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partnerů,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operátorů</a:t>
            </a:r>
            <a:endParaRPr sz="900">
              <a:latin typeface="AvenirNext LT Pro Regular"/>
              <a:cs typeface="AvenirNext LT Pro Regula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AvenirNext LT Pro Regular"/>
              <a:cs typeface="AvenirNext LT Pro Regular"/>
            </a:endParaRPr>
          </a:p>
          <a:p>
            <a:pPr marL="12700" marR="63500" indent="-635">
              <a:lnSpc>
                <a:spcPts val="1200"/>
              </a:lnSpc>
            </a:pP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desítky </a:t>
            </a:r>
            <a:r>
              <a:rPr sz="1200" b="1" spc="-10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obchodních partnerů</a:t>
            </a:r>
            <a:endParaRPr sz="1200">
              <a:latin typeface="AvenirNext LT Pro Regular"/>
              <a:cs typeface="AvenirNext LT Pro Regular"/>
            </a:endParaRPr>
          </a:p>
          <a:p>
            <a:pPr marL="12700" marR="5080" indent="-635">
              <a:lnSpc>
                <a:spcPts val="900"/>
              </a:lnSpc>
              <a:spcBef>
                <a:spcPts val="315"/>
              </a:spcBef>
            </a:pP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v zahraničí pro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mezinárodní </a:t>
            </a: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tranzit a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roaming</a:t>
            </a:r>
            <a:endParaRPr sz="900">
              <a:latin typeface="AvenirNext LT Pro Regular"/>
              <a:cs typeface="AvenirNext LT Pro Regula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ve 4 </a:t>
            </a:r>
            <a:r>
              <a:rPr sz="1200" b="1" spc="-10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zemích</a:t>
            </a:r>
            <a:endParaRPr sz="120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jako CETIN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Group</a:t>
            </a:r>
            <a:endParaRPr sz="900">
              <a:latin typeface="AvenirNext LT Pro Regular"/>
              <a:cs typeface="AvenirNext LT Pro Regula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839" y="443000"/>
            <a:ext cx="368300" cy="407670"/>
          </a:xfrm>
          <a:custGeom>
            <a:avLst/>
            <a:gdLst/>
            <a:ahLst/>
            <a:cxnLst/>
            <a:rect l="l" t="t" r="r" b="b"/>
            <a:pathLst>
              <a:path w="368300" h="407669">
                <a:moveTo>
                  <a:pt x="0" y="0"/>
                </a:moveTo>
                <a:lnTo>
                  <a:pt x="0" y="407504"/>
                </a:lnTo>
                <a:lnTo>
                  <a:pt x="367919" y="205816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venirNext LT Pro Bold"/>
                <a:cs typeface="AvenirNext LT Pro Bold"/>
              </a:rPr>
              <a:t>KDO JSME A CO </a:t>
            </a:r>
            <a:r>
              <a:rPr spc="-10" dirty="0">
                <a:latin typeface="AvenirNext LT Pro Bold"/>
                <a:cs typeface="AvenirNext LT Pro Bold"/>
              </a:rPr>
              <a:t>DĚLÁME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6803" y="985570"/>
            <a:ext cx="44977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6595" algn="l"/>
                <a:tab pos="976630" algn="l"/>
                <a:tab pos="2234565" algn="l"/>
                <a:tab pos="3533140" algn="l"/>
              </a:tabLst>
            </a:pPr>
            <a:r>
              <a:rPr sz="1400" b="1" spc="-20" dirty="0">
                <a:solidFill>
                  <a:srgbClr val="2F0091"/>
                </a:solidFill>
                <a:latin typeface="AvenirNext LT Pro Bold"/>
                <a:cs typeface="AvenirNext LT Pro Bold"/>
              </a:rPr>
              <a:t>CETIN</a:t>
            </a:r>
            <a:r>
              <a:rPr sz="1400" b="1" dirty="0">
                <a:solidFill>
                  <a:srgbClr val="2F0091"/>
                </a:solidFill>
                <a:latin typeface="AvenirNext LT Pro Bold"/>
                <a:cs typeface="AvenirNext LT Pro Bold"/>
              </a:rPr>
              <a:t>	</a:t>
            </a:r>
            <a:r>
              <a:rPr sz="1200" spc="-25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je</a:t>
            </a:r>
            <a:r>
              <a:rPr sz="120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	</a:t>
            </a:r>
            <a:r>
              <a:rPr sz="1200" spc="-1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poskytovatelem</a:t>
            </a:r>
            <a:r>
              <a:rPr sz="120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	</a:t>
            </a:r>
            <a:r>
              <a:rPr sz="1200" spc="-1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telekomunikační</a:t>
            </a:r>
            <a:r>
              <a:rPr sz="120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	</a:t>
            </a:r>
            <a:r>
              <a:rPr sz="1200" spc="-1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infrastruktury,</a:t>
            </a:r>
            <a:endParaRPr sz="1200">
              <a:latin typeface="AvenirNext LT Pro Regular"/>
              <a:cs typeface="AvenirNext LT Pro Regula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6802" y="1198297"/>
            <a:ext cx="443865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na které nabízí služby občanům a firmám více než 20 </a:t>
            </a:r>
            <a:r>
              <a:rPr sz="1200" spc="-1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operátorů.</a:t>
            </a:r>
            <a:endParaRPr sz="1200">
              <a:latin typeface="AvenirNext LT Pro Regular"/>
              <a:cs typeface="AvenirNext LT Pro Regular"/>
            </a:endParaRPr>
          </a:p>
          <a:p>
            <a:pPr marL="12700" marR="165100">
              <a:lnSpc>
                <a:spcPct val="100000"/>
              </a:lnSpc>
              <a:spcBef>
                <a:spcPts val="1025"/>
              </a:spcBef>
            </a:pPr>
            <a:r>
              <a:rPr sz="1400" b="1" dirty="0">
                <a:solidFill>
                  <a:srgbClr val="2F0091"/>
                </a:solidFill>
                <a:latin typeface="AvenirNext LT Pro Bold"/>
                <a:cs typeface="AvenirNext LT Pro Bold"/>
              </a:rPr>
              <a:t>Co to v praxi znamená? </a:t>
            </a:r>
            <a:r>
              <a:rPr sz="120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Jedna síť, jeden kabel, </a:t>
            </a:r>
            <a:r>
              <a:rPr sz="1200" spc="-1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jeden </a:t>
            </a:r>
            <a:r>
              <a:rPr sz="120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výkop a ochranné pásmo = více možností výběru pro </a:t>
            </a:r>
            <a:r>
              <a:rPr sz="1200" spc="-1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občany, </a:t>
            </a:r>
            <a:r>
              <a:rPr sz="120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firmy i váš úřad a další </a:t>
            </a:r>
            <a:r>
              <a:rPr sz="1200" spc="-1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organizace.</a:t>
            </a:r>
            <a:endParaRPr sz="1200">
              <a:latin typeface="AvenirNext LT Pro Regular"/>
              <a:cs typeface="AvenirNext LT Pro Regula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7193" y="2310410"/>
            <a:ext cx="3957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Poskytovatelé internetu, kteří nabízejí své služby na síti </a:t>
            </a:r>
            <a:r>
              <a:rPr sz="1100" spc="-1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CETIN:</a:t>
            </a:r>
            <a:endParaRPr sz="1100">
              <a:latin typeface="AvenirNext LT Pro Regular"/>
              <a:cs typeface="AvenirNext LT Pro Regular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849" y="2748332"/>
            <a:ext cx="853377" cy="14397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0961" y="2739002"/>
            <a:ext cx="632262" cy="19223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81683" y="2751549"/>
            <a:ext cx="415381" cy="26980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01201" y="2780696"/>
            <a:ext cx="639598" cy="17487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8169" y="3278788"/>
            <a:ext cx="668997" cy="773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8247" y="3171402"/>
            <a:ext cx="614297" cy="25800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37032" y="3196645"/>
            <a:ext cx="714876" cy="21849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87422" y="3176066"/>
            <a:ext cx="455333" cy="22923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8106" y="3684550"/>
            <a:ext cx="279690" cy="28439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65142" y="3688879"/>
            <a:ext cx="435998" cy="24834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50441" y="4535939"/>
            <a:ext cx="673437" cy="16747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85054" y="3685825"/>
            <a:ext cx="415800" cy="20443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33467" y="3698530"/>
            <a:ext cx="402050" cy="19738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10975" y="4116236"/>
            <a:ext cx="588308" cy="21598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01818" y="4113169"/>
            <a:ext cx="552945" cy="22311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40702" y="4119272"/>
            <a:ext cx="731285" cy="19439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16222" y="4519481"/>
            <a:ext cx="554372" cy="18177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367805" y="4157956"/>
            <a:ext cx="847115" cy="17979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83682" y="4530329"/>
            <a:ext cx="640009" cy="19667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29182" y="4520322"/>
            <a:ext cx="751701" cy="180000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>
                <a:solidFill>
                  <a:srgbClr val="2F0091"/>
                </a:solidFill>
              </a:rPr>
              <a:t>2</a:t>
            </a:fld>
            <a:endParaRPr dirty="0">
              <a:solidFill>
                <a:srgbClr val="2F009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8" y="0"/>
            <a:ext cx="7559675" cy="5328285"/>
            <a:chOff x="798" y="0"/>
            <a:chExt cx="7559675" cy="5328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7003" y="0"/>
              <a:ext cx="4373002" cy="53207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8" y="609"/>
              <a:ext cx="5218430" cy="5327650"/>
            </a:xfrm>
            <a:custGeom>
              <a:avLst/>
              <a:gdLst/>
              <a:ahLst/>
              <a:cxnLst/>
              <a:rect l="l" t="t" r="r" b="b"/>
              <a:pathLst>
                <a:path w="5218430" h="5327650">
                  <a:moveTo>
                    <a:pt x="5218299" y="0"/>
                  </a:moveTo>
                  <a:lnTo>
                    <a:pt x="0" y="0"/>
                  </a:lnTo>
                  <a:lnTo>
                    <a:pt x="0" y="5327396"/>
                  </a:lnTo>
                  <a:lnTo>
                    <a:pt x="4664538" y="5327396"/>
                  </a:lnTo>
                  <a:lnTo>
                    <a:pt x="5218299" y="0"/>
                  </a:lnTo>
                  <a:close/>
                </a:path>
              </a:pathLst>
            </a:custGeom>
            <a:solidFill>
              <a:srgbClr val="3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7956" y="4128305"/>
              <a:ext cx="2016125" cy="281305"/>
            </a:xfrm>
            <a:custGeom>
              <a:avLst/>
              <a:gdLst/>
              <a:ahLst/>
              <a:cxnLst/>
              <a:rect l="l" t="t" r="r" b="b"/>
              <a:pathLst>
                <a:path w="2016125" h="281304">
                  <a:moveTo>
                    <a:pt x="1979625" y="0"/>
                  </a:moveTo>
                  <a:lnTo>
                    <a:pt x="36385" y="0"/>
                  </a:lnTo>
                  <a:lnTo>
                    <a:pt x="22224" y="2859"/>
                  </a:lnTo>
                  <a:lnTo>
                    <a:pt x="10658" y="10658"/>
                  </a:lnTo>
                  <a:lnTo>
                    <a:pt x="2859" y="22224"/>
                  </a:lnTo>
                  <a:lnTo>
                    <a:pt x="0" y="36385"/>
                  </a:lnTo>
                  <a:lnTo>
                    <a:pt x="0" y="244411"/>
                  </a:lnTo>
                  <a:lnTo>
                    <a:pt x="2859" y="258578"/>
                  </a:lnTo>
                  <a:lnTo>
                    <a:pt x="10658" y="270143"/>
                  </a:lnTo>
                  <a:lnTo>
                    <a:pt x="22224" y="277938"/>
                  </a:lnTo>
                  <a:lnTo>
                    <a:pt x="36385" y="280797"/>
                  </a:lnTo>
                  <a:lnTo>
                    <a:pt x="1979625" y="280797"/>
                  </a:lnTo>
                  <a:lnTo>
                    <a:pt x="1993784" y="277938"/>
                  </a:lnTo>
                  <a:lnTo>
                    <a:pt x="2005345" y="270143"/>
                  </a:lnTo>
                  <a:lnTo>
                    <a:pt x="2013140" y="258578"/>
                  </a:lnTo>
                  <a:lnTo>
                    <a:pt x="2015998" y="244411"/>
                  </a:lnTo>
                  <a:lnTo>
                    <a:pt x="2015998" y="36385"/>
                  </a:lnTo>
                  <a:lnTo>
                    <a:pt x="2013140" y="22224"/>
                  </a:lnTo>
                  <a:lnTo>
                    <a:pt x="2005345" y="10658"/>
                  </a:lnTo>
                  <a:lnTo>
                    <a:pt x="1993784" y="2859"/>
                  </a:lnTo>
                  <a:lnTo>
                    <a:pt x="1979625" y="0"/>
                  </a:lnTo>
                  <a:close/>
                </a:path>
              </a:pathLst>
            </a:custGeom>
            <a:solidFill>
              <a:srgbClr val="F12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7954" y="2363660"/>
            <a:ext cx="4257040" cy="2002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Průměrná</a:t>
            </a:r>
            <a:r>
              <a:rPr sz="14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 </a:t>
            </a:r>
            <a:r>
              <a:rPr sz="14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rychlost</a:t>
            </a:r>
            <a:r>
              <a:rPr sz="1400" spc="-5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 </a:t>
            </a:r>
            <a:r>
              <a:rPr sz="14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na</a:t>
            </a:r>
            <a:r>
              <a:rPr sz="1400" spc="-5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 </a:t>
            </a:r>
            <a:r>
              <a:rPr sz="14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našich</a:t>
            </a:r>
            <a:r>
              <a:rPr sz="1400" spc="-5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 </a:t>
            </a:r>
            <a:r>
              <a:rPr sz="14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přípojkách</a:t>
            </a:r>
            <a:r>
              <a:rPr sz="1400" spc="-5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 </a:t>
            </a:r>
            <a:r>
              <a:rPr sz="14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je</a:t>
            </a:r>
            <a:r>
              <a:rPr sz="1400" spc="-5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105</a:t>
            </a:r>
            <a:r>
              <a:rPr sz="1400" spc="-5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Mb/s. </a:t>
            </a:r>
            <a:r>
              <a:rPr sz="14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U více než 85 % nabízíme vysokorychlostní </a:t>
            </a:r>
            <a:r>
              <a:rPr sz="14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internet.*</a:t>
            </a:r>
            <a:endParaRPr sz="1400" dirty="0">
              <a:latin typeface="AvenirNext LT Pro Regular"/>
              <a:cs typeface="AvenirNext LT Pro Regular"/>
            </a:endParaRPr>
          </a:p>
          <a:p>
            <a:pPr>
              <a:lnSpc>
                <a:spcPct val="100000"/>
              </a:lnSpc>
            </a:pPr>
            <a:endParaRPr sz="1600" dirty="0">
              <a:latin typeface="AvenirNext LT Pro Regular"/>
              <a:cs typeface="AvenirNext LT Pro Regular"/>
            </a:endParaRPr>
          </a:p>
          <a:p>
            <a:pPr>
              <a:lnSpc>
                <a:spcPct val="100000"/>
              </a:lnSpc>
            </a:pPr>
            <a:endParaRPr sz="2050" dirty="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venirNext LT Pro Bold"/>
                <a:cs typeface="AvenirNext LT Pro Bold"/>
              </a:rPr>
              <a:t>Aktuální rychlosti ve vaší obci či </a:t>
            </a:r>
            <a:r>
              <a:rPr sz="1400" b="1" spc="-1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městě</a:t>
            </a:r>
            <a:endParaRPr sz="1400" dirty="0">
              <a:latin typeface="AvenirNext LT Pro Bold"/>
              <a:cs typeface="AvenirNext LT Pro Bold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400" b="1" dirty="0">
                <a:solidFill>
                  <a:srgbClr val="FFFFFF"/>
                </a:solidFill>
                <a:latin typeface="AvenirNext LT Pro Bold"/>
                <a:cs typeface="AvenirNext LT Pro Bold"/>
              </a:rPr>
              <a:t>ověříte</a:t>
            </a:r>
            <a:r>
              <a:rPr sz="1400" b="1" spc="-7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venirNext LT Pro Bold"/>
                <a:cs typeface="AvenirNext LT Pro Bold"/>
              </a:rPr>
              <a:t>na:</a:t>
            </a:r>
            <a:endParaRPr sz="1400" dirty="0">
              <a:latin typeface="AvenirNext LT Pro Bold"/>
              <a:cs typeface="AvenirNext LT Pro 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AvenirNext LT Pro Bold"/>
              <a:cs typeface="AvenirNext LT Pro Bold"/>
            </a:endParaRPr>
          </a:p>
          <a:p>
            <a:pPr marL="255904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zrychlujemecesko.cz</a:t>
            </a:r>
            <a:endParaRPr sz="1200" dirty="0">
              <a:latin typeface="AvenirNext LT Pro Bold"/>
              <a:cs typeface="AvenirNext LT Pro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259" y="4722406"/>
            <a:ext cx="1682791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*)</a:t>
            </a:r>
            <a:r>
              <a:rPr sz="700" spc="13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 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Připojení</a:t>
            </a:r>
            <a:r>
              <a:rPr sz="700" spc="13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 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rychlostí</a:t>
            </a:r>
            <a:r>
              <a:rPr sz="700" spc="135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 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50</a:t>
            </a:r>
            <a:r>
              <a:rPr sz="700" spc="13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 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Mb/s</a:t>
            </a:r>
            <a:r>
              <a:rPr sz="700" spc="13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 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a</a:t>
            </a:r>
            <a:r>
              <a:rPr sz="700" spc="135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více.</a:t>
            </a:r>
            <a:endParaRPr sz="700" dirty="0">
              <a:latin typeface="AvenirNext LT Pro Regular" panose="020B0504020202020204" pitchFamily="34" charset="-18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091" y="351092"/>
            <a:ext cx="3754120" cy="166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pc="110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CETIN</a:t>
            </a:r>
            <a:r>
              <a:rPr spc="-105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 </a:t>
            </a:r>
            <a:r>
              <a:rPr spc="125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PŘIVÁDÍ </a:t>
            </a:r>
            <a:r>
              <a:rPr spc="80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RYCHLEJŠÍ</a:t>
            </a:r>
            <a:r>
              <a:rPr spc="-110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 </a:t>
            </a:r>
            <a:r>
              <a:rPr spc="120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PŘIPOJENÍ</a:t>
            </a:r>
            <a:r>
              <a:rPr spc="-110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 </a:t>
            </a:r>
            <a:r>
              <a:rPr spc="280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DO </a:t>
            </a:r>
            <a:r>
              <a:rPr spc="65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STATISÍCŮ</a:t>
            </a:r>
            <a:r>
              <a:rPr spc="-110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 </a:t>
            </a:r>
            <a:r>
              <a:rPr spc="210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DOMÁCNOSTÍ </a:t>
            </a:r>
            <a:r>
              <a:rPr spc="125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V</a:t>
            </a:r>
            <a:r>
              <a:rPr spc="-120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 </a:t>
            </a:r>
            <a:r>
              <a:rPr spc="125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ČR</a:t>
            </a:r>
          </a:p>
        </p:txBody>
      </p:sp>
      <p:sp>
        <p:nvSpPr>
          <p:cNvPr id="9" name="object 9"/>
          <p:cNvSpPr/>
          <p:nvPr/>
        </p:nvSpPr>
        <p:spPr>
          <a:xfrm>
            <a:off x="-1016" y="399755"/>
            <a:ext cx="347980" cy="384810"/>
          </a:xfrm>
          <a:custGeom>
            <a:avLst/>
            <a:gdLst/>
            <a:ahLst/>
            <a:cxnLst/>
            <a:rect l="l" t="t" r="r" b="b"/>
            <a:pathLst>
              <a:path w="347980" h="384809">
                <a:moveTo>
                  <a:pt x="0" y="0"/>
                </a:moveTo>
                <a:lnTo>
                  <a:pt x="0" y="384765"/>
                </a:lnTo>
                <a:lnTo>
                  <a:pt x="347388" y="194331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>
                <a:solidFill>
                  <a:srgbClr val="2F0091"/>
                </a:solidFill>
              </a:rPr>
              <a:t>3</a:t>
            </a:fld>
            <a:endParaRPr dirty="0">
              <a:solidFill>
                <a:srgbClr val="2F009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6494" y="0"/>
            <a:ext cx="2444115" cy="5328285"/>
          </a:xfrm>
          <a:custGeom>
            <a:avLst/>
            <a:gdLst/>
            <a:ahLst/>
            <a:cxnLst/>
            <a:rect l="l" t="t" r="r" b="b"/>
            <a:pathLst>
              <a:path w="2444115" h="5328285">
                <a:moveTo>
                  <a:pt x="0" y="0"/>
                </a:moveTo>
                <a:lnTo>
                  <a:pt x="0" y="5328005"/>
                </a:lnTo>
                <a:lnTo>
                  <a:pt x="2443510" y="5328005"/>
                </a:lnTo>
                <a:lnTo>
                  <a:pt x="2443510" y="0"/>
                </a:lnTo>
                <a:lnTo>
                  <a:pt x="0" y="0"/>
                </a:lnTo>
                <a:close/>
              </a:path>
            </a:pathLst>
          </a:custGeom>
          <a:solidFill>
            <a:srgbClr val="300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8761"/>
            <a:ext cx="368300" cy="407670"/>
          </a:xfrm>
          <a:custGeom>
            <a:avLst/>
            <a:gdLst/>
            <a:ahLst/>
            <a:cxnLst/>
            <a:rect l="l" t="t" r="r" b="b"/>
            <a:pathLst>
              <a:path w="368300" h="407669">
                <a:moveTo>
                  <a:pt x="0" y="0"/>
                </a:moveTo>
                <a:lnTo>
                  <a:pt x="0" y="407504"/>
                </a:lnTo>
                <a:lnTo>
                  <a:pt x="367919" y="205816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venirNext LT Pro Bold"/>
                <a:cs typeface="AvenirNext LT Pro Bold"/>
              </a:rPr>
              <a:t>CO CETIN </a:t>
            </a:r>
            <a:r>
              <a:rPr spc="-10" dirty="0">
                <a:latin typeface="AvenirNext LT Pro Bold"/>
                <a:cs typeface="AvenirNext LT Pro Bold"/>
              </a:rPr>
              <a:t>NABÍZÍ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4710" y="961849"/>
            <a:ext cx="3955415" cy="543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b="1" dirty="0">
                <a:solidFill>
                  <a:srgbClr val="2F0091"/>
                </a:solidFill>
                <a:latin typeface="AvenirNext LT Pro Bold"/>
                <a:cs typeface="AvenirNext LT Pro Bold"/>
              </a:rPr>
              <a:t>Internetové připojení v pevné </a:t>
            </a:r>
            <a:r>
              <a:rPr sz="1800" b="1" spc="-20" dirty="0">
                <a:solidFill>
                  <a:srgbClr val="2F0091"/>
                </a:solidFill>
                <a:latin typeface="AvenirNext LT Pro Bold"/>
                <a:cs typeface="AvenirNext LT Pro Bold"/>
              </a:rPr>
              <a:t>síti</a:t>
            </a:r>
            <a:endParaRPr sz="1800" dirty="0">
              <a:latin typeface="AvenirNext LT Pro Bold"/>
              <a:cs typeface="AvenirNext LT Pro 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Rychlost, stabilita a bezpečnost bez </a:t>
            </a:r>
            <a:r>
              <a:rPr sz="1400" spc="-10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kompromisů</a:t>
            </a:r>
            <a:endParaRPr sz="1400" dirty="0">
              <a:latin typeface="AvenirNext LT Pro Regular"/>
              <a:cs typeface="AvenirNext LT Pro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3944" y="411683"/>
            <a:ext cx="208533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venirNext LT Pro Bold"/>
                <a:cs typeface="AvenirNext LT Pro Bold"/>
              </a:rPr>
              <a:t>Rozdělení pevné </a:t>
            </a:r>
            <a:r>
              <a:rPr sz="1600" b="1" spc="-2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sítě</a:t>
            </a:r>
            <a:endParaRPr sz="1600" dirty="0">
              <a:latin typeface="AvenirNext LT Pro Bold"/>
              <a:cs typeface="AvenirNext LT Pro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0408" y="1048681"/>
            <a:ext cx="1934845" cy="172466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635"/>
              </a:spcBef>
            </a:pPr>
            <a:r>
              <a:rPr sz="1400" b="1" spc="-10" dirty="0">
                <a:solidFill>
                  <a:srgbClr val="F02D48"/>
                </a:solidFill>
                <a:latin typeface="AvenirNext LT Pro Bold"/>
                <a:cs typeface="AvenirNext LT Pro Bold"/>
              </a:rPr>
              <a:t>OPTIKA</a:t>
            </a:r>
            <a:endParaRPr sz="1400" dirty="0">
              <a:latin typeface="AvenirNext LT Pro Bold"/>
              <a:cs typeface="AvenirNext LT Pro Bold"/>
            </a:endParaRPr>
          </a:p>
          <a:p>
            <a:pPr marL="26670">
              <a:lnSpc>
                <a:spcPct val="100000"/>
              </a:lnSpc>
              <a:spcBef>
                <a:spcPts val="459"/>
              </a:spcBef>
            </a:pPr>
            <a:r>
              <a:rPr sz="12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rychlost</a:t>
            </a:r>
            <a:r>
              <a:rPr sz="1200" spc="-25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až</a:t>
            </a:r>
            <a:r>
              <a:rPr sz="1200" spc="-2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1</a:t>
            </a:r>
            <a:r>
              <a:rPr sz="1200" spc="-2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Gb/s</a:t>
            </a:r>
            <a:endParaRPr sz="1200" dirty="0">
              <a:latin typeface="AvenirNext LT Pro Regular" panose="020B0504020202020204" pitchFamily="34" charset="-18"/>
              <a:cs typeface="Tahoma"/>
            </a:endParaRPr>
          </a:p>
          <a:p>
            <a:pPr marL="198755" marR="5080" indent="-186690">
              <a:lnSpc>
                <a:spcPct val="100000"/>
              </a:lnSpc>
              <a:spcBef>
                <a:spcPts val="1345"/>
              </a:spcBef>
              <a:buFont typeface="Symbol"/>
              <a:buChar char=""/>
              <a:tabLst>
                <a:tab pos="199390" algn="l"/>
              </a:tabLst>
            </a:pP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nejmodernější </a:t>
            </a:r>
            <a:r>
              <a:rPr sz="11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dostupná </a:t>
            </a: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technologie pevné </a:t>
            </a:r>
            <a:r>
              <a:rPr sz="11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sítě, </a:t>
            </a: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založená na </a:t>
            </a:r>
            <a:r>
              <a:rPr sz="11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principu </a:t>
            </a: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přivedení optického </a:t>
            </a:r>
            <a:r>
              <a:rPr sz="11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vlákna </a:t>
            </a: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až do jednotlivých </a:t>
            </a:r>
            <a:r>
              <a:rPr sz="1100" spc="-2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domů</a:t>
            </a:r>
            <a:r>
              <a:rPr sz="1100" spc="5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  </a:t>
            </a: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 bytů.</a:t>
            </a:r>
            <a:endParaRPr sz="1100" dirty="0">
              <a:latin typeface="AvenirNext LT Pro Regular"/>
              <a:cs typeface="AvenirNext LT Pro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7665" y="3160136"/>
            <a:ext cx="1798955" cy="13544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495"/>
              </a:spcBef>
            </a:pPr>
            <a:r>
              <a:rPr sz="1400" b="1" spc="-10" dirty="0">
                <a:solidFill>
                  <a:srgbClr val="F02D48"/>
                </a:solidFill>
                <a:latin typeface="AvenirNext LT Pro Bold"/>
                <a:cs typeface="AvenirNext LT Pro Bold"/>
              </a:rPr>
              <a:t>METALIKA</a:t>
            </a:r>
            <a:endParaRPr sz="1400" dirty="0">
              <a:latin typeface="AvenirNext LT Pro Bold"/>
              <a:cs typeface="AvenirNext LT Pro Bold"/>
            </a:endParaRPr>
          </a:p>
          <a:p>
            <a:pPr marL="13970">
              <a:lnSpc>
                <a:spcPct val="100000"/>
              </a:lnSpc>
              <a:spcBef>
                <a:spcPts val="345"/>
              </a:spcBef>
            </a:pPr>
            <a:r>
              <a:rPr sz="12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rychlost</a:t>
            </a:r>
            <a:r>
              <a:rPr sz="1200" spc="5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až</a:t>
            </a:r>
            <a:r>
              <a:rPr sz="1200" spc="5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250</a:t>
            </a:r>
            <a:r>
              <a:rPr sz="1200" spc="5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Mb/s</a:t>
            </a:r>
            <a:endParaRPr sz="1200" dirty="0">
              <a:latin typeface="AvenirNext LT Pro Regular" panose="020B0504020202020204" pitchFamily="34" charset="-18"/>
              <a:cs typeface="Tahoma"/>
            </a:endParaRPr>
          </a:p>
          <a:p>
            <a:pPr marL="198755" marR="5080" indent="-186690">
              <a:lnSpc>
                <a:spcPct val="100000"/>
              </a:lnSpc>
              <a:spcBef>
                <a:spcPts val="1325"/>
              </a:spcBef>
              <a:buFont typeface="Symbol"/>
              <a:buChar char=""/>
              <a:tabLst>
                <a:tab pos="199390" algn="l"/>
              </a:tabLst>
            </a:pP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stávající pevná síť,</a:t>
            </a:r>
            <a:r>
              <a:rPr sz="1100" spc="-5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kterou </a:t>
            </a: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jsme z 85 % </a:t>
            </a:r>
            <a:r>
              <a:rPr sz="11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zrychlili </a:t>
            </a: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pomocí technologie </a:t>
            </a:r>
            <a:r>
              <a:rPr sz="1100" spc="-2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tzv. </a:t>
            </a: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předsunutých </a:t>
            </a:r>
            <a:r>
              <a:rPr sz="11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DSLAMů.</a:t>
            </a:r>
            <a:endParaRPr sz="1100" dirty="0">
              <a:latin typeface="AvenirNext LT Pro Regular"/>
              <a:cs typeface="AvenirNext LT Pro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954" y="4694999"/>
            <a:ext cx="344360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Bližší</a:t>
            </a:r>
            <a:r>
              <a:rPr sz="800" spc="45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800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informace</a:t>
            </a:r>
            <a:r>
              <a:rPr sz="800" spc="45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800" spc="50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o</a:t>
            </a:r>
            <a:r>
              <a:rPr sz="800" spc="45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800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výstavbě</a:t>
            </a:r>
            <a:r>
              <a:rPr sz="800" spc="45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800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a</a:t>
            </a:r>
            <a:r>
              <a:rPr sz="800" spc="45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800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technologii</a:t>
            </a:r>
            <a:r>
              <a:rPr sz="800" spc="45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800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najdete</a:t>
            </a:r>
            <a:r>
              <a:rPr sz="800" spc="50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800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na</a:t>
            </a:r>
            <a:r>
              <a:rPr sz="800" spc="45" dirty="0">
                <a:solidFill>
                  <a:srgbClr val="2F0091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800" b="1" spc="-10" dirty="0">
                <a:solidFill>
                  <a:srgbClr val="FF0000"/>
                </a:solidFill>
                <a:latin typeface="AvenirNext LT Pro Regular" panose="020B0504020202020204" pitchFamily="34" charset="-18"/>
                <a:cs typeface="Trebuchet MS"/>
              </a:rPr>
              <a:t>cetin.cz/samosprava</a:t>
            </a:r>
            <a:endParaRPr sz="800" dirty="0">
              <a:latin typeface="AvenirNext LT Pro Regular" panose="020B0504020202020204" pitchFamily="34" charset="-18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199" y="1810656"/>
            <a:ext cx="541688" cy="48437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074" y="2810540"/>
            <a:ext cx="405609" cy="45778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647" y="3740402"/>
            <a:ext cx="559170" cy="51971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450975" y="1825574"/>
            <a:ext cx="2084070" cy="3943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50" b="1" dirty="0">
                <a:solidFill>
                  <a:srgbClr val="3F3E99"/>
                </a:solidFill>
                <a:latin typeface="Trebuchet MS"/>
                <a:cs typeface="Trebuchet MS"/>
              </a:rPr>
              <a:t>Připojení</a:t>
            </a:r>
            <a:r>
              <a:rPr sz="1150" b="1" spc="10" dirty="0">
                <a:solidFill>
                  <a:srgbClr val="3F3E99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3F3E99"/>
                </a:solidFill>
                <a:latin typeface="Trebuchet MS"/>
                <a:cs typeface="Trebuchet MS"/>
              </a:rPr>
              <a:t>s</a:t>
            </a:r>
            <a:r>
              <a:rPr sz="1150" b="1" spc="15" dirty="0">
                <a:solidFill>
                  <a:srgbClr val="3F3E99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3F3E99"/>
                </a:solidFill>
                <a:latin typeface="Trebuchet MS"/>
                <a:cs typeface="Trebuchet MS"/>
              </a:rPr>
              <a:t>rychlostí</a:t>
            </a:r>
            <a:r>
              <a:rPr sz="1150" b="1" spc="15" dirty="0">
                <a:solidFill>
                  <a:srgbClr val="3F3E99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3F3E99"/>
                </a:solidFill>
                <a:latin typeface="Trebuchet MS"/>
                <a:cs typeface="Trebuchet MS"/>
              </a:rPr>
              <a:t>až</a:t>
            </a:r>
            <a:r>
              <a:rPr sz="1150" b="1" spc="15" dirty="0">
                <a:solidFill>
                  <a:srgbClr val="3F3E99"/>
                </a:solidFill>
                <a:latin typeface="Trebuchet MS"/>
                <a:cs typeface="Trebuchet MS"/>
              </a:rPr>
              <a:t> </a:t>
            </a:r>
            <a:r>
              <a:rPr sz="1150" b="1" spc="55" dirty="0">
                <a:solidFill>
                  <a:srgbClr val="3F3E99"/>
                </a:solidFill>
                <a:latin typeface="Trebuchet MS"/>
                <a:cs typeface="Trebuchet MS"/>
              </a:rPr>
              <a:t>1Gb/s</a:t>
            </a:r>
            <a:endParaRPr sz="1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50" dirty="0">
                <a:solidFill>
                  <a:srgbClr val="3F3E99"/>
                </a:solidFill>
                <a:latin typeface="Trebuchet MS"/>
                <a:cs typeface="Trebuchet MS"/>
              </a:rPr>
              <a:t>při pokrytí</a:t>
            </a:r>
            <a:r>
              <a:rPr sz="1150" spc="5" dirty="0">
                <a:solidFill>
                  <a:srgbClr val="3F3E99"/>
                </a:solidFill>
                <a:latin typeface="Trebuchet MS"/>
                <a:cs typeface="Trebuchet MS"/>
              </a:rPr>
              <a:t> </a:t>
            </a:r>
            <a:r>
              <a:rPr sz="1150" dirty="0">
                <a:solidFill>
                  <a:srgbClr val="3F3E99"/>
                </a:solidFill>
                <a:latin typeface="Trebuchet MS"/>
                <a:cs typeface="Trebuchet MS"/>
              </a:rPr>
              <a:t>optickou</a:t>
            </a:r>
            <a:r>
              <a:rPr sz="1150" spc="5" dirty="0">
                <a:solidFill>
                  <a:srgbClr val="3F3E99"/>
                </a:solidFill>
                <a:latin typeface="Trebuchet MS"/>
                <a:cs typeface="Trebuchet MS"/>
              </a:rPr>
              <a:t> </a:t>
            </a:r>
            <a:r>
              <a:rPr sz="1150" spc="-20" dirty="0">
                <a:solidFill>
                  <a:srgbClr val="3F3E99"/>
                </a:solidFill>
                <a:latin typeface="Trebuchet MS"/>
                <a:cs typeface="Trebuchet MS"/>
              </a:rPr>
              <a:t>sítí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456512" y="2804960"/>
            <a:ext cx="1964055" cy="4064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50" b="1" dirty="0">
                <a:solidFill>
                  <a:srgbClr val="3F3E99"/>
                </a:solidFill>
                <a:latin typeface="AvenirNext LT Pro Bold"/>
                <a:cs typeface="AvenirNext LT Pro Bold"/>
              </a:rPr>
              <a:t>Nejvyšší kvalita </a:t>
            </a:r>
            <a:r>
              <a:rPr sz="1150" b="1" spc="-10" dirty="0">
                <a:solidFill>
                  <a:srgbClr val="3F3E99"/>
                </a:solidFill>
                <a:latin typeface="AvenirNext LT Pro Bold"/>
                <a:cs typeface="AvenirNext LT Pro Bold"/>
              </a:rPr>
              <a:t>připojení</a:t>
            </a:r>
            <a:endParaRPr sz="1150">
              <a:latin typeface="AvenirNext LT Pro Bold"/>
              <a:cs typeface="AvenirNext LT Pro Bold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dirty="0">
                <a:solidFill>
                  <a:srgbClr val="3F3E99"/>
                </a:solidFill>
                <a:latin typeface="AvenirNext LT Pro Regular"/>
                <a:cs typeface="AvenirNext LT Pro Regular"/>
              </a:rPr>
              <a:t>pro desítky zařízení </a:t>
            </a:r>
            <a:r>
              <a:rPr sz="1150" spc="-10" dirty="0">
                <a:solidFill>
                  <a:srgbClr val="3F3E99"/>
                </a:solidFill>
                <a:latin typeface="AvenirNext LT Pro Regular"/>
                <a:cs typeface="AvenirNext LT Pro Regular"/>
              </a:rPr>
              <a:t>současně</a:t>
            </a:r>
            <a:endParaRPr sz="1150">
              <a:latin typeface="AvenirNext LT Pro Regular"/>
              <a:cs typeface="AvenirNext LT Pro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45437" y="3821138"/>
            <a:ext cx="2879725" cy="40068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50" b="1" dirty="0">
                <a:solidFill>
                  <a:srgbClr val="3F3E99"/>
                </a:solidFill>
                <a:latin typeface="AvenirNext LT Pro Bold"/>
                <a:cs typeface="AvenirNext LT Pro Bold"/>
              </a:rPr>
              <a:t>Spolehlivý pevný </a:t>
            </a:r>
            <a:r>
              <a:rPr sz="1150" b="1" spc="-10" dirty="0">
                <a:solidFill>
                  <a:srgbClr val="3F3E99"/>
                </a:solidFill>
                <a:latin typeface="AvenirNext LT Pro Bold"/>
                <a:cs typeface="AvenirNext LT Pro Bold"/>
              </a:rPr>
              <a:t>internet</a:t>
            </a:r>
            <a:endParaRPr sz="1150">
              <a:latin typeface="AvenirNext LT Pro Bold"/>
              <a:cs typeface="AvenirNext LT Pro Bold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dirty="0">
                <a:solidFill>
                  <a:srgbClr val="3F3E99"/>
                </a:solidFill>
                <a:latin typeface="AvenirNext LT Pro Regular"/>
                <a:cs typeface="AvenirNext LT Pro Regular"/>
              </a:rPr>
              <a:t>stabilní bez ohledu</a:t>
            </a:r>
            <a:r>
              <a:rPr sz="1150" spc="285" dirty="0">
                <a:solidFill>
                  <a:srgbClr val="3F3E99"/>
                </a:solidFill>
                <a:latin typeface="AvenirNext LT Pro Regular"/>
                <a:cs typeface="AvenirNext LT Pro Regular"/>
              </a:rPr>
              <a:t> </a:t>
            </a:r>
            <a:r>
              <a:rPr sz="1150" dirty="0">
                <a:solidFill>
                  <a:srgbClr val="3F3E99"/>
                </a:solidFill>
                <a:latin typeface="AvenirNext LT Pro Regular"/>
                <a:cs typeface="AvenirNext LT Pro Regular"/>
              </a:rPr>
              <a:t>na roční dobu a </a:t>
            </a:r>
            <a:r>
              <a:rPr sz="1150" spc="-10" dirty="0">
                <a:solidFill>
                  <a:srgbClr val="3F3E99"/>
                </a:solidFill>
                <a:latin typeface="AvenirNext LT Pro Regular"/>
                <a:cs typeface="AvenirNext LT Pro Regular"/>
              </a:rPr>
              <a:t>počasí</a:t>
            </a:r>
            <a:endParaRPr sz="1150">
              <a:latin typeface="AvenirNext LT Pro Regular"/>
              <a:cs typeface="AvenirNext LT Pro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5" y="2"/>
            <a:ext cx="7557134" cy="5328285"/>
          </a:xfrm>
          <a:custGeom>
            <a:avLst/>
            <a:gdLst/>
            <a:ahLst/>
            <a:cxnLst/>
            <a:rect l="l" t="t" r="r" b="b"/>
            <a:pathLst>
              <a:path w="7557134" h="5328285">
                <a:moveTo>
                  <a:pt x="0" y="0"/>
                </a:moveTo>
                <a:lnTo>
                  <a:pt x="0" y="5328003"/>
                </a:lnTo>
                <a:lnTo>
                  <a:pt x="7556559" y="5328003"/>
                </a:lnTo>
                <a:lnTo>
                  <a:pt x="7556559" y="0"/>
                </a:lnTo>
                <a:lnTo>
                  <a:pt x="0" y="0"/>
                </a:lnTo>
                <a:close/>
              </a:path>
            </a:pathLst>
          </a:custGeom>
          <a:solidFill>
            <a:srgbClr val="300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8762"/>
            <a:ext cx="368300" cy="407670"/>
          </a:xfrm>
          <a:custGeom>
            <a:avLst/>
            <a:gdLst/>
            <a:ahLst/>
            <a:cxnLst/>
            <a:rect l="l" t="t" r="r" b="b"/>
            <a:pathLst>
              <a:path w="368300" h="407669">
                <a:moveTo>
                  <a:pt x="0" y="0"/>
                </a:moveTo>
                <a:lnTo>
                  <a:pt x="0" y="407504"/>
                </a:lnTo>
                <a:lnTo>
                  <a:pt x="367919" y="205816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491" y="2003007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1579" y="2267148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3805" y="2106345"/>
            <a:ext cx="198755" cy="241300"/>
          </a:xfrm>
          <a:custGeom>
            <a:avLst/>
            <a:gdLst/>
            <a:ahLst/>
            <a:cxnLst/>
            <a:rect l="l" t="t" r="r" b="b"/>
            <a:pathLst>
              <a:path w="198755" h="241300">
                <a:moveTo>
                  <a:pt x="98183" y="186982"/>
                </a:moveTo>
                <a:lnTo>
                  <a:pt x="0" y="132664"/>
                </a:lnTo>
                <a:lnTo>
                  <a:pt x="0" y="241223"/>
                </a:lnTo>
                <a:lnTo>
                  <a:pt x="98183" y="186982"/>
                </a:lnTo>
                <a:close/>
              </a:path>
              <a:path w="198755" h="241300">
                <a:moveTo>
                  <a:pt x="198691" y="54317"/>
                </a:moveTo>
                <a:lnTo>
                  <a:pt x="100507" y="0"/>
                </a:lnTo>
                <a:lnTo>
                  <a:pt x="100507" y="108559"/>
                </a:lnTo>
                <a:lnTo>
                  <a:pt x="198691" y="54317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608" y="1784710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8340" y="1756567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8346" y="1798774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5940" y="1857070"/>
            <a:ext cx="133985" cy="254635"/>
          </a:xfrm>
          <a:custGeom>
            <a:avLst/>
            <a:gdLst/>
            <a:ahLst/>
            <a:cxnLst/>
            <a:rect l="l" t="t" r="r" b="b"/>
            <a:pathLst>
              <a:path w="133985" h="254635">
                <a:moveTo>
                  <a:pt x="98183" y="54317"/>
                </a:moveTo>
                <a:lnTo>
                  <a:pt x="0" y="0"/>
                </a:lnTo>
                <a:lnTo>
                  <a:pt x="0" y="108559"/>
                </a:lnTo>
                <a:lnTo>
                  <a:pt x="98183" y="54317"/>
                </a:lnTo>
                <a:close/>
              </a:path>
              <a:path w="133985" h="254635">
                <a:moveTo>
                  <a:pt x="133731" y="200266"/>
                </a:moveTo>
                <a:lnTo>
                  <a:pt x="35547" y="145948"/>
                </a:lnTo>
                <a:lnTo>
                  <a:pt x="35547" y="254508"/>
                </a:lnTo>
                <a:lnTo>
                  <a:pt x="133731" y="200266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5861" y="2184726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6524" y="2375709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9667" y="2321429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96886" y="2165848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7912" y="2184726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67903" y="2274417"/>
            <a:ext cx="360045" cy="264160"/>
          </a:xfrm>
          <a:custGeom>
            <a:avLst/>
            <a:gdLst/>
            <a:ahLst/>
            <a:cxnLst/>
            <a:rect l="l" t="t" r="r" b="b"/>
            <a:pathLst>
              <a:path w="360044" h="264160">
                <a:moveTo>
                  <a:pt x="98183" y="209892"/>
                </a:moveTo>
                <a:lnTo>
                  <a:pt x="0" y="155575"/>
                </a:lnTo>
                <a:lnTo>
                  <a:pt x="0" y="264134"/>
                </a:lnTo>
                <a:lnTo>
                  <a:pt x="98183" y="209892"/>
                </a:lnTo>
                <a:close/>
              </a:path>
              <a:path w="360044" h="264160">
                <a:moveTo>
                  <a:pt x="238252" y="127469"/>
                </a:moveTo>
                <a:lnTo>
                  <a:pt x="140068" y="73152"/>
                </a:lnTo>
                <a:lnTo>
                  <a:pt x="140068" y="181711"/>
                </a:lnTo>
                <a:lnTo>
                  <a:pt x="238252" y="127469"/>
                </a:lnTo>
                <a:close/>
              </a:path>
              <a:path w="360044" h="264160">
                <a:moveTo>
                  <a:pt x="359511" y="54317"/>
                </a:moveTo>
                <a:lnTo>
                  <a:pt x="261327" y="0"/>
                </a:lnTo>
                <a:lnTo>
                  <a:pt x="261327" y="108559"/>
                </a:lnTo>
                <a:lnTo>
                  <a:pt x="359511" y="54317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7411" y="2111568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80143" y="2130445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30606" y="2003007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0168" y="2321429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5362" y="2411882"/>
            <a:ext cx="236220" cy="153035"/>
          </a:xfrm>
          <a:custGeom>
            <a:avLst/>
            <a:gdLst/>
            <a:ahLst/>
            <a:cxnLst/>
            <a:rect l="l" t="t" r="r" b="b"/>
            <a:pathLst>
              <a:path w="236219" h="153035">
                <a:moveTo>
                  <a:pt x="98183" y="54317"/>
                </a:moveTo>
                <a:lnTo>
                  <a:pt x="0" y="0"/>
                </a:lnTo>
                <a:lnTo>
                  <a:pt x="0" y="108559"/>
                </a:lnTo>
                <a:lnTo>
                  <a:pt x="98183" y="54317"/>
                </a:lnTo>
                <a:close/>
              </a:path>
              <a:path w="236219" h="153035">
                <a:moveTo>
                  <a:pt x="235712" y="98564"/>
                </a:moveTo>
                <a:lnTo>
                  <a:pt x="137528" y="44246"/>
                </a:lnTo>
                <a:lnTo>
                  <a:pt x="137528" y="152806"/>
                </a:lnTo>
                <a:lnTo>
                  <a:pt x="235712" y="98564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7098" y="2130445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543" y="2076165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7454" y="1853055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8437" y="1921389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67563" y="1975669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01142" y="1894447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5">
                <a:moveTo>
                  <a:pt x="0" y="0"/>
                </a:moveTo>
                <a:lnTo>
                  <a:pt x="0" y="108559"/>
                </a:lnTo>
                <a:lnTo>
                  <a:pt x="98183" y="54317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612390" y="1612924"/>
            <a:ext cx="1826260" cy="1068070"/>
            <a:chOff x="612390" y="1612924"/>
            <a:chExt cx="1826260" cy="1068070"/>
          </a:xfrm>
        </p:grpSpPr>
        <p:sp>
          <p:nvSpPr>
            <p:cNvPr id="29" name="object 29"/>
            <p:cNvSpPr/>
            <p:nvPr/>
          </p:nvSpPr>
          <p:spPr>
            <a:xfrm>
              <a:off x="1151648" y="1949542"/>
              <a:ext cx="98425" cy="108585"/>
            </a:xfrm>
            <a:custGeom>
              <a:avLst/>
              <a:gdLst/>
              <a:ahLst/>
              <a:cxnLst/>
              <a:rect l="l" t="t" r="r" b="b"/>
              <a:pathLst>
                <a:path w="98425" h="108585">
                  <a:moveTo>
                    <a:pt x="0" y="0"/>
                  </a:moveTo>
                  <a:lnTo>
                    <a:pt x="0" y="108559"/>
                  </a:lnTo>
                  <a:lnTo>
                    <a:pt x="98183" y="54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2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8740" y="1619274"/>
              <a:ext cx="1813560" cy="1055370"/>
            </a:xfrm>
            <a:custGeom>
              <a:avLst/>
              <a:gdLst/>
              <a:ahLst/>
              <a:cxnLst/>
              <a:rect l="l" t="t" r="r" b="b"/>
              <a:pathLst>
                <a:path w="1813560" h="1055370">
                  <a:moveTo>
                    <a:pt x="11658" y="299411"/>
                  </a:moveTo>
                  <a:lnTo>
                    <a:pt x="22676" y="302990"/>
                  </a:lnTo>
                  <a:lnTo>
                    <a:pt x="31876" y="310260"/>
                  </a:lnTo>
                  <a:lnTo>
                    <a:pt x="39258" y="321221"/>
                  </a:lnTo>
                  <a:lnTo>
                    <a:pt x="44818" y="335873"/>
                  </a:lnTo>
                  <a:lnTo>
                    <a:pt x="51763" y="343857"/>
                  </a:lnTo>
                  <a:lnTo>
                    <a:pt x="62749" y="331525"/>
                  </a:lnTo>
                  <a:lnTo>
                    <a:pt x="80827" y="307655"/>
                  </a:lnTo>
                  <a:lnTo>
                    <a:pt x="109052" y="281026"/>
                  </a:lnTo>
                  <a:lnTo>
                    <a:pt x="150476" y="260416"/>
                  </a:lnTo>
                  <a:lnTo>
                    <a:pt x="208153" y="254605"/>
                  </a:lnTo>
                  <a:lnTo>
                    <a:pt x="262250" y="252084"/>
                  </a:lnTo>
                  <a:lnTo>
                    <a:pt x="296468" y="238444"/>
                  </a:lnTo>
                  <a:lnTo>
                    <a:pt x="319138" y="218117"/>
                  </a:lnTo>
                  <a:lnTo>
                    <a:pt x="338590" y="195532"/>
                  </a:lnTo>
                  <a:lnTo>
                    <a:pt x="363156" y="175119"/>
                  </a:lnTo>
                  <a:lnTo>
                    <a:pt x="401167" y="161311"/>
                  </a:lnTo>
                  <a:lnTo>
                    <a:pt x="450679" y="152752"/>
                  </a:lnTo>
                  <a:lnTo>
                    <a:pt x="469844" y="149272"/>
                  </a:lnTo>
                  <a:lnTo>
                    <a:pt x="478429" y="143534"/>
                  </a:lnTo>
                  <a:lnTo>
                    <a:pt x="496201" y="128202"/>
                  </a:lnTo>
                  <a:lnTo>
                    <a:pt x="526218" y="112212"/>
                  </a:lnTo>
                  <a:lnTo>
                    <a:pt x="581803" y="96039"/>
                  </a:lnTo>
                  <a:lnTo>
                    <a:pt x="605453" y="58441"/>
                  </a:lnTo>
                  <a:lnTo>
                    <a:pt x="601700" y="49006"/>
                  </a:lnTo>
                  <a:lnTo>
                    <a:pt x="593674" y="40483"/>
                  </a:lnTo>
                  <a:lnTo>
                    <a:pt x="588690" y="34979"/>
                  </a:lnTo>
                  <a:lnTo>
                    <a:pt x="585781" y="28328"/>
                  </a:lnTo>
                  <a:lnTo>
                    <a:pt x="585090" y="21093"/>
                  </a:lnTo>
                  <a:lnTo>
                    <a:pt x="586765" y="13839"/>
                  </a:lnTo>
                  <a:lnTo>
                    <a:pt x="591196" y="6946"/>
                  </a:lnTo>
                  <a:lnTo>
                    <a:pt x="597560" y="2217"/>
                  </a:lnTo>
                  <a:lnTo>
                    <a:pt x="605153" y="0"/>
                  </a:lnTo>
                  <a:lnTo>
                    <a:pt x="613270" y="643"/>
                  </a:lnTo>
                  <a:lnTo>
                    <a:pt x="637406" y="7792"/>
                  </a:lnTo>
                  <a:lnTo>
                    <a:pt x="654646" y="14380"/>
                  </a:lnTo>
                  <a:lnTo>
                    <a:pt x="664991" y="20408"/>
                  </a:lnTo>
                  <a:lnTo>
                    <a:pt x="668439" y="25878"/>
                  </a:lnTo>
                  <a:lnTo>
                    <a:pt x="666304" y="42478"/>
                  </a:lnTo>
                  <a:lnTo>
                    <a:pt x="664725" y="68387"/>
                  </a:lnTo>
                  <a:lnTo>
                    <a:pt x="670941" y="94860"/>
                  </a:lnTo>
                  <a:lnTo>
                    <a:pt x="692188" y="113153"/>
                  </a:lnTo>
                  <a:lnTo>
                    <a:pt x="723973" y="110709"/>
                  </a:lnTo>
                  <a:lnTo>
                    <a:pt x="752692" y="89080"/>
                  </a:lnTo>
                  <a:lnTo>
                    <a:pt x="771946" y="60678"/>
                  </a:lnTo>
                  <a:lnTo>
                    <a:pt x="775335" y="37918"/>
                  </a:lnTo>
                  <a:lnTo>
                    <a:pt x="780209" y="24891"/>
                  </a:lnTo>
                  <a:lnTo>
                    <a:pt x="800950" y="19482"/>
                  </a:lnTo>
                  <a:lnTo>
                    <a:pt x="826702" y="24797"/>
                  </a:lnTo>
                  <a:lnTo>
                    <a:pt x="846607" y="43938"/>
                  </a:lnTo>
                  <a:lnTo>
                    <a:pt x="854406" y="62371"/>
                  </a:lnTo>
                  <a:lnTo>
                    <a:pt x="859974" y="81555"/>
                  </a:lnTo>
                  <a:lnTo>
                    <a:pt x="863313" y="101491"/>
                  </a:lnTo>
                  <a:lnTo>
                    <a:pt x="864425" y="122182"/>
                  </a:lnTo>
                  <a:lnTo>
                    <a:pt x="912681" y="120677"/>
                  </a:lnTo>
                  <a:lnTo>
                    <a:pt x="953514" y="125192"/>
                  </a:lnTo>
                  <a:lnTo>
                    <a:pt x="986924" y="135727"/>
                  </a:lnTo>
                  <a:lnTo>
                    <a:pt x="1012913" y="152281"/>
                  </a:lnTo>
                  <a:lnTo>
                    <a:pt x="1044600" y="168083"/>
                  </a:lnTo>
                  <a:lnTo>
                    <a:pt x="1072667" y="165826"/>
                  </a:lnTo>
                  <a:lnTo>
                    <a:pt x="1096838" y="159054"/>
                  </a:lnTo>
                  <a:lnTo>
                    <a:pt x="1116838" y="161311"/>
                  </a:lnTo>
                  <a:lnTo>
                    <a:pt x="1127756" y="171778"/>
                  </a:lnTo>
                  <a:lnTo>
                    <a:pt x="1133643" y="185187"/>
                  </a:lnTo>
                  <a:lnTo>
                    <a:pt x="1134115" y="199845"/>
                  </a:lnTo>
                  <a:lnTo>
                    <a:pt x="1128788" y="214054"/>
                  </a:lnTo>
                  <a:lnTo>
                    <a:pt x="1126439" y="217826"/>
                  </a:lnTo>
                  <a:lnTo>
                    <a:pt x="1123442" y="221166"/>
                  </a:lnTo>
                  <a:lnTo>
                    <a:pt x="1119949" y="223909"/>
                  </a:lnTo>
                  <a:lnTo>
                    <a:pt x="1110796" y="231979"/>
                  </a:lnTo>
                  <a:lnTo>
                    <a:pt x="1104255" y="239786"/>
                  </a:lnTo>
                  <a:lnTo>
                    <a:pt x="1100329" y="247328"/>
                  </a:lnTo>
                  <a:lnTo>
                    <a:pt x="1099019" y="254605"/>
                  </a:lnTo>
                  <a:lnTo>
                    <a:pt x="1112290" y="272853"/>
                  </a:lnTo>
                  <a:lnTo>
                    <a:pt x="1142822" y="294487"/>
                  </a:lnTo>
                  <a:lnTo>
                    <a:pt x="1176697" y="324021"/>
                  </a:lnTo>
                  <a:lnTo>
                    <a:pt x="1199997" y="365972"/>
                  </a:lnTo>
                  <a:lnTo>
                    <a:pt x="1210574" y="390796"/>
                  </a:lnTo>
                  <a:lnTo>
                    <a:pt x="1224494" y="399071"/>
                  </a:lnTo>
                  <a:lnTo>
                    <a:pt x="1241754" y="390796"/>
                  </a:lnTo>
                  <a:lnTo>
                    <a:pt x="1262354" y="365972"/>
                  </a:lnTo>
                  <a:lnTo>
                    <a:pt x="1283131" y="355431"/>
                  </a:lnTo>
                  <a:lnTo>
                    <a:pt x="1291323" y="349463"/>
                  </a:lnTo>
                  <a:lnTo>
                    <a:pt x="1297114" y="341405"/>
                  </a:lnTo>
                  <a:lnTo>
                    <a:pt x="1300162" y="331940"/>
                  </a:lnTo>
                  <a:lnTo>
                    <a:pt x="1300124" y="321750"/>
                  </a:lnTo>
                  <a:lnTo>
                    <a:pt x="1281658" y="281694"/>
                  </a:lnTo>
                  <a:lnTo>
                    <a:pt x="1277950" y="279193"/>
                  </a:lnTo>
                  <a:lnTo>
                    <a:pt x="1273136" y="275941"/>
                  </a:lnTo>
                  <a:lnTo>
                    <a:pt x="1271854" y="269363"/>
                  </a:lnTo>
                  <a:lnTo>
                    <a:pt x="1275080" y="264511"/>
                  </a:lnTo>
                  <a:lnTo>
                    <a:pt x="1275270" y="264207"/>
                  </a:lnTo>
                  <a:lnTo>
                    <a:pt x="1275486" y="263914"/>
                  </a:lnTo>
                  <a:lnTo>
                    <a:pt x="1275714" y="263635"/>
                  </a:lnTo>
                  <a:lnTo>
                    <a:pt x="1280426" y="257907"/>
                  </a:lnTo>
                  <a:lnTo>
                    <a:pt x="1288186" y="255736"/>
                  </a:lnTo>
                  <a:lnTo>
                    <a:pt x="1295171" y="258225"/>
                  </a:lnTo>
                  <a:lnTo>
                    <a:pt x="1317123" y="267569"/>
                  </a:lnTo>
                  <a:lnTo>
                    <a:pt x="1343718" y="281618"/>
                  </a:lnTo>
                  <a:lnTo>
                    <a:pt x="1374954" y="300373"/>
                  </a:lnTo>
                  <a:lnTo>
                    <a:pt x="1410830" y="323833"/>
                  </a:lnTo>
                  <a:lnTo>
                    <a:pt x="1459870" y="348288"/>
                  </a:lnTo>
                  <a:lnTo>
                    <a:pt x="1482467" y="343397"/>
                  </a:lnTo>
                  <a:lnTo>
                    <a:pt x="1492258" y="327219"/>
                  </a:lnTo>
                  <a:lnTo>
                    <a:pt x="1502879" y="317813"/>
                  </a:lnTo>
                  <a:lnTo>
                    <a:pt x="1512164" y="319883"/>
                  </a:lnTo>
                  <a:lnTo>
                    <a:pt x="1519218" y="326090"/>
                  </a:lnTo>
                  <a:lnTo>
                    <a:pt x="1524043" y="336437"/>
                  </a:lnTo>
                  <a:lnTo>
                    <a:pt x="1526641" y="350922"/>
                  </a:lnTo>
                  <a:lnTo>
                    <a:pt x="1511795" y="368982"/>
                  </a:lnTo>
                  <a:lnTo>
                    <a:pt x="1507277" y="377314"/>
                  </a:lnTo>
                  <a:lnTo>
                    <a:pt x="1551330" y="438070"/>
                  </a:lnTo>
                  <a:lnTo>
                    <a:pt x="1578611" y="451052"/>
                  </a:lnTo>
                  <a:lnTo>
                    <a:pt x="1593698" y="450750"/>
                  </a:lnTo>
                  <a:lnTo>
                    <a:pt x="1608302" y="445728"/>
                  </a:lnTo>
                  <a:lnTo>
                    <a:pt x="1623311" y="440260"/>
                  </a:lnTo>
                  <a:lnTo>
                    <a:pt x="1638941" y="439116"/>
                  </a:lnTo>
                  <a:lnTo>
                    <a:pt x="1731754" y="494914"/>
                  </a:lnTo>
                  <a:lnTo>
                    <a:pt x="1776926" y="528878"/>
                  </a:lnTo>
                  <a:lnTo>
                    <a:pt x="1813064" y="562644"/>
                  </a:lnTo>
                  <a:lnTo>
                    <a:pt x="1809640" y="572548"/>
                  </a:lnTo>
                  <a:lnTo>
                    <a:pt x="1799367" y="590220"/>
                  </a:lnTo>
                  <a:lnTo>
                    <a:pt x="1782246" y="615663"/>
                  </a:lnTo>
                  <a:lnTo>
                    <a:pt x="1758276" y="648877"/>
                  </a:lnTo>
                  <a:lnTo>
                    <a:pt x="1736001" y="648877"/>
                  </a:lnTo>
                  <a:lnTo>
                    <a:pt x="1726333" y="650394"/>
                  </a:lnTo>
                  <a:lnTo>
                    <a:pt x="1717762" y="654684"/>
                  </a:lnTo>
                  <a:lnTo>
                    <a:pt x="1710846" y="661350"/>
                  </a:lnTo>
                  <a:lnTo>
                    <a:pt x="1706143" y="669997"/>
                  </a:lnTo>
                  <a:lnTo>
                    <a:pt x="1701850" y="681986"/>
                  </a:lnTo>
                  <a:lnTo>
                    <a:pt x="1694662" y="696979"/>
                  </a:lnTo>
                  <a:lnTo>
                    <a:pt x="1684691" y="710043"/>
                  </a:lnTo>
                  <a:lnTo>
                    <a:pt x="1672298" y="720798"/>
                  </a:lnTo>
                  <a:lnTo>
                    <a:pt x="1657845" y="728861"/>
                  </a:lnTo>
                  <a:lnTo>
                    <a:pt x="1647520" y="733294"/>
                  </a:lnTo>
                  <a:lnTo>
                    <a:pt x="1633911" y="742083"/>
                  </a:lnTo>
                  <a:lnTo>
                    <a:pt x="1624144" y="754546"/>
                  </a:lnTo>
                  <a:lnTo>
                    <a:pt x="1618861" y="769511"/>
                  </a:lnTo>
                  <a:lnTo>
                    <a:pt x="1618703" y="785808"/>
                  </a:lnTo>
                  <a:lnTo>
                    <a:pt x="1619187" y="803223"/>
                  </a:lnTo>
                  <a:lnTo>
                    <a:pt x="1615311" y="819914"/>
                  </a:lnTo>
                  <a:lnTo>
                    <a:pt x="1519199" y="912491"/>
                  </a:lnTo>
                  <a:lnTo>
                    <a:pt x="1479719" y="931457"/>
                  </a:lnTo>
                  <a:lnTo>
                    <a:pt x="1457900" y="932924"/>
                  </a:lnTo>
                  <a:lnTo>
                    <a:pt x="1436077" y="928772"/>
                  </a:lnTo>
                  <a:lnTo>
                    <a:pt x="1434299" y="928188"/>
                  </a:lnTo>
                  <a:lnTo>
                    <a:pt x="1413993" y="924824"/>
                  </a:lnTo>
                  <a:lnTo>
                    <a:pt x="1375710" y="936032"/>
                  </a:lnTo>
                  <a:lnTo>
                    <a:pt x="1346352" y="966859"/>
                  </a:lnTo>
                  <a:lnTo>
                    <a:pt x="1324711" y="1010027"/>
                  </a:lnTo>
                  <a:lnTo>
                    <a:pt x="1322920" y="1017317"/>
                  </a:lnTo>
                  <a:lnTo>
                    <a:pt x="1315618" y="1021736"/>
                  </a:lnTo>
                  <a:lnTo>
                    <a:pt x="1308404" y="1019933"/>
                  </a:lnTo>
                  <a:lnTo>
                    <a:pt x="1305902" y="1019298"/>
                  </a:lnTo>
                  <a:lnTo>
                    <a:pt x="1303642" y="1017977"/>
                  </a:lnTo>
                  <a:lnTo>
                    <a:pt x="1301864" y="1016072"/>
                  </a:lnTo>
                  <a:lnTo>
                    <a:pt x="1290561" y="1004007"/>
                  </a:lnTo>
                  <a:lnTo>
                    <a:pt x="1259705" y="978004"/>
                  </a:lnTo>
                  <a:lnTo>
                    <a:pt x="1223695" y="959925"/>
                  </a:lnTo>
                  <a:lnTo>
                    <a:pt x="1192797" y="950693"/>
                  </a:lnTo>
                  <a:lnTo>
                    <a:pt x="1181585" y="952135"/>
                  </a:lnTo>
                  <a:lnTo>
                    <a:pt x="1171341" y="956943"/>
                  </a:lnTo>
                  <a:lnTo>
                    <a:pt x="1162875" y="964878"/>
                  </a:lnTo>
                  <a:lnTo>
                    <a:pt x="1153987" y="973658"/>
                  </a:lnTo>
                  <a:lnTo>
                    <a:pt x="1143322" y="979704"/>
                  </a:lnTo>
                  <a:lnTo>
                    <a:pt x="1131473" y="982775"/>
                  </a:lnTo>
                  <a:lnTo>
                    <a:pt x="1119035" y="982633"/>
                  </a:lnTo>
                  <a:lnTo>
                    <a:pt x="1068107" y="972517"/>
                  </a:lnTo>
                  <a:lnTo>
                    <a:pt x="1021564" y="957660"/>
                  </a:lnTo>
                  <a:lnTo>
                    <a:pt x="979405" y="938061"/>
                  </a:lnTo>
                  <a:lnTo>
                    <a:pt x="941628" y="913723"/>
                  </a:lnTo>
                  <a:lnTo>
                    <a:pt x="916466" y="896697"/>
                  </a:lnTo>
                  <a:lnTo>
                    <a:pt x="891009" y="883187"/>
                  </a:lnTo>
                  <a:lnTo>
                    <a:pt x="865262" y="873194"/>
                  </a:lnTo>
                  <a:lnTo>
                    <a:pt x="839228" y="866720"/>
                  </a:lnTo>
                  <a:lnTo>
                    <a:pt x="816081" y="867249"/>
                  </a:lnTo>
                  <a:lnTo>
                    <a:pt x="780083" y="892552"/>
                  </a:lnTo>
                  <a:lnTo>
                    <a:pt x="768515" y="948546"/>
                  </a:lnTo>
                  <a:lnTo>
                    <a:pt x="765753" y="958560"/>
                  </a:lnTo>
                  <a:lnTo>
                    <a:pt x="759760" y="966610"/>
                  </a:lnTo>
                  <a:lnTo>
                    <a:pt x="751311" y="971972"/>
                  </a:lnTo>
                  <a:lnTo>
                    <a:pt x="741184" y="973921"/>
                  </a:lnTo>
                  <a:lnTo>
                    <a:pt x="730441" y="975709"/>
                  </a:lnTo>
                  <a:lnTo>
                    <a:pt x="721050" y="980729"/>
                  </a:lnTo>
                  <a:lnTo>
                    <a:pt x="713690" y="988467"/>
                  </a:lnTo>
                  <a:lnTo>
                    <a:pt x="709041" y="998406"/>
                  </a:lnTo>
                  <a:lnTo>
                    <a:pt x="702462" y="1021736"/>
                  </a:lnTo>
                  <a:lnTo>
                    <a:pt x="695929" y="1034504"/>
                  </a:lnTo>
                  <a:lnTo>
                    <a:pt x="685415" y="1043447"/>
                  </a:lnTo>
                  <a:lnTo>
                    <a:pt x="672344" y="1047761"/>
                  </a:lnTo>
                  <a:lnTo>
                    <a:pt x="658139" y="1046641"/>
                  </a:lnTo>
                  <a:lnTo>
                    <a:pt x="657606" y="1046488"/>
                  </a:lnTo>
                  <a:lnTo>
                    <a:pt x="657072" y="1046323"/>
                  </a:lnTo>
                  <a:lnTo>
                    <a:pt x="656551" y="1046146"/>
                  </a:lnTo>
                  <a:lnTo>
                    <a:pt x="638987" y="1041896"/>
                  </a:lnTo>
                  <a:lnTo>
                    <a:pt x="621091" y="1040799"/>
                  </a:lnTo>
                  <a:lnTo>
                    <a:pt x="603279" y="1042845"/>
                  </a:lnTo>
                  <a:lnTo>
                    <a:pt x="585965" y="1048025"/>
                  </a:lnTo>
                  <a:lnTo>
                    <a:pt x="579348" y="1050667"/>
                  </a:lnTo>
                  <a:lnTo>
                    <a:pt x="560168" y="1055050"/>
                  </a:lnTo>
                  <a:lnTo>
                    <a:pt x="540991" y="1053489"/>
                  </a:lnTo>
                  <a:lnTo>
                    <a:pt x="523123" y="1046295"/>
                  </a:lnTo>
                  <a:lnTo>
                    <a:pt x="507873" y="1033776"/>
                  </a:lnTo>
                  <a:lnTo>
                    <a:pt x="446898" y="966039"/>
                  </a:lnTo>
                  <a:lnTo>
                    <a:pt x="403345" y="918433"/>
                  </a:lnTo>
                  <a:lnTo>
                    <a:pt x="377213" y="890960"/>
                  </a:lnTo>
                  <a:lnTo>
                    <a:pt x="368503" y="883624"/>
                  </a:lnTo>
                  <a:lnTo>
                    <a:pt x="366485" y="893703"/>
                  </a:lnTo>
                  <a:lnTo>
                    <a:pt x="360984" y="901934"/>
                  </a:lnTo>
                  <a:lnTo>
                    <a:pt x="352826" y="907484"/>
                  </a:lnTo>
                  <a:lnTo>
                    <a:pt x="342836" y="909519"/>
                  </a:lnTo>
                  <a:lnTo>
                    <a:pt x="332846" y="907484"/>
                  </a:lnTo>
                  <a:lnTo>
                    <a:pt x="324688" y="901934"/>
                  </a:lnTo>
                  <a:lnTo>
                    <a:pt x="319187" y="893703"/>
                  </a:lnTo>
                  <a:lnTo>
                    <a:pt x="317169" y="883624"/>
                  </a:lnTo>
                  <a:lnTo>
                    <a:pt x="317169" y="882036"/>
                  </a:lnTo>
                  <a:lnTo>
                    <a:pt x="317309" y="880449"/>
                  </a:lnTo>
                  <a:lnTo>
                    <a:pt x="317601" y="878887"/>
                  </a:lnTo>
                  <a:lnTo>
                    <a:pt x="319506" y="868574"/>
                  </a:lnTo>
                  <a:lnTo>
                    <a:pt x="308559" y="825572"/>
                  </a:lnTo>
                  <a:lnTo>
                    <a:pt x="255181" y="760002"/>
                  </a:lnTo>
                  <a:lnTo>
                    <a:pt x="221548" y="733537"/>
                  </a:lnTo>
                  <a:lnTo>
                    <a:pt x="179933" y="724112"/>
                  </a:lnTo>
                  <a:lnTo>
                    <a:pt x="160877" y="720696"/>
                  </a:lnTo>
                  <a:lnTo>
                    <a:pt x="144584" y="711197"/>
                  </a:lnTo>
                  <a:lnTo>
                    <a:pt x="132390" y="696739"/>
                  </a:lnTo>
                  <a:lnTo>
                    <a:pt x="125628" y="678442"/>
                  </a:lnTo>
                  <a:lnTo>
                    <a:pt x="113652" y="612314"/>
                  </a:lnTo>
                  <a:lnTo>
                    <a:pt x="108813" y="595986"/>
                  </a:lnTo>
                  <a:lnTo>
                    <a:pt x="100696" y="581260"/>
                  </a:lnTo>
                  <a:lnTo>
                    <a:pt x="89643" y="568628"/>
                  </a:lnTo>
                  <a:lnTo>
                    <a:pt x="75996" y="558580"/>
                  </a:lnTo>
                  <a:lnTo>
                    <a:pt x="72199" y="556383"/>
                  </a:lnTo>
                  <a:lnTo>
                    <a:pt x="64967" y="549982"/>
                  </a:lnTo>
                  <a:lnTo>
                    <a:pt x="60874" y="541573"/>
                  </a:lnTo>
                  <a:lnTo>
                    <a:pt x="60205" y="532228"/>
                  </a:lnTo>
                  <a:lnTo>
                    <a:pt x="63245" y="523020"/>
                  </a:lnTo>
                  <a:lnTo>
                    <a:pt x="64312" y="521178"/>
                  </a:lnTo>
                  <a:lnTo>
                    <a:pt x="65595" y="519464"/>
                  </a:lnTo>
                  <a:lnTo>
                    <a:pt x="67094" y="517953"/>
                  </a:lnTo>
                  <a:lnTo>
                    <a:pt x="71386" y="513596"/>
                  </a:lnTo>
                  <a:lnTo>
                    <a:pt x="98272" y="471305"/>
                  </a:lnTo>
                  <a:lnTo>
                    <a:pt x="100302" y="460535"/>
                  </a:lnTo>
                  <a:lnTo>
                    <a:pt x="98748" y="449968"/>
                  </a:lnTo>
                  <a:lnTo>
                    <a:pt x="93889" y="440475"/>
                  </a:lnTo>
                  <a:lnTo>
                    <a:pt x="86004" y="432926"/>
                  </a:lnTo>
                  <a:lnTo>
                    <a:pt x="44589" y="404935"/>
                  </a:lnTo>
                  <a:lnTo>
                    <a:pt x="32904" y="395211"/>
                  </a:lnTo>
                  <a:lnTo>
                    <a:pt x="23442" y="383469"/>
                  </a:lnTo>
                  <a:lnTo>
                    <a:pt x="16445" y="370084"/>
                  </a:lnTo>
                  <a:lnTo>
                    <a:pt x="12153" y="355431"/>
                  </a:lnTo>
                  <a:lnTo>
                    <a:pt x="8585" y="336457"/>
                  </a:lnTo>
                  <a:lnTo>
                    <a:pt x="7271" y="330189"/>
                  </a:lnTo>
                  <a:lnTo>
                    <a:pt x="5694" y="323982"/>
                  </a:lnTo>
                  <a:lnTo>
                    <a:pt x="3857" y="317847"/>
                  </a:lnTo>
                  <a:lnTo>
                    <a:pt x="1765" y="311793"/>
                  </a:lnTo>
                  <a:lnTo>
                    <a:pt x="0" y="307006"/>
                  </a:lnTo>
                  <a:lnTo>
                    <a:pt x="2400" y="301684"/>
                  </a:lnTo>
                  <a:lnTo>
                    <a:pt x="7150" y="299894"/>
                  </a:lnTo>
                  <a:lnTo>
                    <a:pt x="8585" y="299360"/>
                  </a:lnTo>
                  <a:lnTo>
                    <a:pt x="10134" y="299195"/>
                  </a:lnTo>
                  <a:lnTo>
                    <a:pt x="11658" y="29941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3023651" y="1350796"/>
            <a:ext cx="1386840" cy="520065"/>
          </a:xfrm>
          <a:custGeom>
            <a:avLst/>
            <a:gdLst/>
            <a:ahLst/>
            <a:cxnLst/>
            <a:rect l="l" t="t" r="r" b="b"/>
            <a:pathLst>
              <a:path w="1386839" h="520064">
                <a:moveTo>
                  <a:pt x="1386700" y="519760"/>
                </a:moveTo>
                <a:lnTo>
                  <a:pt x="693343" y="0"/>
                </a:lnTo>
                <a:lnTo>
                  <a:pt x="0" y="5105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24247" y="2242729"/>
            <a:ext cx="186055" cy="335280"/>
          </a:xfrm>
          <a:custGeom>
            <a:avLst/>
            <a:gdLst/>
            <a:ahLst/>
            <a:cxnLst/>
            <a:rect l="l" t="t" r="r" b="b"/>
            <a:pathLst>
              <a:path w="186054" h="335280">
                <a:moveTo>
                  <a:pt x="178371" y="0"/>
                </a:moveTo>
                <a:lnTo>
                  <a:pt x="7124" y="0"/>
                </a:lnTo>
                <a:lnTo>
                  <a:pt x="3187" y="0"/>
                </a:lnTo>
                <a:lnTo>
                  <a:pt x="0" y="3187"/>
                </a:lnTo>
                <a:lnTo>
                  <a:pt x="0" y="7124"/>
                </a:lnTo>
                <a:lnTo>
                  <a:pt x="0" y="328053"/>
                </a:lnTo>
                <a:lnTo>
                  <a:pt x="0" y="331990"/>
                </a:lnTo>
                <a:lnTo>
                  <a:pt x="3187" y="335191"/>
                </a:lnTo>
                <a:lnTo>
                  <a:pt x="7124" y="335191"/>
                </a:lnTo>
                <a:lnTo>
                  <a:pt x="178371" y="335191"/>
                </a:lnTo>
                <a:lnTo>
                  <a:pt x="182321" y="335191"/>
                </a:lnTo>
                <a:lnTo>
                  <a:pt x="185508" y="331990"/>
                </a:lnTo>
                <a:lnTo>
                  <a:pt x="185508" y="328053"/>
                </a:lnTo>
                <a:lnTo>
                  <a:pt x="185508" y="7124"/>
                </a:lnTo>
                <a:lnTo>
                  <a:pt x="185508" y="3187"/>
                </a:lnTo>
                <a:lnTo>
                  <a:pt x="182321" y="0"/>
                </a:lnTo>
                <a:lnTo>
                  <a:pt x="178371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23929" y="2242729"/>
            <a:ext cx="171450" cy="142875"/>
          </a:xfrm>
          <a:custGeom>
            <a:avLst/>
            <a:gdLst/>
            <a:ahLst/>
            <a:cxnLst/>
            <a:rect l="l" t="t" r="r" b="b"/>
            <a:pathLst>
              <a:path w="171450" h="142875">
                <a:moveTo>
                  <a:pt x="164109" y="0"/>
                </a:moveTo>
                <a:lnTo>
                  <a:pt x="7124" y="0"/>
                </a:lnTo>
                <a:lnTo>
                  <a:pt x="3187" y="0"/>
                </a:lnTo>
                <a:lnTo>
                  <a:pt x="0" y="3187"/>
                </a:lnTo>
                <a:lnTo>
                  <a:pt x="0" y="7124"/>
                </a:lnTo>
                <a:lnTo>
                  <a:pt x="0" y="135496"/>
                </a:lnTo>
                <a:lnTo>
                  <a:pt x="0" y="139433"/>
                </a:lnTo>
                <a:lnTo>
                  <a:pt x="3187" y="142633"/>
                </a:lnTo>
                <a:lnTo>
                  <a:pt x="7124" y="142633"/>
                </a:lnTo>
                <a:lnTo>
                  <a:pt x="164109" y="142633"/>
                </a:lnTo>
                <a:lnTo>
                  <a:pt x="168046" y="142633"/>
                </a:lnTo>
                <a:lnTo>
                  <a:pt x="171234" y="139433"/>
                </a:lnTo>
                <a:lnTo>
                  <a:pt x="171234" y="135496"/>
                </a:lnTo>
                <a:lnTo>
                  <a:pt x="171234" y="7124"/>
                </a:lnTo>
                <a:lnTo>
                  <a:pt x="171234" y="3187"/>
                </a:lnTo>
                <a:lnTo>
                  <a:pt x="168046" y="0"/>
                </a:lnTo>
                <a:lnTo>
                  <a:pt x="164109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77650" y="2417456"/>
            <a:ext cx="0" cy="36195"/>
          </a:xfrm>
          <a:custGeom>
            <a:avLst/>
            <a:gdLst/>
            <a:ahLst/>
            <a:cxnLst/>
            <a:rect l="l" t="t" r="r" b="b"/>
            <a:pathLst>
              <a:path h="36194">
                <a:moveTo>
                  <a:pt x="0" y="0"/>
                </a:moveTo>
                <a:lnTo>
                  <a:pt x="0" y="3566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3175505" y="1411756"/>
            <a:ext cx="1083310" cy="1574800"/>
            <a:chOff x="3175505" y="1411756"/>
            <a:chExt cx="1083310" cy="1574800"/>
          </a:xfrm>
        </p:grpSpPr>
        <p:sp>
          <p:nvSpPr>
            <p:cNvPr id="36" name="object 36"/>
            <p:cNvSpPr/>
            <p:nvPr/>
          </p:nvSpPr>
          <p:spPr>
            <a:xfrm>
              <a:off x="3181855" y="1418106"/>
              <a:ext cx="1070610" cy="1238885"/>
            </a:xfrm>
            <a:custGeom>
              <a:avLst/>
              <a:gdLst/>
              <a:ahLst/>
              <a:cxnLst/>
              <a:rect l="l" t="t" r="r" b="b"/>
              <a:pathLst>
                <a:path w="1070610" h="1238885">
                  <a:moveTo>
                    <a:pt x="906183" y="867409"/>
                  </a:moveTo>
                  <a:lnTo>
                    <a:pt x="749198" y="867409"/>
                  </a:lnTo>
                </a:path>
                <a:path w="1070610" h="1238885">
                  <a:moveTo>
                    <a:pt x="563689" y="1238262"/>
                  </a:moveTo>
                  <a:lnTo>
                    <a:pt x="1013206" y="1238262"/>
                  </a:lnTo>
                  <a:lnTo>
                    <a:pt x="1035423" y="1233779"/>
                  </a:lnTo>
                  <a:lnTo>
                    <a:pt x="1053569" y="1221554"/>
                  </a:lnTo>
                  <a:lnTo>
                    <a:pt x="1065805" y="1203420"/>
                  </a:lnTo>
                  <a:lnTo>
                    <a:pt x="1070292" y="1181214"/>
                  </a:lnTo>
                  <a:lnTo>
                    <a:pt x="1070292" y="418109"/>
                  </a:lnTo>
                  <a:lnTo>
                    <a:pt x="535139" y="15163"/>
                  </a:lnTo>
                  <a:lnTo>
                    <a:pt x="0" y="410984"/>
                  </a:lnTo>
                  <a:lnTo>
                    <a:pt x="0" y="539356"/>
                  </a:lnTo>
                </a:path>
                <a:path w="1070610" h="1238885">
                  <a:moveTo>
                    <a:pt x="506603" y="1238262"/>
                  </a:moveTo>
                  <a:lnTo>
                    <a:pt x="57086" y="1238262"/>
                  </a:lnTo>
                  <a:lnTo>
                    <a:pt x="34863" y="1233779"/>
                  </a:lnTo>
                  <a:lnTo>
                    <a:pt x="16717" y="1221554"/>
                  </a:lnTo>
                  <a:lnTo>
                    <a:pt x="4485" y="1203420"/>
                  </a:lnTo>
                  <a:lnTo>
                    <a:pt x="0" y="1181214"/>
                  </a:lnTo>
                  <a:lnTo>
                    <a:pt x="0" y="541172"/>
                  </a:lnTo>
                </a:path>
                <a:path w="1070610" h="1238885">
                  <a:moveTo>
                    <a:pt x="770610" y="106972"/>
                  </a:moveTo>
                  <a:lnTo>
                    <a:pt x="770610" y="0"/>
                  </a:lnTo>
                  <a:lnTo>
                    <a:pt x="870508" y="0"/>
                  </a:lnTo>
                  <a:lnTo>
                    <a:pt x="870508" y="18186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57780" y="2617047"/>
              <a:ext cx="118745" cy="363220"/>
            </a:xfrm>
            <a:custGeom>
              <a:avLst/>
              <a:gdLst/>
              <a:ahLst/>
              <a:cxnLst/>
              <a:rect l="l" t="t" r="r" b="b"/>
              <a:pathLst>
                <a:path w="118745" h="363219">
                  <a:moveTo>
                    <a:pt x="59220" y="300139"/>
                  </a:moveTo>
                  <a:lnTo>
                    <a:pt x="59220" y="0"/>
                  </a:lnTo>
                  <a:lnTo>
                    <a:pt x="59220" y="300139"/>
                  </a:lnTo>
                  <a:close/>
                </a:path>
                <a:path w="118745" h="363219">
                  <a:moveTo>
                    <a:pt x="0" y="237312"/>
                  </a:moveTo>
                  <a:lnTo>
                    <a:pt x="118440" y="237312"/>
                  </a:lnTo>
                  <a:lnTo>
                    <a:pt x="118440" y="362953"/>
                  </a:lnTo>
                  <a:lnTo>
                    <a:pt x="0" y="362953"/>
                  </a:lnTo>
                  <a:lnTo>
                    <a:pt x="0" y="237312"/>
                  </a:lnTo>
                  <a:close/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42873" y="1726302"/>
              <a:ext cx="748665" cy="374650"/>
            </a:xfrm>
            <a:custGeom>
              <a:avLst/>
              <a:gdLst/>
              <a:ahLst/>
              <a:cxnLst/>
              <a:rect l="l" t="t" r="r" b="b"/>
              <a:pathLst>
                <a:path w="748664" h="374650">
                  <a:moveTo>
                    <a:pt x="219570" y="374475"/>
                  </a:moveTo>
                  <a:lnTo>
                    <a:pt x="259073" y="343133"/>
                  </a:lnTo>
                  <a:lnTo>
                    <a:pt x="303199" y="322239"/>
                  </a:lnTo>
                  <a:lnTo>
                    <a:pt x="350098" y="311792"/>
                  </a:lnTo>
                  <a:lnTo>
                    <a:pt x="397922" y="311792"/>
                  </a:lnTo>
                  <a:lnTo>
                    <a:pt x="444823" y="322239"/>
                  </a:lnTo>
                  <a:lnTo>
                    <a:pt x="488951" y="343133"/>
                  </a:lnTo>
                  <a:lnTo>
                    <a:pt x="528459" y="374475"/>
                  </a:lnTo>
                </a:path>
                <a:path w="748664" h="374650">
                  <a:moveTo>
                    <a:pt x="109664" y="264620"/>
                  </a:moveTo>
                  <a:lnTo>
                    <a:pt x="144864" y="233547"/>
                  </a:lnTo>
                  <a:lnTo>
                    <a:pt x="182790" y="207652"/>
                  </a:lnTo>
                  <a:lnTo>
                    <a:pt x="222947" y="186936"/>
                  </a:lnTo>
                  <a:lnTo>
                    <a:pt x="264841" y="171400"/>
                  </a:lnTo>
                  <a:lnTo>
                    <a:pt x="307976" y="161042"/>
                  </a:lnTo>
                  <a:lnTo>
                    <a:pt x="351858" y="155863"/>
                  </a:lnTo>
                  <a:lnTo>
                    <a:pt x="395991" y="155863"/>
                  </a:lnTo>
                  <a:lnTo>
                    <a:pt x="439882" y="161042"/>
                  </a:lnTo>
                  <a:lnTo>
                    <a:pt x="483034" y="171400"/>
                  </a:lnTo>
                  <a:lnTo>
                    <a:pt x="524954" y="186936"/>
                  </a:lnTo>
                  <a:lnTo>
                    <a:pt x="565145" y="207652"/>
                  </a:lnTo>
                  <a:lnTo>
                    <a:pt x="603114" y="233547"/>
                  </a:lnTo>
                  <a:lnTo>
                    <a:pt x="638365" y="264620"/>
                  </a:lnTo>
                </a:path>
                <a:path w="748664" h="374650">
                  <a:moveTo>
                    <a:pt x="0" y="154981"/>
                  </a:moveTo>
                  <a:lnTo>
                    <a:pt x="35593" y="122454"/>
                  </a:lnTo>
                  <a:lnTo>
                    <a:pt x="73296" y="93754"/>
                  </a:lnTo>
                  <a:lnTo>
                    <a:pt x="112844" y="68880"/>
                  </a:lnTo>
                  <a:lnTo>
                    <a:pt x="153975" y="47833"/>
                  </a:lnTo>
                  <a:lnTo>
                    <a:pt x="196423" y="30613"/>
                  </a:lnTo>
                  <a:lnTo>
                    <a:pt x="239927" y="17220"/>
                  </a:lnTo>
                  <a:lnTo>
                    <a:pt x="284221" y="7653"/>
                  </a:lnTo>
                  <a:lnTo>
                    <a:pt x="329043" y="1913"/>
                  </a:lnTo>
                  <a:lnTo>
                    <a:pt x="374129" y="0"/>
                  </a:lnTo>
                  <a:lnTo>
                    <a:pt x="419214" y="1913"/>
                  </a:lnTo>
                  <a:lnTo>
                    <a:pt x="464036" y="7653"/>
                  </a:lnTo>
                  <a:lnTo>
                    <a:pt x="508331" y="17220"/>
                  </a:lnTo>
                  <a:lnTo>
                    <a:pt x="551834" y="30613"/>
                  </a:lnTo>
                  <a:lnTo>
                    <a:pt x="594283" y="47833"/>
                  </a:lnTo>
                  <a:lnTo>
                    <a:pt x="635413" y="68880"/>
                  </a:lnTo>
                  <a:lnTo>
                    <a:pt x="674962" y="93754"/>
                  </a:lnTo>
                  <a:lnTo>
                    <a:pt x="712665" y="122454"/>
                  </a:lnTo>
                  <a:lnTo>
                    <a:pt x="748258" y="154981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89110" y="1795737"/>
              <a:ext cx="323850" cy="343535"/>
            </a:xfrm>
            <a:custGeom>
              <a:avLst/>
              <a:gdLst/>
              <a:ahLst/>
              <a:cxnLst/>
              <a:rect l="l" t="t" r="r" b="b"/>
              <a:pathLst>
                <a:path w="323850" h="343535">
                  <a:moveTo>
                    <a:pt x="214541" y="343065"/>
                  </a:moveTo>
                  <a:lnTo>
                    <a:pt x="240063" y="324101"/>
                  </a:lnTo>
                  <a:lnTo>
                    <a:pt x="266303" y="310083"/>
                  </a:lnTo>
                  <a:lnTo>
                    <a:pt x="293976" y="301427"/>
                  </a:lnTo>
                  <a:lnTo>
                    <a:pt x="323799" y="298551"/>
                  </a:lnTo>
                </a:path>
                <a:path w="323850" h="343535">
                  <a:moveTo>
                    <a:pt x="102031" y="242011"/>
                  </a:moveTo>
                  <a:lnTo>
                    <a:pt x="140885" y="208503"/>
                  </a:lnTo>
                  <a:lnTo>
                    <a:pt x="183405" y="182471"/>
                  </a:lnTo>
                  <a:lnTo>
                    <a:pt x="228671" y="163916"/>
                  </a:lnTo>
                  <a:lnTo>
                    <a:pt x="275763" y="152838"/>
                  </a:lnTo>
                  <a:lnTo>
                    <a:pt x="323761" y="149237"/>
                  </a:lnTo>
                </a:path>
                <a:path w="323850" h="343535">
                  <a:moveTo>
                    <a:pt x="0" y="131419"/>
                  </a:moveTo>
                  <a:lnTo>
                    <a:pt x="38701" y="96453"/>
                  </a:lnTo>
                  <a:lnTo>
                    <a:pt x="80229" y="66885"/>
                  </a:lnTo>
                  <a:lnTo>
                    <a:pt x="124109" y="42714"/>
                  </a:lnTo>
                  <a:lnTo>
                    <a:pt x="169871" y="23941"/>
                  </a:lnTo>
                  <a:lnTo>
                    <a:pt x="217041" y="10564"/>
                  </a:lnTo>
                  <a:lnTo>
                    <a:pt x="265146" y="2583"/>
                  </a:lnTo>
                  <a:lnTo>
                    <a:pt x="313715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381" y="1957118"/>
            <a:ext cx="98717" cy="146430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651947" y="2182229"/>
            <a:ext cx="639445" cy="537210"/>
          </a:xfrm>
          <a:custGeom>
            <a:avLst/>
            <a:gdLst/>
            <a:ahLst/>
            <a:cxnLst/>
            <a:rect l="l" t="t" r="r" b="b"/>
            <a:pathLst>
              <a:path w="639444" h="537210">
                <a:moveTo>
                  <a:pt x="639176" y="511352"/>
                </a:moveTo>
                <a:lnTo>
                  <a:pt x="631709" y="520814"/>
                </a:lnTo>
                <a:lnTo>
                  <a:pt x="621742" y="527197"/>
                </a:lnTo>
                <a:lnTo>
                  <a:pt x="610180" y="529992"/>
                </a:lnTo>
                <a:lnTo>
                  <a:pt x="597927" y="528688"/>
                </a:lnTo>
                <a:lnTo>
                  <a:pt x="597393" y="528535"/>
                </a:lnTo>
                <a:lnTo>
                  <a:pt x="596873" y="528370"/>
                </a:lnTo>
                <a:lnTo>
                  <a:pt x="596352" y="528193"/>
                </a:lnTo>
                <a:lnTo>
                  <a:pt x="578788" y="523943"/>
                </a:lnTo>
                <a:lnTo>
                  <a:pt x="560890" y="522846"/>
                </a:lnTo>
                <a:lnTo>
                  <a:pt x="543074" y="524892"/>
                </a:lnTo>
                <a:lnTo>
                  <a:pt x="525753" y="530072"/>
                </a:lnTo>
                <a:lnTo>
                  <a:pt x="519136" y="532701"/>
                </a:lnTo>
                <a:lnTo>
                  <a:pt x="499963" y="537091"/>
                </a:lnTo>
                <a:lnTo>
                  <a:pt x="480790" y="535535"/>
                </a:lnTo>
                <a:lnTo>
                  <a:pt x="462923" y="528342"/>
                </a:lnTo>
                <a:lnTo>
                  <a:pt x="447673" y="515823"/>
                </a:lnTo>
                <a:lnTo>
                  <a:pt x="386691" y="448086"/>
                </a:lnTo>
                <a:lnTo>
                  <a:pt x="343134" y="400480"/>
                </a:lnTo>
                <a:lnTo>
                  <a:pt x="317001" y="373007"/>
                </a:lnTo>
                <a:lnTo>
                  <a:pt x="308290" y="365671"/>
                </a:lnTo>
                <a:lnTo>
                  <a:pt x="306275" y="375750"/>
                </a:lnTo>
                <a:lnTo>
                  <a:pt x="300777" y="383981"/>
                </a:lnTo>
                <a:lnTo>
                  <a:pt x="292619" y="389531"/>
                </a:lnTo>
                <a:lnTo>
                  <a:pt x="282624" y="391566"/>
                </a:lnTo>
                <a:lnTo>
                  <a:pt x="272634" y="389531"/>
                </a:lnTo>
                <a:lnTo>
                  <a:pt x="264475" y="383981"/>
                </a:lnTo>
                <a:lnTo>
                  <a:pt x="258974" y="375750"/>
                </a:lnTo>
                <a:lnTo>
                  <a:pt x="256957" y="365671"/>
                </a:lnTo>
                <a:lnTo>
                  <a:pt x="256957" y="364083"/>
                </a:lnTo>
                <a:lnTo>
                  <a:pt x="257097" y="362496"/>
                </a:lnTo>
                <a:lnTo>
                  <a:pt x="257402" y="360921"/>
                </a:lnTo>
                <a:lnTo>
                  <a:pt x="259294" y="350621"/>
                </a:lnTo>
                <a:lnTo>
                  <a:pt x="248346" y="307619"/>
                </a:lnTo>
                <a:lnTo>
                  <a:pt x="194968" y="242036"/>
                </a:lnTo>
                <a:lnTo>
                  <a:pt x="161342" y="215582"/>
                </a:lnTo>
                <a:lnTo>
                  <a:pt x="119734" y="206159"/>
                </a:lnTo>
                <a:lnTo>
                  <a:pt x="100675" y="202743"/>
                </a:lnTo>
                <a:lnTo>
                  <a:pt x="84378" y="193244"/>
                </a:lnTo>
                <a:lnTo>
                  <a:pt x="72179" y="178786"/>
                </a:lnTo>
                <a:lnTo>
                  <a:pt x="65416" y="160489"/>
                </a:lnTo>
                <a:lnTo>
                  <a:pt x="53440" y="94361"/>
                </a:lnTo>
                <a:lnTo>
                  <a:pt x="48608" y="78033"/>
                </a:lnTo>
                <a:lnTo>
                  <a:pt x="40495" y="63307"/>
                </a:lnTo>
                <a:lnTo>
                  <a:pt x="29444" y="50675"/>
                </a:lnTo>
                <a:lnTo>
                  <a:pt x="15797" y="40627"/>
                </a:lnTo>
                <a:lnTo>
                  <a:pt x="11987" y="38430"/>
                </a:lnTo>
                <a:lnTo>
                  <a:pt x="4760" y="32029"/>
                </a:lnTo>
                <a:lnTo>
                  <a:pt x="668" y="23620"/>
                </a:lnTo>
                <a:lnTo>
                  <a:pt x="0" y="14275"/>
                </a:lnTo>
                <a:lnTo>
                  <a:pt x="3046" y="5067"/>
                </a:lnTo>
                <a:lnTo>
                  <a:pt x="4100" y="3213"/>
                </a:lnTo>
                <a:lnTo>
                  <a:pt x="5395" y="1511"/>
                </a:lnTo>
                <a:lnTo>
                  <a:pt x="688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25338" y="2530268"/>
            <a:ext cx="493395" cy="156210"/>
          </a:xfrm>
          <a:custGeom>
            <a:avLst/>
            <a:gdLst/>
            <a:ahLst/>
            <a:cxnLst/>
            <a:rect l="l" t="t" r="r" b="b"/>
            <a:pathLst>
              <a:path w="493394" h="156210">
                <a:moveTo>
                  <a:pt x="493102" y="136982"/>
                </a:moveTo>
                <a:lnTo>
                  <a:pt x="492366" y="139306"/>
                </a:lnTo>
                <a:lnTo>
                  <a:pt x="491693" y="141655"/>
                </a:lnTo>
                <a:lnTo>
                  <a:pt x="491109" y="144030"/>
                </a:lnTo>
                <a:lnTo>
                  <a:pt x="489318" y="151320"/>
                </a:lnTo>
                <a:lnTo>
                  <a:pt x="482015" y="155752"/>
                </a:lnTo>
                <a:lnTo>
                  <a:pt x="474802" y="153936"/>
                </a:lnTo>
                <a:lnTo>
                  <a:pt x="472300" y="153301"/>
                </a:lnTo>
                <a:lnTo>
                  <a:pt x="470039" y="151980"/>
                </a:lnTo>
                <a:lnTo>
                  <a:pt x="468274" y="150088"/>
                </a:lnTo>
                <a:lnTo>
                  <a:pt x="456958" y="138023"/>
                </a:lnTo>
                <a:lnTo>
                  <a:pt x="426108" y="112009"/>
                </a:lnTo>
                <a:lnTo>
                  <a:pt x="390105" y="93929"/>
                </a:lnTo>
                <a:lnTo>
                  <a:pt x="359194" y="84696"/>
                </a:lnTo>
                <a:lnTo>
                  <a:pt x="347983" y="86140"/>
                </a:lnTo>
                <a:lnTo>
                  <a:pt x="337738" y="90952"/>
                </a:lnTo>
                <a:lnTo>
                  <a:pt x="329272" y="98894"/>
                </a:lnTo>
                <a:lnTo>
                  <a:pt x="320385" y="107669"/>
                </a:lnTo>
                <a:lnTo>
                  <a:pt x="309719" y="113714"/>
                </a:lnTo>
                <a:lnTo>
                  <a:pt x="297870" y="116784"/>
                </a:lnTo>
                <a:lnTo>
                  <a:pt x="285432" y="116636"/>
                </a:lnTo>
                <a:lnTo>
                  <a:pt x="234506" y="106528"/>
                </a:lnTo>
                <a:lnTo>
                  <a:pt x="187967" y="91673"/>
                </a:lnTo>
                <a:lnTo>
                  <a:pt x="145813" y="72072"/>
                </a:lnTo>
                <a:lnTo>
                  <a:pt x="108038" y="47726"/>
                </a:lnTo>
                <a:lnTo>
                  <a:pt x="82869" y="30701"/>
                </a:lnTo>
                <a:lnTo>
                  <a:pt x="57408" y="17192"/>
                </a:lnTo>
                <a:lnTo>
                  <a:pt x="31659" y="7203"/>
                </a:lnTo>
                <a:lnTo>
                  <a:pt x="5626" y="736"/>
                </a:lnTo>
                <a:lnTo>
                  <a:pt x="3746" y="393"/>
                </a:lnTo>
                <a:lnTo>
                  <a:pt x="1866" y="152"/>
                </a:ln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CETIN</a:t>
            </a:r>
            <a:r>
              <a:rPr spc="-105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 </a:t>
            </a:r>
            <a:r>
              <a:rPr spc="70" dirty="0">
                <a:solidFill>
                  <a:srgbClr val="FFFFFF"/>
                </a:solidFill>
                <a:latin typeface="AvenirNext LT Pro Bold" panose="020B0804020202020204" pitchFamily="34" charset="-18"/>
              </a:rPr>
              <a:t>občanům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60235" y="3130359"/>
            <a:ext cx="1949450" cy="1109980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655"/>
              </a:spcBef>
            </a:pPr>
            <a:r>
              <a:rPr sz="2900" b="1" dirty="0">
                <a:solidFill>
                  <a:srgbClr val="F02D48"/>
                </a:solidFill>
                <a:latin typeface="AvenirNext LT Pro Bold"/>
                <a:cs typeface="AvenirNext LT Pro Bold"/>
              </a:rPr>
              <a:t>4 203 </a:t>
            </a:r>
            <a:r>
              <a:rPr sz="2900" b="1" spc="-25" dirty="0">
                <a:solidFill>
                  <a:srgbClr val="F02D48"/>
                </a:solidFill>
                <a:latin typeface="AvenirNext LT Pro Bold"/>
                <a:cs typeface="AvenirNext LT Pro Bold"/>
              </a:rPr>
              <a:t>819</a:t>
            </a:r>
            <a:endParaRPr sz="2900">
              <a:latin typeface="AvenirNext LT Pro Bold"/>
              <a:cs typeface="AvenirNext LT Pro Bold"/>
            </a:endParaRPr>
          </a:p>
          <a:p>
            <a:pPr marL="16510" marR="5080" indent="-4445">
              <a:lnSpc>
                <a:spcPct val="120300"/>
              </a:lnSpc>
              <a:spcBef>
                <a:spcPts val="325"/>
              </a:spcBef>
            </a:pP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bytů v ČR je připojených </a:t>
            </a:r>
            <a:r>
              <a:rPr sz="1100" spc="-2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nebo </a:t>
            </a: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připojitelných k naší pevné </a:t>
            </a:r>
            <a:r>
              <a:rPr sz="1100" spc="-2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síti</a:t>
            </a:r>
            <a:endParaRPr sz="1100">
              <a:latin typeface="AvenirNext LT Pro Regular"/>
              <a:cs typeface="AvenirNext LT Pro Regular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160066" y="1884616"/>
            <a:ext cx="1701800" cy="795655"/>
            <a:chOff x="5160066" y="1884616"/>
            <a:chExt cx="1701800" cy="795655"/>
          </a:xfrm>
        </p:grpSpPr>
        <p:sp>
          <p:nvSpPr>
            <p:cNvPr id="46" name="object 46"/>
            <p:cNvSpPr/>
            <p:nvPr/>
          </p:nvSpPr>
          <p:spPr>
            <a:xfrm>
              <a:off x="5433987" y="1929777"/>
              <a:ext cx="1010919" cy="744220"/>
            </a:xfrm>
            <a:custGeom>
              <a:avLst/>
              <a:gdLst/>
              <a:ahLst/>
              <a:cxnLst/>
              <a:rect l="l" t="t" r="r" b="b"/>
              <a:pathLst>
                <a:path w="1010920" h="744219">
                  <a:moveTo>
                    <a:pt x="0" y="744067"/>
                  </a:moveTo>
                  <a:lnTo>
                    <a:pt x="254038" y="744067"/>
                  </a:lnTo>
                  <a:lnTo>
                    <a:pt x="254038" y="647649"/>
                  </a:lnTo>
                  <a:lnTo>
                    <a:pt x="0" y="647649"/>
                  </a:lnTo>
                  <a:lnTo>
                    <a:pt x="0" y="744067"/>
                  </a:lnTo>
                  <a:close/>
                </a:path>
                <a:path w="1010920" h="744219">
                  <a:moveTo>
                    <a:pt x="167322" y="232206"/>
                  </a:moveTo>
                  <a:lnTo>
                    <a:pt x="1010602" y="232206"/>
                  </a:lnTo>
                  <a:lnTo>
                    <a:pt x="1010602" y="0"/>
                  </a:lnTo>
                  <a:lnTo>
                    <a:pt x="167322" y="0"/>
                  </a:lnTo>
                  <a:lnTo>
                    <a:pt x="167322" y="23220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02488" y="1930341"/>
              <a:ext cx="120014" cy="120014"/>
            </a:xfrm>
            <a:custGeom>
              <a:avLst/>
              <a:gdLst/>
              <a:ahLst/>
              <a:cxnLst/>
              <a:rect l="l" t="t" r="r" b="b"/>
              <a:pathLst>
                <a:path w="120014" h="120014">
                  <a:moveTo>
                    <a:pt x="119519" y="0"/>
                  </a:moveTo>
                  <a:lnTo>
                    <a:pt x="0" y="11951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29802" y="1930341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39" h="231139">
                  <a:moveTo>
                    <a:pt x="231063" y="0"/>
                  </a:moveTo>
                  <a:lnTo>
                    <a:pt x="0" y="23106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68660" y="1930341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39" h="231139">
                  <a:moveTo>
                    <a:pt x="231063" y="0"/>
                  </a:moveTo>
                  <a:lnTo>
                    <a:pt x="0" y="23106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07518" y="1930341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39" h="231139">
                  <a:moveTo>
                    <a:pt x="231063" y="0"/>
                  </a:moveTo>
                  <a:lnTo>
                    <a:pt x="0" y="23106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046376" y="1930341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39" h="231139">
                  <a:moveTo>
                    <a:pt x="231063" y="0"/>
                  </a:moveTo>
                  <a:lnTo>
                    <a:pt x="0" y="23106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85234" y="1930341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39" h="231139">
                  <a:moveTo>
                    <a:pt x="231063" y="0"/>
                  </a:moveTo>
                  <a:lnTo>
                    <a:pt x="0" y="23106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24089" y="2041480"/>
              <a:ext cx="120014" cy="120014"/>
            </a:xfrm>
            <a:custGeom>
              <a:avLst/>
              <a:gdLst/>
              <a:ahLst/>
              <a:cxnLst/>
              <a:rect l="l" t="t" r="r" b="b"/>
              <a:pathLst>
                <a:path w="120014" h="120014">
                  <a:moveTo>
                    <a:pt x="119926" y="0"/>
                  </a:moveTo>
                  <a:lnTo>
                    <a:pt x="0" y="11992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21657" y="2408759"/>
              <a:ext cx="1577975" cy="91440"/>
            </a:xfrm>
            <a:custGeom>
              <a:avLst/>
              <a:gdLst/>
              <a:ahLst/>
              <a:cxnLst/>
              <a:rect l="l" t="t" r="r" b="b"/>
              <a:pathLst>
                <a:path w="1577975" h="91439">
                  <a:moveTo>
                    <a:pt x="0" y="29484"/>
                  </a:moveTo>
                  <a:lnTo>
                    <a:pt x="45915" y="19847"/>
                  </a:lnTo>
                  <a:lnTo>
                    <a:pt x="91726" y="12285"/>
                  </a:lnTo>
                  <a:lnTo>
                    <a:pt x="137445" y="6658"/>
                  </a:lnTo>
                  <a:lnTo>
                    <a:pt x="183084" y="2828"/>
                  </a:lnTo>
                  <a:lnTo>
                    <a:pt x="228656" y="655"/>
                  </a:lnTo>
                  <a:lnTo>
                    <a:pt x="274174" y="0"/>
                  </a:lnTo>
                  <a:lnTo>
                    <a:pt x="319650" y="723"/>
                  </a:lnTo>
                  <a:lnTo>
                    <a:pt x="365096" y="2687"/>
                  </a:lnTo>
                  <a:lnTo>
                    <a:pt x="410526" y="5751"/>
                  </a:lnTo>
                  <a:lnTo>
                    <a:pt x="455951" y="9776"/>
                  </a:lnTo>
                  <a:lnTo>
                    <a:pt x="501384" y="14624"/>
                  </a:lnTo>
                  <a:lnTo>
                    <a:pt x="546838" y="20154"/>
                  </a:lnTo>
                  <a:lnTo>
                    <a:pt x="592325" y="26229"/>
                  </a:lnTo>
                  <a:lnTo>
                    <a:pt x="637859" y="32709"/>
                  </a:lnTo>
                  <a:lnTo>
                    <a:pt x="683450" y="39454"/>
                  </a:lnTo>
                  <a:lnTo>
                    <a:pt x="729112" y="46325"/>
                  </a:lnTo>
                  <a:lnTo>
                    <a:pt x="774858" y="53184"/>
                  </a:lnTo>
                  <a:lnTo>
                    <a:pt x="820700" y="59891"/>
                  </a:lnTo>
                  <a:lnTo>
                    <a:pt x="866650" y="66307"/>
                  </a:lnTo>
                  <a:lnTo>
                    <a:pt x="912722" y="72293"/>
                  </a:lnTo>
                  <a:lnTo>
                    <a:pt x="958927" y="77710"/>
                  </a:lnTo>
                  <a:lnTo>
                    <a:pt x="1005278" y="82418"/>
                  </a:lnTo>
                  <a:lnTo>
                    <a:pt x="1051788" y="86278"/>
                  </a:lnTo>
                  <a:lnTo>
                    <a:pt x="1098469" y="89152"/>
                  </a:lnTo>
                  <a:lnTo>
                    <a:pt x="1145333" y="90900"/>
                  </a:lnTo>
                  <a:lnTo>
                    <a:pt x="1192394" y="91383"/>
                  </a:lnTo>
                  <a:lnTo>
                    <a:pt x="1239664" y="90461"/>
                  </a:lnTo>
                  <a:lnTo>
                    <a:pt x="1287155" y="87996"/>
                  </a:lnTo>
                  <a:lnTo>
                    <a:pt x="1334881" y="83849"/>
                  </a:lnTo>
                  <a:lnTo>
                    <a:pt x="1382852" y="77879"/>
                  </a:lnTo>
                  <a:lnTo>
                    <a:pt x="1431083" y="69949"/>
                  </a:lnTo>
                  <a:lnTo>
                    <a:pt x="1479585" y="59919"/>
                  </a:lnTo>
                  <a:lnTo>
                    <a:pt x="1528371" y="47650"/>
                  </a:lnTo>
                  <a:lnTo>
                    <a:pt x="1577454" y="33002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166416" y="2413513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4">
                  <a:moveTo>
                    <a:pt x="0" y="11531"/>
                  </a:moveTo>
                  <a:lnTo>
                    <a:pt x="49479" y="0"/>
                  </a:lnTo>
                  <a:lnTo>
                    <a:pt x="61010" y="49466"/>
                  </a:lnTo>
                  <a:lnTo>
                    <a:pt x="11531" y="60998"/>
                  </a:lnTo>
                  <a:lnTo>
                    <a:pt x="0" y="11531"/>
                  </a:lnTo>
                  <a:close/>
                </a:path>
              </a:pathLst>
            </a:custGeom>
            <a:ln w="12699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791312" y="2401998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0" y="15595"/>
                  </a:moveTo>
                  <a:lnTo>
                    <a:pt x="48348" y="0"/>
                  </a:lnTo>
                  <a:lnTo>
                    <a:pt x="63944" y="48348"/>
                  </a:lnTo>
                  <a:lnTo>
                    <a:pt x="15595" y="63944"/>
                  </a:lnTo>
                  <a:lnTo>
                    <a:pt x="0" y="15595"/>
                  </a:lnTo>
                  <a:close/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24919" y="1890966"/>
              <a:ext cx="72390" cy="682625"/>
            </a:xfrm>
            <a:custGeom>
              <a:avLst/>
              <a:gdLst/>
              <a:ahLst/>
              <a:cxnLst/>
              <a:rect l="l" t="t" r="r" b="b"/>
              <a:pathLst>
                <a:path w="72389" h="682625">
                  <a:moveTo>
                    <a:pt x="72174" y="0"/>
                  </a:moveTo>
                  <a:lnTo>
                    <a:pt x="0" y="0"/>
                  </a:lnTo>
                  <a:lnTo>
                    <a:pt x="0" y="682244"/>
                  </a:lnTo>
                  <a:lnTo>
                    <a:pt x="72174" y="682244"/>
                  </a:lnTo>
                  <a:lnTo>
                    <a:pt x="72174" y="0"/>
                  </a:lnTo>
                  <a:close/>
                </a:path>
              </a:pathLst>
            </a:custGeom>
            <a:solidFill>
              <a:srgbClr val="3F3E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24919" y="1890966"/>
              <a:ext cx="1087755" cy="782955"/>
            </a:xfrm>
            <a:custGeom>
              <a:avLst/>
              <a:gdLst/>
              <a:ahLst/>
              <a:cxnLst/>
              <a:rect l="l" t="t" r="r" b="b"/>
              <a:pathLst>
                <a:path w="1087754" h="782955">
                  <a:moveTo>
                    <a:pt x="0" y="682244"/>
                  </a:moveTo>
                  <a:lnTo>
                    <a:pt x="72174" y="682244"/>
                  </a:lnTo>
                  <a:lnTo>
                    <a:pt x="72174" y="0"/>
                  </a:lnTo>
                  <a:lnTo>
                    <a:pt x="0" y="0"/>
                  </a:lnTo>
                  <a:lnTo>
                    <a:pt x="0" y="682244"/>
                  </a:lnTo>
                  <a:close/>
                </a:path>
                <a:path w="1087754" h="782955">
                  <a:moveTo>
                    <a:pt x="833551" y="782878"/>
                  </a:moveTo>
                  <a:lnTo>
                    <a:pt x="1087589" y="782878"/>
                  </a:lnTo>
                  <a:lnTo>
                    <a:pt x="1087589" y="686460"/>
                  </a:lnTo>
                  <a:lnTo>
                    <a:pt x="833551" y="686460"/>
                  </a:lnTo>
                  <a:lnTo>
                    <a:pt x="833551" y="78287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49403" y="1890966"/>
              <a:ext cx="72390" cy="682625"/>
            </a:xfrm>
            <a:custGeom>
              <a:avLst/>
              <a:gdLst/>
              <a:ahLst/>
              <a:cxnLst/>
              <a:rect l="l" t="t" r="r" b="b"/>
              <a:pathLst>
                <a:path w="72390" h="682625">
                  <a:moveTo>
                    <a:pt x="72174" y="0"/>
                  </a:moveTo>
                  <a:lnTo>
                    <a:pt x="0" y="0"/>
                  </a:lnTo>
                  <a:lnTo>
                    <a:pt x="0" y="682244"/>
                  </a:lnTo>
                  <a:lnTo>
                    <a:pt x="72174" y="682244"/>
                  </a:lnTo>
                  <a:lnTo>
                    <a:pt x="72174" y="0"/>
                  </a:lnTo>
                  <a:close/>
                </a:path>
              </a:pathLst>
            </a:custGeom>
            <a:solidFill>
              <a:srgbClr val="3F3E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49403" y="1890966"/>
              <a:ext cx="72390" cy="682625"/>
            </a:xfrm>
            <a:custGeom>
              <a:avLst/>
              <a:gdLst/>
              <a:ahLst/>
              <a:cxnLst/>
              <a:rect l="l" t="t" r="r" b="b"/>
              <a:pathLst>
                <a:path w="72390" h="682625">
                  <a:moveTo>
                    <a:pt x="0" y="682244"/>
                  </a:moveTo>
                  <a:lnTo>
                    <a:pt x="72174" y="682244"/>
                  </a:lnTo>
                  <a:lnTo>
                    <a:pt x="72174" y="0"/>
                  </a:lnTo>
                  <a:lnTo>
                    <a:pt x="0" y="0"/>
                  </a:lnTo>
                  <a:lnTo>
                    <a:pt x="0" y="68224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51921" y="1944005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0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475565" y="1944005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0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460989" y="2603707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0"/>
                  </a:moveTo>
                  <a:lnTo>
                    <a:pt x="0" y="7012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85473" y="2603707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0"/>
                  </a:moveTo>
                  <a:lnTo>
                    <a:pt x="0" y="7012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193639" y="3094367"/>
            <a:ext cx="1723389" cy="99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" marR="123189" indent="-635" algn="ctr">
              <a:lnSpc>
                <a:spcPct val="1151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02D48"/>
                </a:solidFill>
                <a:latin typeface="AvenirNext LT Pro Bold"/>
                <a:cs typeface="AvenirNext LT Pro Bold"/>
              </a:rPr>
              <a:t>Stavíme </a:t>
            </a:r>
            <a:r>
              <a:rPr sz="2000" b="1" dirty="0">
                <a:solidFill>
                  <a:srgbClr val="F02D48"/>
                </a:solidFill>
                <a:latin typeface="AvenirNext LT Pro Bold"/>
                <a:cs typeface="AvenirNext LT Pro Bold"/>
              </a:rPr>
              <a:t>optickou </a:t>
            </a:r>
            <a:r>
              <a:rPr sz="2000" b="1" spc="-25" dirty="0">
                <a:solidFill>
                  <a:srgbClr val="F02D48"/>
                </a:solidFill>
                <a:latin typeface="AvenirNext LT Pro Bold"/>
                <a:cs typeface="AvenirNext LT Pro Bold"/>
              </a:rPr>
              <a:t>síť</a:t>
            </a:r>
            <a:endParaRPr sz="2000" dirty="0">
              <a:latin typeface="AvenirNext LT Pro Bold"/>
              <a:cs typeface="AvenirNext LT Pro Bold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v desítkách obcí a měst </a:t>
            </a:r>
            <a:r>
              <a:rPr sz="1100" spc="-25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ČR</a:t>
            </a:r>
            <a:endParaRPr sz="1100" dirty="0">
              <a:latin typeface="AvenirNext LT Pro Regular"/>
              <a:cs typeface="AvenirNext LT Pro Regular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66" name="object 66"/>
          <p:cNvSpPr txBox="1"/>
          <p:nvPr/>
        </p:nvSpPr>
        <p:spPr>
          <a:xfrm>
            <a:off x="3005467" y="3140278"/>
            <a:ext cx="1610983" cy="1792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" marR="51435" indent="-635" algn="ctr">
              <a:lnSpc>
                <a:spcPct val="1157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Vysokorychlostní </a:t>
            </a: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internet* jsme </a:t>
            </a:r>
            <a:r>
              <a:rPr sz="11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zajistili </a:t>
            </a: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pro více </a:t>
            </a:r>
            <a:r>
              <a:rPr sz="1100" spc="-25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než</a:t>
            </a:r>
            <a:endParaRPr sz="1100" dirty="0">
              <a:latin typeface="AvenirNext LT Pro Regular"/>
              <a:cs typeface="AvenirNext LT Pro Regular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2900" b="1" dirty="0">
                <a:solidFill>
                  <a:srgbClr val="F02D48"/>
                </a:solidFill>
                <a:latin typeface="AvenirNext LT Pro Bold"/>
                <a:cs typeface="AvenirNext LT Pro Bold"/>
              </a:rPr>
              <a:t>70 </a:t>
            </a:r>
            <a:r>
              <a:rPr sz="2900" b="1" spc="-50" dirty="0">
                <a:solidFill>
                  <a:srgbClr val="F02D48"/>
                </a:solidFill>
                <a:latin typeface="AvenirNext LT Pro Bold"/>
                <a:cs typeface="AvenirNext LT Pro Bold"/>
              </a:rPr>
              <a:t>%</a:t>
            </a:r>
            <a:endParaRPr sz="2900" dirty="0">
              <a:latin typeface="AvenirNext LT Pro Bold"/>
              <a:cs typeface="AvenirNext LT Pro Bold"/>
            </a:endParaRPr>
          </a:p>
          <a:p>
            <a:pPr marL="127000" marR="119380" algn="ctr">
              <a:lnSpc>
                <a:spcPct val="120300"/>
              </a:lnSpc>
              <a:spcBef>
                <a:spcPts val="325"/>
              </a:spcBef>
            </a:pP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všech</a:t>
            </a:r>
            <a:r>
              <a:rPr sz="11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bytů v </a:t>
            </a:r>
            <a:r>
              <a:rPr sz="11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České republice</a:t>
            </a:r>
            <a:endParaRPr sz="1100" dirty="0">
              <a:latin typeface="AvenirNext LT Pro Regular"/>
              <a:cs typeface="AvenirNext LT Pro Regular"/>
            </a:endParaRPr>
          </a:p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*)</a:t>
            </a:r>
            <a:r>
              <a:rPr sz="700" spc="13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 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Připojení</a:t>
            </a:r>
            <a:r>
              <a:rPr sz="700" spc="13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 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rychlostí</a:t>
            </a:r>
            <a:r>
              <a:rPr sz="700" spc="135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 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50</a:t>
            </a:r>
            <a:r>
              <a:rPr sz="700" spc="13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 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Mb/s</a:t>
            </a:r>
            <a:r>
              <a:rPr sz="700" spc="13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 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a</a:t>
            </a:r>
            <a:r>
              <a:rPr sz="700" spc="135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venirNext LT Pro Regular" panose="020B0504020202020204" pitchFamily="34" charset="-18"/>
                <a:cs typeface="Calibri"/>
              </a:rPr>
              <a:t>více.</a:t>
            </a:r>
            <a:endParaRPr sz="700" dirty="0">
              <a:latin typeface="AvenirNext LT Pro Regular" panose="020B0504020202020204" pitchFamily="34" charset="-18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5328285"/>
            <a:chOff x="0" y="0"/>
            <a:chExt cx="7560309" cy="5328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1932" y="0"/>
              <a:ext cx="5518072" cy="53280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7" y="609"/>
              <a:ext cx="5243830" cy="5327650"/>
            </a:xfrm>
            <a:custGeom>
              <a:avLst/>
              <a:gdLst/>
              <a:ahLst/>
              <a:cxnLst/>
              <a:rect l="l" t="t" r="r" b="b"/>
              <a:pathLst>
                <a:path w="5243830" h="5327650">
                  <a:moveTo>
                    <a:pt x="5243239" y="0"/>
                  </a:moveTo>
                  <a:lnTo>
                    <a:pt x="0" y="0"/>
                  </a:lnTo>
                  <a:lnTo>
                    <a:pt x="0" y="5327396"/>
                  </a:lnTo>
                  <a:lnTo>
                    <a:pt x="4686832" y="5327396"/>
                  </a:lnTo>
                  <a:lnTo>
                    <a:pt x="5243239" y="0"/>
                  </a:lnTo>
                  <a:close/>
                </a:path>
              </a:pathLst>
            </a:custGeom>
            <a:solidFill>
              <a:srgbClr val="3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26219"/>
              <a:ext cx="363855" cy="402590"/>
            </a:xfrm>
            <a:custGeom>
              <a:avLst/>
              <a:gdLst/>
              <a:ahLst/>
              <a:cxnLst/>
              <a:rect l="l" t="t" r="r" b="b"/>
              <a:pathLst>
                <a:path w="363855" h="402590">
                  <a:moveTo>
                    <a:pt x="0" y="0"/>
                  </a:moveTo>
                  <a:lnTo>
                    <a:pt x="0" y="402005"/>
                  </a:lnTo>
                  <a:lnTo>
                    <a:pt x="363553" y="201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7938" y="368782"/>
            <a:ext cx="29591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Plánujete ve vaší obci </a:t>
            </a:r>
            <a:r>
              <a:rPr sz="2000" spc="-25" dirty="0">
                <a:solidFill>
                  <a:srgbClr val="FFFFFF"/>
                </a:solidFill>
                <a:latin typeface="AvenirNext LT Pro Bold"/>
                <a:cs typeface="AvenirNext LT Pro Bold"/>
              </a:rPr>
              <a:t>či </a:t>
            </a:r>
            <a:r>
              <a:rPr sz="200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městě </a:t>
            </a:r>
            <a:r>
              <a:rPr sz="2000" spc="-1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rekonstrukci chodníků?</a:t>
            </a:r>
            <a:endParaRPr sz="2000" dirty="0">
              <a:latin typeface="AvenirNext LT Pro Bold"/>
              <a:cs typeface="AvenirNext LT Pro 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0695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Zvažujete revitalizaci </a:t>
            </a:r>
            <a:r>
              <a:rPr spc="-20" dirty="0"/>
              <a:t>ulic </a:t>
            </a:r>
            <a:r>
              <a:rPr dirty="0"/>
              <a:t>nebo</a:t>
            </a:r>
            <a:r>
              <a:rPr spc="-10" dirty="0"/>
              <a:t> </a:t>
            </a:r>
            <a:r>
              <a:rPr dirty="0"/>
              <a:t>výstavbu </a:t>
            </a:r>
            <a:r>
              <a:rPr spc="-25" dirty="0"/>
              <a:t>veřejného </a:t>
            </a:r>
            <a:r>
              <a:rPr spc="-10" dirty="0"/>
              <a:t>osvětlení?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 dirty="0"/>
          </a:p>
          <a:p>
            <a:pPr marL="255270" indent="-236854">
              <a:lnSpc>
                <a:spcPct val="100000"/>
              </a:lnSpc>
              <a:buFont typeface="Symbol"/>
              <a:buChar char=""/>
              <a:tabLst>
                <a:tab pos="255270" algn="l"/>
                <a:tab pos="255904" algn="l"/>
              </a:tabLst>
            </a:pPr>
            <a:r>
              <a:rPr sz="1400" b="0" dirty="0">
                <a:latin typeface="AvenirNext LT Pro Regular"/>
                <a:cs typeface="AvenirNext LT Pro Regular"/>
              </a:rPr>
              <a:t>Právě</a:t>
            </a:r>
            <a:r>
              <a:rPr sz="1400" b="0" spc="-20" dirty="0">
                <a:latin typeface="AvenirNext LT Pro Regular"/>
                <a:cs typeface="AvenirNext LT Pro Regular"/>
              </a:rPr>
              <a:t> </a:t>
            </a:r>
            <a:r>
              <a:rPr sz="1400" b="0" dirty="0">
                <a:latin typeface="AvenirNext LT Pro Regular"/>
                <a:cs typeface="AvenirNext LT Pro Regular"/>
              </a:rPr>
              <a:t>vaše</a:t>
            </a:r>
            <a:r>
              <a:rPr sz="1400" b="0" spc="-20" dirty="0">
                <a:latin typeface="AvenirNext LT Pro Regular"/>
                <a:cs typeface="AvenirNext LT Pro Regular"/>
              </a:rPr>
              <a:t> </a:t>
            </a:r>
            <a:r>
              <a:rPr sz="1400" b="0" dirty="0">
                <a:latin typeface="AvenirNext LT Pro Regular"/>
                <a:cs typeface="AvenirNext LT Pro Regular"/>
              </a:rPr>
              <a:t>občany</a:t>
            </a:r>
            <a:r>
              <a:rPr sz="1400" b="0" spc="-20" dirty="0">
                <a:latin typeface="AvenirNext LT Pro Regular"/>
                <a:cs typeface="AvenirNext LT Pro Regular"/>
              </a:rPr>
              <a:t> </a:t>
            </a:r>
            <a:r>
              <a:rPr sz="1400" b="0" dirty="0">
                <a:latin typeface="AvenirNext LT Pro Regular"/>
                <a:cs typeface="AvenirNext LT Pro Regular"/>
              </a:rPr>
              <a:t>chceme</a:t>
            </a:r>
            <a:r>
              <a:rPr sz="1400" b="0" spc="-15" dirty="0">
                <a:latin typeface="AvenirNext LT Pro Regular"/>
                <a:cs typeface="AvenirNext LT Pro Regular"/>
              </a:rPr>
              <a:t> </a:t>
            </a:r>
            <a:r>
              <a:rPr sz="1400" b="0" spc="-10" dirty="0">
                <a:latin typeface="AvenirNext LT Pro Regular"/>
                <a:cs typeface="AvenirNext LT Pro Regular"/>
              </a:rPr>
              <a:t>připojit</a:t>
            </a:r>
            <a:endParaRPr sz="1400" dirty="0">
              <a:latin typeface="AvenirNext LT Pro Regular"/>
              <a:cs typeface="AvenirNext LT Pro Regular"/>
            </a:endParaRPr>
          </a:p>
          <a:p>
            <a:pPr marL="255270">
              <a:lnSpc>
                <a:spcPct val="100000"/>
              </a:lnSpc>
              <a:spcBef>
                <a:spcPts val="210"/>
              </a:spcBef>
            </a:pPr>
            <a:r>
              <a:rPr sz="1400" b="0" dirty="0">
                <a:latin typeface="AvenirNext LT Pro Regular"/>
                <a:cs typeface="AvenirNext LT Pro Regular"/>
              </a:rPr>
              <a:t>k vysokorychlostní optické </a:t>
            </a:r>
            <a:r>
              <a:rPr sz="1400" b="0" spc="-10" dirty="0">
                <a:latin typeface="AvenirNext LT Pro Regular"/>
                <a:cs typeface="AvenirNext LT Pro Regular"/>
              </a:rPr>
              <a:t>síti.</a:t>
            </a:r>
            <a:endParaRPr sz="1400" dirty="0">
              <a:latin typeface="AvenirNext LT Pro Regular"/>
              <a:cs typeface="AvenirNext LT Pro Regular"/>
            </a:endParaRPr>
          </a:p>
          <a:p>
            <a:pPr marL="255270" marR="5080" indent="-237490">
              <a:lnSpc>
                <a:spcPct val="112500"/>
              </a:lnSpc>
              <a:spcBef>
                <a:spcPts val="990"/>
              </a:spcBef>
              <a:buFont typeface="Symbol"/>
              <a:buChar char=""/>
              <a:tabLst>
                <a:tab pos="255270" algn="l"/>
                <a:tab pos="255904" algn="l"/>
              </a:tabLst>
            </a:pPr>
            <a:r>
              <a:rPr sz="1400" b="0" spc="-10" dirty="0">
                <a:latin typeface="AvenirNext LT Pro Regular"/>
                <a:cs typeface="AvenirNext LT Pro Regular"/>
              </a:rPr>
              <a:t>Páteřní</a:t>
            </a:r>
            <a:r>
              <a:rPr sz="1400" b="0" spc="-5" dirty="0">
                <a:latin typeface="AvenirNext LT Pro Regular"/>
                <a:cs typeface="AvenirNext LT Pro Regular"/>
              </a:rPr>
              <a:t> </a:t>
            </a:r>
            <a:r>
              <a:rPr sz="1400" b="0" dirty="0">
                <a:latin typeface="AvenirNext LT Pro Regular"/>
                <a:cs typeface="AvenirNext LT Pro Regular"/>
              </a:rPr>
              <a:t>optické</a:t>
            </a:r>
            <a:r>
              <a:rPr sz="1400" b="0" spc="-5" dirty="0">
                <a:latin typeface="AvenirNext LT Pro Regular"/>
                <a:cs typeface="AvenirNext LT Pro Regular"/>
              </a:rPr>
              <a:t> </a:t>
            </a:r>
            <a:r>
              <a:rPr sz="1400" b="0" dirty="0">
                <a:latin typeface="AvenirNext LT Pro Regular"/>
                <a:cs typeface="AvenirNext LT Pro Regular"/>
              </a:rPr>
              <a:t>trasy máme</a:t>
            </a:r>
            <a:r>
              <a:rPr sz="1400" b="0" spc="-5" dirty="0">
                <a:latin typeface="AvenirNext LT Pro Regular"/>
                <a:cs typeface="AvenirNext LT Pro Regular"/>
              </a:rPr>
              <a:t> </a:t>
            </a:r>
            <a:r>
              <a:rPr sz="1400" b="0" dirty="0">
                <a:latin typeface="AvenirNext LT Pro Regular"/>
                <a:cs typeface="AvenirNext LT Pro Regular"/>
              </a:rPr>
              <a:t>v</a:t>
            </a:r>
            <a:r>
              <a:rPr sz="1400" b="0" spc="-5" dirty="0">
                <a:latin typeface="AvenirNext LT Pro Regular"/>
                <a:cs typeface="AvenirNext LT Pro Regular"/>
              </a:rPr>
              <a:t> </a:t>
            </a:r>
            <a:r>
              <a:rPr sz="1400" b="0" dirty="0">
                <a:latin typeface="AvenirNext LT Pro Regular"/>
                <a:cs typeface="AvenirNext LT Pro Regular"/>
              </a:rPr>
              <a:t>téměř</a:t>
            </a:r>
            <a:r>
              <a:rPr sz="1400" b="0" spc="-5" dirty="0">
                <a:latin typeface="AvenirNext LT Pro Regular"/>
                <a:cs typeface="AvenirNext LT Pro Regular"/>
              </a:rPr>
              <a:t> </a:t>
            </a:r>
            <a:r>
              <a:rPr sz="1400" b="0" dirty="0">
                <a:latin typeface="AvenirNext LT Pro Regular"/>
                <a:cs typeface="AvenirNext LT Pro Regular"/>
              </a:rPr>
              <a:t>5 </a:t>
            </a:r>
            <a:r>
              <a:rPr sz="1400" b="0" spc="-25" dirty="0">
                <a:latin typeface="AvenirNext LT Pro Regular"/>
                <a:cs typeface="AvenirNext LT Pro Regular"/>
              </a:rPr>
              <a:t>000 </a:t>
            </a:r>
            <a:r>
              <a:rPr sz="1400" b="0" dirty="0">
                <a:latin typeface="AvenirNext LT Pro Regular"/>
                <a:cs typeface="AvenirNext LT Pro Regular"/>
              </a:rPr>
              <a:t>obcích a </a:t>
            </a:r>
            <a:r>
              <a:rPr sz="1400" b="0" spc="-10" dirty="0">
                <a:latin typeface="AvenirNext LT Pro Regular"/>
                <a:cs typeface="AvenirNext LT Pro Regular"/>
              </a:rPr>
              <a:t>městech.</a:t>
            </a:r>
            <a:endParaRPr sz="1400" dirty="0">
              <a:latin typeface="AvenirNext LT Pro Regular"/>
              <a:cs typeface="AvenirNext LT Pro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0304"/>
            <a:ext cx="368300" cy="407670"/>
          </a:xfrm>
          <a:custGeom>
            <a:avLst/>
            <a:gdLst/>
            <a:ahLst/>
            <a:cxnLst/>
            <a:rect l="l" t="t" r="r" b="b"/>
            <a:pathLst>
              <a:path w="368300" h="407669">
                <a:moveTo>
                  <a:pt x="0" y="0"/>
                </a:moveTo>
                <a:lnTo>
                  <a:pt x="0" y="407504"/>
                </a:lnTo>
                <a:lnTo>
                  <a:pt x="367919" y="205816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650" y="1090197"/>
            <a:ext cx="6564693" cy="37401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venirNext LT Pro Bold" panose="020B0804020202020204" pitchFamily="34" charset="-18"/>
              </a:rPr>
              <a:t>CETIN</a:t>
            </a:r>
            <a:r>
              <a:rPr spc="-105" dirty="0">
                <a:latin typeface="AvenirNext LT Pro Bold" panose="020B0804020202020204" pitchFamily="34" charset="-18"/>
              </a:rPr>
              <a:t> </a:t>
            </a:r>
            <a:r>
              <a:rPr spc="55" dirty="0">
                <a:latin typeface="AvenirNext LT Pro Bold" panose="020B0804020202020204" pitchFamily="34" charset="-18"/>
              </a:rPr>
              <a:t>úřadům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74239" y="2964612"/>
            <a:ext cx="106934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solidFill>
                  <a:srgbClr val="2F0091"/>
                </a:solidFill>
                <a:latin typeface="AvenirNext LT Pro Bold"/>
                <a:cs typeface="AvenirNext LT Pro Bold"/>
              </a:rPr>
              <a:t>3 </a:t>
            </a:r>
            <a:r>
              <a:rPr sz="2900" b="1" spc="-25" dirty="0">
                <a:solidFill>
                  <a:srgbClr val="2F0091"/>
                </a:solidFill>
                <a:latin typeface="AvenirNext LT Pro Bold"/>
                <a:cs typeface="AvenirNext LT Pro Bold"/>
              </a:rPr>
              <a:t>850</a:t>
            </a:r>
            <a:endParaRPr sz="2900">
              <a:latin typeface="AvenirNext LT Pro Bold"/>
              <a:cs typeface="AvenirNext LT Pro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6671" y="3376612"/>
            <a:ext cx="1932979" cy="463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 algn="just">
              <a:lnSpc>
                <a:spcPct val="111100"/>
              </a:lnSpc>
              <a:spcBef>
                <a:spcPts val="100"/>
              </a:spcBef>
            </a:pPr>
            <a:r>
              <a:rPr sz="900" spc="2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obecních</a:t>
            </a:r>
            <a:r>
              <a:rPr sz="900" spc="-5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a</a:t>
            </a:r>
            <a:r>
              <a:rPr sz="900" spc="-5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spc="5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městských</a:t>
            </a:r>
            <a:r>
              <a:rPr sz="900" spc="-5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spc="2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úřadů</a:t>
            </a:r>
            <a:r>
              <a:rPr sz="900" spc="-5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spc="-3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z</a:t>
            </a:r>
            <a:r>
              <a:rPr sz="900" spc="-5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celé </a:t>
            </a:r>
            <a:r>
              <a:rPr sz="900" spc="55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ČR</a:t>
            </a:r>
            <a:r>
              <a:rPr sz="900" spc="-5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spc="15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může</a:t>
            </a:r>
            <a:r>
              <a:rPr sz="900" spc="-5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spc="-5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být</a:t>
            </a:r>
            <a:r>
              <a:rPr sz="900" spc="-5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k</a:t>
            </a:r>
            <a:r>
              <a:rPr sz="900" spc="-5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spc="1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vysokorychlostnímu</a:t>
            </a:r>
            <a:r>
              <a:rPr sz="900" spc="5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spc="-1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internetu</a:t>
            </a:r>
            <a:r>
              <a:rPr sz="900" spc="-5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spc="15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připojeno</a:t>
            </a:r>
            <a:r>
              <a:rPr sz="900" spc="-5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spc="15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na</a:t>
            </a:r>
            <a:r>
              <a:rPr sz="900" spc="-5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spc="-30" dirty="0" err="1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síti</a:t>
            </a:r>
            <a:r>
              <a:rPr sz="900" spc="-5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lang="cs-CZ" sz="900" spc="-5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spc="20" dirty="0">
                <a:solidFill>
                  <a:srgbClr val="2F0091"/>
                </a:solidFill>
                <a:latin typeface="AvenirNext LT Pro Regular" panose="020B0504020202020204" pitchFamily="34" charset="-18"/>
                <a:cs typeface="Trebuchet MS"/>
              </a:rPr>
              <a:t>CETIN</a:t>
            </a:r>
            <a:r>
              <a:rPr sz="900" spc="20" dirty="0">
                <a:solidFill>
                  <a:srgbClr val="2F0091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5175" y="3154984"/>
            <a:ext cx="3619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02D48"/>
                </a:solidFill>
                <a:latin typeface="AvenirNext LT Pro Regular" panose="020B0504020202020204" pitchFamily="34" charset="-18"/>
                <a:cs typeface="Trebuchet MS"/>
              </a:rPr>
              <a:t>Z</a:t>
            </a:r>
            <a:r>
              <a:rPr sz="900" spc="-40" dirty="0">
                <a:solidFill>
                  <a:srgbClr val="F02D48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spc="-20" dirty="0">
                <a:solidFill>
                  <a:srgbClr val="F02D48"/>
                </a:solidFill>
                <a:latin typeface="AvenirNext LT Pro Regular" panose="020B0504020202020204" pitchFamily="34" charset="-18"/>
                <a:cs typeface="Trebuchet MS"/>
              </a:rPr>
              <a:t>toho</a:t>
            </a:r>
            <a:endParaRPr sz="900" dirty="0">
              <a:latin typeface="AvenirNext LT Pro Regular" panose="020B0504020202020204" pitchFamily="34" charset="-18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5162" y="3292144"/>
            <a:ext cx="9290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solidFill>
                  <a:srgbClr val="F02D48"/>
                </a:solidFill>
                <a:latin typeface="AvenirNext LT Pro Bold"/>
                <a:cs typeface="AvenirNext LT Pro Bold"/>
              </a:rPr>
              <a:t>49 </a:t>
            </a:r>
            <a:r>
              <a:rPr sz="2900" b="1" spc="-50" dirty="0">
                <a:solidFill>
                  <a:srgbClr val="F02D48"/>
                </a:solidFill>
                <a:latin typeface="AvenirNext LT Pro Bold"/>
                <a:cs typeface="AvenirNext LT Pro Bold"/>
              </a:rPr>
              <a:t>%</a:t>
            </a:r>
            <a:endParaRPr sz="2900">
              <a:latin typeface="AvenirNext LT Pro Bold"/>
              <a:cs typeface="AvenirNext LT Pro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5162" y="3734549"/>
            <a:ext cx="14763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02D48"/>
                </a:solidFill>
                <a:latin typeface="AvenirNext LT Pro Regular" panose="020B0504020202020204" pitchFamily="34" charset="-18"/>
                <a:cs typeface="Trebuchet MS"/>
              </a:rPr>
              <a:t>úřadů</a:t>
            </a:r>
            <a:r>
              <a:rPr sz="900" spc="40" dirty="0">
                <a:solidFill>
                  <a:srgbClr val="F02D48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spc="-20" dirty="0">
                <a:solidFill>
                  <a:srgbClr val="F02D48"/>
                </a:solidFill>
                <a:latin typeface="AvenirNext LT Pro Regular" panose="020B0504020202020204" pitchFamily="34" charset="-18"/>
                <a:cs typeface="Trebuchet MS"/>
              </a:rPr>
              <a:t>tuto</a:t>
            </a:r>
            <a:r>
              <a:rPr sz="900" spc="45" dirty="0">
                <a:solidFill>
                  <a:srgbClr val="F02D48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dirty="0">
                <a:solidFill>
                  <a:srgbClr val="F02D48"/>
                </a:solidFill>
                <a:latin typeface="AvenirNext LT Pro Regular" panose="020B0504020202020204" pitchFamily="34" charset="-18"/>
                <a:cs typeface="Trebuchet MS"/>
              </a:rPr>
              <a:t>možnost</a:t>
            </a:r>
            <a:r>
              <a:rPr sz="900" spc="40" dirty="0">
                <a:solidFill>
                  <a:srgbClr val="F02D48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900" spc="-10" dirty="0">
                <a:solidFill>
                  <a:srgbClr val="F02D48"/>
                </a:solidFill>
                <a:latin typeface="AvenirNext LT Pro Regular" panose="020B0504020202020204" pitchFamily="34" charset="-18"/>
                <a:cs typeface="Trebuchet MS"/>
              </a:rPr>
              <a:t>využívá.</a:t>
            </a:r>
            <a:endParaRPr sz="900" dirty="0">
              <a:latin typeface="AvenirNext LT Pro Regular" panose="020B0504020202020204" pitchFamily="34" charset="-18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10698" y="503999"/>
            <a:ext cx="697230" cy="3335020"/>
            <a:chOff x="3610698" y="503999"/>
            <a:chExt cx="697230" cy="3335020"/>
          </a:xfrm>
        </p:grpSpPr>
        <p:sp>
          <p:nvSpPr>
            <p:cNvPr id="11" name="object 11"/>
            <p:cNvSpPr/>
            <p:nvPr/>
          </p:nvSpPr>
          <p:spPr>
            <a:xfrm>
              <a:off x="3610698" y="503999"/>
              <a:ext cx="348615" cy="3335020"/>
            </a:xfrm>
            <a:custGeom>
              <a:avLst/>
              <a:gdLst/>
              <a:ahLst/>
              <a:cxnLst/>
              <a:rect l="l" t="t" r="r" b="b"/>
              <a:pathLst>
                <a:path w="348614" h="3335020">
                  <a:moveTo>
                    <a:pt x="348576" y="0"/>
                  </a:moveTo>
                  <a:lnTo>
                    <a:pt x="0" y="0"/>
                  </a:lnTo>
                  <a:lnTo>
                    <a:pt x="0" y="3334816"/>
                  </a:lnTo>
                  <a:lnTo>
                    <a:pt x="348576" y="3334816"/>
                  </a:lnTo>
                  <a:lnTo>
                    <a:pt x="348576" y="0"/>
                  </a:lnTo>
                  <a:close/>
                </a:path>
              </a:pathLst>
            </a:custGeom>
            <a:solidFill>
              <a:srgbClr val="3F3E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9275" y="2204758"/>
              <a:ext cx="348615" cy="1634489"/>
            </a:xfrm>
            <a:custGeom>
              <a:avLst/>
              <a:gdLst/>
              <a:ahLst/>
              <a:cxnLst/>
              <a:rect l="l" t="t" r="r" b="b"/>
              <a:pathLst>
                <a:path w="348614" h="1634489">
                  <a:moveTo>
                    <a:pt x="348576" y="0"/>
                  </a:moveTo>
                  <a:lnTo>
                    <a:pt x="0" y="0"/>
                  </a:lnTo>
                  <a:lnTo>
                    <a:pt x="0" y="1634058"/>
                  </a:lnTo>
                  <a:lnTo>
                    <a:pt x="348576" y="1634058"/>
                  </a:lnTo>
                  <a:lnTo>
                    <a:pt x="348576" y="0"/>
                  </a:lnTo>
                  <a:close/>
                </a:path>
              </a:pathLst>
            </a:custGeom>
            <a:solidFill>
              <a:srgbClr val="F12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328285"/>
          </a:xfrm>
          <a:custGeom>
            <a:avLst/>
            <a:gdLst/>
            <a:ahLst/>
            <a:cxnLst/>
            <a:rect l="l" t="t" r="r" b="b"/>
            <a:pathLst>
              <a:path w="7560309" h="5328285">
                <a:moveTo>
                  <a:pt x="7560005" y="0"/>
                </a:moveTo>
                <a:lnTo>
                  <a:pt x="0" y="0"/>
                </a:lnTo>
                <a:lnTo>
                  <a:pt x="0" y="5328005"/>
                </a:lnTo>
                <a:lnTo>
                  <a:pt x="7560005" y="5328005"/>
                </a:lnTo>
                <a:lnTo>
                  <a:pt x="7560005" y="0"/>
                </a:lnTo>
                <a:close/>
              </a:path>
            </a:pathLst>
          </a:custGeom>
          <a:solidFill>
            <a:srgbClr val="300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625" y="139502"/>
            <a:ext cx="6741159" cy="4986020"/>
            <a:chOff x="16625" y="139502"/>
            <a:chExt cx="6741159" cy="4986020"/>
          </a:xfrm>
        </p:grpSpPr>
        <p:sp>
          <p:nvSpPr>
            <p:cNvPr id="4" name="object 4"/>
            <p:cNvSpPr/>
            <p:nvPr/>
          </p:nvSpPr>
          <p:spPr>
            <a:xfrm>
              <a:off x="16625" y="139502"/>
              <a:ext cx="368300" cy="407670"/>
            </a:xfrm>
            <a:custGeom>
              <a:avLst/>
              <a:gdLst/>
              <a:ahLst/>
              <a:cxnLst/>
              <a:rect l="l" t="t" r="r" b="b"/>
              <a:pathLst>
                <a:path w="368300" h="407670">
                  <a:moveTo>
                    <a:pt x="0" y="0"/>
                  </a:moveTo>
                  <a:lnTo>
                    <a:pt x="0" y="407504"/>
                  </a:lnTo>
                  <a:lnTo>
                    <a:pt x="367919" y="205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2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049" y="551285"/>
              <a:ext cx="6382807" cy="457364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93624" y="4467720"/>
              <a:ext cx="163830" cy="194310"/>
            </a:xfrm>
            <a:custGeom>
              <a:avLst/>
              <a:gdLst/>
              <a:ahLst/>
              <a:cxnLst/>
              <a:rect l="l" t="t" r="r" b="b"/>
              <a:pathLst>
                <a:path w="163829" h="194310">
                  <a:moveTo>
                    <a:pt x="163791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57391" y="40640"/>
                  </a:lnTo>
                  <a:lnTo>
                    <a:pt x="57391" y="194310"/>
                  </a:lnTo>
                  <a:lnTo>
                    <a:pt x="106438" y="194310"/>
                  </a:lnTo>
                  <a:lnTo>
                    <a:pt x="106438" y="40640"/>
                  </a:lnTo>
                  <a:lnTo>
                    <a:pt x="163791" y="40640"/>
                  </a:lnTo>
                  <a:lnTo>
                    <a:pt x="163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837197" y="4468304"/>
            <a:ext cx="49530" cy="194310"/>
          </a:xfrm>
          <a:custGeom>
            <a:avLst/>
            <a:gdLst/>
            <a:ahLst/>
            <a:cxnLst/>
            <a:rect l="l" t="t" r="r" b="b"/>
            <a:pathLst>
              <a:path w="49529" h="194310">
                <a:moveTo>
                  <a:pt x="49339" y="0"/>
                </a:moveTo>
                <a:lnTo>
                  <a:pt x="0" y="0"/>
                </a:lnTo>
                <a:lnTo>
                  <a:pt x="0" y="194182"/>
                </a:lnTo>
                <a:lnTo>
                  <a:pt x="49339" y="194182"/>
                </a:lnTo>
                <a:lnTo>
                  <a:pt x="4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5773" y="4468317"/>
            <a:ext cx="184772" cy="19417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752285" y="4761788"/>
            <a:ext cx="172720" cy="55880"/>
          </a:xfrm>
          <a:custGeom>
            <a:avLst/>
            <a:gdLst/>
            <a:ahLst/>
            <a:cxnLst/>
            <a:rect l="l" t="t" r="r" b="b"/>
            <a:pathLst>
              <a:path w="172720" h="55879">
                <a:moveTo>
                  <a:pt x="9855" y="0"/>
                </a:moveTo>
                <a:lnTo>
                  <a:pt x="0" y="0"/>
                </a:lnTo>
                <a:lnTo>
                  <a:pt x="0" y="55397"/>
                </a:lnTo>
                <a:lnTo>
                  <a:pt x="9855" y="55397"/>
                </a:lnTo>
                <a:lnTo>
                  <a:pt x="9855" y="0"/>
                </a:lnTo>
                <a:close/>
              </a:path>
              <a:path w="172720" h="55879">
                <a:moveTo>
                  <a:pt x="93535" y="0"/>
                </a:moveTo>
                <a:lnTo>
                  <a:pt x="83667" y="0"/>
                </a:lnTo>
                <a:lnTo>
                  <a:pt x="83667" y="41452"/>
                </a:lnTo>
                <a:lnTo>
                  <a:pt x="83515" y="41452"/>
                </a:lnTo>
                <a:lnTo>
                  <a:pt x="57772" y="0"/>
                </a:lnTo>
                <a:lnTo>
                  <a:pt x="44716" y="0"/>
                </a:lnTo>
                <a:lnTo>
                  <a:pt x="44716" y="55397"/>
                </a:lnTo>
                <a:lnTo>
                  <a:pt x="54584" y="55397"/>
                </a:lnTo>
                <a:lnTo>
                  <a:pt x="54584" y="12598"/>
                </a:lnTo>
                <a:lnTo>
                  <a:pt x="54724" y="12598"/>
                </a:lnTo>
                <a:lnTo>
                  <a:pt x="81013" y="55397"/>
                </a:lnTo>
                <a:lnTo>
                  <a:pt x="93535" y="55397"/>
                </a:lnTo>
                <a:lnTo>
                  <a:pt x="93535" y="0"/>
                </a:lnTo>
                <a:close/>
              </a:path>
              <a:path w="172720" h="55879">
                <a:moveTo>
                  <a:pt x="172427" y="0"/>
                </a:moveTo>
                <a:lnTo>
                  <a:pt x="161023" y="0"/>
                </a:lnTo>
                <a:lnTo>
                  <a:pt x="146926" y="23317"/>
                </a:lnTo>
                <a:lnTo>
                  <a:pt x="132994" y="0"/>
                </a:lnTo>
                <a:lnTo>
                  <a:pt x="120967" y="0"/>
                </a:lnTo>
                <a:lnTo>
                  <a:pt x="141770" y="31369"/>
                </a:lnTo>
                <a:lnTo>
                  <a:pt x="141770" y="55397"/>
                </a:lnTo>
                <a:lnTo>
                  <a:pt x="151612" y="55397"/>
                </a:lnTo>
                <a:lnTo>
                  <a:pt x="151612" y="31369"/>
                </a:lnTo>
                <a:lnTo>
                  <a:pt x="172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2353" y="4761788"/>
            <a:ext cx="176530" cy="55880"/>
          </a:xfrm>
          <a:custGeom>
            <a:avLst/>
            <a:gdLst/>
            <a:ahLst/>
            <a:cxnLst/>
            <a:rect l="l" t="t" r="r" b="b"/>
            <a:pathLst>
              <a:path w="176529" h="55879">
                <a:moveTo>
                  <a:pt x="38950" y="16040"/>
                </a:moveTo>
                <a:lnTo>
                  <a:pt x="37477" y="8648"/>
                </a:lnTo>
                <a:lnTo>
                  <a:pt x="37172" y="8293"/>
                </a:lnTo>
                <a:lnTo>
                  <a:pt x="33261" y="3683"/>
                </a:lnTo>
                <a:lnTo>
                  <a:pt x="29019" y="1892"/>
                </a:lnTo>
                <a:lnTo>
                  <a:pt x="29019" y="9474"/>
                </a:lnTo>
                <a:lnTo>
                  <a:pt x="29019" y="22618"/>
                </a:lnTo>
                <a:lnTo>
                  <a:pt x="23152" y="24168"/>
                </a:lnTo>
                <a:lnTo>
                  <a:pt x="9855" y="24168"/>
                </a:lnTo>
                <a:lnTo>
                  <a:pt x="9855" y="8293"/>
                </a:lnTo>
                <a:lnTo>
                  <a:pt x="23152" y="8293"/>
                </a:lnTo>
                <a:lnTo>
                  <a:pt x="29019" y="9474"/>
                </a:lnTo>
                <a:lnTo>
                  <a:pt x="29019" y="1892"/>
                </a:lnTo>
                <a:lnTo>
                  <a:pt x="26682" y="889"/>
                </a:lnTo>
                <a:lnTo>
                  <a:pt x="18072" y="0"/>
                </a:lnTo>
                <a:lnTo>
                  <a:pt x="0" y="0"/>
                </a:lnTo>
                <a:lnTo>
                  <a:pt x="0" y="55397"/>
                </a:lnTo>
                <a:lnTo>
                  <a:pt x="9855" y="55397"/>
                </a:lnTo>
                <a:lnTo>
                  <a:pt x="9855" y="32461"/>
                </a:lnTo>
                <a:lnTo>
                  <a:pt x="17437" y="32461"/>
                </a:lnTo>
                <a:lnTo>
                  <a:pt x="25755" y="31610"/>
                </a:lnTo>
                <a:lnTo>
                  <a:pt x="32600" y="28829"/>
                </a:lnTo>
                <a:lnTo>
                  <a:pt x="36855" y="24168"/>
                </a:lnTo>
                <a:lnTo>
                  <a:pt x="37236" y="23761"/>
                </a:lnTo>
                <a:lnTo>
                  <a:pt x="38950" y="16040"/>
                </a:lnTo>
                <a:close/>
              </a:path>
              <a:path w="176529" h="55879">
                <a:moveTo>
                  <a:pt x="109334" y="16040"/>
                </a:moveTo>
                <a:lnTo>
                  <a:pt x="107848" y="8648"/>
                </a:lnTo>
                <a:lnTo>
                  <a:pt x="107556" y="8293"/>
                </a:lnTo>
                <a:lnTo>
                  <a:pt x="103644" y="3683"/>
                </a:lnTo>
                <a:lnTo>
                  <a:pt x="99390" y="1879"/>
                </a:lnTo>
                <a:lnTo>
                  <a:pt x="99390" y="9474"/>
                </a:lnTo>
                <a:lnTo>
                  <a:pt x="99390" y="22618"/>
                </a:lnTo>
                <a:lnTo>
                  <a:pt x="93535" y="24168"/>
                </a:lnTo>
                <a:lnTo>
                  <a:pt x="80238" y="24168"/>
                </a:lnTo>
                <a:lnTo>
                  <a:pt x="80238" y="8293"/>
                </a:lnTo>
                <a:lnTo>
                  <a:pt x="93535" y="8293"/>
                </a:lnTo>
                <a:lnTo>
                  <a:pt x="99390" y="9474"/>
                </a:lnTo>
                <a:lnTo>
                  <a:pt x="99390" y="1879"/>
                </a:lnTo>
                <a:lnTo>
                  <a:pt x="97066" y="889"/>
                </a:lnTo>
                <a:lnTo>
                  <a:pt x="88455" y="0"/>
                </a:lnTo>
                <a:lnTo>
                  <a:pt x="70383" y="0"/>
                </a:lnTo>
                <a:lnTo>
                  <a:pt x="70383" y="55397"/>
                </a:lnTo>
                <a:lnTo>
                  <a:pt x="80238" y="55397"/>
                </a:lnTo>
                <a:lnTo>
                  <a:pt x="80238" y="32461"/>
                </a:lnTo>
                <a:lnTo>
                  <a:pt x="87833" y="32461"/>
                </a:lnTo>
                <a:lnTo>
                  <a:pt x="96139" y="31610"/>
                </a:lnTo>
                <a:lnTo>
                  <a:pt x="102984" y="28829"/>
                </a:lnTo>
                <a:lnTo>
                  <a:pt x="107238" y="24168"/>
                </a:lnTo>
                <a:lnTo>
                  <a:pt x="107619" y="23761"/>
                </a:lnTo>
                <a:lnTo>
                  <a:pt x="109334" y="16040"/>
                </a:lnTo>
                <a:close/>
              </a:path>
              <a:path w="176529" h="55879">
                <a:moveTo>
                  <a:pt x="176504" y="0"/>
                </a:moveTo>
                <a:lnTo>
                  <a:pt x="140754" y="0"/>
                </a:lnTo>
                <a:lnTo>
                  <a:pt x="140754" y="55397"/>
                </a:lnTo>
                <a:lnTo>
                  <a:pt x="150609" y="55397"/>
                </a:lnTo>
                <a:lnTo>
                  <a:pt x="150609" y="32080"/>
                </a:lnTo>
                <a:lnTo>
                  <a:pt x="175018" y="32080"/>
                </a:lnTo>
                <a:lnTo>
                  <a:pt x="175018" y="23787"/>
                </a:lnTo>
                <a:lnTo>
                  <a:pt x="150609" y="23787"/>
                </a:lnTo>
                <a:lnTo>
                  <a:pt x="150609" y="8610"/>
                </a:lnTo>
                <a:lnTo>
                  <a:pt x="176504" y="8610"/>
                </a:lnTo>
                <a:lnTo>
                  <a:pt x="176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9348" y="522405"/>
            <a:ext cx="1108075" cy="82296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900" b="1" dirty="0">
                <a:solidFill>
                  <a:srgbClr val="F02D48"/>
                </a:solidFill>
                <a:latin typeface="AvenirNext LT Pro Bold"/>
                <a:cs typeface="AvenirNext LT Pro Bold"/>
              </a:rPr>
              <a:t>Dušan </a:t>
            </a:r>
            <a:r>
              <a:rPr sz="900" b="1" spc="-10" dirty="0">
                <a:solidFill>
                  <a:srgbClr val="F02D48"/>
                </a:solidFill>
                <a:latin typeface="AvenirNext LT Pro Bold"/>
                <a:cs typeface="AvenirNext LT Pro Bold"/>
              </a:rPr>
              <a:t>Rimovský</a:t>
            </a:r>
            <a:endParaRPr sz="900" dirty="0">
              <a:latin typeface="AvenirNext LT Pro Bold"/>
              <a:cs typeface="AvenirNext LT Pro Bold"/>
            </a:endParaRPr>
          </a:p>
          <a:p>
            <a:pPr marL="12700" marR="454659">
              <a:lnSpc>
                <a:spcPct val="108700"/>
              </a:lnSpc>
              <a:spcBef>
                <a:spcPts val="110"/>
              </a:spcBef>
            </a:pP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AvenirNext LT Pro Regular"/>
              </a:rPr>
              <a:t>Karlovarský </a:t>
            </a:r>
            <a:r>
              <a:rPr sz="700" spc="-20" dirty="0">
                <a:solidFill>
                  <a:srgbClr val="FFFFFF"/>
                </a:solidFill>
                <a:latin typeface="AvenirNext LT Pro Regular" panose="020B0504020202020204" pitchFamily="34" charset="-18"/>
                <a:cs typeface="AvenirNext LT Pro Regular"/>
              </a:rPr>
              <a:t>kraj</a:t>
            </a:r>
            <a:r>
              <a:rPr sz="700" spc="500" dirty="0">
                <a:solidFill>
                  <a:srgbClr val="FFFFFF"/>
                </a:solidFill>
                <a:latin typeface="AvenirNext LT Pro Regular" panose="020B0504020202020204" pitchFamily="34" charset="-18"/>
                <a:cs typeface="AvenirNext LT Pro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Plzeňský</a:t>
            </a:r>
            <a:r>
              <a:rPr sz="700" spc="3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kraj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Jihočeský</a:t>
            </a:r>
            <a:r>
              <a:rPr sz="700" spc="13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AvenirNext LT Pro Regular" panose="020B0504020202020204" pitchFamily="34" charset="-18"/>
                <a:cs typeface="AvenirNext LT Pro Regular"/>
              </a:rPr>
              <a:t>kraj</a:t>
            </a:r>
            <a:endParaRPr sz="700" dirty="0">
              <a:latin typeface="AvenirNext LT Pro Regular" panose="020B0504020202020204" pitchFamily="34" charset="-18"/>
              <a:cs typeface="AvenirNext LT Pro Regular"/>
            </a:endParaRPr>
          </a:p>
          <a:p>
            <a:pPr marL="12700">
              <a:lnSpc>
                <a:spcPts val="770"/>
              </a:lnSpc>
              <a:spcBef>
                <a:spcPts val="580"/>
              </a:spcBef>
            </a:pPr>
            <a:r>
              <a:rPr sz="700" b="1" dirty="0">
                <a:solidFill>
                  <a:srgbClr val="FFFFFF"/>
                </a:solidFill>
                <a:latin typeface="AvenirNext LT Pro Bold"/>
                <a:cs typeface="AvenirNext LT Pro Bold"/>
              </a:rPr>
              <a:t>724 230 </a:t>
            </a:r>
            <a:r>
              <a:rPr sz="700" b="1" spc="-25" dirty="0">
                <a:solidFill>
                  <a:srgbClr val="FFFFFF"/>
                </a:solidFill>
                <a:latin typeface="AvenirNext LT Pro Bold"/>
                <a:cs typeface="AvenirNext LT Pro Bold"/>
              </a:rPr>
              <a:t>297</a:t>
            </a:r>
            <a:endParaRPr sz="700" dirty="0">
              <a:latin typeface="AvenirNext LT Pro Bold"/>
              <a:cs typeface="AvenirNext LT Pro Bold"/>
            </a:endParaRPr>
          </a:p>
          <a:p>
            <a:pPr marL="12700">
              <a:lnSpc>
                <a:spcPts val="770"/>
              </a:lnSpc>
            </a:pPr>
            <a:r>
              <a:rPr sz="700" b="1" spc="-10" dirty="0">
                <a:solidFill>
                  <a:srgbClr val="FFFFFF"/>
                </a:solidFill>
                <a:latin typeface="AvenirNext LT Pro Bold"/>
                <a:cs typeface="AvenirNext LT Pro Bold"/>
                <a:hlinkClick r:id="rId4"/>
              </a:rPr>
              <a:t>dusan.rimovsky@cetin.cz</a:t>
            </a:r>
            <a:endParaRPr sz="700" dirty="0">
              <a:latin typeface="AvenirNext LT Pro Bold"/>
              <a:cs typeface="AvenirNext LT Pro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18664" y="528209"/>
            <a:ext cx="977265" cy="9264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900" b="1" dirty="0">
                <a:solidFill>
                  <a:srgbClr val="F02D48"/>
                </a:solidFill>
                <a:latin typeface="AvenirNext LT Pro Bold"/>
                <a:cs typeface="AvenirNext LT Pro Bold"/>
              </a:rPr>
              <a:t>Ondřej </a:t>
            </a:r>
            <a:r>
              <a:rPr sz="900" b="1" spc="-10" dirty="0">
                <a:solidFill>
                  <a:srgbClr val="F02D48"/>
                </a:solidFill>
                <a:latin typeface="AvenirNext LT Pro Bold"/>
                <a:cs typeface="AvenirNext LT Pro Bold"/>
              </a:rPr>
              <a:t>Ploch</a:t>
            </a:r>
            <a:endParaRPr sz="900" dirty="0">
              <a:latin typeface="AvenirNext LT Pro Bold"/>
              <a:cs typeface="AvenirNext LT Pro Bold"/>
            </a:endParaRPr>
          </a:p>
          <a:p>
            <a:pPr marL="12700" marR="108585">
              <a:lnSpc>
                <a:spcPct val="100000"/>
              </a:lnSpc>
              <a:spcBef>
                <a:spcPts val="185"/>
              </a:spcBef>
            </a:pP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Pardubický</a:t>
            </a:r>
            <a:r>
              <a:rPr sz="700" spc="155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kraj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Královéhradecký</a:t>
            </a:r>
            <a:r>
              <a:rPr sz="700" spc="204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kraj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Liberecký</a:t>
            </a:r>
            <a:r>
              <a:rPr sz="700" spc="125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kraj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Ústecký</a:t>
            </a:r>
            <a:r>
              <a:rPr sz="700" spc="25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kraj</a:t>
            </a:r>
            <a:endParaRPr sz="700" dirty="0">
              <a:latin typeface="AvenirNext LT Pro Regular" panose="020B0504020202020204" pitchFamily="34" charset="-18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700" b="1" dirty="0">
                <a:solidFill>
                  <a:srgbClr val="FFFFFF"/>
                </a:solidFill>
                <a:latin typeface="AvenirNext LT Pro Bold"/>
                <a:cs typeface="AvenirNext LT Pro Bold"/>
              </a:rPr>
              <a:t>724 318 </a:t>
            </a:r>
            <a:r>
              <a:rPr sz="700" b="1" spc="-25" dirty="0">
                <a:solidFill>
                  <a:srgbClr val="FFFFFF"/>
                </a:solidFill>
                <a:latin typeface="AvenirNext LT Pro Bold"/>
                <a:cs typeface="AvenirNext LT Pro Bold"/>
              </a:rPr>
              <a:t>823</a:t>
            </a:r>
            <a:endParaRPr sz="700" dirty="0">
              <a:latin typeface="AvenirNext LT Pro Bold"/>
              <a:cs typeface="AvenirNext LT Pro Bold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FFFFFF"/>
                </a:solidFill>
                <a:latin typeface="AvenirNext LT Pro Bold"/>
                <a:cs typeface="AvenirNext LT Pro Bold"/>
                <a:hlinkClick r:id="rId5"/>
              </a:rPr>
              <a:t>ondrej.ploch@cetin.cz</a:t>
            </a:r>
            <a:endParaRPr sz="700" dirty="0">
              <a:latin typeface="AvenirNext LT Pro Bold"/>
              <a:cs typeface="AvenirNext LT Pro Bold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41172" y="183045"/>
            <a:ext cx="6363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FFFFFF"/>
                </a:solidFill>
              </a:rPr>
              <a:t>Regionální</a:t>
            </a:r>
            <a:r>
              <a:rPr sz="1800" spc="4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koordinátoři</a:t>
            </a:r>
            <a:r>
              <a:rPr sz="1800" spc="4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rozvoje</a:t>
            </a:r>
            <a:r>
              <a:rPr sz="1800" spc="40" dirty="0">
                <a:solidFill>
                  <a:srgbClr val="FFFFFF"/>
                </a:solidFill>
              </a:rPr>
              <a:t> </a:t>
            </a:r>
            <a:r>
              <a:rPr sz="1800" spc="80" dirty="0">
                <a:solidFill>
                  <a:srgbClr val="FFFFFF"/>
                </a:solidFill>
              </a:rPr>
              <a:t>obchodu</a:t>
            </a:r>
            <a:r>
              <a:rPr sz="1800" spc="40" dirty="0">
                <a:solidFill>
                  <a:srgbClr val="FFFFFF"/>
                </a:solidFill>
              </a:rPr>
              <a:t> </a:t>
            </a:r>
            <a:r>
              <a:rPr sz="1800" spc="55" dirty="0">
                <a:solidFill>
                  <a:srgbClr val="FFFFFF"/>
                </a:solidFill>
              </a:rPr>
              <a:t>a</a:t>
            </a:r>
            <a:r>
              <a:rPr sz="1800" spc="40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infrastruktury</a:t>
            </a:r>
            <a:endParaRPr sz="1800"/>
          </a:p>
        </p:txBody>
      </p:sp>
      <p:sp>
        <p:nvSpPr>
          <p:cNvPr id="14" name="object 14"/>
          <p:cNvSpPr txBox="1"/>
          <p:nvPr/>
        </p:nvSpPr>
        <p:spPr>
          <a:xfrm>
            <a:off x="3265296" y="524980"/>
            <a:ext cx="956944" cy="137223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900" b="1" dirty="0">
                <a:solidFill>
                  <a:srgbClr val="F02D48"/>
                </a:solidFill>
                <a:latin typeface="AvenirNext LT Pro Bold"/>
                <a:cs typeface="AvenirNext LT Pro Bold"/>
              </a:rPr>
              <a:t>Miloš </a:t>
            </a:r>
            <a:r>
              <a:rPr sz="900" b="1" spc="-20" dirty="0">
                <a:solidFill>
                  <a:srgbClr val="F02D48"/>
                </a:solidFill>
                <a:latin typeface="AvenirNext LT Pro Bold"/>
                <a:cs typeface="AvenirNext LT Pro Bold"/>
              </a:rPr>
              <a:t>Tušš</a:t>
            </a:r>
            <a:endParaRPr sz="900" dirty="0">
              <a:latin typeface="AvenirNext LT Pro Bold"/>
              <a:cs typeface="AvenirNext LT Pro Bold"/>
            </a:endParaRPr>
          </a:p>
          <a:p>
            <a:pPr marL="16510">
              <a:lnSpc>
                <a:spcPct val="100000"/>
              </a:lnSpc>
              <a:spcBef>
                <a:spcPts val="185"/>
              </a:spcBef>
            </a:pPr>
            <a:r>
              <a:rPr sz="7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Praha</a:t>
            </a:r>
            <a:endParaRPr sz="700" dirty="0">
              <a:latin typeface="AvenirNext LT Pro Regular"/>
              <a:cs typeface="AvenirNext LT Pro Regular"/>
            </a:endParaRPr>
          </a:p>
          <a:p>
            <a:pPr marL="17780">
              <a:lnSpc>
                <a:spcPct val="100000"/>
              </a:lnSpc>
              <a:spcBef>
                <a:spcPts val="45"/>
              </a:spcBef>
            </a:pPr>
            <a:r>
              <a:rPr sz="7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Středočeský </a:t>
            </a:r>
            <a:r>
              <a:rPr sz="700" spc="-2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kraj</a:t>
            </a:r>
            <a:endParaRPr sz="700" dirty="0">
              <a:latin typeface="AvenirNext LT Pro Regular"/>
              <a:cs typeface="AvenirNext LT Pro Regular"/>
            </a:endParaRPr>
          </a:p>
          <a:p>
            <a:pPr marL="16510">
              <a:lnSpc>
                <a:spcPct val="100000"/>
              </a:lnSpc>
              <a:spcBef>
                <a:spcPts val="315"/>
              </a:spcBef>
            </a:pPr>
            <a:r>
              <a:rPr sz="700" b="1" dirty="0">
                <a:solidFill>
                  <a:srgbClr val="FFFFFF"/>
                </a:solidFill>
                <a:latin typeface="AvenirNext LT Pro Bold"/>
                <a:cs typeface="AvenirNext LT Pro Bold"/>
              </a:rPr>
              <a:t>702 262 </a:t>
            </a:r>
            <a:r>
              <a:rPr sz="700" b="1" spc="-25" dirty="0">
                <a:solidFill>
                  <a:srgbClr val="FFFFFF"/>
                </a:solidFill>
                <a:latin typeface="AvenirNext LT Pro Bold"/>
                <a:cs typeface="AvenirNext LT Pro Bold"/>
              </a:rPr>
              <a:t>411</a:t>
            </a:r>
            <a:endParaRPr sz="700" dirty="0">
              <a:latin typeface="AvenirNext LT Pro Bold"/>
              <a:cs typeface="AvenirNext LT Pro Bold"/>
            </a:endParaRPr>
          </a:p>
          <a:p>
            <a:pPr marL="16510">
              <a:lnSpc>
                <a:spcPct val="100000"/>
              </a:lnSpc>
            </a:pPr>
            <a:r>
              <a:rPr sz="700" b="1" spc="-10" dirty="0">
                <a:solidFill>
                  <a:srgbClr val="FFFFFF"/>
                </a:solidFill>
                <a:latin typeface="AvenirNext LT Pro Bold"/>
                <a:cs typeface="AvenirNext LT Pro Bold"/>
                <a:hlinkClick r:id="rId6"/>
              </a:rPr>
              <a:t>milos.tuss@cetin.cz</a:t>
            </a:r>
            <a:endParaRPr sz="700" dirty="0">
              <a:latin typeface="AvenirNext LT Pro Bold"/>
              <a:cs typeface="AvenirNext LT Pro Bold"/>
            </a:endParaRPr>
          </a:p>
          <a:p>
            <a:pPr marL="15875">
              <a:lnSpc>
                <a:spcPct val="100000"/>
              </a:lnSpc>
              <a:spcBef>
                <a:spcPts val="330"/>
              </a:spcBef>
            </a:pPr>
            <a:r>
              <a:rPr sz="900" b="1" dirty="0">
                <a:solidFill>
                  <a:srgbClr val="F02D48"/>
                </a:solidFill>
                <a:latin typeface="AvenirNext LT Pro Bold"/>
                <a:cs typeface="AvenirNext LT Pro Bold"/>
              </a:rPr>
              <a:t>Lukáš </a:t>
            </a:r>
            <a:r>
              <a:rPr sz="900" b="1" spc="-10" dirty="0">
                <a:solidFill>
                  <a:srgbClr val="F02D48"/>
                </a:solidFill>
                <a:latin typeface="AvenirNext LT Pro Bold"/>
                <a:cs typeface="AvenirNext LT Pro Bold"/>
              </a:rPr>
              <a:t>Vojtek</a:t>
            </a:r>
            <a:endParaRPr sz="900" dirty="0">
              <a:latin typeface="AvenirNext LT Pro Bold"/>
              <a:cs typeface="AvenirNext LT Pro Bold"/>
            </a:endParaRPr>
          </a:p>
          <a:p>
            <a:pPr marL="18415" marR="264795">
              <a:lnSpc>
                <a:spcPct val="100000"/>
              </a:lnSpc>
              <a:spcBef>
                <a:spcPts val="390"/>
              </a:spcBef>
            </a:pPr>
            <a:r>
              <a:rPr sz="700" spc="-10" dirty="0">
                <a:solidFill>
                  <a:srgbClr val="FFFFFF"/>
                </a:solidFill>
                <a:latin typeface="AvenirNext LT Pro Regular" panose="020B0504020202020204" pitchFamily="34" charset="-18"/>
                <a:cs typeface="Trebuchet MS"/>
              </a:rPr>
              <a:t>Praha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Trebuchet MS"/>
              </a:rPr>
              <a:t> Středočeský</a:t>
            </a:r>
            <a:r>
              <a:rPr sz="700" spc="105" dirty="0">
                <a:solidFill>
                  <a:srgbClr val="FFFFFF"/>
                </a:solidFill>
                <a:latin typeface="AvenirNext LT Pro Regular" panose="020B0504020202020204" pitchFamily="34" charset="-18"/>
                <a:cs typeface="Trebuchet MS"/>
              </a:rPr>
              <a:t> </a:t>
            </a:r>
            <a:r>
              <a:rPr sz="700" spc="-35" dirty="0">
                <a:solidFill>
                  <a:srgbClr val="FFFFFF"/>
                </a:solidFill>
                <a:latin typeface="AvenirNext LT Pro Regular" panose="020B0504020202020204" pitchFamily="34" charset="-18"/>
                <a:cs typeface="Trebuchet MS"/>
              </a:rPr>
              <a:t>kraj</a:t>
            </a:r>
            <a:endParaRPr sz="700" dirty="0">
              <a:latin typeface="AvenirNext LT Pro Regular" panose="020B0504020202020204" pitchFamily="34" charset="-18"/>
              <a:cs typeface="Trebuchet MS"/>
            </a:endParaRPr>
          </a:p>
          <a:p>
            <a:pPr marL="18415">
              <a:lnSpc>
                <a:spcPts val="770"/>
              </a:lnSpc>
              <a:spcBef>
                <a:spcPts val="360"/>
              </a:spcBef>
            </a:pPr>
            <a:r>
              <a:rPr sz="700" b="1" dirty="0">
                <a:solidFill>
                  <a:srgbClr val="FFFFFF"/>
                </a:solidFill>
                <a:latin typeface="AvenirNext LT Pro Bold"/>
                <a:cs typeface="AvenirNext LT Pro Bold"/>
              </a:rPr>
              <a:t>720 073 </a:t>
            </a:r>
            <a:r>
              <a:rPr sz="700" b="1" spc="-25" dirty="0">
                <a:solidFill>
                  <a:srgbClr val="FFFFFF"/>
                </a:solidFill>
                <a:latin typeface="AvenirNext LT Pro Bold"/>
                <a:cs typeface="AvenirNext LT Pro Bold"/>
              </a:rPr>
              <a:t>431</a:t>
            </a:r>
            <a:endParaRPr sz="700" dirty="0">
              <a:latin typeface="AvenirNext LT Pro Bold"/>
              <a:cs typeface="AvenirNext LT Pro Bold"/>
            </a:endParaRPr>
          </a:p>
          <a:p>
            <a:pPr marL="18415">
              <a:lnSpc>
                <a:spcPts val="770"/>
              </a:lnSpc>
            </a:pPr>
            <a:r>
              <a:rPr sz="700" b="1" spc="-10" dirty="0">
                <a:solidFill>
                  <a:srgbClr val="FFFFFF"/>
                </a:solidFill>
                <a:latin typeface="AvenirNext LT Pro Bold"/>
                <a:cs typeface="AvenirNext LT Pro Bold"/>
                <a:hlinkClick r:id="rId7"/>
              </a:rPr>
              <a:t>lukas.vojtek@cetin.cz</a:t>
            </a:r>
            <a:endParaRPr sz="700" dirty="0">
              <a:latin typeface="AvenirNext LT Pro Bold"/>
              <a:cs typeface="AvenirNext LT Pro Bold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87256" y="3038311"/>
            <a:ext cx="648335" cy="40728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128290" y="636874"/>
            <a:ext cx="133350" cy="2327910"/>
            <a:chOff x="3128290" y="636874"/>
            <a:chExt cx="133350" cy="2327910"/>
          </a:xfrm>
        </p:grpSpPr>
        <p:sp>
          <p:nvSpPr>
            <p:cNvPr id="17" name="object 17"/>
            <p:cNvSpPr/>
            <p:nvPr/>
          </p:nvSpPr>
          <p:spPr>
            <a:xfrm>
              <a:off x="3129307" y="636874"/>
              <a:ext cx="0" cy="2327910"/>
            </a:xfrm>
            <a:custGeom>
              <a:avLst/>
              <a:gdLst/>
              <a:ahLst/>
              <a:cxnLst/>
              <a:rect l="l" t="t" r="r" b="b"/>
              <a:pathLst>
                <a:path h="2327910">
                  <a:moveTo>
                    <a:pt x="0" y="0"/>
                  </a:moveTo>
                  <a:lnTo>
                    <a:pt x="0" y="2327566"/>
                  </a:lnTo>
                </a:path>
              </a:pathLst>
            </a:custGeom>
            <a:ln w="3175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28290" y="1238418"/>
              <a:ext cx="133350" cy="147320"/>
            </a:xfrm>
            <a:custGeom>
              <a:avLst/>
              <a:gdLst/>
              <a:ahLst/>
              <a:cxnLst/>
              <a:rect l="l" t="t" r="r" b="b"/>
              <a:pathLst>
                <a:path w="133350" h="147319">
                  <a:moveTo>
                    <a:pt x="0" y="0"/>
                  </a:moveTo>
                  <a:lnTo>
                    <a:pt x="0" y="147210"/>
                  </a:lnTo>
                  <a:lnTo>
                    <a:pt x="133141" y="73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2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29307" y="636874"/>
              <a:ext cx="0" cy="2327910"/>
            </a:xfrm>
            <a:custGeom>
              <a:avLst/>
              <a:gdLst/>
              <a:ahLst/>
              <a:cxnLst/>
              <a:rect l="l" t="t" r="r" b="b"/>
              <a:pathLst>
                <a:path h="2327910">
                  <a:moveTo>
                    <a:pt x="0" y="0"/>
                  </a:moveTo>
                  <a:lnTo>
                    <a:pt x="0" y="2327566"/>
                  </a:lnTo>
                </a:path>
              </a:pathLst>
            </a:custGeom>
            <a:ln w="3175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932216" y="642437"/>
            <a:ext cx="71120" cy="1887220"/>
            <a:chOff x="1932216" y="642437"/>
            <a:chExt cx="71120" cy="1887220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2216" y="2458431"/>
              <a:ext cx="70777" cy="707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964819" y="642437"/>
              <a:ext cx="0" cy="1874520"/>
            </a:xfrm>
            <a:custGeom>
              <a:avLst/>
              <a:gdLst/>
              <a:ahLst/>
              <a:cxnLst/>
              <a:rect l="l" t="t" r="r" b="b"/>
              <a:pathLst>
                <a:path h="1874520">
                  <a:moveTo>
                    <a:pt x="0" y="0"/>
                  </a:moveTo>
                  <a:lnTo>
                    <a:pt x="0" y="1874320"/>
                  </a:lnTo>
                </a:path>
              </a:pathLst>
            </a:custGeom>
            <a:ln w="3175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855324" y="471482"/>
            <a:ext cx="1033780" cy="7518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solidFill>
                  <a:srgbClr val="F02D48"/>
                </a:solidFill>
                <a:latin typeface="AvenirNext LT Pro Bold"/>
                <a:cs typeface="AvenirNext LT Pro Bold"/>
              </a:rPr>
              <a:t>Ondřej </a:t>
            </a:r>
            <a:r>
              <a:rPr sz="900" b="1" spc="-10" dirty="0">
                <a:solidFill>
                  <a:srgbClr val="F02D48"/>
                </a:solidFill>
                <a:latin typeface="AvenirNext LT Pro Bold"/>
                <a:cs typeface="AvenirNext LT Pro Bold"/>
              </a:rPr>
              <a:t>Hrouza</a:t>
            </a:r>
            <a:endParaRPr sz="900" dirty="0">
              <a:latin typeface="AvenirNext LT Pro Bold"/>
              <a:cs typeface="AvenirNext LT Pro Bold"/>
            </a:endParaRPr>
          </a:p>
          <a:p>
            <a:pPr marL="13335" marR="287020">
              <a:lnSpc>
                <a:spcPct val="100000"/>
              </a:lnSpc>
              <a:spcBef>
                <a:spcPts val="390"/>
              </a:spcBef>
            </a:pPr>
            <a:r>
              <a:rPr sz="7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Jihomoravský </a:t>
            </a:r>
            <a:r>
              <a:rPr sz="700" spc="-2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kraj</a:t>
            </a:r>
            <a:r>
              <a:rPr sz="700" spc="5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kraj </a:t>
            </a:r>
            <a:r>
              <a:rPr sz="7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Vysočina</a:t>
            </a:r>
            <a:endParaRPr sz="700" dirty="0">
              <a:latin typeface="AvenirNext LT Pro Regular"/>
              <a:cs typeface="AvenirNext LT Pro Regular"/>
            </a:endParaRPr>
          </a:p>
          <a:p>
            <a:pPr marL="13335">
              <a:lnSpc>
                <a:spcPts val="770"/>
              </a:lnSpc>
              <a:spcBef>
                <a:spcPts val="525"/>
              </a:spcBef>
            </a:pPr>
            <a:r>
              <a:rPr sz="700" b="1" dirty="0">
                <a:solidFill>
                  <a:srgbClr val="FFFFFF"/>
                </a:solidFill>
                <a:latin typeface="AvenirNext LT Pro Bold"/>
                <a:cs typeface="AvenirNext LT Pro Bold"/>
              </a:rPr>
              <a:t>773 789 </a:t>
            </a:r>
            <a:r>
              <a:rPr sz="700" b="1" spc="-25" dirty="0">
                <a:solidFill>
                  <a:srgbClr val="FFFFFF"/>
                </a:solidFill>
                <a:latin typeface="AvenirNext LT Pro Bold"/>
                <a:cs typeface="AvenirNext LT Pro Bold"/>
              </a:rPr>
              <a:t>401</a:t>
            </a:r>
            <a:endParaRPr sz="700" dirty="0">
              <a:latin typeface="AvenirNext LT Pro Bold"/>
              <a:cs typeface="AvenirNext LT Pro Bold"/>
            </a:endParaRPr>
          </a:p>
          <a:p>
            <a:pPr marL="13335">
              <a:lnSpc>
                <a:spcPts val="770"/>
              </a:lnSpc>
            </a:pPr>
            <a:r>
              <a:rPr sz="700" b="1" spc="-10" dirty="0">
                <a:solidFill>
                  <a:srgbClr val="FFFFFF"/>
                </a:solidFill>
                <a:latin typeface="AvenirNext LT Pro Bold"/>
                <a:cs typeface="AvenirNext LT Pro Bold"/>
                <a:hlinkClick r:id="rId10"/>
              </a:rPr>
              <a:t>ondrej.hrouza@cetin.cz</a:t>
            </a:r>
            <a:endParaRPr sz="700" dirty="0">
              <a:latin typeface="AvenirNext LT Pro Bold"/>
              <a:cs typeface="AvenirNext LT Pro Bol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9786" y="690372"/>
            <a:ext cx="0" cy="2343785"/>
          </a:xfrm>
          <a:custGeom>
            <a:avLst/>
            <a:gdLst/>
            <a:ahLst/>
            <a:cxnLst/>
            <a:rect l="l" t="t" r="r" b="b"/>
            <a:pathLst>
              <a:path h="2343785">
                <a:moveTo>
                  <a:pt x="0" y="0"/>
                </a:moveTo>
                <a:lnTo>
                  <a:pt x="0" y="2343353"/>
                </a:lnTo>
              </a:path>
            </a:pathLst>
          </a:custGeom>
          <a:ln w="3175">
            <a:solidFill>
              <a:srgbClr val="F12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08017" y="653408"/>
            <a:ext cx="0" cy="3668395"/>
          </a:xfrm>
          <a:custGeom>
            <a:avLst/>
            <a:gdLst/>
            <a:ahLst/>
            <a:cxnLst/>
            <a:rect l="l" t="t" r="r" b="b"/>
            <a:pathLst>
              <a:path h="3668395">
                <a:moveTo>
                  <a:pt x="0" y="0"/>
                </a:moveTo>
                <a:lnTo>
                  <a:pt x="0" y="3668358"/>
                </a:lnTo>
              </a:path>
            </a:pathLst>
          </a:custGeom>
          <a:ln w="3175">
            <a:solidFill>
              <a:srgbClr val="F12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84020" y="635880"/>
            <a:ext cx="0" cy="3018155"/>
          </a:xfrm>
          <a:custGeom>
            <a:avLst/>
            <a:gdLst/>
            <a:ahLst/>
            <a:cxnLst/>
            <a:rect l="l" t="t" r="r" b="b"/>
            <a:pathLst>
              <a:path h="3018154">
                <a:moveTo>
                  <a:pt x="0" y="0"/>
                </a:moveTo>
                <a:lnTo>
                  <a:pt x="0" y="3017616"/>
                </a:lnTo>
              </a:path>
            </a:pathLst>
          </a:custGeom>
          <a:ln w="3175">
            <a:solidFill>
              <a:srgbClr val="F12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134563" y="504286"/>
            <a:ext cx="1130300" cy="158761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900" b="1" dirty="0">
                <a:solidFill>
                  <a:srgbClr val="F02D48"/>
                </a:solidFill>
                <a:latin typeface="AvenirNext LT Pro Bold"/>
                <a:cs typeface="AvenirNext LT Pro Bold"/>
              </a:rPr>
              <a:t>Kamil </a:t>
            </a:r>
            <a:r>
              <a:rPr sz="900" b="1" spc="-10" dirty="0">
                <a:solidFill>
                  <a:srgbClr val="F02D48"/>
                </a:solidFill>
                <a:latin typeface="AvenirNext LT Pro Bold"/>
                <a:cs typeface="AvenirNext LT Pro Bold"/>
              </a:rPr>
              <a:t>Homola</a:t>
            </a:r>
            <a:endParaRPr sz="900" dirty="0">
              <a:latin typeface="AvenirNext LT Pro Bold"/>
              <a:cs typeface="AvenirNext LT Pro Bold"/>
            </a:endParaRPr>
          </a:p>
          <a:p>
            <a:pPr marL="19685" marR="25781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AvenirNext LT Pro Regular"/>
              </a:rPr>
              <a:t>Moravskoslezský </a:t>
            </a:r>
            <a:r>
              <a:rPr sz="700" spc="-20" dirty="0">
                <a:solidFill>
                  <a:srgbClr val="FFFFFF"/>
                </a:solidFill>
                <a:latin typeface="AvenirNext LT Pro Regular" panose="020B0504020202020204" pitchFamily="34" charset="-18"/>
                <a:cs typeface="AvenirNext LT Pro Regular"/>
              </a:rPr>
              <a:t>kraj</a:t>
            </a:r>
            <a:r>
              <a:rPr sz="700" spc="500" dirty="0">
                <a:solidFill>
                  <a:srgbClr val="FFFFFF"/>
                </a:solidFill>
                <a:latin typeface="AvenirNext LT Pro Regular" panose="020B0504020202020204" pitchFamily="34" charset="-18"/>
                <a:cs typeface="AvenirNext LT Pro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Zlínský</a:t>
            </a:r>
            <a:r>
              <a:rPr sz="700" spc="-5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kraj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Olomoucký</a:t>
            </a:r>
            <a:r>
              <a:rPr sz="700" spc="225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kraj</a:t>
            </a:r>
            <a:endParaRPr sz="700" dirty="0">
              <a:latin typeface="AvenirNext LT Pro Regular" panose="020B0504020202020204" pitchFamily="34" charset="-18"/>
              <a:cs typeface="Tahoma"/>
            </a:endParaRPr>
          </a:p>
          <a:p>
            <a:pPr marL="19685">
              <a:lnSpc>
                <a:spcPts val="770"/>
              </a:lnSpc>
              <a:spcBef>
                <a:spcPts val="360"/>
              </a:spcBef>
            </a:pPr>
            <a:r>
              <a:rPr sz="700" b="1" dirty="0">
                <a:solidFill>
                  <a:srgbClr val="FFFFFF"/>
                </a:solidFill>
                <a:latin typeface="AvenirNext LT Pro Bold"/>
                <a:cs typeface="AvenirNext LT Pro Bold"/>
              </a:rPr>
              <a:t>702 183 </a:t>
            </a:r>
            <a:r>
              <a:rPr sz="700" b="1" spc="-25" dirty="0">
                <a:solidFill>
                  <a:srgbClr val="FFFFFF"/>
                </a:solidFill>
                <a:latin typeface="AvenirNext LT Pro Bold"/>
                <a:cs typeface="AvenirNext LT Pro Bold"/>
              </a:rPr>
              <a:t>842</a:t>
            </a:r>
            <a:endParaRPr sz="700" dirty="0">
              <a:latin typeface="AvenirNext LT Pro Bold"/>
              <a:cs typeface="AvenirNext LT Pro Bold"/>
            </a:endParaRPr>
          </a:p>
          <a:p>
            <a:pPr marL="19685">
              <a:lnSpc>
                <a:spcPts val="770"/>
              </a:lnSpc>
            </a:pPr>
            <a:r>
              <a:rPr sz="700" b="1" spc="-10" dirty="0">
                <a:solidFill>
                  <a:srgbClr val="FFFFFF"/>
                </a:solidFill>
                <a:latin typeface="AvenirNext LT Pro Bold"/>
                <a:cs typeface="AvenirNext LT Pro Bold"/>
                <a:hlinkClick r:id="rId11"/>
              </a:rPr>
              <a:t>kamil.homola@cetin.cz</a:t>
            </a:r>
            <a:endParaRPr sz="700" dirty="0">
              <a:latin typeface="AvenirNext LT Pro Bold"/>
              <a:cs typeface="AvenirNext LT Pro Bold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900" b="1" dirty="0">
                <a:solidFill>
                  <a:srgbClr val="F02D48"/>
                </a:solidFill>
                <a:latin typeface="AvenirNext LT Pro Bold"/>
                <a:cs typeface="AvenirNext LT Pro Bold"/>
              </a:rPr>
              <a:t>Roman </a:t>
            </a:r>
            <a:r>
              <a:rPr sz="900" b="1" spc="-10" dirty="0">
                <a:solidFill>
                  <a:srgbClr val="F02D48"/>
                </a:solidFill>
                <a:latin typeface="AvenirNext LT Pro Bold"/>
                <a:cs typeface="AvenirNext LT Pro Bold"/>
              </a:rPr>
              <a:t>Strachota</a:t>
            </a:r>
            <a:endParaRPr sz="900" dirty="0">
              <a:latin typeface="AvenirNext LT Pro Bold"/>
              <a:cs typeface="AvenirNext LT Pro Bold"/>
            </a:endParaRPr>
          </a:p>
          <a:p>
            <a:pPr marL="12700" marR="264795">
              <a:lnSpc>
                <a:spcPct val="100000"/>
              </a:lnSpc>
              <a:spcBef>
                <a:spcPts val="254"/>
              </a:spcBef>
            </a:pP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AvenirNext LT Pro Regular"/>
              </a:rPr>
              <a:t>Moravskoslezský </a:t>
            </a:r>
            <a:r>
              <a:rPr sz="700" spc="-20" dirty="0">
                <a:solidFill>
                  <a:srgbClr val="FFFFFF"/>
                </a:solidFill>
                <a:latin typeface="AvenirNext LT Pro Regular" panose="020B0504020202020204" pitchFamily="34" charset="-18"/>
                <a:cs typeface="AvenirNext LT Pro Regular"/>
              </a:rPr>
              <a:t>kraj</a:t>
            </a:r>
            <a:r>
              <a:rPr sz="700" spc="500" dirty="0">
                <a:solidFill>
                  <a:srgbClr val="FFFFFF"/>
                </a:solidFill>
                <a:latin typeface="AvenirNext LT Pro Regular" panose="020B0504020202020204" pitchFamily="34" charset="-18"/>
                <a:cs typeface="AvenirNext LT Pro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Zlínský</a:t>
            </a:r>
            <a:r>
              <a:rPr sz="700" spc="-5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kraj</a:t>
            </a:r>
            <a:r>
              <a:rPr sz="70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Olomoucký</a:t>
            </a:r>
            <a:r>
              <a:rPr sz="700" spc="225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AvenirNext LT Pro Regular" panose="020B0504020202020204" pitchFamily="34" charset="-18"/>
                <a:cs typeface="Tahoma"/>
              </a:rPr>
              <a:t>kraj</a:t>
            </a:r>
            <a:endParaRPr sz="700" dirty="0">
              <a:latin typeface="AvenirNext LT Pro Regular" panose="020B0504020202020204" pitchFamily="34" charset="-18"/>
              <a:cs typeface="Tahoma"/>
            </a:endParaRPr>
          </a:p>
          <a:p>
            <a:pPr marL="12700">
              <a:lnSpc>
                <a:spcPts val="770"/>
              </a:lnSpc>
              <a:spcBef>
                <a:spcPts val="360"/>
              </a:spcBef>
            </a:pPr>
            <a:r>
              <a:rPr sz="700" b="1" dirty="0">
                <a:solidFill>
                  <a:srgbClr val="FFFFFF"/>
                </a:solidFill>
                <a:latin typeface="AvenirNext LT Pro Bold"/>
                <a:cs typeface="AvenirNext LT Pro Bold"/>
              </a:rPr>
              <a:t>702 266 </a:t>
            </a:r>
            <a:r>
              <a:rPr sz="700" b="1" spc="-25" dirty="0">
                <a:solidFill>
                  <a:srgbClr val="FFFFFF"/>
                </a:solidFill>
                <a:latin typeface="AvenirNext LT Pro Bold"/>
                <a:cs typeface="AvenirNext LT Pro Bold"/>
              </a:rPr>
              <a:t>739</a:t>
            </a:r>
            <a:endParaRPr sz="700" dirty="0">
              <a:latin typeface="AvenirNext LT Pro Bold"/>
              <a:cs typeface="AvenirNext LT Pro Bold"/>
            </a:endParaRPr>
          </a:p>
          <a:p>
            <a:pPr marL="12700">
              <a:lnSpc>
                <a:spcPts val="770"/>
              </a:lnSpc>
            </a:pPr>
            <a:r>
              <a:rPr sz="700" b="1" spc="-10" dirty="0">
                <a:solidFill>
                  <a:srgbClr val="FFFFFF"/>
                </a:solidFill>
                <a:latin typeface="AvenirNext LT Pro Bold"/>
                <a:cs typeface="AvenirNext LT Pro Bold"/>
                <a:hlinkClick r:id="rId12"/>
              </a:rPr>
              <a:t>roman.strachota@cetin.cz</a:t>
            </a:r>
            <a:endParaRPr sz="700" dirty="0">
              <a:latin typeface="AvenirNext LT Pro Bold"/>
              <a:cs typeface="AvenirNext LT Pro Bold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85354" y="1298352"/>
            <a:ext cx="151130" cy="167640"/>
          </a:xfrm>
          <a:custGeom>
            <a:avLst/>
            <a:gdLst/>
            <a:ahLst/>
            <a:cxnLst/>
            <a:rect l="l" t="t" r="r" b="b"/>
            <a:pathLst>
              <a:path w="151129" h="167640">
                <a:moveTo>
                  <a:pt x="0" y="0"/>
                </a:moveTo>
                <a:lnTo>
                  <a:pt x="0" y="167106"/>
                </a:lnTo>
                <a:lnTo>
                  <a:pt x="151114" y="83620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538</Words>
  <Application>Microsoft Office PowerPoint</Application>
  <PresentationFormat>Vlastní</PresentationFormat>
  <Paragraphs>109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AvenirNext LT Pro Bold</vt:lpstr>
      <vt:lpstr>AvenirNext LT Pro Regular</vt:lpstr>
      <vt:lpstr>Symbol</vt:lpstr>
      <vt:lpstr>Trebuchet MS</vt:lpstr>
      <vt:lpstr>Office Theme</vt:lpstr>
      <vt:lpstr>MOŽNOSTI ROZVOJE OPTICKÉ SÍTĚ DO RODINNÝCH DOMŮ</vt:lpstr>
      <vt:lpstr>KDO JSME A CO DĚLÁME</vt:lpstr>
      <vt:lpstr>CETIN PŘIVÁDÍ RYCHLEJŠÍ PŘIPOJENÍ DO STATISÍCŮ DOMÁCNOSTÍ V ČR</vt:lpstr>
      <vt:lpstr>CO CETIN NABÍZÍ</vt:lpstr>
      <vt:lpstr>CETIN občanům</vt:lpstr>
      <vt:lpstr>Plánujete ve vaší obci či městě rekonstrukci chodníků?</vt:lpstr>
      <vt:lpstr>CETIN úřadům</vt:lpstr>
      <vt:lpstr>Regionální koordinátoři rozvoje obchodu a infrastruktury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ROZVOJE OPTICKÉ SÍTĚ DO RODINNÝCH DOMŮ</dc:title>
  <cp:lastModifiedBy>Červinková Alice</cp:lastModifiedBy>
  <cp:revision>1</cp:revision>
  <dcterms:created xsi:type="dcterms:W3CDTF">2022-11-08T07:57:59Z</dcterms:created>
  <dcterms:modified xsi:type="dcterms:W3CDTF">2022-11-08T08:01:37Z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2021-09-09T00:00:00Z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2022-11-08T00:00:00Z</vt:filetime>
  </property>
  <property fmtid="{D5CDD505-2E9C-101B-9397-08002B2CF9AE}" pid="5" name="Producer">
    <vt:lpwstr>Adobe PDF Library 15.0</vt:lpwstr>
  </property>
  <property fmtid="{D5CDD505-2E9C-101B-9397-08002B2CF9AE}" pid="6" name="MSIP_Label_ba81b7f3-76d5-4bc1-abe7-45a9e5906009_Enabled">
    <vt:lpwstr>true</vt:lpwstr>
  </property>
  <property fmtid="{D5CDD505-2E9C-101B-9397-08002B2CF9AE}" pid="7" name="MSIP_Label_ba81b7f3-76d5-4bc1-abe7-45a9e5906009_SetDate">
    <vt:lpwstr>2022-11-08T07:58:10Z</vt:lpwstr>
  </property>
  <property fmtid="{D5CDD505-2E9C-101B-9397-08002B2CF9AE}" pid="8" name="MSIP_Label_ba81b7f3-76d5-4bc1-abe7-45a9e5906009_Method">
    <vt:lpwstr>Standard</vt:lpwstr>
  </property>
  <property fmtid="{D5CDD505-2E9C-101B-9397-08002B2CF9AE}" pid="9" name="MSIP_Label_ba81b7f3-76d5-4bc1-abe7-45a9e5906009_Name">
    <vt:lpwstr>Company INTERNAL</vt:lpwstr>
  </property>
  <property fmtid="{D5CDD505-2E9C-101B-9397-08002B2CF9AE}" pid="10" name="MSIP_Label_ba81b7f3-76d5-4bc1-abe7-45a9e5906009_SiteId">
    <vt:lpwstr>5d1297a0-4793-467b-b782-9ddf79faa41f</vt:lpwstr>
  </property>
  <property fmtid="{D5CDD505-2E9C-101B-9397-08002B2CF9AE}" pid="11" name="MSIP_Label_ba81b7f3-76d5-4bc1-abe7-45a9e5906009_ActionId">
    <vt:lpwstr>07380aea-c580-45bd-ab80-9fe43f1228d9</vt:lpwstr>
  </property>
  <property fmtid="{D5CDD505-2E9C-101B-9397-08002B2CF9AE}" pid="12" name="MSIP_Label_ba81b7f3-76d5-4bc1-abe7-45a9e5906009_ContentBits">
    <vt:lpwstr>1</vt:lpwstr>
  </property>
</Properties>
</file>