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16"/>
  </p:notesMasterIdLst>
  <p:sldIdLst>
    <p:sldId id="257" r:id="rId3"/>
    <p:sldId id="259" r:id="rId4"/>
    <p:sldId id="256" r:id="rId5"/>
    <p:sldId id="272" r:id="rId6"/>
    <p:sldId id="267" r:id="rId7"/>
    <p:sldId id="268" r:id="rId8"/>
    <p:sldId id="269" r:id="rId9"/>
    <p:sldId id="265" r:id="rId10"/>
    <p:sldId id="260" r:id="rId11"/>
    <p:sldId id="264" r:id="rId12"/>
    <p:sldId id="261" r:id="rId13"/>
    <p:sldId id="273" r:id="rId14"/>
    <p:sldId id="271" r:id="rId15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awecká Eva" initials="KE" lastIdx="0" clrIdx="0">
    <p:extLst>
      <p:ext uri="{19B8F6BF-5375-455C-9EA6-DF929625EA0E}">
        <p15:presenceInfo xmlns:p15="http://schemas.microsoft.com/office/powerpoint/2012/main" userId="S-1-5-21-1614895754-1284227242-1417001333-1812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823" autoAdjust="0"/>
    <p:restoredTop sz="96148" autoAdjust="0"/>
  </p:normalViewPr>
  <p:slideViewPr>
    <p:cSldViewPr snapToGrid="0">
      <p:cViewPr varScale="1">
        <p:scale>
          <a:sx n="106" d="100"/>
          <a:sy n="106" d="100"/>
        </p:scale>
        <p:origin x="1032" y="10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ACAF71-7359-4CFF-99D8-63D9DA7A85C1}" type="datetimeFigureOut">
              <a:rPr lang="cs-CZ" smtClean="0"/>
              <a:t>21.11.2025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7F812E-42BA-4257-A891-DF04C894F6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449767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38E789E-EA23-4B9A-B88D-3A27A690D3B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cs-CZ" dirty="0"/>
              <a:t>Kliknutím vložíte nadpis.</a:t>
            </a:r>
          </a:p>
        </p:txBody>
      </p:sp>
      <p:sp>
        <p:nvSpPr>
          <p:cNvPr id="7" name="Nadpis 1">
            <a:extLst>
              <a:ext uri="{FF2B5EF4-FFF2-40B4-BE49-F238E27FC236}">
                <a16:creationId xmlns:a16="http://schemas.microsoft.com/office/drawing/2014/main" id="{5901C43E-DB6F-1660-5B1C-4C320B36A59C}"/>
              </a:ext>
            </a:extLst>
          </p:cNvPr>
          <p:cNvSpPr txBox="1">
            <a:spLocks/>
          </p:cNvSpPr>
          <p:nvPr userDrawn="1"/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9" name="Zástupný symbol pro obsah 2">
            <a:extLst>
              <a:ext uri="{FF2B5EF4-FFF2-40B4-BE49-F238E27FC236}">
                <a16:creationId xmlns:a16="http://schemas.microsoft.com/office/drawing/2014/main" id="{AE73BBEE-35ED-BA2D-A402-278A3B85DBE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/>
            </a:lvl1pPr>
            <a:lvl2pPr marL="457200" indent="0" algn="l">
              <a:buNone/>
              <a:defRPr/>
            </a:lvl2pPr>
            <a:lvl3pPr marL="914400" indent="0" algn="l">
              <a:buNone/>
              <a:defRPr/>
            </a:lvl3pPr>
            <a:lvl4pPr marL="1371600" indent="0" algn="l">
              <a:buNone/>
              <a:defRPr/>
            </a:lvl4pPr>
            <a:lvl5pPr marL="1828800" indent="0" algn="l">
              <a:buNone/>
              <a:defRPr/>
            </a:lvl5pPr>
          </a:lstStyle>
          <a:p>
            <a:pPr lvl="0"/>
            <a:r>
              <a:rPr lang="cs-CZ" dirty="0"/>
              <a:t>Kliknutím vložíte text.</a:t>
            </a:r>
          </a:p>
        </p:txBody>
      </p:sp>
    </p:spTree>
    <p:extLst>
      <p:ext uri="{BB962C8B-B14F-4D97-AF65-F5344CB8AC3E}">
        <p14:creationId xmlns:p14="http://schemas.microsoft.com/office/powerpoint/2010/main" val="26698924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drážk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Nadpis 1">
            <a:extLst>
              <a:ext uri="{FF2B5EF4-FFF2-40B4-BE49-F238E27FC236}">
                <a16:creationId xmlns:a16="http://schemas.microsoft.com/office/drawing/2014/main" id="{46094237-CEA3-72D8-74CE-D7F0B280682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88043" y="18255"/>
            <a:ext cx="9003957" cy="1019713"/>
          </a:xfrm>
        </p:spPr>
        <p:txBody>
          <a:bodyPr/>
          <a:lstStyle/>
          <a:p>
            <a:r>
              <a:rPr lang="cs-CZ" dirty="0"/>
              <a:t>Kliknutím vložíte nadpis.</a:t>
            </a:r>
          </a:p>
        </p:txBody>
      </p:sp>
      <p:sp>
        <p:nvSpPr>
          <p:cNvPr id="9" name="Zástupný symbol pro obsah 2">
            <a:extLst>
              <a:ext uri="{FF2B5EF4-FFF2-40B4-BE49-F238E27FC236}">
                <a16:creationId xmlns:a16="http://schemas.microsoft.com/office/drawing/2014/main" id="{6707383D-AF52-20D2-5BA3-51F85E56039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lvl="0"/>
            <a:r>
              <a:rPr lang="cs-CZ" dirty="0"/>
              <a:t>Kliknutím vložíte text.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29411725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C277B08-64A5-49A1-BB95-C348C3F0AA4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cs-CZ" dirty="0"/>
              <a:t>Kliknutím vložíte nadpis.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0E546BD3-0EEE-4DF3-8E85-C4BC96259FBC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 dirty="0"/>
              <a:t>Kliknutím vložíte text.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D51413C5-4938-4E13-A372-30B69CACEDDA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 dirty="0"/>
              <a:t>Kliknutím vložíte text.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3250912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ovnání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44370067-2B22-48BB-AB5A-420901972FE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t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5A9469E7-D52F-45D8-9EE1-4152E979B4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5" name="Zástupný symbol pro text 4">
            <a:extLst>
              <a:ext uri="{FF2B5EF4-FFF2-40B4-BE49-F238E27FC236}">
                <a16:creationId xmlns:a16="http://schemas.microsoft.com/office/drawing/2014/main" id="{868A3EA6-60A0-4B43-A11F-B90C2A7BC5C3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t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Zástupný symbol pro obsah 5">
            <a:extLst>
              <a:ext uri="{FF2B5EF4-FFF2-40B4-BE49-F238E27FC236}">
                <a16:creationId xmlns:a16="http://schemas.microsoft.com/office/drawing/2014/main" id="{FE5A7148-D451-4AB3-AF68-4C2F8069C53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10" name="Nadpis 1">
            <a:extLst>
              <a:ext uri="{FF2B5EF4-FFF2-40B4-BE49-F238E27FC236}">
                <a16:creationId xmlns:a16="http://schemas.microsoft.com/office/drawing/2014/main" id="{04D5AF80-64BD-B32D-000C-D56DC1A502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88043" y="18255"/>
            <a:ext cx="9003957" cy="1019713"/>
          </a:xfrm>
        </p:spPr>
        <p:txBody>
          <a:bodyPr/>
          <a:lstStyle/>
          <a:p>
            <a:r>
              <a:rPr lang="cs-CZ" dirty="0"/>
              <a:t>Kliknutím vložíte nadpis.</a:t>
            </a:r>
          </a:p>
        </p:txBody>
      </p:sp>
    </p:spTree>
    <p:extLst>
      <p:ext uri="{BB962C8B-B14F-4D97-AF65-F5344CB8AC3E}">
        <p14:creationId xmlns:p14="http://schemas.microsoft.com/office/powerpoint/2010/main" val="3701706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Jen nadpi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1">
            <a:extLst>
              <a:ext uri="{FF2B5EF4-FFF2-40B4-BE49-F238E27FC236}">
                <a16:creationId xmlns:a16="http://schemas.microsoft.com/office/drawing/2014/main" id="{85F053FD-A824-7142-5463-4C774326DA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88043" y="18255"/>
            <a:ext cx="9003957" cy="1019713"/>
          </a:xfrm>
        </p:spPr>
        <p:txBody>
          <a:bodyPr/>
          <a:lstStyle/>
          <a:p>
            <a:r>
              <a:rPr lang="cs-CZ" dirty="0"/>
              <a:t>Kliknutím vložíte nadpis.</a:t>
            </a:r>
          </a:p>
        </p:txBody>
      </p:sp>
    </p:spTree>
    <p:extLst>
      <p:ext uri="{BB962C8B-B14F-4D97-AF65-F5344CB8AC3E}">
        <p14:creationId xmlns:p14="http://schemas.microsoft.com/office/powerpoint/2010/main" val="17592125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905C603-00A7-AFE6-EF37-C63918F2CE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171F7A13-DA02-C6F2-747B-3A32956169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14C876F7-98DF-8DF1-67BA-6BA2BDE269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8C4E9-0220-44D4-B781-721B7EC1B3E1}" type="datetimeFigureOut">
              <a:rPr lang="cs-CZ" smtClean="0"/>
              <a:t>21.11.2025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28EC7D11-C926-8A5A-A598-00FE5ACE3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1E0D0D86-02D1-A071-7076-30F6F5FFE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90523-D5B9-4AF6-A4B5-F72AB88488B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203676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obsah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AAF88A6-6F35-F1E7-B285-4F5DB484AF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46400" y="4830761"/>
            <a:ext cx="3149600" cy="325439"/>
          </a:xfrm>
          <a:prstGeom prst="rect">
            <a:avLst/>
          </a:prstGeom>
        </p:spPr>
        <p:txBody>
          <a:bodyPr/>
          <a:lstStyle>
            <a:lvl1pPr algn="ctr">
              <a:defRPr sz="20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cs-CZ" dirty="0"/>
              <a:t>Kliknutím vložíte text.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4103B989-9828-DC99-8448-84A3C29073A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0" y="5283200"/>
            <a:ext cx="12192000" cy="14478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500" b="1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cs-CZ" dirty="0"/>
              <a:t>Kliknutím vložíte text.</a:t>
            </a:r>
          </a:p>
        </p:txBody>
      </p:sp>
    </p:spTree>
    <p:extLst>
      <p:ext uri="{BB962C8B-B14F-4D97-AF65-F5344CB8AC3E}">
        <p14:creationId xmlns:p14="http://schemas.microsoft.com/office/powerpoint/2010/main" val="24822168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671F56B2-1452-4BD4-8269-65FC6CA691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88043" y="18255"/>
            <a:ext cx="9003957" cy="10197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dirty="0"/>
              <a:t>Kliknutím vložíte nadpis.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007A29A5-78F3-424E-8EE9-874F8A6A8D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3515057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1" r:id="rId2"/>
    <p:sldLayoutId id="2147483664" r:id="rId3"/>
    <p:sldLayoutId id="2147483665" r:id="rId4"/>
    <p:sldLayoutId id="2147483654" r:id="rId5"/>
    <p:sldLayoutId id="2147483675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500" b="1" kern="1200">
          <a:solidFill>
            <a:schemeClr val="bg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750245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kokom.cz/pozice-skoly-v-oblasti-nakladani-s-odpady/" TargetMode="External"/><Relationship Id="rId2" Type="http://schemas.openxmlformats.org/officeDocument/2006/relationships/hyperlink" Target="http://www.ucitele.tonda-obal.cz/skolni-sbery-hliniku/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D32487F8-F69E-C8DC-DAAE-03A053CCEA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Optimalizace odpadového hospodářství</a:t>
            </a:r>
          </a:p>
        </p:txBody>
      </p:sp>
      <p:sp>
        <p:nvSpPr>
          <p:cNvPr id="5" name="Nadpis 4">
            <a:extLst>
              <a:ext uri="{FF2B5EF4-FFF2-40B4-BE49-F238E27FC236}">
                <a16:creationId xmlns:a16="http://schemas.microsoft.com/office/drawing/2014/main" id="{62F598A4-FB08-8644-9A6A-4CD1B7B91D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EKO-KOM, a.s.</a:t>
            </a:r>
          </a:p>
        </p:txBody>
      </p:sp>
    </p:spTree>
    <p:extLst>
      <p:ext uri="{BB962C8B-B14F-4D97-AF65-F5344CB8AC3E}">
        <p14:creationId xmlns:p14="http://schemas.microsoft.com/office/powerpoint/2010/main" val="18420647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FE3DE77-C875-D9ED-C131-B336C1557D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Rok 2025 – cíle a SKO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40CE540-870C-F9F9-F1D5-E72923CFF1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57188" lvl="1" indent="0">
              <a:spcBef>
                <a:spcPts val="600"/>
              </a:spcBef>
              <a:buSzPct val="100000"/>
              <a:buNone/>
              <a:tabLst>
                <a:tab pos="806450" algn="l"/>
              </a:tabLst>
            </a:pPr>
            <a:r>
              <a:rPr lang="cs-CZ" dirty="0">
                <a:solidFill>
                  <a:prstClr val="black"/>
                </a:solidFill>
              </a:rPr>
              <a:t>  Splnit  cíle pro odděleně soustřeďované recyklovatelné složky KO </a:t>
            </a:r>
          </a:p>
          <a:p>
            <a:pPr marL="725488" lvl="1" indent="-188913">
              <a:buSzPct val="100000"/>
              <a:tabLst>
                <a:tab pos="806450" algn="l"/>
              </a:tabLst>
            </a:pPr>
            <a:r>
              <a:rPr lang="cs-CZ" dirty="0">
                <a:solidFill>
                  <a:prstClr val="black"/>
                </a:solidFill>
              </a:rPr>
              <a:t>  r. 2025 a následujících alespoň 60 %; </a:t>
            </a:r>
          </a:p>
          <a:p>
            <a:pPr marL="725488" lvl="1" indent="-188913">
              <a:buSzPct val="100000"/>
              <a:tabLst>
                <a:tab pos="542925" algn="l"/>
              </a:tabLst>
            </a:pPr>
            <a:r>
              <a:rPr lang="cs-CZ" dirty="0">
                <a:solidFill>
                  <a:prstClr val="black"/>
                </a:solidFill>
              </a:rPr>
              <a:t>  r. 2030 a následujících alespoň 65 %; </a:t>
            </a:r>
          </a:p>
          <a:p>
            <a:pPr marL="725488" lvl="1" indent="-188913">
              <a:buSzPct val="100000"/>
            </a:pPr>
            <a:r>
              <a:rPr lang="cs-CZ" dirty="0">
                <a:solidFill>
                  <a:prstClr val="black"/>
                </a:solidFill>
              </a:rPr>
              <a:t>  r. 2035 a následujících alespoň 70 % z celkového množství KO/rok</a:t>
            </a:r>
          </a:p>
          <a:p>
            <a:pPr marL="536575" lvl="1" indent="0">
              <a:buSzPct val="100000"/>
              <a:buNone/>
            </a:pPr>
            <a:endParaRPr lang="cs-CZ" dirty="0">
              <a:solidFill>
                <a:prstClr val="black"/>
              </a:solidFill>
            </a:endParaRPr>
          </a:p>
          <a:p>
            <a:pPr marL="536575" lvl="1" indent="0">
              <a:buSzPct val="100000"/>
              <a:buNone/>
            </a:pPr>
            <a:r>
              <a:rPr lang="cs-CZ" dirty="0">
                <a:solidFill>
                  <a:prstClr val="black"/>
                </a:solidFill>
              </a:rPr>
              <a:t>Směsný komunální odpad: </a:t>
            </a:r>
          </a:p>
          <a:p>
            <a:pPr marL="879475" lvl="1" indent="-342900">
              <a:buSzPct val="100000"/>
            </a:pPr>
            <a:r>
              <a:rPr lang="cs-CZ" dirty="0">
                <a:solidFill>
                  <a:prstClr val="black"/>
                </a:solidFill>
              </a:rPr>
              <a:t>Limit pro slevu 160 kg</a:t>
            </a:r>
          </a:p>
          <a:p>
            <a:pPr marL="879475" lvl="1" indent="-342900">
              <a:buSzPct val="100000"/>
            </a:pPr>
            <a:r>
              <a:rPr lang="cs-CZ" dirty="0">
                <a:solidFill>
                  <a:prstClr val="black"/>
                </a:solidFill>
              </a:rPr>
              <a:t>Nad 160 kg/ trvale hlášeného obyvatele 1.500,- Kč</a:t>
            </a:r>
          </a:p>
        </p:txBody>
      </p:sp>
    </p:spTree>
    <p:extLst>
      <p:ext uri="{BB962C8B-B14F-4D97-AF65-F5344CB8AC3E}">
        <p14:creationId xmlns:p14="http://schemas.microsoft.com/office/powerpoint/2010/main" val="9471439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AD8162C-09DC-106C-FFB8-95E1A870FA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Změny ve výkazech od 1.1.2026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E7B270A-B347-E056-C629-2AA8508161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457200" indent="-457200">
              <a:buFontTx/>
              <a:buChar char="-"/>
            </a:pPr>
            <a:r>
              <a:rPr lang="cs-CZ" dirty="0"/>
              <a:t>Multikomodita (zrušeno sběr ve směsi, nově vykazování podle </a:t>
            </a:r>
            <a:r>
              <a:rPr lang="cs-CZ" b="1" u="sng" dirty="0"/>
              <a:t>převládající </a:t>
            </a:r>
            <a:r>
              <a:rPr lang="cs-CZ" dirty="0"/>
              <a:t>komodity)</a:t>
            </a:r>
          </a:p>
          <a:p>
            <a:pPr marL="457200" indent="-457200">
              <a:buFontTx/>
              <a:buChar char="-"/>
            </a:pPr>
            <a:r>
              <a:rPr lang="cs-CZ" dirty="0"/>
              <a:t>Kovy: kov směs a hliník (samostatná nádoba na hliník)</a:t>
            </a:r>
          </a:p>
          <a:p>
            <a:pPr marL="457200" indent="-457200">
              <a:buFontTx/>
              <a:buChar char="-"/>
            </a:pPr>
            <a:r>
              <a:rPr lang="cs-CZ" dirty="0"/>
              <a:t>Sběrné dvory, ostatní způsoby sběru: nově PET (littering), folie, polystyren, obalový hliník </a:t>
            </a:r>
            <a:r>
              <a:rPr lang="cs-CZ" dirty="0">
                <a:solidFill>
                  <a:srgbClr val="FF0000"/>
                </a:solidFill>
              </a:rPr>
              <a:t>NENÍ POVINNÉ</a:t>
            </a:r>
          </a:p>
          <a:p>
            <a:pPr marL="457200" indent="-457200">
              <a:buFontTx/>
              <a:buChar char="-"/>
            </a:pPr>
            <a:r>
              <a:rPr lang="cs-CZ" dirty="0"/>
              <a:t>Tvorba sazeb: data z dotazníků, inflace, podle způsobu sběru</a:t>
            </a:r>
          </a:p>
          <a:p>
            <a:pPr marL="457200" indent="-457200">
              <a:buFontTx/>
              <a:buChar char="-"/>
            </a:pPr>
            <a:r>
              <a:rPr lang="cs-CZ" dirty="0"/>
              <a:t>Podíl obalové složky</a:t>
            </a:r>
          </a:p>
          <a:p>
            <a:pPr marL="457200" indent="-457200">
              <a:buFontTx/>
              <a:buChar char="-"/>
            </a:pPr>
            <a:r>
              <a:rPr lang="cs-CZ" dirty="0"/>
              <a:t>Rozbory </a:t>
            </a:r>
            <a:r>
              <a:rPr lang="cs-CZ" dirty="0" err="1"/>
              <a:t>multikomodity</a:t>
            </a:r>
            <a:r>
              <a:rPr lang="cs-CZ" dirty="0"/>
              <a:t>: od roku 2026 podíl jednotlivých komodit</a:t>
            </a:r>
          </a:p>
          <a:p>
            <a:pPr marL="457200" indent="-457200">
              <a:buFontTx/>
              <a:buChar char="-"/>
            </a:pPr>
            <a:r>
              <a:rPr lang="cs-CZ" dirty="0"/>
              <a:t>Zrušen bonus za nádobu na kovy</a:t>
            </a:r>
          </a:p>
          <a:p>
            <a:pPr marL="457200" indent="-457200">
              <a:buFontTx/>
              <a:buChar char="-"/>
            </a:pPr>
            <a:r>
              <a:rPr lang="cs-CZ" b="1" dirty="0">
                <a:solidFill>
                  <a:srgbClr val="FF0000"/>
                </a:solidFill>
              </a:rPr>
              <a:t>ŠKOLENÍ PRO PRACOVNÍKY ZPRACOVÁVAJÍCÍ VÝKAZ !!!</a:t>
            </a:r>
          </a:p>
          <a:p>
            <a:pPr marL="457200" indent="-457200">
              <a:buFontTx/>
              <a:buChar char="-"/>
            </a:pPr>
            <a:r>
              <a:rPr lang="cs-CZ" b="1" dirty="0">
                <a:solidFill>
                  <a:srgbClr val="FF0000"/>
                </a:solidFill>
              </a:rPr>
              <a:t>INFORMOVAT SVOZOVÉ SPOLEČNOSTI</a:t>
            </a:r>
          </a:p>
          <a:p>
            <a:pPr marL="457200" indent="-457200">
              <a:buFontTx/>
              <a:buChar char="-"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6791338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A04B18-D7C2-0260-D888-B0168694E1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A7BB684-9CA2-F82C-E397-6DF46FDB7A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Samostatný sběr kovů a NK – vyšší odměna</a:t>
            </a:r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86C6B8B0-DAAE-461D-A77A-33F549FB161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66071" y="1195640"/>
            <a:ext cx="10259857" cy="2990087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1C5FAB55-C872-464D-7BF2-9A5A551F84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3085" y="4261104"/>
            <a:ext cx="5489979" cy="2432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74435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C907024-235C-D7E3-4FAD-92BF46C230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Výkaz – veřejná a individuální sběrná síť</a:t>
            </a:r>
          </a:p>
        </p:txBody>
      </p:sp>
      <p:graphicFrame>
        <p:nvGraphicFramePr>
          <p:cNvPr id="6" name="Zástupný obsah 5">
            <a:extLst>
              <a:ext uri="{FF2B5EF4-FFF2-40B4-BE49-F238E27FC236}">
                <a16:creationId xmlns:a16="http://schemas.microsoft.com/office/drawing/2014/main" id="{66B030FD-93F2-A140-14F1-E818E311934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95506228"/>
              </p:ext>
            </p:extLst>
          </p:nvPr>
        </p:nvGraphicFramePr>
        <p:xfrm>
          <a:off x="575187" y="1386349"/>
          <a:ext cx="11061290" cy="4970198"/>
        </p:xfrm>
        <a:graphic>
          <a:graphicData uri="http://schemas.openxmlformats.org/drawingml/2006/table">
            <a:tbl>
              <a:tblPr/>
              <a:tblGrid>
                <a:gridCol w="4087448">
                  <a:extLst>
                    <a:ext uri="{9D8B030D-6E8A-4147-A177-3AD203B41FA5}">
                      <a16:colId xmlns:a16="http://schemas.microsoft.com/office/drawing/2014/main" val="3217269141"/>
                    </a:ext>
                  </a:extLst>
                </a:gridCol>
                <a:gridCol w="3486921">
                  <a:extLst>
                    <a:ext uri="{9D8B030D-6E8A-4147-A177-3AD203B41FA5}">
                      <a16:colId xmlns:a16="http://schemas.microsoft.com/office/drawing/2014/main" val="2304442799"/>
                    </a:ext>
                  </a:extLst>
                </a:gridCol>
                <a:gridCol w="3486921">
                  <a:extLst>
                    <a:ext uri="{9D8B030D-6E8A-4147-A177-3AD203B41FA5}">
                      <a16:colId xmlns:a16="http://schemas.microsoft.com/office/drawing/2014/main" val="2650580316"/>
                    </a:ext>
                  </a:extLst>
                </a:gridCol>
              </a:tblGrid>
              <a:tr h="265583">
                <a:tc gridSpan="3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VEŘEJNÁ A INDIVIDUÁLNÍ SBĚRNÁ SÍŤ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6703290"/>
                  </a:ext>
                </a:extLst>
              </a:tr>
              <a:tr h="265583">
                <a:tc rowSpan="3"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sběr v obci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komodita, do které je vykazováno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2362031"/>
                  </a:ext>
                </a:extLst>
              </a:tr>
              <a:tr h="455287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sebrané množství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cs-CZ" sz="14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náklady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07452506"/>
                  </a:ext>
                </a:extLst>
              </a:tr>
              <a:tr h="265583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ve čtvrtletním výkazu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ve výročním dotazníku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68525427"/>
                  </a:ext>
                </a:extLst>
              </a:tr>
              <a:tr h="265583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Papír (samostatný sběr)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papír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3E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papír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3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5955134"/>
                  </a:ext>
                </a:extLst>
              </a:tr>
              <a:tr h="265583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Papír ve směsi s NK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6133320"/>
                  </a:ext>
                </a:extLst>
              </a:tr>
              <a:tr h="265583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Plast (samostatný sběr)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4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plast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2C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plast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2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4373447"/>
                  </a:ext>
                </a:extLst>
              </a:tr>
              <a:tr h="265583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Plast ve směsi s kovem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8327591"/>
                  </a:ext>
                </a:extLst>
              </a:tr>
              <a:tr h="265583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Plast ve směsi s NK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5453500"/>
                  </a:ext>
                </a:extLst>
              </a:tr>
              <a:tr h="265583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Plast ve směsi s NK a kovem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9879524"/>
                  </a:ext>
                </a:extLst>
              </a:tr>
              <a:tr h="265583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Sklo čiré (samostatný sběr)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sklo čiré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sklo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8BE2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6984953"/>
                  </a:ext>
                </a:extLst>
              </a:tr>
              <a:tr h="265583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Sklo čiré ve směsi s kovem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3972402"/>
                  </a:ext>
                </a:extLst>
              </a:tr>
              <a:tr h="265583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Sklo směsné (samostatný sběr)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sklo směsné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8BE2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2373076"/>
                  </a:ext>
                </a:extLst>
              </a:tr>
              <a:tr h="265583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Sklo směsné ve směsi s kovem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3463479"/>
                  </a:ext>
                </a:extLst>
              </a:tr>
              <a:tr h="265583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Kov mix (samostatný sběr)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kov mix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B4B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kov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B4B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4655529"/>
                  </a:ext>
                </a:extLst>
              </a:tr>
              <a:tr h="265583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Hliník (samostatný sběr)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hliník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1C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hliník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1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92794"/>
                  </a:ext>
                </a:extLst>
              </a:tr>
              <a:tr h="265583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Nápojový karton (samostatný sběr)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nápojový karton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9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nápojový karton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9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1659654"/>
                  </a:ext>
                </a:extLst>
              </a:tr>
              <a:tr h="265583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Nápojový karton ve směsi s kovem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791248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899116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77B91B5-7445-3D76-AAC0-27AA0A29AA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Výkaz – sběrné dvory a sběrná místa</a:t>
            </a:r>
          </a:p>
        </p:txBody>
      </p:sp>
      <p:graphicFrame>
        <p:nvGraphicFramePr>
          <p:cNvPr id="5" name="Zástupný obsah 4">
            <a:extLst>
              <a:ext uri="{FF2B5EF4-FFF2-40B4-BE49-F238E27FC236}">
                <a16:creationId xmlns:a16="http://schemas.microsoft.com/office/drawing/2014/main" id="{4B3E3F9F-00F3-8D2A-0D81-24865198C90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98067991"/>
              </p:ext>
            </p:extLst>
          </p:nvPr>
        </p:nvGraphicFramePr>
        <p:xfrm>
          <a:off x="486697" y="1578077"/>
          <a:ext cx="11253019" cy="4763728"/>
        </p:xfrm>
        <a:graphic>
          <a:graphicData uri="http://schemas.openxmlformats.org/drawingml/2006/table">
            <a:tbl>
              <a:tblPr firstRow="1" firstCol="1" bandRow="1"/>
              <a:tblGrid>
                <a:gridCol w="5427709">
                  <a:extLst>
                    <a:ext uri="{9D8B030D-6E8A-4147-A177-3AD203B41FA5}">
                      <a16:colId xmlns:a16="http://schemas.microsoft.com/office/drawing/2014/main" val="626436015"/>
                    </a:ext>
                  </a:extLst>
                </a:gridCol>
                <a:gridCol w="2834532">
                  <a:extLst>
                    <a:ext uri="{9D8B030D-6E8A-4147-A177-3AD203B41FA5}">
                      <a16:colId xmlns:a16="http://schemas.microsoft.com/office/drawing/2014/main" val="3058798567"/>
                    </a:ext>
                  </a:extLst>
                </a:gridCol>
                <a:gridCol w="2834532">
                  <a:extLst>
                    <a:ext uri="{9D8B030D-6E8A-4147-A177-3AD203B41FA5}">
                      <a16:colId xmlns:a16="http://schemas.microsoft.com/office/drawing/2014/main" val="2990341676"/>
                    </a:ext>
                  </a:extLst>
                </a:gridCol>
                <a:gridCol w="156246">
                  <a:extLst>
                    <a:ext uri="{9D8B030D-6E8A-4147-A177-3AD203B41FA5}">
                      <a16:colId xmlns:a16="http://schemas.microsoft.com/office/drawing/2014/main" val="1377650677"/>
                    </a:ext>
                  </a:extLst>
                </a:gridCol>
              </a:tblGrid>
              <a:tr h="295246">
                <a:tc grid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1400" b="1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SBĚRNÉ DVORY A SBĚRNÁ MÍSTA, OSTATNÍ ZPŮSOBY SBĚRU</a:t>
                      </a:r>
                      <a:endParaRPr lang="cs-CZ" sz="14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5360626"/>
                  </a:ext>
                </a:extLst>
              </a:tr>
              <a:tr h="298307">
                <a:tc rowSpan="2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1400" b="1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sběr v obci</a:t>
                      </a:r>
                      <a:endParaRPr lang="cs-CZ" sz="14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1400" b="1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komodita, do které je vykazováno</a:t>
                      </a:r>
                      <a:endParaRPr lang="cs-CZ" sz="14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1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76633422"/>
                  </a:ext>
                </a:extLst>
              </a:tr>
              <a:tr h="590491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1400" b="1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sebrané množství</a:t>
                      </a:r>
                      <a:br>
                        <a:rPr lang="cs-CZ" sz="1400" b="1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cs-CZ" sz="140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ve čtvrtletním výkazu</a:t>
                      </a:r>
                      <a:endParaRPr lang="cs-CZ" sz="14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1400" b="1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náklady</a:t>
                      </a:r>
                      <a:br>
                        <a:rPr lang="cs-CZ" sz="1400" b="1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cs-CZ" sz="140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ve výročním dotazníku</a:t>
                      </a:r>
                      <a:endParaRPr lang="cs-CZ" sz="14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1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50297512"/>
                  </a:ext>
                </a:extLst>
              </a:tr>
              <a:tr h="298307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140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Papír (samostatný sběr)</a:t>
                      </a:r>
                      <a:endParaRPr lang="cs-CZ" sz="14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140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papír</a:t>
                      </a:r>
                      <a:endParaRPr lang="cs-CZ" sz="14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3E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140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papír</a:t>
                      </a:r>
                      <a:endParaRPr lang="cs-CZ" sz="14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3E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1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95847983"/>
                  </a:ext>
                </a:extLst>
              </a:tr>
              <a:tr h="298307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140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Plast (samostatný sběr)</a:t>
                      </a:r>
                      <a:endParaRPr lang="cs-CZ" sz="14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140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plast</a:t>
                      </a:r>
                      <a:endParaRPr lang="cs-CZ" sz="14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2C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140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plast</a:t>
                      </a:r>
                      <a:endParaRPr lang="cs-CZ" sz="14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2C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1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46283072"/>
                  </a:ext>
                </a:extLst>
              </a:tr>
              <a:tr h="298307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140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PET lahve (odděleně sbírané)</a:t>
                      </a:r>
                      <a:endParaRPr lang="cs-CZ" sz="14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140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PET lahve</a:t>
                      </a:r>
                      <a:endParaRPr lang="cs-CZ" sz="14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3D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1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13982681"/>
                  </a:ext>
                </a:extLst>
              </a:tr>
              <a:tr h="298307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140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Plastové obalové fólie (odděleně sbírané)</a:t>
                      </a:r>
                      <a:endParaRPr lang="cs-CZ" sz="14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140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plastové obalové fólie</a:t>
                      </a:r>
                      <a:endParaRPr lang="cs-CZ" sz="14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3D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1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82055797"/>
                  </a:ext>
                </a:extLst>
              </a:tr>
              <a:tr h="298307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140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Obalový polystyren (odděleně sbíraný)</a:t>
                      </a:r>
                      <a:endParaRPr lang="cs-CZ" sz="14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140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obalový polystyren</a:t>
                      </a:r>
                      <a:endParaRPr lang="cs-CZ" sz="14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3D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1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79169796"/>
                  </a:ext>
                </a:extLst>
              </a:tr>
              <a:tr h="298307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140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Sklo čiré (samostatný sběr)</a:t>
                      </a:r>
                      <a:endParaRPr lang="cs-CZ" sz="14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140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sklo čiré</a:t>
                      </a:r>
                      <a:endParaRPr lang="cs-CZ" sz="14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140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sklo</a:t>
                      </a:r>
                      <a:endParaRPr lang="cs-CZ" sz="14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8BE2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1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85088764"/>
                  </a:ext>
                </a:extLst>
              </a:tr>
              <a:tr h="298307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140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Sklo směsné (samostatný sběr)</a:t>
                      </a:r>
                      <a:endParaRPr lang="cs-CZ" sz="14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140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sklo směsné</a:t>
                      </a:r>
                      <a:endParaRPr lang="cs-CZ" sz="14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8BE2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1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30768052"/>
                  </a:ext>
                </a:extLst>
              </a:tr>
              <a:tr h="298307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140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Kov mix (samostatný sběr)</a:t>
                      </a:r>
                      <a:endParaRPr lang="cs-CZ" sz="14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140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kov mix</a:t>
                      </a:r>
                      <a:endParaRPr lang="cs-CZ" sz="14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B4B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140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kov</a:t>
                      </a:r>
                      <a:endParaRPr lang="cs-CZ" sz="14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B4B2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1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27121510"/>
                  </a:ext>
                </a:extLst>
              </a:tr>
              <a:tr h="298307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140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Hliník (samostatný sběr)</a:t>
                      </a:r>
                      <a:endParaRPr lang="cs-CZ" sz="14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140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hliník</a:t>
                      </a:r>
                      <a:endParaRPr lang="cs-CZ" sz="14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1C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140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hliník</a:t>
                      </a:r>
                      <a:endParaRPr lang="cs-CZ" sz="14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1C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1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27197877"/>
                  </a:ext>
                </a:extLst>
              </a:tr>
              <a:tr h="298307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140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Obalový hliník (samostatný sběr)</a:t>
                      </a:r>
                      <a:endParaRPr lang="cs-CZ" sz="14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140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obalový hliník</a:t>
                      </a:r>
                      <a:endParaRPr lang="cs-CZ" sz="14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1C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1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27111589"/>
                  </a:ext>
                </a:extLst>
              </a:tr>
              <a:tr h="298307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140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NK (samostatný sběr)</a:t>
                      </a:r>
                      <a:endParaRPr lang="cs-CZ" sz="14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140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nápojový karton</a:t>
                      </a:r>
                      <a:endParaRPr lang="cs-CZ" sz="14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9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140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nápojový karton</a:t>
                      </a:r>
                      <a:endParaRPr lang="cs-CZ" sz="14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9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1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67840826"/>
                  </a:ext>
                </a:extLst>
              </a:tr>
              <a:tr h="298307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140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Dřevo (samostatný sběr)</a:t>
                      </a:r>
                      <a:endParaRPr lang="cs-CZ" sz="14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140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dřevo</a:t>
                      </a:r>
                      <a:endParaRPr lang="cs-CZ" sz="14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6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140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dřevo</a:t>
                      </a:r>
                      <a:endParaRPr lang="cs-CZ" sz="14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6C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1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76773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324508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B6A86DA-8B22-88A8-D1E9-5E2024AF11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Výkaz – školní sběry</a:t>
            </a:r>
          </a:p>
        </p:txBody>
      </p:sp>
      <p:graphicFrame>
        <p:nvGraphicFramePr>
          <p:cNvPr id="4" name="Zástupný obsah 3">
            <a:extLst>
              <a:ext uri="{FF2B5EF4-FFF2-40B4-BE49-F238E27FC236}">
                <a16:creationId xmlns:a16="http://schemas.microsoft.com/office/drawing/2014/main" id="{ED2769B9-BA73-444D-65DB-BB820BD109E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0353153"/>
              </p:ext>
            </p:extLst>
          </p:nvPr>
        </p:nvGraphicFramePr>
        <p:xfrm>
          <a:off x="619432" y="1637071"/>
          <a:ext cx="10913805" cy="4734230"/>
        </p:xfrm>
        <a:graphic>
          <a:graphicData uri="http://schemas.openxmlformats.org/drawingml/2006/table">
            <a:tbl>
              <a:tblPr firstRow="1" firstCol="1" bandRow="1"/>
              <a:tblGrid>
                <a:gridCol w="5264095">
                  <a:extLst>
                    <a:ext uri="{9D8B030D-6E8A-4147-A177-3AD203B41FA5}">
                      <a16:colId xmlns:a16="http://schemas.microsoft.com/office/drawing/2014/main" val="252731223"/>
                    </a:ext>
                  </a:extLst>
                </a:gridCol>
                <a:gridCol w="2749087">
                  <a:extLst>
                    <a:ext uri="{9D8B030D-6E8A-4147-A177-3AD203B41FA5}">
                      <a16:colId xmlns:a16="http://schemas.microsoft.com/office/drawing/2014/main" val="2912926171"/>
                    </a:ext>
                  </a:extLst>
                </a:gridCol>
                <a:gridCol w="2749087">
                  <a:extLst>
                    <a:ext uri="{9D8B030D-6E8A-4147-A177-3AD203B41FA5}">
                      <a16:colId xmlns:a16="http://schemas.microsoft.com/office/drawing/2014/main" val="4183085353"/>
                    </a:ext>
                  </a:extLst>
                </a:gridCol>
                <a:gridCol w="151536">
                  <a:extLst>
                    <a:ext uri="{9D8B030D-6E8A-4147-A177-3AD203B41FA5}">
                      <a16:colId xmlns:a16="http://schemas.microsoft.com/office/drawing/2014/main" val="2211385527"/>
                    </a:ext>
                  </a:extLst>
                </a:gridCol>
              </a:tblGrid>
              <a:tr h="522415">
                <a:tc grid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1400" b="1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ŠKOLNÍ SBĚRY</a:t>
                      </a:r>
                      <a:endParaRPr lang="cs-CZ" sz="14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0175584"/>
                  </a:ext>
                </a:extLst>
              </a:tr>
              <a:tr h="527831">
                <a:tc rowSpan="2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1400" b="1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sběr v obci</a:t>
                      </a:r>
                      <a:endParaRPr lang="cs-CZ" sz="14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1400" b="1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komodita, do které je vykazováno</a:t>
                      </a:r>
                      <a:endParaRPr lang="cs-CZ" sz="14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1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73482330"/>
                  </a:ext>
                </a:extLst>
              </a:tr>
              <a:tr h="1044829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1400" b="1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sebrané množství</a:t>
                      </a:r>
                      <a:br>
                        <a:rPr lang="cs-CZ" sz="1400" b="1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cs-CZ" sz="140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ve čtvrtletním výkazu</a:t>
                      </a:r>
                      <a:endParaRPr lang="cs-CZ" sz="14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1400" b="1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náklady</a:t>
                      </a:r>
                      <a:br>
                        <a:rPr lang="cs-CZ" sz="1400" b="1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cs-CZ" sz="140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ve výročním dotazníku</a:t>
                      </a:r>
                      <a:endParaRPr lang="cs-CZ" sz="14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1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92171794"/>
                  </a:ext>
                </a:extLst>
              </a:tr>
              <a:tr h="527831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140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Papír (samostatný sběr)</a:t>
                      </a:r>
                      <a:endParaRPr lang="cs-CZ" sz="14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140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papír</a:t>
                      </a:r>
                      <a:endParaRPr lang="cs-CZ" sz="14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3E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140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papír</a:t>
                      </a:r>
                      <a:endParaRPr lang="cs-CZ" sz="14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3E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1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35635199"/>
                  </a:ext>
                </a:extLst>
              </a:tr>
              <a:tr h="527831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140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Plast (samostatný sběr)</a:t>
                      </a:r>
                      <a:endParaRPr lang="cs-CZ" sz="14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140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plast</a:t>
                      </a:r>
                      <a:endParaRPr lang="cs-CZ" sz="14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2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140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plast</a:t>
                      </a:r>
                      <a:endParaRPr lang="cs-CZ" sz="14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2C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1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70236351"/>
                  </a:ext>
                </a:extLst>
              </a:tr>
              <a:tr h="527831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140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Kov mix (samostatný sběr)</a:t>
                      </a:r>
                      <a:endParaRPr lang="cs-CZ" sz="14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140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kov mix</a:t>
                      </a:r>
                      <a:endParaRPr lang="cs-CZ" sz="14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B4B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140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kov</a:t>
                      </a:r>
                      <a:endParaRPr lang="cs-CZ" sz="14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B4B2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1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8982980"/>
                  </a:ext>
                </a:extLst>
              </a:tr>
              <a:tr h="527831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140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Hliník (samostatný sběr)</a:t>
                      </a:r>
                      <a:endParaRPr lang="cs-CZ" sz="14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140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hliník</a:t>
                      </a:r>
                      <a:endParaRPr lang="cs-CZ" sz="14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1C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140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hliník</a:t>
                      </a:r>
                      <a:endParaRPr lang="cs-CZ" sz="14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1C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1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65041069"/>
                  </a:ext>
                </a:extLst>
              </a:tr>
              <a:tr h="527831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140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NK (samostatný sběr)</a:t>
                      </a:r>
                      <a:endParaRPr lang="cs-CZ" sz="14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140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nápojový karton</a:t>
                      </a:r>
                      <a:endParaRPr lang="cs-CZ" sz="14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9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140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nápojový karton</a:t>
                      </a:r>
                      <a:endParaRPr lang="cs-CZ" sz="14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9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1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08980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879291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0F5BFFC-72AB-F377-7F31-7AC8F810E6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Dotazník za rok 2025 – nově Datový portál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1FA0BB9-6A8C-2043-8EC6-2663AAFF4B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cs-CZ" dirty="0"/>
              <a:t>11.12.2025 vám pošleme do datové schránky webový odkaz pro přihlášení</a:t>
            </a:r>
          </a:p>
          <a:p>
            <a:r>
              <a:rPr lang="cs-CZ" dirty="0"/>
              <a:t>Přístupové jméno: evidenční číslo obce bez lomítka (např. 601234)</a:t>
            </a:r>
          </a:p>
          <a:p>
            <a:r>
              <a:rPr lang="cs-CZ" dirty="0"/>
              <a:t>Vytvoříte si vlastní heslo (</a:t>
            </a:r>
            <a:r>
              <a:rPr lang="cs-CZ" dirty="0">
                <a:solidFill>
                  <a:srgbClr val="FF0000"/>
                </a:solidFill>
              </a:rPr>
              <a:t>jen jedno pro všechny na úřadě</a:t>
            </a:r>
            <a:r>
              <a:rPr lang="cs-CZ" dirty="0"/>
              <a:t>)</a:t>
            </a:r>
          </a:p>
          <a:p>
            <a:r>
              <a:rPr lang="cs-CZ" dirty="0"/>
              <a:t>Webový odkaz bude platný do 28.2.2026 – PROSÍM, PŘIHLASTE SE</a:t>
            </a:r>
          </a:p>
          <a:p>
            <a:r>
              <a:rPr lang="cs-CZ" dirty="0"/>
              <a:t>On-line verze – přístup přes webové rozhraní/odkaz (žádná instalace aplikace)</a:t>
            </a:r>
          </a:p>
          <a:p>
            <a:r>
              <a:rPr lang="cs-CZ" dirty="0"/>
              <a:t>Při ztrátě hesla: obnova přes „reset hesla“, na e-mailovou adresu „sídlo firmy“ (ou, podatelna, </a:t>
            </a:r>
            <a:r>
              <a:rPr lang="cs-CZ" dirty="0" err="1"/>
              <a:t>meu</a:t>
            </a:r>
            <a:r>
              <a:rPr lang="cs-CZ" dirty="0"/>
              <a:t>,..) přijde nový odkaz, kde si zadáte nové heslo, </a:t>
            </a:r>
            <a:r>
              <a:rPr lang="cs-CZ" dirty="0">
                <a:solidFill>
                  <a:srgbClr val="FF0000"/>
                </a:solidFill>
              </a:rPr>
              <a:t>POZOR NA OMEZENOU DOBU PLATNOSTI HESLA</a:t>
            </a:r>
          </a:p>
          <a:p>
            <a:r>
              <a:rPr lang="cs-CZ" dirty="0"/>
              <a:t>Do 31.12.2025 bude po přihlášení dotazník k nahlédnutí (nelze ho ještě vyplnit)</a:t>
            </a:r>
          </a:p>
          <a:p>
            <a:r>
              <a:rPr lang="cs-CZ" dirty="0"/>
              <a:t>Od 1.1.2026 bude dotazník otevřen k vyplnění</a:t>
            </a:r>
          </a:p>
          <a:p>
            <a:r>
              <a:rPr lang="cs-CZ" dirty="0"/>
              <a:t>Probíhá finální fáze </a:t>
            </a:r>
            <a:r>
              <a:rPr lang="cs-CZ"/>
              <a:t>testování (v </a:t>
            </a:r>
            <a:r>
              <a:rPr lang="cs-CZ" dirty="0"/>
              <a:t>záloze </a:t>
            </a:r>
            <a:r>
              <a:rPr lang="cs-CZ" dirty="0" err="1"/>
              <a:t>pdf</a:t>
            </a:r>
            <a:r>
              <a:rPr lang="cs-CZ" dirty="0"/>
              <a:t> dotazník)</a:t>
            </a:r>
          </a:p>
          <a:p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6028960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07907F8-5FF7-C4BB-45A4-61CD26F579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Školní sběry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4C979D3B-B4B1-EE00-A4BD-678FF9ED72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cs-CZ" dirty="0"/>
              <a:t>Povinnost škol hlásit obcím do 15. ledna</a:t>
            </a:r>
          </a:p>
          <a:p>
            <a:r>
              <a:rPr lang="cs-CZ" dirty="0"/>
              <a:t>Školní sběry hliníku – Tonda obal</a:t>
            </a:r>
          </a:p>
          <a:p>
            <a:pPr marL="0" indent="0">
              <a:buNone/>
            </a:pPr>
            <a:r>
              <a:rPr lang="cs-CZ" dirty="0">
                <a:hlinkClick r:id="rId2"/>
              </a:rPr>
              <a:t>www.ucitele.tonda-obal.cz/skolni-sbery-hliniku/</a:t>
            </a:r>
            <a:endParaRPr lang="cs-CZ" dirty="0"/>
          </a:p>
          <a:p>
            <a:r>
              <a:rPr lang="cs-CZ" dirty="0"/>
              <a:t>100 % obalové složky</a:t>
            </a:r>
          </a:p>
          <a:p>
            <a:r>
              <a:rPr lang="cs-CZ" dirty="0"/>
              <a:t>Podpora od regionálního manažera EKO-KOM – motivace škol/reklamní předměty, samolepky, boxy</a:t>
            </a:r>
          </a:p>
          <a:p>
            <a:r>
              <a:rPr lang="cs-CZ" dirty="0"/>
              <a:t>Kladno – zapojeno 10 škol, město odměna 50.000,- Kč</a:t>
            </a:r>
          </a:p>
          <a:p>
            <a:r>
              <a:rPr lang="cs-CZ" dirty="0"/>
              <a:t>POZOR – školy mají povinnost jako právnická osoba </a:t>
            </a:r>
          </a:p>
          <a:p>
            <a:pPr marL="0" indent="0">
              <a:buNone/>
            </a:pPr>
            <a:r>
              <a:rPr lang="cs-CZ" dirty="0"/>
              <a:t> </a:t>
            </a:r>
            <a:r>
              <a:rPr lang="cs-CZ" dirty="0">
                <a:hlinkClick r:id="rId3"/>
              </a:rPr>
              <a:t>www.ekokom.cz/pozice-skoly-v-oblasti-nakladani-s-odpady/</a:t>
            </a:r>
            <a:endParaRPr lang="cs-CZ" dirty="0"/>
          </a:p>
          <a:p>
            <a:pPr marL="0" indent="0">
              <a:buNone/>
            </a:pPr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7192833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0FB81F6-A74F-D0DF-919C-7E8F1B4405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Optimalizační projekt 2026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3414BAC-949F-C689-6C28-6028F8BACC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31290"/>
            <a:ext cx="10515600" cy="5210142"/>
          </a:xfrm>
        </p:spPr>
        <p:txBody>
          <a:bodyPr>
            <a:normAutofit fontScale="47500" lnSpcReduction="20000"/>
          </a:bodyPr>
          <a:lstStyle/>
          <a:p>
            <a:pPr marL="269875" indent="-269875">
              <a:lnSpc>
                <a:spcPct val="120000"/>
              </a:lnSpc>
            </a:pPr>
            <a:r>
              <a:rPr lang="cs-CZ" sz="4000" b="1" dirty="0"/>
              <a:t>Navýšení rozpočtu na projekt</a:t>
            </a:r>
            <a:endParaRPr lang="cs-CZ" sz="4000" dirty="0"/>
          </a:p>
          <a:p>
            <a:pPr marL="269875" indent="0">
              <a:lnSpc>
                <a:spcPct val="120000"/>
              </a:lnSpc>
              <a:buNone/>
            </a:pPr>
            <a:r>
              <a:rPr lang="cs-CZ" sz="3400" dirty="0"/>
              <a:t>Rozpočet 1 200 000 Kč. Průměrná výše našeho finančního podílu na obec byla v roce 2025 cca 47 000 Kč. </a:t>
            </a:r>
          </a:p>
          <a:p>
            <a:pPr marL="269875" indent="-269875">
              <a:lnSpc>
                <a:spcPct val="120000"/>
              </a:lnSpc>
            </a:pPr>
            <a:r>
              <a:rPr lang="cs-CZ" sz="4000" b="1" dirty="0"/>
              <a:t>Možnost podání nabídky pro obce, které uzavřely smlouvy se zpracovateli od 10/2024</a:t>
            </a:r>
            <a:r>
              <a:rPr lang="cs-CZ" sz="4000" dirty="0"/>
              <a:t>, ale nestihly se přihlásit v</a:t>
            </a:r>
            <a:r>
              <a:rPr lang="cs-CZ" sz="4000" i="1" dirty="0"/>
              <a:t> </a:t>
            </a:r>
            <a:r>
              <a:rPr lang="cs-CZ" sz="4000" dirty="0"/>
              <a:t>letošním roce kvůli rychlému vyčerpání rozpočtu, a studie začaly zpracovávat.</a:t>
            </a:r>
          </a:p>
          <a:p>
            <a:pPr marL="269875" indent="0" algn="just">
              <a:lnSpc>
                <a:spcPct val="120000"/>
              </a:lnSpc>
              <a:buNone/>
            </a:pPr>
            <a:r>
              <a:rPr lang="cs-CZ" sz="3400" dirty="0"/>
              <a:t>Optimalizační studie zpracovaná v roce 2025 (přihlášená do projektu roku 2026) musí splňovat podmínky na přijetí nabídek a na zpracování roku 2026. Smlouva se zpracovatelem může být podepsaná v roce 2024, ale schválení smlouvy s EKO-KOM (výpis z jednání zastupitelstva/rady) musí být v aktuálním znění pro rok 2026. Zpracována musí být aktuální data ke sběrné síti z roku 2025 a hodnocení evidence výkazu a dotazníku za rok 2025.</a:t>
            </a:r>
          </a:p>
          <a:p>
            <a:pPr marL="269875" lvl="0" indent="-269875">
              <a:lnSpc>
                <a:spcPct val="120000"/>
              </a:lnSpc>
            </a:pPr>
            <a:r>
              <a:rPr lang="cs-CZ" sz="4000" b="1" dirty="0"/>
              <a:t>Posunout začátek příjmu nabídek </a:t>
            </a:r>
            <a:r>
              <a:rPr lang="cs-CZ" sz="4000" dirty="0"/>
              <a:t>na 5.1.2026 od 7 hodin</a:t>
            </a:r>
          </a:p>
          <a:p>
            <a:pPr marL="269875" indent="-269875">
              <a:lnSpc>
                <a:spcPct val="120000"/>
              </a:lnSpc>
            </a:pPr>
            <a:r>
              <a:rPr lang="cs-CZ" sz="4000" b="1" dirty="0"/>
              <a:t>Optimalizační studie, </a:t>
            </a:r>
            <a:r>
              <a:rPr lang="cs-CZ" sz="4000" dirty="0"/>
              <a:t>které bude spolufinancovat maximálně do výše 50 % z celkové výše těchto nákladů. Maximální výše takového podílu na uznatelných nákladech bude 60 000,‑Kč</a:t>
            </a:r>
            <a:r>
              <a:rPr lang="cs-CZ" sz="4000" b="1" dirty="0"/>
              <a:t>. </a:t>
            </a:r>
          </a:p>
          <a:p>
            <a:pPr marL="269875" lvl="0" indent="-269875">
              <a:lnSpc>
                <a:spcPct val="120000"/>
              </a:lnSpc>
            </a:pPr>
            <a:r>
              <a:rPr lang="cs-CZ" sz="4000" b="1" dirty="0"/>
              <a:t>Úprava podílu na nákladech </a:t>
            </a:r>
            <a:r>
              <a:rPr lang="cs-CZ" sz="4000" dirty="0"/>
              <a:t>– neuplatněný odpočet DPH nebude nákladem. Nákladem bude DPH pouze pokud není obec jejím plátcem.</a:t>
            </a:r>
          </a:p>
          <a:p>
            <a:pPr marL="269875" lvl="0" indent="-269875">
              <a:lnSpc>
                <a:spcPct val="120000"/>
              </a:lnSpc>
            </a:pPr>
            <a:r>
              <a:rPr lang="cs-CZ" sz="4000" b="1" dirty="0"/>
              <a:t>Návrh smlouvy nebude součástí Podmínek projektu zaslaných přímo obcím</a:t>
            </a:r>
            <a:r>
              <a:rPr lang="cs-CZ" sz="4000" dirty="0"/>
              <a:t>. Bude pouze zveřejněn na </a:t>
            </a:r>
            <a:r>
              <a:rPr lang="cs-CZ" sz="4000" dirty="0" err="1"/>
              <a:t>Infoservisu</a:t>
            </a:r>
            <a:r>
              <a:rPr lang="cs-CZ" sz="4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843577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CAF72C4-429E-A042-5564-6CDD26DB37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Odpadkové koše na tříděný odpad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5A65B4D-801C-7632-663A-6E6A215178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cs-CZ" dirty="0"/>
              <a:t>V odpadkových koších na směsný komunální odpad je mnoho </a:t>
            </a:r>
            <a:r>
              <a:rPr lang="cs-CZ" dirty="0" err="1"/>
              <a:t>vytříditelného</a:t>
            </a:r>
            <a:r>
              <a:rPr lang="cs-CZ" dirty="0"/>
              <a:t> odpadu</a:t>
            </a:r>
          </a:p>
          <a:p>
            <a:r>
              <a:rPr lang="cs-CZ" dirty="0"/>
              <a:t>Odpadkový koš na tříděný odpad 30,- Kč/nádoba/čtvrtletí (bez DPH)	</a:t>
            </a:r>
          </a:p>
          <a:p>
            <a:r>
              <a:rPr lang="cs-CZ" dirty="0"/>
              <a:t>Bonusová složka odměny je součinem sazby a počtu instalovaných nádob typu odpadkový koš v daném čtvrtletí.</a:t>
            </a:r>
          </a:p>
          <a:p>
            <a:r>
              <a:rPr lang="cs-CZ" dirty="0"/>
              <a:t>Bonus obci náleží, pokud v daném čtvrtletí uvede nenulový počet vyvezených nádob typu odpadkový koš. Takto je vyhodnocen počet vyvezených nádob samostatně pro každou kombinaci typu komodity a objemu nádob.</a:t>
            </a:r>
          </a:p>
          <a:p>
            <a:r>
              <a:rPr lang="cs-CZ" dirty="0"/>
              <a:t>Výkaz: typ nádoby OK (odpadkový koš)</a:t>
            </a:r>
          </a:p>
        </p:txBody>
      </p:sp>
    </p:spTree>
    <p:extLst>
      <p:ext uri="{BB962C8B-B14F-4D97-AF65-F5344CB8AC3E}">
        <p14:creationId xmlns:p14="http://schemas.microsoft.com/office/powerpoint/2010/main" val="26631722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61FD99-1500-FC52-C176-F48DDFC33A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5DCC30E-6D39-85B8-97DD-92A0183F47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Odpočet DPH u plátců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A42F9C3-3000-9DE5-E57F-009B85421B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cs-CZ" dirty="0"/>
              <a:t>Obec nastaví systém, obec sbírá obaly i „neobaly“</a:t>
            </a:r>
          </a:p>
          <a:p>
            <a:r>
              <a:rPr lang="cs-CZ" dirty="0"/>
              <a:t>Stanoven procentuální podíl obalů komoditně podle způsobu sběru</a:t>
            </a:r>
          </a:p>
          <a:p>
            <a:r>
              <a:rPr lang="cs-CZ" dirty="0"/>
              <a:t>Odměna obcím za obaly navýšena o DPH (u plátců)</a:t>
            </a:r>
          </a:p>
          <a:p>
            <a:r>
              <a:rPr lang="cs-CZ" dirty="0"/>
              <a:t>DPH z odměny se odvede státu</a:t>
            </a:r>
          </a:p>
          <a:p>
            <a:pPr marL="0" indent="0" algn="ctr">
              <a:buNone/>
            </a:pPr>
            <a:r>
              <a:rPr lang="cs-CZ" dirty="0"/>
              <a:t>___________________________________________________________</a:t>
            </a:r>
          </a:p>
          <a:p>
            <a:r>
              <a:rPr lang="cs-CZ" dirty="0"/>
              <a:t>Faktura od svozové společnosti za svoz obalů a „neobalů“ navýšena o DPH</a:t>
            </a:r>
          </a:p>
          <a:p>
            <a:r>
              <a:rPr lang="cs-CZ" dirty="0"/>
              <a:t>DPH na faktuře od svozové společnosti rozdělit na část za obaly a „neobaly“ podle procentuálního podílu obalů komoditně v jednotlivých způsobech sběru</a:t>
            </a:r>
          </a:p>
          <a:p>
            <a:r>
              <a:rPr lang="cs-CZ" dirty="0"/>
              <a:t>Uplatnit odpočet za obalovou část odpadů </a:t>
            </a:r>
            <a:r>
              <a:rPr lang="cs-CZ" dirty="0">
                <a:solidFill>
                  <a:srgbClr val="FF0000"/>
                </a:solidFill>
              </a:rPr>
              <a:t>z DPH</a:t>
            </a:r>
            <a:r>
              <a:rPr lang="cs-CZ" dirty="0"/>
              <a:t> faktury svozové společnosti</a:t>
            </a:r>
          </a:p>
        </p:txBody>
      </p:sp>
    </p:spTree>
    <p:extLst>
      <p:ext uri="{BB962C8B-B14F-4D97-AF65-F5344CB8AC3E}">
        <p14:creationId xmlns:p14="http://schemas.microsoft.com/office/powerpoint/2010/main" val="5744679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77BFAA1-6C5E-5DAE-C297-FCFB40CAB7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ED97001-DF6E-B18C-FA21-5CE80739BA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sz="4800" b="1" dirty="0">
                <a:solidFill>
                  <a:srgbClr val="003300"/>
                </a:solidFill>
                <a:latin typeface="Trebuchet MS" panose="020B0603020202020204" pitchFamily="34" charset="0"/>
              </a:rPr>
              <a:t>DĚKUJI VÁM ZA POZORNOST</a:t>
            </a:r>
          </a:p>
          <a:p>
            <a:endParaRPr lang="cs-CZ" sz="3600" dirty="0">
              <a:solidFill>
                <a:srgbClr val="003300"/>
              </a:solidFill>
              <a:latin typeface="Trebuchet MS" panose="020B0603020202020204" pitchFamily="34" charset="0"/>
            </a:endParaRPr>
          </a:p>
          <a:p>
            <a:pPr marL="0" indent="0">
              <a:buNone/>
            </a:pPr>
            <a:r>
              <a:rPr lang="cs-CZ" dirty="0">
                <a:solidFill>
                  <a:srgbClr val="003300"/>
                </a:solidFill>
                <a:latin typeface="Trebuchet MS" panose="020B0603020202020204" pitchFamily="34" charset="0"/>
              </a:rPr>
              <a:t>Martina Filipová</a:t>
            </a:r>
          </a:p>
          <a:p>
            <a:pPr marL="0" indent="0">
              <a:buNone/>
            </a:pPr>
            <a:r>
              <a:rPr lang="cs-CZ" dirty="0">
                <a:solidFill>
                  <a:srgbClr val="003300"/>
                </a:solidFill>
                <a:latin typeface="Trebuchet MS" panose="020B0603020202020204" pitchFamily="34" charset="0"/>
              </a:rPr>
              <a:t>ředitelka Oddělení regionálního provozu AOS EKO-KOM, a.s.</a:t>
            </a:r>
          </a:p>
          <a:p>
            <a:pPr marL="0" indent="0">
              <a:buNone/>
            </a:pPr>
            <a:endParaRPr lang="cs-CZ" dirty="0">
              <a:solidFill>
                <a:srgbClr val="003300"/>
              </a:solidFill>
            </a:endParaRPr>
          </a:p>
          <a:p>
            <a:pPr marL="0" indent="0">
              <a:buNone/>
            </a:pPr>
            <a:r>
              <a:rPr lang="cs-CZ" dirty="0">
                <a:solidFill>
                  <a:srgbClr val="003300"/>
                </a:solidFill>
              </a:rPr>
              <a:t>filipova@ekokom.cz</a:t>
            </a:r>
          </a:p>
          <a:p>
            <a:pPr marL="0" indent="0">
              <a:buNone/>
            </a:pPr>
            <a:r>
              <a:rPr lang="cs-CZ" dirty="0">
                <a:solidFill>
                  <a:srgbClr val="003300"/>
                </a:solidFill>
              </a:rPr>
              <a:t>776766817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399062860"/>
      </p:ext>
    </p:extLst>
  </p:cSld>
  <p:clrMapOvr>
    <a:masterClrMapping/>
  </p:clrMapOvr>
</p:sld>
</file>

<file path=ppt/theme/theme1.xml><?xml version="1.0" encoding="utf-8"?>
<a:theme xmlns:a="http://schemas.openxmlformats.org/drawingml/2006/main" name="Základní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Úvod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832</TotalTime>
  <Words>1150</Words>
  <Application>Microsoft Office PowerPoint</Application>
  <PresentationFormat>Širokoúhlá obrazovka</PresentationFormat>
  <Paragraphs>186</Paragraphs>
  <Slides>13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2</vt:i4>
      </vt:variant>
      <vt:variant>
        <vt:lpstr>Nadpisy snímků</vt:lpstr>
      </vt:variant>
      <vt:variant>
        <vt:i4>13</vt:i4>
      </vt:variant>
    </vt:vector>
  </HeadingPairs>
  <TitlesOfParts>
    <vt:vector size="20" baseType="lpstr">
      <vt:lpstr>Aptos</vt:lpstr>
      <vt:lpstr>Aptos Narrow</vt:lpstr>
      <vt:lpstr>Arial</vt:lpstr>
      <vt:lpstr>Calibri</vt:lpstr>
      <vt:lpstr>Trebuchet MS</vt:lpstr>
      <vt:lpstr>Základní</vt:lpstr>
      <vt:lpstr>Úvod</vt:lpstr>
      <vt:lpstr>EKO-KOM, a.s.</vt:lpstr>
      <vt:lpstr>Rok 2025 – cíle a SKO</vt:lpstr>
      <vt:lpstr>Změny ve výkazech od 1.1.2026</vt:lpstr>
      <vt:lpstr>Samostatný sběr kovů a NK – vyšší odměna</vt:lpstr>
      <vt:lpstr>Výkaz – veřejná a individuální sběrná síť</vt:lpstr>
      <vt:lpstr>Výkaz – sběrné dvory a sběrná místa</vt:lpstr>
      <vt:lpstr>Výkaz – školní sběry</vt:lpstr>
      <vt:lpstr>Dotazník za rok 2025 – nově Datový portál</vt:lpstr>
      <vt:lpstr>Školní sběry</vt:lpstr>
      <vt:lpstr>Optimalizační projekt 2026</vt:lpstr>
      <vt:lpstr>Odpadkové koše na tříděný odpad</vt:lpstr>
      <vt:lpstr>Odpočet DPH u plátců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Kawecká Eva</dc:creator>
  <cp:lastModifiedBy>Filipová Martina</cp:lastModifiedBy>
  <cp:revision>27</cp:revision>
  <dcterms:created xsi:type="dcterms:W3CDTF">2023-01-25T08:52:12Z</dcterms:created>
  <dcterms:modified xsi:type="dcterms:W3CDTF">2025-11-21T14:46:21Z</dcterms:modified>
</cp:coreProperties>
</file>