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407" r:id="rId2"/>
    <p:sldId id="1391" r:id="rId3"/>
    <p:sldId id="1396" r:id="rId4"/>
    <p:sldId id="1392" r:id="rId5"/>
    <p:sldId id="1394" r:id="rId6"/>
    <p:sldId id="259" r:id="rId7"/>
    <p:sldId id="1399" r:id="rId8"/>
    <p:sldId id="1400" r:id="rId9"/>
    <p:sldId id="1402" r:id="rId10"/>
    <p:sldId id="1405" r:id="rId11"/>
    <p:sldId id="1404" r:id="rId12"/>
    <p:sldId id="1406" r:id="rId13"/>
    <p:sldId id="140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7A51-019B-4BCB-BFA3-6FF7F64A842A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E090-3AF2-465A-9ABC-9E73BC63E6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49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19C1A-C167-7CBC-114E-AAE5635BA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AC60FD-5780-4EB8-7E84-705F8D959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246AF-1A49-49A1-0ECF-B8F6F8D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3AFB2-05DB-152F-A008-71A12766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346279-AF05-BBAF-E2DC-167C067E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68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3040C-DC4C-3C5E-8BCF-9F8B8126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8E77A2-BECE-128D-BDD9-370D1C729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5DB278-23BF-4406-ED43-B4F2C348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FD269-0477-5654-4FA6-F68873F4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5A4E28-2D3B-5FD1-1E40-2FDE27F9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8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DAB111-095B-DB5C-0D23-6B01E2F36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5B22E8-AECB-3E60-529E-2F78CC14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9FA38-32AC-69B2-1D68-D8C48C88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63FE59-6419-9DE6-0837-49D2B2F3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352FD-214E-8990-7290-24ABE76A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4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C202C-E5A6-023A-7B1C-8B43D877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C30535-DE7A-4730-FE51-B40505CF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9A0978-4262-CC83-9E7F-89869022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3DBE52-A099-6080-F4CA-3A1B84E8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8C864-CC35-2A74-8A33-3CAD194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5C462-266C-453E-82A4-675B5709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249E90-5729-D824-5CE1-9158A83ED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10831B-81B7-2896-75D6-DA45E062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B54F27-57E8-A178-D762-794ECE9E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388CD5-46A2-688C-D7DE-39F170BB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2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01F0-9E06-47DA-94C7-B5F69545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54189-8350-D0D1-4835-97F905FFF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E1080-15BC-46B1-A416-A9BBBC2C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4BD901-8D93-AD77-3BA3-66FB9B83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BAAC9F-06B9-2DA6-B20B-CC045190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A1AD14-A0B2-51E3-6EF3-68008BB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0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D42F9-17DB-52DC-70A1-2A5013CF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836A17-94A7-7B46-40AC-A014BC002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D1E060-F8E4-0892-1E5F-68D7D9665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5D3A97-26D0-FBF0-F27B-013014AF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35C3EF-F006-3332-89D4-853054177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F154CF-0E20-229D-B38D-83FD446B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7E47EF-B3E2-41DE-AB1E-C3AADCDD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5FC496-46E7-9F15-4E03-B72B8840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81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86626-8AA7-D5D8-BA1A-E225E480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A9F431-C2BD-8A66-F1D5-BCE14B48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F620B4-E9F8-3F16-F15D-2F17C5A8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8F762F-3109-2D28-91CB-5576E8D7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6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BC4D83-B4F3-7425-4C4B-01C9F10F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443228-63C1-8DB7-39DE-EF9374AE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1AF9D1-6044-3150-5323-C594E03E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36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D4C1B-BEF1-A9A1-E707-866E88A3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24D4F-94E5-9C3D-C530-74437740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A389B0-7931-AC32-97F0-EB9C3859A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A17280-2427-C43D-B575-D447D7C4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9A934A-824F-CE9F-5CA4-A67D99E9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1EC270-B2C5-E9BB-D127-A8EAFB12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90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E2D3A-1E95-813F-1A31-3E1407C4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22DF05-2282-F19A-A639-910AD7E62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9D3316-EC78-54DC-FADB-0618F0DA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615E20-40DC-B64B-D6F3-FA10708F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82F5D0-30A1-3B5C-39EA-24DE534F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9E5128-09A5-5630-3750-A11CC518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9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D64A991-57EA-4E8C-26A9-50896BB5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FF6C6D-A1E3-466C-AD37-B743F317F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1AB78E-915E-24CD-94D2-417477B1F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A7F0-7A4B-40F5-9AF7-82FF885CF4CC}" type="datetimeFigureOut">
              <a:rPr lang="cs-CZ" smtClean="0"/>
              <a:t>21.11.2023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173AE-AF73-2E73-FBFD-1B11950C7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E4668-80E3-06B6-B166-D55842642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8A53-08A0-43DF-8EFE-574E3BA11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2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30CFB39-2A16-ED37-7726-77A7EF1A3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3048" y="-47701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44F644-6630-8EB3-B5AF-37EE95FF2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504" y="1227909"/>
            <a:ext cx="4494228" cy="2934529"/>
          </a:xfrm>
        </p:spPr>
        <p:txBody>
          <a:bodyPr anchor="b">
            <a:normAutofit fontScale="90000"/>
          </a:bodyPr>
          <a:lstStyle/>
          <a:p>
            <a:r>
              <a:rPr lang="cs-CZ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Změny a priority resortu MPSV ve vztahu k obcím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CE0DC-36A6-AA00-ED7C-5C8F2B55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4786069"/>
            <a:ext cx="2977836" cy="84402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22. 11. 2023</a:t>
            </a:r>
          </a:p>
        </p:txBody>
      </p:sp>
    </p:spTree>
    <p:extLst>
      <p:ext uri="{BB962C8B-B14F-4D97-AF65-F5344CB8AC3E}">
        <p14:creationId xmlns:p14="http://schemas.microsoft.com/office/powerpoint/2010/main" val="38410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412750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sociálních služeb (tzv. velká novela)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609725"/>
            <a:ext cx="10201275" cy="496524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Posílení sociální práce na ORP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Větší podpora preventivních služeb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Profesní zákon pro sociální pracovníky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Posílení vzdělávání sociálních pracovníků a prac</a:t>
            </a: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ovníků v soc. službách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Možnost provádění základních zdravotních úkonů soc. pracovníky</a:t>
            </a: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7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04" y="387528"/>
            <a:ext cx="11102181" cy="96165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dotační příležitosti pro obce</a:t>
            </a:r>
            <a:b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plán obnovy</a:t>
            </a:r>
            <a:endParaRPr lang="cs-CZ" sz="3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04" y="1457324"/>
            <a:ext cx="10447789" cy="510894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000" b="1" dirty="0">
                <a:ea typeface="Calibri" panose="020F0502020204030204" pitchFamily="34" charset="0"/>
                <a:cs typeface="Calibri" panose="020F0502020204030204" pitchFamily="34" charset="0"/>
              </a:rPr>
              <a:t>Výzva Modernizace a rozvoj pobytových služeb sociální péče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3000" dirty="0">
                <a:cs typeface="Arial" panose="020B0604020202020204" pitchFamily="34" charset="0"/>
              </a:rPr>
              <a:t>Průběžná výzva do července 2024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3000" dirty="0">
                <a:cs typeface="Arial" panose="020B0604020202020204" pitchFamily="34" charset="0"/>
              </a:rPr>
              <a:t>Alokace: 2,5 mld. Kč </a:t>
            </a:r>
          </a:p>
          <a:p>
            <a:pPr marL="457200" lvl="1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3000" dirty="0">
                <a:cs typeface="Arial" panose="020B0604020202020204" pitchFamily="34" charset="0"/>
              </a:rPr>
              <a:t>Vznik nebo navýšení kapacity </a:t>
            </a:r>
            <a:r>
              <a:rPr lang="cs-CZ" sz="3000" b="1" dirty="0">
                <a:cs typeface="Arial" panose="020B0604020202020204" pitchFamily="34" charset="0"/>
              </a:rPr>
              <a:t>pobytových služeb sociální péče</a:t>
            </a:r>
          </a:p>
          <a:p>
            <a:pPr marL="1028700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sz="3000" dirty="0">
                <a:cs typeface="Arial" panose="020B0604020202020204" pitchFamily="34" charset="0"/>
              </a:rPr>
              <a:t>Nákup nemovitostí včetně pozemků </a:t>
            </a:r>
          </a:p>
          <a:p>
            <a:pPr marL="1028700" lvl="2" indent="-3429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sz="3000" dirty="0">
                <a:cs typeface="Arial" panose="020B0604020202020204" pitchFamily="34" charset="0"/>
              </a:rPr>
              <a:t>Výstavba, rekonstrukce a úpravy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E6BCA62C-9061-F6FC-9BD1-1EDB612E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5A3247-0C77-E35E-8CC3-D9F2ACF62397}"/>
              </a:ext>
            </a:extLst>
          </p:cNvPr>
          <p:cNvSpPr txBox="1"/>
          <p:nvPr/>
        </p:nvSpPr>
        <p:spPr>
          <a:xfrm>
            <a:off x="3648891" y="6090917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https://www.mpsv.cz/narodni-plan-obnovy</a:t>
            </a:r>
          </a:p>
        </p:txBody>
      </p:sp>
    </p:spTree>
    <p:extLst>
      <p:ext uri="{BB962C8B-B14F-4D97-AF65-F5344CB8AC3E}">
        <p14:creationId xmlns:p14="http://schemas.microsoft.com/office/powerpoint/2010/main" val="358506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04" y="387528"/>
            <a:ext cx="11102181" cy="9807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dotační příležitosti pro obce</a:t>
            </a:r>
            <a:b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plán obnovy</a:t>
            </a:r>
            <a:endParaRPr lang="cs-CZ" sz="3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04" y="1476374"/>
            <a:ext cx="10447789" cy="508989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Výzva pro služby sociální prevence</a:t>
            </a:r>
          </a:p>
          <a:p>
            <a:pPr marL="444500" indent="-261938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3000" dirty="0">
                <a:cs typeface="Arial" panose="020B0604020202020204" pitchFamily="34" charset="0"/>
              </a:rPr>
              <a:t>Vyhlášení:  konec roku 2023</a:t>
            </a:r>
          </a:p>
          <a:p>
            <a:pPr marL="444500" indent="-261938">
              <a:lnSpc>
                <a:spcPct val="110000"/>
              </a:lnSpc>
              <a:spcBef>
                <a:spcPts val="0"/>
              </a:spcBef>
              <a:defRPr/>
            </a:pPr>
            <a:r>
              <a:rPr lang="cs-CZ" sz="3000" b="1" dirty="0">
                <a:cs typeface="Arial" panose="020B0604020202020204" pitchFamily="34" charset="0"/>
              </a:rPr>
              <a:t>Vznik nebo navýšení kapacity služeb sociální prevence</a:t>
            </a:r>
            <a:r>
              <a:rPr lang="cs-CZ" sz="3000" dirty="0">
                <a:cs typeface="Arial" panose="020B0604020202020204" pitchFamily="34" charset="0"/>
              </a:rPr>
              <a:t> pobytového, ambulantního i terénního charakteru</a:t>
            </a:r>
          </a:p>
          <a:p>
            <a:pPr marL="1096962" lvl="1" indent="-4572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sz="3000" dirty="0">
                <a:cs typeface="Arial" panose="020B0604020202020204" pitchFamily="34" charset="0"/>
              </a:rPr>
              <a:t>Nákup nemovitostí včetně pozemků </a:t>
            </a:r>
          </a:p>
          <a:p>
            <a:pPr marL="1096962" lvl="1" indent="-457200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sz="3000" dirty="0">
                <a:cs typeface="Arial" panose="020B0604020202020204" pitchFamily="34" charset="0"/>
              </a:rPr>
              <a:t>Výstavba, rekonstrukce a úpravy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E6BCA62C-9061-F6FC-9BD1-1EDB612E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F5A3247-0C77-E35E-8CC3-D9F2ACF62397}"/>
              </a:ext>
            </a:extLst>
          </p:cNvPr>
          <p:cNvSpPr txBox="1"/>
          <p:nvPr/>
        </p:nvSpPr>
        <p:spPr>
          <a:xfrm>
            <a:off x="3648891" y="6090917"/>
            <a:ext cx="60960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https://www.mpsv.cz/narodni-plan-obnovy</a:t>
            </a:r>
          </a:p>
        </p:txBody>
      </p:sp>
    </p:spTree>
    <p:extLst>
      <p:ext uri="{BB962C8B-B14F-4D97-AF65-F5344CB8AC3E}">
        <p14:creationId xmlns:p14="http://schemas.microsoft.com/office/powerpoint/2010/main" val="183625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D4DE65A-12C3-C551-C010-AA7E5AC0C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0" y="-17143"/>
            <a:ext cx="12219421" cy="68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0D1ACD0-77C9-B866-181E-D2F21D97D8A7}"/>
              </a:ext>
            </a:extLst>
          </p:cNvPr>
          <p:cNvSpPr txBox="1"/>
          <p:nvPr/>
        </p:nvSpPr>
        <p:spPr>
          <a:xfrm>
            <a:off x="1152525" y="2371725"/>
            <a:ext cx="486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Děkuji za pozornost.</a:t>
            </a:r>
          </a:p>
          <a:p>
            <a:endParaRPr lang="cs-CZ" dirty="0"/>
          </a:p>
          <a:p>
            <a:r>
              <a:rPr lang="cs-CZ" sz="3000" dirty="0"/>
              <a:t>Dotazy:</a:t>
            </a:r>
          </a:p>
          <a:p>
            <a:r>
              <a:rPr lang="cs-CZ" sz="3000" dirty="0"/>
              <a:t>marian.jurecka@mpsv.cz</a:t>
            </a:r>
          </a:p>
        </p:txBody>
      </p:sp>
    </p:spTree>
    <p:extLst>
      <p:ext uri="{BB962C8B-B14F-4D97-AF65-F5344CB8AC3E}">
        <p14:creationId xmlns:p14="http://schemas.microsoft.com/office/powerpoint/2010/main" val="20877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7" y="422275"/>
            <a:ext cx="10110786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Přijaté a chystané změny s dopadem na 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226629"/>
            <a:ext cx="10201275" cy="534834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Novela zákoníku práce: změny v oblasti DPP a DPČ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Racionalizace pobočkové sítě Úřadu práce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Přesun posuzování OZP na ČSSZ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Redesign sociálních dávek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Zákon o dostupném bydlení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Novela sociálních služeb</a:t>
            </a:r>
          </a:p>
          <a:p>
            <a:pPr algn="just">
              <a:lnSpc>
                <a:spcPct val="107000"/>
              </a:lnSpc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Profesní zákon</a:t>
            </a: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3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07000"/>
              </a:lnSpc>
              <a:buNone/>
            </a:pPr>
            <a:endParaRPr lang="cs-CZ" sz="3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09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07" y="422275"/>
            <a:ext cx="10110786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zákoníku práce: změny v oblasti DPP a DPČ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923926"/>
            <a:ext cx="10674124" cy="5651046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Nové povinnosti zaměstnavatelů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rozvrhovat směny a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evidovat pracovní dobu </a:t>
            </a:r>
            <a:r>
              <a:rPr lang="cs-CZ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dohodáře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Nová práva </a:t>
            </a:r>
            <a:r>
              <a:rPr lang="cs-CZ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dohodářů</a:t>
            </a: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nárok na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nepřetržitý odpočinek v týdnu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, denní odpočinek, přestávky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nárok na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pracovní volno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(např. k ošetření u lékaře, účasti na svatbě, pohřbu)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</a:rPr>
              <a:t>nárok na </a:t>
            </a:r>
            <a:r>
              <a:rPr lang="cs-CZ" sz="3000" b="1" dirty="0">
                <a:latin typeface="Calibri" panose="020F0502020204030204" pitchFamily="34" charset="0"/>
              </a:rPr>
              <a:t>příplatky za práci </a:t>
            </a:r>
            <a:r>
              <a:rPr lang="cs-CZ" sz="3000" dirty="0">
                <a:latin typeface="Calibri" panose="020F0502020204030204" pitchFamily="34" charset="0"/>
              </a:rPr>
              <a:t>(např. ve svátek, v sobotu a v neděli, v noci)</a:t>
            </a:r>
          </a:p>
          <a:p>
            <a:pPr lvl="1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nárok na </a:t>
            </a: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dovolenou</a:t>
            </a: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81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0" y="369207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Racionalizace pobočkové sítě Úřadu práce ČR</a:t>
            </a:r>
            <a:endParaRPr lang="cs-CZ" sz="3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1" y="1094286"/>
            <a:ext cx="10917965" cy="5593896"/>
          </a:xfrm>
        </p:spPr>
        <p:txBody>
          <a:bodyPr>
            <a:normAutofit/>
          </a:bodyPr>
          <a:lstStyle/>
          <a:p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</a:rPr>
              <a:t>Cíl: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nákladově efektivní, založená na datech a udržitelná</a:t>
            </a:r>
          </a:p>
          <a:p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Nástroje</a:t>
            </a: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digitalizace a racionalizace pobočkové sítě</a:t>
            </a:r>
            <a:endParaRPr lang="cs-CZ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Aktuální kroky:</a:t>
            </a:r>
            <a:endParaRPr lang="cs-CZ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pilotním kraji </a:t>
            </a:r>
            <a:r>
              <a:rPr lang="cs-CZ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určit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kritéria a pravidla pro racionalizaci pobočkové sítě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pobočky ke zrušení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alternativní modely obsluhy</a:t>
            </a:r>
            <a:endParaRPr lang="cs-CZ" sz="3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následně</a:t>
            </a: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pokračovat v ostatních krajích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 bude chystáno </a:t>
            </a: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důsledně v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cs-CZ" sz="3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spolupráci s krajskou a místní samosprávou</a:t>
            </a: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0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412750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Přesun posuzování OZP z ÚP na ČSSZ</a:t>
            </a:r>
            <a:endParaRPr lang="cs-CZ" sz="3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226629"/>
            <a:ext cx="10700249" cy="534834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cs-CZ" sz="3000" b="1" dirty="0">
                <a:ea typeface="Times New Roman" panose="02020603050405020304" pitchFamily="18" charset="0"/>
              </a:rPr>
              <a:t>R</a:t>
            </a:r>
            <a:r>
              <a:rPr lang="cs-CZ" sz="3000" b="1" dirty="0">
                <a:effectLst/>
                <a:ea typeface="Times New Roman" panose="02020603050405020304" pitchFamily="18" charset="0"/>
              </a:rPr>
              <a:t>eorganizace lékařské posudkové služby</a:t>
            </a:r>
            <a:r>
              <a:rPr lang="cs-CZ" sz="30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cs-CZ" sz="3000" dirty="0">
                <a:ea typeface="Times New Roman" panose="02020603050405020304" pitchFamily="18" charset="0"/>
              </a:rPr>
              <a:t>T</a:t>
            </a:r>
            <a:r>
              <a:rPr lang="cs-CZ" sz="3000" dirty="0">
                <a:effectLst/>
                <a:ea typeface="Times New Roman" panose="02020603050405020304" pitchFamily="18" charset="0"/>
              </a:rPr>
              <a:t>ransformace pod nový služební posudkový úřad „</a:t>
            </a:r>
            <a:r>
              <a:rPr lang="cs-CZ" sz="3000" b="1" dirty="0">
                <a:effectLst/>
                <a:ea typeface="Times New Roman" panose="02020603050405020304" pitchFamily="18" charset="0"/>
              </a:rPr>
              <a:t>Institut posuzování zdravotního stavu</a:t>
            </a:r>
            <a:r>
              <a:rPr lang="cs-CZ" sz="3000" dirty="0">
                <a:effectLst/>
                <a:ea typeface="Times New Roman" panose="02020603050405020304" pitchFamily="18" charset="0"/>
              </a:rPr>
              <a:t>“</a:t>
            </a:r>
          </a:p>
          <a:p>
            <a:pPr>
              <a:lnSpc>
                <a:spcPct val="107000"/>
              </a:lnSpc>
            </a:pPr>
            <a:r>
              <a:rPr lang="cs-CZ" sz="3000" b="1" dirty="0">
                <a:effectLst/>
                <a:ea typeface="Times New Roman" panose="02020603050405020304" pitchFamily="18" charset="0"/>
              </a:rPr>
              <a:t>Na ČSSZ a Institut se převede působnost Úřadu práce ČR </a:t>
            </a:r>
            <a:r>
              <a:rPr lang="cs-CZ" sz="3000" dirty="0">
                <a:effectLst/>
                <a:ea typeface="Times New Roman" panose="02020603050405020304" pitchFamily="18" charset="0"/>
              </a:rPr>
              <a:t>týkající se posuzování zdravotního stavu a pracovní schopnosti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effectLst/>
                <a:ea typeface="Times New Roman" panose="02020603050405020304" pitchFamily="18" charset="0"/>
              </a:rPr>
              <a:t>příspěvek na péči, příspěvek na zvláštní pomůcku, na mobilitu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3000" dirty="0">
                <a:effectLst/>
                <a:ea typeface="Times New Roman" panose="02020603050405020304" pitchFamily="18" charset="0"/>
              </a:rPr>
              <a:t>průkaz osoby se zdravotním pojištěním</a:t>
            </a:r>
          </a:p>
          <a:p>
            <a:pPr>
              <a:lnSpc>
                <a:spcPct val="107000"/>
              </a:lnSpc>
            </a:pPr>
            <a:r>
              <a:rPr lang="cs-CZ" sz="3000" dirty="0">
                <a:ea typeface="Times New Roman" panose="02020603050405020304" pitchFamily="18" charset="0"/>
              </a:rPr>
              <a:t>Ú</a:t>
            </a:r>
            <a:r>
              <a:rPr lang="cs-CZ" sz="3000" dirty="0">
                <a:effectLst/>
                <a:ea typeface="Times New Roman" panose="02020603050405020304" pitchFamily="18" charset="0"/>
              </a:rPr>
              <a:t>prava správního řízení - </a:t>
            </a:r>
            <a:r>
              <a:rPr lang="cs-CZ" sz="3000" b="1" dirty="0">
                <a:effectLst/>
                <a:ea typeface="Times New Roman" panose="02020603050405020304" pitchFamily="18" charset="0"/>
              </a:rPr>
              <a:t>výrazné zrychlení posuzování a rozhodování</a:t>
            </a:r>
          </a:p>
          <a:p>
            <a:pPr algn="just">
              <a:lnSpc>
                <a:spcPct val="107000"/>
              </a:lnSpc>
            </a:pPr>
            <a:endParaRPr lang="cs-CZ" sz="30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br>
              <a:rPr lang="cs-CZ" sz="3000" dirty="0">
                <a:effectLst/>
                <a:ea typeface="Times New Roman" panose="02020603050405020304" pitchFamily="18" charset="0"/>
              </a:rPr>
            </a:br>
            <a:endParaRPr lang="cs-CZ" sz="30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29D62-D99F-EF3D-E220-77C093A7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73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Redesign sociálních dávek</a:t>
            </a:r>
            <a:endParaRPr lang="cs-CZ" sz="32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D2130-3A3F-B0D7-4EF0-331616CD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451"/>
            <a:ext cx="11049000" cy="5221423"/>
          </a:xfrm>
        </p:spPr>
        <p:txBody>
          <a:bodyPr>
            <a:normAutofit/>
          </a:bodyPr>
          <a:lstStyle/>
          <a:p>
            <a:r>
              <a:rPr lang="cs-CZ" sz="3000" dirty="0"/>
              <a:t>Sjednocení a zjednodušení dávek</a:t>
            </a:r>
          </a:p>
          <a:p>
            <a:r>
              <a:rPr lang="cs-CZ" sz="3000" dirty="0"/>
              <a:t>Digitalizace, automatizace</a:t>
            </a:r>
          </a:p>
          <a:p>
            <a:r>
              <a:rPr lang="cs-CZ" sz="3000" dirty="0" err="1"/>
              <a:t>Proklientský</a:t>
            </a:r>
            <a:r>
              <a:rPr lang="cs-CZ" sz="3000" dirty="0"/>
              <a:t> přístup – </a:t>
            </a:r>
            <a:r>
              <a:rPr lang="cs-CZ" sz="3000" b="1" dirty="0"/>
              <a:t>posílení sociální práce</a:t>
            </a:r>
          </a:p>
          <a:p>
            <a:r>
              <a:rPr lang="cs-CZ" sz="3000" dirty="0"/>
              <a:t>Adresnost pomoci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b="1" dirty="0"/>
              <a:t> podmíněnost dávkové pomoci pracovní aktivitou nebo snahou o 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b="1" dirty="0"/>
              <a:t> aktivizační plán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dirty="0"/>
              <a:t> příjmově-majetkový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3000" dirty="0"/>
              <a:t> základní standardy kvality bytu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3307341-DF0E-C529-818B-1B2C7C98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039E42-B255-8FA0-DA8B-BF1C2BED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5814-504B-448D-9233-CCBE7940CCD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7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229870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 podpoře v bydlení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853068"/>
            <a:ext cx="10883129" cy="577506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řízení</a:t>
            </a:r>
            <a:r>
              <a:rPr lang="cs-CZ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kontaktních míst pro bydlení při ORP</a:t>
            </a:r>
            <a:r>
              <a:rPr lang="cs-CZ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která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budou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poskytovat </a:t>
            </a:r>
            <a:r>
              <a:rPr lang="cs-CZ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poradenství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ohledně bydlení,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evidovat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osoby v bytové nouzi a nabízené byty,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koordinovat </a:t>
            </a:r>
            <a:r>
              <a:rPr lang="cs-CZ" sz="3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podpůrná opatření</a:t>
            </a: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tj.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poskytování garancí 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(závazek uhradit za nájemce pronajímateli škodu)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poskytování podnájemního a nájemního bydlení 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 bytového fondu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poskytování asistence </a:t>
            </a:r>
            <a:r>
              <a:rPr lang="cs-CZ" sz="3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jako prevence ztráty bydlení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24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457200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sociálních služeb (tzv. malá novela)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1360433"/>
            <a:ext cx="10891838" cy="564679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Nový </a:t>
            </a:r>
            <a:r>
              <a:rPr lang="cs-CZ" sz="3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systém podpory </a:t>
            </a:r>
            <a:r>
              <a:rPr lang="cs-CZ" sz="3000" b="1" dirty="0">
                <a:ea typeface="Calibri" panose="020F0502020204030204" pitchFamily="34" charset="0"/>
                <a:cs typeface="Arial" panose="020B0604020202020204" pitchFamily="34" charset="0"/>
              </a:rPr>
              <a:t>pečujících osob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definice pečují osoby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nové činnosti sociálních služeb: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poskytování nácviku dovedností</a:t>
            </a:r>
          </a:p>
          <a:p>
            <a:pPr lvl="2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pomoc při setrvání klienta v přirozeném sociálním prostředí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poskytování odborného sociálního poradenství pečujícím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poskytování osobní asistence pečujícím</a:t>
            </a: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32E60-7C2F-4D0C-A9DB-BD772749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2" y="412750"/>
            <a:ext cx="10201275" cy="50165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Novela sociálních služeb (tzv. velká novela)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19E25-FA70-4372-8A7D-8E504AA8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2" y="2381249"/>
            <a:ext cx="10201275" cy="419372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Sjednocení posuzování a plánování sociálních služeb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Posílení informační a datové spolupráce všech aktérů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Úpravy financování sociálních služeb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3000" dirty="0">
                <a:ea typeface="Calibri" panose="020F0502020204030204" pitchFamily="34" charset="0"/>
                <a:cs typeface="Arial" panose="020B0604020202020204" pitchFamily="34" charset="0"/>
              </a:rPr>
              <a:t>Posílení inspekční činnosti a sankcí</a:t>
            </a:r>
            <a:endParaRPr lang="cs-CZ" sz="3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uh">
            <a:extLst>
              <a:ext uri="{FF2B5EF4-FFF2-40B4-BE49-F238E27FC236}">
                <a16:creationId xmlns:a16="http://schemas.microsoft.com/office/drawing/2014/main" id="{57C10900-CF1C-1F79-21C8-A27798616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92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586</Words>
  <Application>Microsoft Office PowerPoint</Application>
  <PresentationFormat>Širokoúhlá obrazovka</PresentationFormat>
  <Paragraphs>93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Motiv Office</vt:lpstr>
      <vt:lpstr>Změny a priority resortu MPSV ve vztahu k obcím</vt:lpstr>
      <vt:lpstr>Přijaté a chystané změny s dopadem na obce</vt:lpstr>
      <vt:lpstr>Novela zákoníku práce: změny v oblasti DPP a DPČ</vt:lpstr>
      <vt:lpstr>Racionalizace pobočkové sítě Úřadu práce ČR</vt:lpstr>
      <vt:lpstr>Přesun posuzování OZP z ÚP na ČSSZ</vt:lpstr>
      <vt:lpstr>Redesign sociálních dávek</vt:lpstr>
      <vt:lpstr>Zákon o podpoře v bydlení</vt:lpstr>
      <vt:lpstr>Novela sociálních služeb (tzv. malá novela)</vt:lpstr>
      <vt:lpstr>Novela sociálních služeb (tzv. velká novela)</vt:lpstr>
      <vt:lpstr>Novela sociálních služeb (tzv. velká novela)</vt:lpstr>
      <vt:lpstr>Vybrané dotační příležitosti pro obce Národní plán obnovy</vt:lpstr>
      <vt:lpstr>Vybrané dotační příležitosti pro obce Národní plán obnovy</vt:lpstr>
      <vt:lpstr>Prezentace aplikace PowerPoint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a priority resortu MPSV ve vztahu k obcím</dc:title>
  <dc:creator>Vasková Vladana PhDr.,Mgr. (MPSV)</dc:creator>
  <cp:lastModifiedBy>Marcela Porvazníková</cp:lastModifiedBy>
  <cp:revision>53</cp:revision>
  <dcterms:created xsi:type="dcterms:W3CDTF">2023-11-09T14:22:03Z</dcterms:created>
  <dcterms:modified xsi:type="dcterms:W3CDTF">2023-11-21T10:08:07Z</dcterms:modified>
</cp:coreProperties>
</file>