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87" r:id="rId4"/>
    <p:sldId id="389" r:id="rId5"/>
    <p:sldId id="393" r:id="rId6"/>
    <p:sldId id="394" r:id="rId7"/>
    <p:sldId id="390" r:id="rId8"/>
    <p:sldId id="391" r:id="rId9"/>
    <p:sldId id="392" r:id="rId10"/>
    <p:sldId id="263" r:id="rId11"/>
  </p:sldIdLst>
  <p:sldSz cx="16257588" cy="12188825"/>
  <p:notesSz cx="6797675" cy="9926638"/>
  <p:defaultTextStyle>
    <a:defPPr>
      <a:defRPr lang="en-US"/>
    </a:defPPr>
    <a:lvl1pPr marL="0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2719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25437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38156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50875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63594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76312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689031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01750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9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imešová Jana" initials="KJ" lastIdx="1" clrIdx="0">
    <p:extLst>
      <p:ext uri="{19B8F6BF-5375-455C-9EA6-DF929625EA0E}">
        <p15:presenceInfo xmlns:p15="http://schemas.microsoft.com/office/powerpoint/2012/main" userId="S-1-5-21-776561741-220523388-1801674531-10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7E"/>
    <a:srgbClr val="00002C"/>
    <a:srgbClr val="40B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2" autoAdjust="0"/>
    <p:restoredTop sz="97449" autoAdjust="0"/>
  </p:normalViewPr>
  <p:slideViewPr>
    <p:cSldViewPr snapToObjects="1">
      <p:cViewPr varScale="1">
        <p:scale>
          <a:sx n="36" d="100"/>
          <a:sy n="36" d="100"/>
        </p:scale>
        <p:origin x="1240" y="44"/>
      </p:cViewPr>
      <p:guideLst>
        <p:guide orient="horz" pos="3839"/>
        <p:guide pos="5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6900"/>
    </p:cViewPr>
  </p:sorterViewPr>
  <p:notesViewPr>
    <p:cSldViewPr snapToObjects="1">
      <p:cViewPr varScale="1">
        <p:scale>
          <a:sx n="110" d="100"/>
          <a:sy n="110" d="100"/>
        </p:scale>
        <p:origin x="-3330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18A40-C571-4481-BF62-E1B519DAC293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DDF4A-3D54-4F7B-AF20-0C4ECF96E4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11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B985-4383-4B47-952C-30E36A8FCE88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08EFF-EFE8-46EF-89F6-E700C15C24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33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08EFF-EFE8-46EF-89F6-E700C15C24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351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9319" y="5615237"/>
            <a:ext cx="13818950" cy="707775"/>
          </a:xfrm>
          <a:prstGeom prst="rect">
            <a:avLst/>
          </a:prstGeom>
        </p:spPr>
        <p:txBody>
          <a:bodyPr lIns="162544" tIns="81272" rIns="162544" bIns="81272"/>
          <a:lstStyle>
            <a:lvl1pPr>
              <a:defRPr sz="4340" b="1" cap="all">
                <a:solidFill>
                  <a:srgbClr val="004D7E"/>
                </a:solidFill>
              </a:defRPr>
            </a:lvl1pPr>
          </a:lstStyle>
          <a:p>
            <a:r>
              <a:rPr lang="en-US" dirty="0" err="1"/>
              <a:t>Úřad</a:t>
            </a:r>
            <a:r>
              <a:rPr lang="en-US" dirty="0"/>
              <a:t> pro </a:t>
            </a:r>
            <a:r>
              <a:rPr lang="en-US" dirty="0" err="1"/>
              <a:t>ochranu</a:t>
            </a:r>
            <a:r>
              <a:rPr lang="en-US" dirty="0"/>
              <a:t> </a:t>
            </a:r>
            <a:r>
              <a:rPr lang="en-US" dirty="0" err="1"/>
              <a:t>hospodářské</a:t>
            </a:r>
            <a:r>
              <a:rPr lang="en-US" dirty="0"/>
              <a:t> </a:t>
            </a:r>
            <a:r>
              <a:rPr lang="en-US" dirty="0" err="1"/>
              <a:t>soutěže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19319" y="6323012"/>
            <a:ext cx="13818950" cy="17526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 algn="ctr">
              <a:buNone/>
              <a:defRPr sz="4300" b="1" i="0" cap="all">
                <a:solidFill>
                  <a:srgbClr val="40B4E5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Klikněte a změňte podnadpis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12879" y="2360612"/>
            <a:ext cx="14631830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 typeface="Wingdings" charset="2"/>
              <a:buChar char="§"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změnte text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281193" y="2360612"/>
            <a:ext cx="7163515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 typeface="Wingdings" charset="2"/>
              <a:buChar char="§"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12879" y="2360612"/>
            <a:ext cx="7163515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12879" y="7847013"/>
            <a:ext cx="7163515" cy="213359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8281194" y="7847013"/>
            <a:ext cx="7163515" cy="213359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812881" y="2589213"/>
            <a:ext cx="7163514" cy="50292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8281194" y="2589213"/>
            <a:ext cx="7163514" cy="50292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0" y="0"/>
            <a:ext cx="16257588" cy="9980612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 prezentace-01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1714"/>
            <a:ext cx="16257588" cy="121853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7" r:id="rId5"/>
  </p:sldLayoutIdLst>
  <p:hf hdr="0" ftr="0" dt="0"/>
  <p:txStyles>
    <p:titleStyle>
      <a:lvl1pPr algn="ctr" defTabSz="812719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39" indent="-609539" algn="l" defTabSz="812719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0668" indent="-507949" algn="l" defTabSz="812719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797" indent="-406359" algn="l" defTabSz="812719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44516" indent="-406359" algn="l" defTabSz="812719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234" indent="-406359" algn="l" defTabSz="812719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69953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672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390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109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19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437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156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875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594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312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031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1750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todickednyuohs.cz/metodicky-den-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958" y="1773932"/>
            <a:ext cx="15049672" cy="5400600"/>
          </a:xfrm>
        </p:spPr>
        <p:txBody>
          <a:bodyPr/>
          <a:lstStyle/>
          <a:p>
            <a:r>
              <a:rPr lang="cs-CZ" sz="6600" dirty="0"/>
              <a:t>SDRUŽENÍ MÍSTNÍCH SAMOSPRÁV</a:t>
            </a:r>
          </a:p>
          <a:p>
            <a:endParaRPr lang="cs-CZ" sz="6600" dirty="0"/>
          </a:p>
          <a:p>
            <a:r>
              <a:rPr lang="cs-CZ" sz="6600" dirty="0">
                <a:solidFill>
                  <a:srgbClr val="004D7E"/>
                </a:solidFill>
              </a:rPr>
              <a:t>NEJČASTĚJŠÍ CHYBY PŘI ZADÁVÁNÍ VEŘEJNÝCH ZAKÁZEK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836206" y="8989248"/>
            <a:ext cx="10585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cs-CZ" dirty="0"/>
              <a:t>doc. JUDr. PhDr. Petr </a:t>
            </a:r>
            <a:r>
              <a:rPr lang="cs-CZ" dirty="0" err="1"/>
              <a:t>Mlsna</a:t>
            </a:r>
            <a:r>
              <a:rPr lang="cs-CZ" dirty="0"/>
              <a:t>, Ph.D.</a:t>
            </a:r>
          </a:p>
          <a:p>
            <a:pPr algn="ctr"/>
            <a:r>
              <a:rPr lang="cs-CZ" dirty="0"/>
              <a:t>předseda Úřadu pro ochranu hospodářské soutěže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2090" y="5563061"/>
            <a:ext cx="129614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4400" b="1" dirty="0">
              <a:solidFill>
                <a:schemeClr val="tx2"/>
              </a:solidFill>
            </a:endParaRPr>
          </a:p>
          <a:p>
            <a:pPr algn="ctr"/>
            <a:endParaRPr lang="cs-CZ" sz="4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9172" y="2630388"/>
            <a:ext cx="14631829" cy="295672"/>
          </a:xfrm>
        </p:spPr>
        <p:txBody>
          <a:bodyPr/>
          <a:lstStyle/>
          <a:p>
            <a:pPr algn="ctr"/>
            <a:r>
              <a:rPr lang="cs-CZ" sz="8800" dirty="0"/>
              <a:t>Děkuji Vám za pozornost</a:t>
            </a:r>
            <a:endParaRPr lang="cs-CZ" sz="3200" b="0" dirty="0"/>
          </a:p>
          <a:p>
            <a:pPr algn="ctr"/>
            <a:endParaRPr lang="cs-CZ" sz="3200" b="0" dirty="0"/>
          </a:p>
          <a:p>
            <a:pPr algn="ctr"/>
            <a:endParaRPr lang="cs-CZ" sz="3200" b="0" dirty="0"/>
          </a:p>
          <a:p>
            <a:pPr algn="ctr"/>
            <a:endParaRPr lang="cs-CZ" sz="3200" b="0" dirty="0"/>
          </a:p>
        </p:txBody>
      </p:sp>
    </p:spTree>
    <p:extLst>
      <p:ext uri="{BB962C8B-B14F-4D97-AF65-F5344CB8AC3E}">
        <p14:creationId xmlns:p14="http://schemas.microsoft.com/office/powerpoint/2010/main" val="129356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77788"/>
            <a:ext cx="14631829" cy="1008112"/>
          </a:xfrm>
        </p:spPr>
        <p:txBody>
          <a:bodyPr/>
          <a:lstStyle/>
          <a:p>
            <a:pPr algn="ctr"/>
            <a:r>
              <a:rPr lang="cs-CZ" sz="4800" dirty="0"/>
              <a:t>Úřad pro ochranu hospodářské soutěže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495946" y="2133972"/>
            <a:ext cx="15337703" cy="885599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sz="3200" dirty="0">
                <a:solidFill>
                  <a:srgbClr val="004D7E"/>
                </a:solidFill>
              </a:rPr>
              <a:t>Dozor</a:t>
            </a:r>
            <a:r>
              <a:rPr lang="cs-CZ" sz="3200" dirty="0">
                <a:solidFill>
                  <a:srgbClr val="00002C"/>
                </a:solidFill>
              </a:rPr>
              <a:t> </a:t>
            </a:r>
            <a:r>
              <a:rPr lang="cs-CZ" sz="3200" b="0" dirty="0">
                <a:solidFill>
                  <a:srgbClr val="00002C"/>
                </a:solidFill>
              </a:rPr>
              <a:t>nad zadáváním veřejných zakázek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vedení správních řízení – na návrh, z moci úřední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šetření podnětů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provádění kontrol dle kontrolního řádu</a:t>
            </a:r>
            <a:endParaRPr lang="cs-CZ" sz="3200" b="0" dirty="0"/>
          </a:p>
          <a:p>
            <a:pPr>
              <a:lnSpc>
                <a:spcPct val="150000"/>
              </a:lnSpc>
            </a:pPr>
            <a:r>
              <a:rPr lang="cs-CZ" sz="3200" dirty="0">
                <a:solidFill>
                  <a:srgbClr val="004D7E"/>
                </a:solidFill>
              </a:rPr>
              <a:t>Osvěta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Metodické dny veřejného zadávání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Účast na seminářích a konferencích – zefektivnění zadavatelského prostředí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200" dirty="0"/>
              <a:t>Májová konference o veřejných zakázkách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4D7E"/>
                </a:solidFill>
              </a:rPr>
              <a:t>Výkladová stanoviska a metodiky </a:t>
            </a:r>
            <a:r>
              <a:rPr lang="cs-CZ" sz="3200" b="0" dirty="0">
                <a:solidFill>
                  <a:srgbClr val="00002C"/>
                </a:solidFill>
              </a:rPr>
              <a:t>(i ve spolupráci s MMR)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sz="35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52922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77788"/>
            <a:ext cx="14631829" cy="1008112"/>
          </a:xfrm>
        </p:spPr>
        <p:txBody>
          <a:bodyPr/>
          <a:lstStyle/>
          <a:p>
            <a:pPr algn="ctr"/>
            <a:r>
              <a:rPr lang="cs-CZ" sz="5400" dirty="0"/>
              <a:t> </a:t>
            </a:r>
            <a:r>
              <a:rPr lang="cs-CZ" sz="4800" dirty="0"/>
              <a:t>Úřad pro ochranu hospodářské soutěže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495946" y="1341884"/>
            <a:ext cx="15337703" cy="964808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sz="3600" dirty="0">
                <a:solidFill>
                  <a:srgbClr val="004D7E"/>
                </a:solidFill>
              </a:rPr>
              <a:t>Vydává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500" dirty="0"/>
              <a:t>Stručný průvodce zadavatele světem veřejných zakázek (připravuje se aktualizace s ohledem na novelu ZZVZ)</a:t>
            </a:r>
          </a:p>
          <a:p>
            <a:pPr lvl="1">
              <a:lnSpc>
                <a:spcPct val="15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500" dirty="0"/>
              <a:t>Informační listy</a:t>
            </a:r>
          </a:p>
          <a:p>
            <a:pPr lvl="1">
              <a:lnSpc>
                <a:spcPct val="150000"/>
              </a:lnSpc>
              <a:spcAft>
                <a:spcPts val="1200"/>
              </a:spcAft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500" dirty="0"/>
              <a:t>Výkladová stanoviska a metodiky</a:t>
            </a:r>
          </a:p>
          <a:p>
            <a:pPr>
              <a:lnSpc>
                <a:spcPct val="150000"/>
              </a:lnSpc>
            </a:pPr>
            <a:r>
              <a:rPr lang="cs-CZ" sz="3600" dirty="0">
                <a:solidFill>
                  <a:srgbClr val="004D7E"/>
                </a:solidFill>
              </a:rPr>
              <a:t>Sbírka rozhodnutí Úřadu</a:t>
            </a:r>
          </a:p>
          <a:p>
            <a:pPr lvl="1">
              <a:lnSpc>
                <a:spcPct val="200000"/>
              </a:lnSpc>
              <a:buClr>
                <a:srgbClr val="40B4E5"/>
              </a:buClr>
              <a:buFont typeface="Wingdings" panose="05000000000000000000" pitchFamily="2" charset="2"/>
              <a:buChar char="Ø"/>
            </a:pPr>
            <a:r>
              <a:rPr lang="cs-CZ" sz="3500" dirty="0">
                <a:solidFill>
                  <a:srgbClr val="00002C"/>
                </a:solidFill>
              </a:rPr>
              <a:t>https://www.uohs.cz/cs/verejne-zakazky/sbirky-rozhodnuti.html</a:t>
            </a:r>
          </a:p>
          <a:p>
            <a:pPr lvl="1">
              <a:lnSpc>
                <a:spcPct val="200000"/>
              </a:lnSpc>
            </a:pPr>
            <a:endParaRPr lang="cs-CZ" sz="3600" dirty="0">
              <a:solidFill>
                <a:srgbClr val="40B4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42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800" dirty="0"/>
              <a:t>Veřejné zakázky malého rozsahu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445613" y="1642966"/>
            <a:ext cx="15337703" cy="8106077"/>
          </a:xfrm>
        </p:spPr>
        <p:txBody>
          <a:bodyPr/>
          <a:lstStyle/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cs-CZ" sz="3200" dirty="0">
                <a:solidFill>
                  <a:srgbClr val="004D7E"/>
                </a:solidFill>
              </a:rPr>
              <a:t>§ 31 ZZVZ výjimka</a:t>
            </a:r>
            <a:r>
              <a:rPr lang="cs-CZ" sz="3200" b="0" dirty="0"/>
              <a:t> pro veřejné zakázky malého rozsahu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200" b="0" dirty="0"/>
              <a:t>„</a:t>
            </a:r>
            <a:r>
              <a:rPr lang="cs-CZ" sz="3200" i="1" dirty="0">
                <a:solidFill>
                  <a:srgbClr val="004D7E"/>
                </a:solidFill>
              </a:rPr>
              <a:t>Zadavatel není povinen zadat v zadávacím řízení </a:t>
            </a:r>
            <a:r>
              <a:rPr lang="cs-CZ" sz="3200" b="0" i="1" dirty="0"/>
              <a:t>veřejnou zakázku malého rozsahu. Při jejím zadávání je však </a:t>
            </a:r>
            <a:r>
              <a:rPr lang="cs-CZ" sz="3200" i="1" dirty="0">
                <a:solidFill>
                  <a:srgbClr val="004D7E"/>
                </a:solidFill>
              </a:rPr>
              <a:t>povinen dodržet zásady podle § 6 odst. 1 až 3</a:t>
            </a:r>
            <a:r>
              <a:rPr lang="cs-CZ" sz="3200" b="0" dirty="0"/>
              <a:t>“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200" b="0" dirty="0">
                <a:solidFill>
                  <a:srgbClr val="004D7E"/>
                </a:solidFill>
              </a:rPr>
              <a:t>I při zadávání veřejné zakázky malého rozsahu je nanejvýše vhodné </a:t>
            </a:r>
            <a:r>
              <a:rPr lang="cs-CZ" sz="3200" dirty="0">
                <a:solidFill>
                  <a:srgbClr val="004D7E"/>
                </a:solidFill>
              </a:rPr>
              <a:t>vytvořit soutěžní prostředí</a:t>
            </a:r>
            <a:r>
              <a:rPr lang="cs-CZ" sz="3200" b="0" dirty="0">
                <a:solidFill>
                  <a:srgbClr val="004D7E"/>
                </a:solidFill>
              </a:rPr>
              <a:t>!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4D7E"/>
                </a:solidFill>
              </a:rPr>
              <a:t>Nerezignovat na hospodárnost a efektivitu zadávání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  <a:buClr>
                <a:srgbClr val="00002C"/>
              </a:buClr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004D7E"/>
                </a:solidFill>
              </a:rPr>
              <a:t>zajistit </a:t>
            </a:r>
            <a:r>
              <a:rPr lang="cs-CZ" sz="2800" dirty="0">
                <a:solidFill>
                  <a:srgbClr val="004D7E"/>
                </a:solidFill>
              </a:rPr>
              <a:t>dostatečnou hospodářskou </a:t>
            </a:r>
            <a:r>
              <a:rPr lang="cs-CZ" sz="2800" b="1" dirty="0">
                <a:solidFill>
                  <a:srgbClr val="004D7E"/>
                </a:solidFill>
              </a:rPr>
              <a:t>soutěž → </a:t>
            </a:r>
            <a:r>
              <a:rPr lang="cs-CZ" sz="2800" dirty="0">
                <a:solidFill>
                  <a:srgbClr val="004D7E"/>
                </a:solidFill>
              </a:rPr>
              <a:t>oslovit více dodavatelů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dirty="0"/>
              <a:t>není vyloučeno/naopak </a:t>
            </a:r>
            <a:r>
              <a:rPr lang="cs-CZ" sz="2800" b="1" dirty="0">
                <a:solidFill>
                  <a:srgbClr val="004D7E"/>
                </a:solidFill>
              </a:rPr>
              <a:t>je vhodné aplikovat </a:t>
            </a:r>
            <a:r>
              <a:rPr lang="cs-CZ" sz="2800" dirty="0"/>
              <a:t>dle potřeby na výběrové řízení VZMR </a:t>
            </a:r>
            <a:r>
              <a:rPr lang="cs-CZ" sz="2800" b="1" dirty="0">
                <a:solidFill>
                  <a:srgbClr val="004D7E"/>
                </a:solidFill>
              </a:rPr>
              <a:t>některé instituty zadávacího řízení – např. inspirace zjednodušeným podlimitním řízením </a:t>
            </a:r>
            <a:r>
              <a:rPr lang="cs-CZ" sz="2800" dirty="0">
                <a:solidFill>
                  <a:srgbClr val="004D7E"/>
                </a:solidFill>
              </a:rPr>
              <a:t>(lhůty pro podání nabídek, ověření kvalifikace, nastavení hodnocení apod.)</a:t>
            </a:r>
            <a:r>
              <a:rPr lang="cs-CZ" sz="2800" b="1" dirty="0">
                <a:solidFill>
                  <a:srgbClr val="004D7E"/>
                </a:solidFill>
              </a:rPr>
              <a:t>	 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dirty="0"/>
              <a:t>ÚOHS není příslušný k přezkumu VZMR, absence pravomoci ÚOHS však </a:t>
            </a:r>
            <a:r>
              <a:rPr lang="cs-CZ" sz="2800" b="1" dirty="0">
                <a:solidFill>
                  <a:srgbClr val="004D7E"/>
                </a:solidFill>
              </a:rPr>
              <a:t>neznamená, že se zadavatel nemůže dostat do kolize s jinými právními předpisy</a:t>
            </a:r>
          </a:p>
          <a:p>
            <a:pPr marL="812719" lvl="1" indent="0" algn="just">
              <a:spcBef>
                <a:spcPts val="1200"/>
              </a:spcBef>
              <a:spcAft>
                <a:spcPts val="600"/>
              </a:spcAft>
              <a:buClr>
                <a:srgbClr val="40B4E5"/>
              </a:buClr>
              <a:buNone/>
            </a:pPr>
            <a:r>
              <a:rPr lang="cs-CZ" sz="2800" b="1" dirty="0">
                <a:solidFill>
                  <a:srgbClr val="004D7E"/>
                </a:solidFill>
              </a:rPr>
              <a:t>Pokud zadavatel dobrovolně zahájil zadávací řízení </a:t>
            </a:r>
            <a:r>
              <a:rPr lang="cs-CZ" sz="2800" dirty="0"/>
              <a:t>za účelem zadání VZMR je povinen dodržet pravidla ZZVZ a ÚOHS pak je příslušný k přezkumu. Poskytovatelé dotací mnohdy i u VZMR vyžadují postup v režimu zákona!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10261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912812"/>
            <a:ext cx="14631829" cy="1221160"/>
          </a:xfrm>
        </p:spPr>
        <p:txBody>
          <a:bodyPr/>
          <a:lstStyle/>
          <a:p>
            <a:r>
              <a:rPr lang="cs-CZ" sz="4800" dirty="0"/>
              <a:t>Veřejné zakázky malého rozsahu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496762" y="2133972"/>
            <a:ext cx="15337703" cy="8712968"/>
          </a:xfrm>
        </p:spPr>
        <p:txBody>
          <a:bodyPr/>
          <a:lstStyle/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cs-CZ" sz="3500" dirty="0"/>
              <a:t>Co je důležité, a kde se často chybuje?</a:t>
            </a:r>
          </a:p>
          <a:p>
            <a:pPr marL="1176338" indent="-4572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cs-CZ" sz="3500" b="0" dirty="0"/>
              <a:t>Správné určení </a:t>
            </a:r>
            <a:r>
              <a:rPr lang="cs-CZ" sz="3500" dirty="0">
                <a:solidFill>
                  <a:srgbClr val="004D7E"/>
                </a:solidFill>
              </a:rPr>
              <a:t>režimu</a:t>
            </a:r>
            <a:r>
              <a:rPr lang="cs-CZ" sz="3500" b="0" dirty="0">
                <a:solidFill>
                  <a:srgbClr val="004D7E"/>
                </a:solidFill>
              </a:rPr>
              <a:t> </a:t>
            </a:r>
            <a:r>
              <a:rPr lang="cs-CZ" sz="3500" dirty="0">
                <a:solidFill>
                  <a:srgbClr val="004D7E"/>
                </a:solidFill>
              </a:rPr>
              <a:t>veřejné zakázky </a:t>
            </a:r>
            <a:r>
              <a:rPr lang="cs-CZ" sz="3500" b="0" dirty="0"/>
              <a:t>(stanovení předpokládané hodnoty § 16 a násl. ZZVZ) – rozhodná je hodnota při uzavření smlouvy, ne předpoklad zadavatele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500" b="0" dirty="0"/>
              <a:t>		Finanční limit (§ 27 ZZVZ)</a:t>
            </a:r>
          </a:p>
          <a:p>
            <a:pPr marL="2209285" lvl="2" indent="-685800" algn="just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800" b="1" dirty="0">
                <a:solidFill>
                  <a:srgbClr val="004D7E"/>
                </a:solidFill>
              </a:rPr>
              <a:t>Dodávky</a:t>
            </a:r>
            <a:r>
              <a:rPr lang="cs-CZ" sz="2800" dirty="0">
                <a:solidFill>
                  <a:srgbClr val="004D7E"/>
                </a:solidFill>
              </a:rPr>
              <a:t> nebo </a:t>
            </a:r>
            <a:r>
              <a:rPr lang="cs-CZ" sz="2800" b="1" dirty="0">
                <a:solidFill>
                  <a:srgbClr val="004D7E"/>
                </a:solidFill>
              </a:rPr>
              <a:t>služby</a:t>
            </a:r>
            <a:r>
              <a:rPr lang="cs-CZ" sz="2800" dirty="0">
                <a:solidFill>
                  <a:srgbClr val="004D7E"/>
                </a:solidFill>
              </a:rPr>
              <a:t> ≤</a:t>
            </a:r>
            <a:r>
              <a:rPr lang="cs-CZ" sz="2800" dirty="0"/>
              <a:t> </a:t>
            </a:r>
            <a:r>
              <a:rPr lang="cs-CZ" sz="2800" b="1" dirty="0">
                <a:solidFill>
                  <a:srgbClr val="004D7E"/>
                </a:solidFill>
              </a:rPr>
              <a:t>2 mil </a:t>
            </a:r>
            <a:r>
              <a:rPr lang="cs-CZ" sz="2800" dirty="0"/>
              <a:t>Kč bez DPH</a:t>
            </a:r>
          </a:p>
          <a:p>
            <a:pPr marL="2209285" lvl="2" indent="-685800" algn="just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800" b="1" dirty="0">
                <a:solidFill>
                  <a:srgbClr val="004D7E"/>
                </a:solidFill>
              </a:rPr>
              <a:t>Stavební práce</a:t>
            </a:r>
            <a:r>
              <a:rPr lang="cs-CZ" sz="2800" dirty="0"/>
              <a:t>            </a:t>
            </a:r>
            <a:r>
              <a:rPr lang="cs-CZ" sz="2800" dirty="0">
                <a:solidFill>
                  <a:srgbClr val="004D7E"/>
                </a:solidFill>
              </a:rPr>
              <a:t>≤</a:t>
            </a:r>
            <a:r>
              <a:rPr lang="cs-CZ" sz="2800" dirty="0"/>
              <a:t> </a:t>
            </a:r>
            <a:r>
              <a:rPr lang="cs-CZ" sz="2800" b="1" dirty="0">
                <a:solidFill>
                  <a:srgbClr val="004D7E"/>
                </a:solidFill>
              </a:rPr>
              <a:t>6 mil </a:t>
            </a:r>
            <a:r>
              <a:rPr lang="cs-CZ" sz="2800" dirty="0"/>
              <a:t>Kč bez DPH</a:t>
            </a:r>
          </a:p>
          <a:p>
            <a:pPr marL="1498156" lvl="1" indent="-6858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3500" b="1" dirty="0">
                <a:solidFill>
                  <a:srgbClr val="FF0000"/>
                </a:solidFill>
              </a:rPr>
              <a:t>Očekává se změna finančních limitů směrem nahoru</a:t>
            </a:r>
          </a:p>
          <a:p>
            <a:pPr marL="1349375" indent="-358775" algn="just">
              <a:buFont typeface="Wingdings" panose="05000000000000000000" pitchFamily="2" charset="2"/>
              <a:buChar char="ü"/>
            </a:pPr>
            <a:r>
              <a:rPr lang="cs-CZ" sz="3600" dirty="0">
                <a:solidFill>
                  <a:srgbClr val="40B4E5"/>
                </a:solidFill>
              </a:rPr>
              <a:t> </a:t>
            </a:r>
            <a:r>
              <a:rPr lang="cs-CZ" sz="3500" b="0" dirty="0"/>
              <a:t>(ne)zákonné </a:t>
            </a:r>
            <a:r>
              <a:rPr lang="cs-CZ" sz="3500" dirty="0">
                <a:solidFill>
                  <a:srgbClr val="004D7E"/>
                </a:solidFill>
              </a:rPr>
              <a:t>dělení veřejných zakázek </a:t>
            </a:r>
            <a:r>
              <a:rPr lang="cs-CZ" sz="3500" b="0" dirty="0"/>
              <a:t>– není dovoleno uměle          snižovat hodnotu veřejné zakázky na veřejnou zakázku malého  rozsahu jejím účelovým rozdělením; nedostatečné finanční prostředky a postupné financování např. výstavby není důvodem pro dělení veřejných zakázek </a:t>
            </a:r>
            <a:r>
              <a:rPr lang="cs-CZ" sz="3200" b="0" dirty="0"/>
              <a:t>(viz ÚOHS-S511/2022, potvrzeno ÚOHS-R0018/2023)</a:t>
            </a:r>
            <a:endParaRPr lang="cs-CZ" sz="3500" b="0" dirty="0"/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39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912812"/>
            <a:ext cx="14631829" cy="1221160"/>
          </a:xfrm>
        </p:spPr>
        <p:txBody>
          <a:bodyPr/>
          <a:lstStyle/>
          <a:p>
            <a:r>
              <a:rPr lang="cs-CZ" sz="4800" dirty="0"/>
              <a:t>Veřejné zakázky malého rozsahu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351930" y="1737928"/>
            <a:ext cx="15337703" cy="8712968"/>
          </a:xfrm>
        </p:spPr>
        <p:txBody>
          <a:bodyPr/>
          <a:lstStyle/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cs-CZ" sz="3500" dirty="0"/>
              <a:t>Co je důležité, a kde se často chybuje?</a:t>
            </a:r>
          </a:p>
          <a:p>
            <a:pPr marL="1176338" indent="-4572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cs-CZ" sz="3500" b="0" dirty="0"/>
              <a:t>Splnění </a:t>
            </a:r>
            <a:r>
              <a:rPr lang="cs-CZ" sz="3500" b="0" dirty="0" err="1"/>
              <a:t>uveřejňovacích</a:t>
            </a:r>
            <a:r>
              <a:rPr lang="cs-CZ" sz="3500" b="0" dirty="0"/>
              <a:t> povinností </a:t>
            </a:r>
          </a:p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500" b="0" dirty="0"/>
              <a:t>I když není zadavatel povinen veřejnou zakázku malého rozsahu zadávat v režimu zákona, dle </a:t>
            </a:r>
            <a:r>
              <a:rPr lang="cs-CZ" sz="3600" dirty="0">
                <a:solidFill>
                  <a:srgbClr val="004D7E"/>
                </a:solidFill>
              </a:rPr>
              <a:t>§ 219 odst. 1 ZZVZ </a:t>
            </a:r>
            <a:r>
              <a:rPr lang="cs-CZ" sz="3600" b="0" dirty="0">
                <a:solidFill>
                  <a:srgbClr val="004D7E"/>
                </a:solidFill>
              </a:rPr>
              <a:t>platí</a:t>
            </a:r>
            <a:r>
              <a:rPr lang="cs-CZ" sz="3600" dirty="0">
                <a:solidFill>
                  <a:srgbClr val="004D7E"/>
                </a:solidFill>
              </a:rPr>
              <a:t> povinnost uveřejnit na profilu zadavatele do 30 dnů</a:t>
            </a:r>
            <a:r>
              <a:rPr lang="cs-CZ" sz="3600" dirty="0"/>
              <a:t> (včetně změn a dodatků) </a:t>
            </a:r>
            <a:r>
              <a:rPr lang="cs-CZ" sz="3600" dirty="0">
                <a:solidFill>
                  <a:srgbClr val="004D7E"/>
                </a:solidFill>
              </a:rPr>
              <a:t>smlouvu na VZ přesahující 500 tis. Kč bez DPH.</a:t>
            </a:r>
            <a:endParaRPr lang="cs-CZ" sz="3600" dirty="0"/>
          </a:p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cs-CZ" sz="3600" dirty="0">
              <a:solidFill>
                <a:srgbClr val="004D7E"/>
              </a:solidFill>
            </a:endParaRPr>
          </a:p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cs-CZ" sz="3600" b="0" dirty="0">
              <a:solidFill>
                <a:srgbClr val="004D7E"/>
              </a:solidFill>
            </a:endParaRPr>
          </a:p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200" b="0" dirty="0">
                <a:solidFill>
                  <a:srgbClr val="004D7E"/>
                </a:solidFill>
              </a:rPr>
              <a:t>S ohledem na velkou chybovost zadavatelů a značné množství různých situací, které v souvislosti s uveřejňováním mohou nastat, připravuje ÚOHS</a:t>
            </a:r>
          </a:p>
          <a:p>
            <a:pPr marL="719138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600" dirty="0">
                <a:solidFill>
                  <a:srgbClr val="FF0000"/>
                </a:solidFill>
              </a:rPr>
              <a:t>Metodický den veřejného zadávání – </a:t>
            </a:r>
            <a:r>
              <a:rPr lang="cs-CZ" sz="3600" dirty="0" err="1">
                <a:solidFill>
                  <a:srgbClr val="FF0000"/>
                </a:solidFill>
              </a:rPr>
              <a:t>Uveřejňovací</a:t>
            </a:r>
            <a:r>
              <a:rPr lang="cs-CZ" sz="3600" dirty="0">
                <a:solidFill>
                  <a:srgbClr val="FF0000"/>
                </a:solidFill>
              </a:rPr>
              <a:t> povinnosti  18.1.2024 (online)</a:t>
            </a:r>
            <a:endParaRPr lang="cs-CZ" sz="3600" b="0" dirty="0">
              <a:solidFill>
                <a:srgbClr val="FF0000"/>
              </a:solidFill>
            </a:endParaRPr>
          </a:p>
          <a:p>
            <a:pPr marL="719138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dirty="0">
                <a:hlinkClick r:id="rId2"/>
              </a:rPr>
              <a:t>www.metodickednyuohs.cz/metodicky-den-1</a:t>
            </a:r>
            <a:endParaRPr lang="cs-CZ" sz="3600" dirty="0">
              <a:solidFill>
                <a:srgbClr val="004D7E"/>
              </a:solidFill>
            </a:endParaRPr>
          </a:p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cs-CZ" sz="3500" b="0" dirty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500" b="0" dirty="0"/>
              <a:t>		</a:t>
            </a: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F0517D9-A00F-4BEC-A5C4-44A97E01600D}"/>
              </a:ext>
            </a:extLst>
          </p:cNvPr>
          <p:cNvSpPr/>
          <p:nvPr/>
        </p:nvSpPr>
        <p:spPr>
          <a:xfrm>
            <a:off x="1072010" y="6238428"/>
            <a:ext cx="14473608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9138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dirty="0"/>
              <a:t>Nesplnění této povinnosti je klasifikováno jako přestupek podle § 269 odst. 2 ZZVZ, k ukládání sankcí je příslušný právě ÚOHS, a to i vůči VZMR!</a:t>
            </a:r>
          </a:p>
        </p:txBody>
      </p:sp>
    </p:spTree>
    <p:extLst>
      <p:ext uri="{BB962C8B-B14F-4D97-AF65-F5344CB8AC3E}">
        <p14:creationId xmlns:p14="http://schemas.microsoft.com/office/powerpoint/2010/main" val="2813562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77788"/>
            <a:ext cx="14631829" cy="1447800"/>
          </a:xfrm>
        </p:spPr>
        <p:txBody>
          <a:bodyPr/>
          <a:lstStyle/>
          <a:p>
            <a:r>
              <a:rPr lang="cs-CZ" sz="4800" dirty="0"/>
              <a:t>Zadávací podmínky – na co se zaměřit, nejen u veřejných zakázek malého rozsahu</a:t>
            </a:r>
          </a:p>
          <a:p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301750" y="2133972"/>
            <a:ext cx="14948762" cy="9342884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cs-CZ" sz="3200" b="0" dirty="0">
                <a:solidFill>
                  <a:prstClr val="black"/>
                </a:solidFill>
              </a:rPr>
              <a:t>„</a:t>
            </a:r>
            <a:r>
              <a:rPr lang="cs-CZ" sz="3200" b="0" i="1" dirty="0">
                <a:solidFill>
                  <a:prstClr val="black"/>
                </a:solidFill>
              </a:rPr>
              <a:t>Zadávací podmínky nesmí být stanoveny tak, aby určitým dodavatelům bezdůvodně přímo nebo nepřímo zaručovaly konkurenční výhodu nebo vytvářely bezdůvodné překážky hospodářské soutěže</a:t>
            </a:r>
            <a:r>
              <a:rPr lang="cs-CZ" sz="3200" b="0" dirty="0">
                <a:solidFill>
                  <a:prstClr val="black"/>
                </a:solidFill>
              </a:rPr>
              <a:t>.“</a:t>
            </a:r>
          </a:p>
          <a:p>
            <a:pPr marL="0" indent="0" fontAlgn="base">
              <a:spcAft>
                <a:spcPts val="600"/>
              </a:spcAft>
              <a:buNone/>
              <a:defRPr/>
            </a:pPr>
            <a:r>
              <a:rPr lang="cs-CZ" sz="3200" dirty="0">
                <a:solidFill>
                  <a:srgbClr val="004D7E"/>
                </a:solidFill>
              </a:rPr>
              <a:t>   </a:t>
            </a:r>
            <a:r>
              <a:rPr lang="cs-CZ" sz="3200" u="sng" dirty="0">
                <a:solidFill>
                  <a:srgbClr val="004D7E"/>
                </a:solidFill>
              </a:rPr>
              <a:t>Co to znamená pro zadavatele</a:t>
            </a:r>
            <a:r>
              <a:rPr lang="cs-CZ" sz="3200" dirty="0">
                <a:solidFill>
                  <a:srgbClr val="004D7E"/>
                </a:solidFill>
              </a:rPr>
              <a:t>? </a:t>
            </a:r>
            <a:endParaRPr lang="cs-CZ" sz="3200" b="0" dirty="0">
              <a:solidFill>
                <a:srgbClr val="004D7E"/>
              </a:solidFill>
            </a:endParaRPr>
          </a:p>
          <a:p>
            <a:pPr marL="0" lvl="0" indent="0" fontAlgn="base">
              <a:spcAft>
                <a:spcPts val="1200"/>
              </a:spcAft>
              <a:buNone/>
              <a:defRPr/>
            </a:pPr>
            <a:r>
              <a:rPr lang="cs-CZ" sz="3200" b="0" dirty="0"/>
              <a:t>   především respektovat </a:t>
            </a:r>
          </a:p>
          <a:p>
            <a:pPr marL="0" lvl="0" indent="0" algn="ctr" fontAlgn="base">
              <a:spcAft>
                <a:spcPts val="1200"/>
              </a:spcAft>
              <a:buNone/>
              <a:defRPr/>
            </a:pPr>
            <a:r>
              <a:rPr lang="cs-CZ" sz="3200" b="0" dirty="0">
                <a:solidFill>
                  <a:srgbClr val="FF0000"/>
                </a:solidFill>
              </a:rPr>
              <a:t>ZLATÉ ZADAVATELSKÉ PRAVIDLO: </a:t>
            </a:r>
            <a:r>
              <a:rPr lang="cs-CZ" sz="3200" dirty="0">
                <a:solidFill>
                  <a:srgbClr val="FF0000"/>
                </a:solidFill>
              </a:rPr>
              <a:t>vím, co dělám, a proč to dělám</a:t>
            </a:r>
          </a:p>
          <a:p>
            <a:pPr marL="744538" lvl="0" indent="-45720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3200" b="0" dirty="0">
                <a:ea typeface="Calibri" panose="020F0502020204030204" pitchFamily="34" charset="0"/>
                <a:cs typeface="Times New Roman" panose="02020603050405020304" pitchFamily="18" charset="0"/>
              </a:rPr>
              <a:t>zadavatel </a:t>
            </a:r>
            <a:r>
              <a:rPr lang="cs-CZ" sz="3200" dirty="0">
                <a:solidFill>
                  <a:srgbClr val="004D7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musí vědět, co jeho zadávací podmínka způsobuje na trhu</a:t>
            </a:r>
          </a:p>
          <a:p>
            <a:pPr marL="744538" lvl="0" indent="-45720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3200" b="0" dirty="0">
                <a:ea typeface="Calibri" panose="020F0502020204030204" pitchFamily="34" charset="0"/>
                <a:cs typeface="Times New Roman" panose="02020603050405020304" pitchFamily="18" charset="0"/>
              </a:rPr>
              <a:t>zadavatel </a:t>
            </a:r>
            <a:r>
              <a:rPr lang="cs-CZ" sz="3200" dirty="0">
                <a:solidFill>
                  <a:srgbClr val="004D7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musí vědět, proč ji stanoví </a:t>
            </a:r>
            <a:r>
              <a:rPr lang="cs-CZ" sz="3200" b="0" dirty="0">
                <a:ea typeface="Calibri" panose="020F0502020204030204" pitchFamily="34" charset="0"/>
                <a:cs typeface="Times New Roman" panose="02020603050405020304" pitchFamily="18" charset="0"/>
              </a:rPr>
              <a:t>(proč nemá zájem o plnění, které ji nevyhovuje, proč nechce spolupracovat s dodavatelem, který nesplňuje stanovenou kvalifikaci)</a:t>
            </a:r>
          </a:p>
          <a:p>
            <a:pPr marL="711200" indent="-80963">
              <a:lnSpc>
                <a:spcPct val="115000"/>
              </a:lnSpc>
              <a:spcBef>
                <a:spcPts val="400"/>
              </a:spcBef>
              <a:spcAft>
                <a:spcPts val="600"/>
              </a:spcAft>
              <a:buNone/>
            </a:pPr>
            <a:r>
              <a:rPr lang="cs-CZ" sz="32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3200" dirty="0">
                <a:solidFill>
                  <a:srgbClr val="004D7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 čím více je podmínka pro trh omezující, tím důkladněji je třeba ji hájit</a:t>
            </a:r>
          </a:p>
          <a:p>
            <a:pPr marL="354013" indent="-354013" algn="just">
              <a:lnSpc>
                <a:spcPct val="115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4D7E"/>
                </a:solidFill>
              </a:rPr>
              <a:t>§ 6 ZZVZ: </a:t>
            </a:r>
            <a:r>
              <a:rPr lang="cs-CZ" sz="3200" b="0" dirty="0">
                <a:solidFill>
                  <a:prstClr val="black"/>
                </a:solidFill>
              </a:rPr>
              <a:t>nutno </a:t>
            </a:r>
            <a:r>
              <a:rPr lang="cs-CZ" sz="3200" dirty="0">
                <a:solidFill>
                  <a:srgbClr val="004D7E"/>
                </a:solidFill>
              </a:rPr>
              <a:t>respektovat základní zásady</a:t>
            </a:r>
            <a:r>
              <a:rPr lang="cs-CZ" sz="3200" b="0" dirty="0">
                <a:solidFill>
                  <a:prstClr val="black"/>
                </a:solidFill>
              </a:rPr>
              <a:t>, vč. zásad sociálně a environmentálně odpovědného zadávání a inovací (tyto vyjmenované pouze je-li to vhodné a nemusí být uplatněny v případě veřejných zakázek malého rozsahu)</a:t>
            </a:r>
            <a:endParaRPr lang="cs-CZ" sz="32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CA6BCE1-3F03-4359-BBD7-4F7355F994C9}"/>
              </a:ext>
            </a:extLst>
          </p:cNvPr>
          <p:cNvSpPr/>
          <p:nvPr/>
        </p:nvSpPr>
        <p:spPr>
          <a:xfrm>
            <a:off x="1007076" y="5158308"/>
            <a:ext cx="13911231" cy="648072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99002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800" dirty="0"/>
              <a:t>Zadávací podmínky – na co se zaměřit, nejen u veřejných zakázek malého rozsahu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812085" y="2544007"/>
            <a:ext cx="14631830" cy="8754149"/>
          </a:xfrm>
        </p:spPr>
        <p:txBody>
          <a:bodyPr/>
          <a:lstStyle/>
          <a:p>
            <a:pPr marL="0" lvl="0" indent="0" fontAlgn="base">
              <a:lnSpc>
                <a:spcPct val="90000"/>
              </a:lnSpc>
              <a:spcAft>
                <a:spcPts val="1200"/>
              </a:spcAft>
              <a:buNone/>
              <a:defRPr/>
            </a:pPr>
            <a:r>
              <a:rPr lang="cs-CZ" sz="3800" u="sng" dirty="0">
                <a:solidFill>
                  <a:srgbClr val="004D7E"/>
                </a:solidFill>
              </a:rPr>
              <a:t>Vymezení předmětu plnění</a:t>
            </a:r>
            <a:endParaRPr lang="cs-CZ" sz="3800" b="0" u="sng" dirty="0"/>
          </a:p>
          <a:p>
            <a:pPr lvl="0" algn="just" fontAlgn="base">
              <a:lnSpc>
                <a:spcPct val="90000"/>
              </a:lnSpc>
              <a:spcAft>
                <a:spcPts val="600"/>
              </a:spcAft>
              <a:defRPr/>
            </a:pPr>
            <a:r>
              <a:rPr lang="cs-CZ" sz="3500" dirty="0">
                <a:solidFill>
                  <a:srgbClr val="004D7E"/>
                </a:solidFill>
              </a:rPr>
              <a:t>popis</a:t>
            </a:r>
            <a:r>
              <a:rPr lang="cs-CZ" sz="3500" b="0" dirty="0"/>
              <a:t> toho, co zadavatel poptává, musí </a:t>
            </a:r>
            <a:r>
              <a:rPr lang="cs-CZ" sz="3500" dirty="0">
                <a:solidFill>
                  <a:srgbClr val="004D7E"/>
                </a:solidFill>
              </a:rPr>
              <a:t>být jednoznačný, určitý a dostatečný </a:t>
            </a:r>
            <a:r>
              <a:rPr lang="cs-CZ" sz="3500" b="0" dirty="0"/>
              <a:t>(zadavatel musí mít jistotu, že vše, co mu bude nabídnuto a co vyhoví stanoveným podmínkám, je tím, co opravdu chce a potřebuje)</a:t>
            </a:r>
          </a:p>
          <a:p>
            <a:pPr algn="just" fontAlgn="base">
              <a:lnSpc>
                <a:spcPct val="90000"/>
              </a:lnSpc>
              <a:defRPr/>
            </a:pPr>
            <a:r>
              <a:rPr lang="cs-CZ" sz="3500" dirty="0">
                <a:solidFill>
                  <a:srgbClr val="004D7E"/>
                </a:solidFill>
              </a:rPr>
              <a:t>nelze </a:t>
            </a:r>
            <a:r>
              <a:rPr lang="cs-CZ" sz="3500" b="0" dirty="0"/>
              <a:t>(až na výjimky) </a:t>
            </a:r>
            <a:r>
              <a:rPr lang="cs-CZ" sz="3500" dirty="0">
                <a:solidFill>
                  <a:srgbClr val="004D7E"/>
                </a:solidFill>
              </a:rPr>
              <a:t>přímo nebo nepřímo odkazovat na konkrétní výrobky a jejich výrobce či služby</a:t>
            </a:r>
          </a:p>
          <a:p>
            <a:pPr lvl="0" algn="just" fontAlgn="base">
              <a:lnSpc>
                <a:spcPct val="90000"/>
              </a:lnSpc>
              <a:defRPr/>
            </a:pPr>
            <a:endParaRPr lang="cs-CZ" sz="3600" b="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5" name="AutoShape 2" descr="Moderní modré kupé sportovní auto v showroomu - Bez autorských poplatků Automobil - Motorové vozidlo Stock fotka">
            <a:extLst>
              <a:ext uri="{FF2B5EF4-FFF2-40B4-BE49-F238E27FC236}">
                <a16:creationId xmlns:a16="http://schemas.microsoft.com/office/drawing/2014/main" id="{6751A7D4-D1AD-462E-91ED-D3D1CABEE1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75600" y="59420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727C498-AD22-4110-90FB-F2E84F60C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090" y="6076717"/>
            <a:ext cx="5976664" cy="395487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247FE987-50B0-4036-98BA-CF4F83757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1" b="-4285"/>
          <a:stretch/>
        </p:blipFill>
        <p:spPr>
          <a:xfrm>
            <a:off x="8488834" y="6076717"/>
            <a:ext cx="5878769" cy="412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9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800" dirty="0"/>
              <a:t>Zadávací podmínky – na co se zaměřit, nejen u veřejných zakázek malého rozsahu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493721" y="2521864"/>
            <a:ext cx="15337703" cy="8754149"/>
          </a:xfrm>
        </p:spPr>
        <p:txBody>
          <a:bodyPr/>
          <a:lstStyle/>
          <a:p>
            <a:pPr marL="0" lvl="0" indent="0" fontAlgn="base">
              <a:lnSpc>
                <a:spcPct val="90000"/>
              </a:lnSpc>
              <a:spcAft>
                <a:spcPts val="1200"/>
              </a:spcAft>
              <a:buNone/>
              <a:defRPr/>
            </a:pPr>
            <a:r>
              <a:rPr lang="cs-CZ" sz="3800" u="sng" dirty="0">
                <a:solidFill>
                  <a:srgbClr val="004D7E"/>
                </a:solidFill>
              </a:rPr>
              <a:t>Vymezení požadavků na kvalifikaci – jakého dodavatele očekávám</a:t>
            </a:r>
          </a:p>
          <a:p>
            <a:pPr lvl="0" algn="just" fontAlgn="base">
              <a:lnSpc>
                <a:spcPct val="90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cs-CZ" sz="3500" dirty="0">
                <a:solidFill>
                  <a:srgbClr val="004D7E"/>
                </a:solidFill>
              </a:rPr>
              <a:t>jednoznačnost, určitost, transparentnost </a:t>
            </a:r>
            <a:r>
              <a:rPr lang="cs-CZ" sz="3500" b="0" dirty="0">
                <a:solidFill>
                  <a:srgbClr val="00002C"/>
                </a:solidFill>
              </a:rPr>
              <a:t>(odpovědnost nese zadavatel)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500" dirty="0">
                <a:solidFill>
                  <a:srgbClr val="004D7E"/>
                </a:solidFill>
              </a:rPr>
              <a:t>kvalifikace (zejm. v podobě tzv. referencí) je v zadavatelském prostředí často přeceňována a nevhodně nastavována</a:t>
            </a:r>
            <a:r>
              <a:rPr lang="cs-CZ" sz="3500" b="0" dirty="0"/>
              <a:t> – je třeba klást si otázky:</a:t>
            </a:r>
          </a:p>
          <a:p>
            <a:pPr marL="904875" lvl="0" indent="-571500" algn="just" fontAlgn="base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cs-CZ" sz="3500" b="0" dirty="0"/>
              <a:t>co je větší zárukou kvalitního provedení díla: tři referenční zakázky realizované před pěti lety (blíže nespecifikovanými pracovníky) nebo kvalitní tým, který je smluvně zavázán se na realizaci podílet?</a:t>
            </a:r>
          </a:p>
          <a:p>
            <a:pPr marL="333375" lvl="0" indent="0" algn="just" fontAlgn="base">
              <a:lnSpc>
                <a:spcPct val="110000"/>
              </a:lnSpc>
              <a:buNone/>
              <a:defRPr/>
            </a:pPr>
            <a:r>
              <a:rPr lang="cs-CZ" sz="3500" b="0" dirty="0"/>
              <a:t>	</a:t>
            </a:r>
            <a:r>
              <a:rPr lang="cs-CZ" sz="3500" b="0" i="1" dirty="0"/>
              <a:t>zkušenosti dodavatele vs. zkušenosti členů pracovního týmu</a:t>
            </a:r>
          </a:p>
          <a:p>
            <a:pPr marL="904875" lvl="0" indent="-571500" algn="just" fontAlgn="base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cs-CZ" sz="3500" b="0" dirty="0"/>
              <a:t>pozor na nadhodnocování počtu referenčních zkušeností</a:t>
            </a:r>
          </a:p>
          <a:p>
            <a:pPr marL="333375" indent="0" algn="just" fontAlgn="base">
              <a:lnSpc>
                <a:spcPct val="110000"/>
              </a:lnSpc>
              <a:buNone/>
              <a:defRPr/>
            </a:pPr>
            <a:r>
              <a:rPr lang="cs-CZ" sz="3600" u="sng" dirty="0">
                <a:solidFill>
                  <a:srgbClr val="004D7E"/>
                </a:solidFill>
              </a:rPr>
              <a:t>Vymezení způsobu hodnocení – jaká nabídka je ta nejvýhodnější</a:t>
            </a:r>
            <a:endParaRPr lang="cs-CZ" sz="3600" b="0" dirty="0"/>
          </a:p>
          <a:p>
            <a:pPr marL="539750" indent="-539750" algn="just">
              <a:buFont typeface="Wingdings" panose="05000000000000000000" pitchFamily="2" charset="2"/>
              <a:buChar char="Ø"/>
            </a:pPr>
            <a:r>
              <a:rPr lang="cs-CZ" sz="3600" b="0" dirty="0"/>
              <a:t>hodnocení na nejnižší nabídkovou cenu</a:t>
            </a:r>
          </a:p>
          <a:p>
            <a:pPr marL="539750" indent="-539750" algn="just">
              <a:buFont typeface="Wingdings" panose="05000000000000000000" pitchFamily="2" charset="2"/>
              <a:buChar char="Ø"/>
            </a:pPr>
            <a:r>
              <a:rPr lang="cs-CZ" sz="3600" b="0" dirty="0"/>
              <a:t>zohlednění nákladů životního cyklu v hodnocení</a:t>
            </a:r>
          </a:p>
          <a:p>
            <a:pPr marL="539750" indent="-539750" algn="just">
              <a:buFont typeface="Wingdings" panose="05000000000000000000" pitchFamily="2" charset="2"/>
              <a:buChar char="Ø"/>
            </a:pPr>
            <a:r>
              <a:rPr lang="cs-CZ" sz="3600" b="0" dirty="0"/>
              <a:t>hodnocení poměr cena: kvalita</a:t>
            </a:r>
          </a:p>
        </p:txBody>
      </p:sp>
      <p:sp>
        <p:nvSpPr>
          <p:cNvPr id="5" name="AutoShape 2" descr="Moderní modré kupé sportovní auto v showroomu - Bez autorských poplatků Automobil - Motorové vozidlo Stock fotka">
            <a:extLst>
              <a:ext uri="{FF2B5EF4-FFF2-40B4-BE49-F238E27FC236}">
                <a16:creationId xmlns:a16="http://schemas.microsoft.com/office/drawing/2014/main" id="{6751A7D4-D1AD-462E-91ED-D3D1CABEE1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75600" y="59420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203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9046</TotalTime>
  <Words>924</Words>
  <Application>Microsoft Office PowerPoint</Application>
  <PresentationFormat>Vlastní</PresentationFormat>
  <Paragraphs>78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Kobza Michal</dc:creator>
  <cp:lastModifiedBy>Marcela Porvazníková</cp:lastModifiedBy>
  <cp:revision>610</cp:revision>
  <cp:lastPrinted>2021-07-28T09:20:51Z</cp:lastPrinted>
  <dcterms:created xsi:type="dcterms:W3CDTF">2017-06-29T14:32:04Z</dcterms:created>
  <dcterms:modified xsi:type="dcterms:W3CDTF">2023-11-20T20:38:55Z</dcterms:modified>
</cp:coreProperties>
</file>