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8" r:id="rId4"/>
    <p:sldId id="279" r:id="rId5"/>
    <p:sldId id="280" r:id="rId6"/>
    <p:sldId id="282" r:id="rId7"/>
    <p:sldId id="281" r:id="rId8"/>
    <p:sldId id="269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7295"/>
    <a:srgbClr val="2ABDF2"/>
    <a:srgbClr val="0054A6"/>
    <a:srgbClr val="56C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050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37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47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53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25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528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74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8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6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7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77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E8C53-BAA3-4422-9B4B-5AC1949A00AC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C6520-6974-4168-81F9-0AFA2208F2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5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630433" y="5412258"/>
            <a:ext cx="2939886" cy="699351"/>
          </a:xfrm>
        </p:spPr>
        <p:txBody>
          <a:bodyPr>
            <a:normAutofit/>
          </a:bodyPr>
          <a:lstStyle/>
          <a:p>
            <a:r>
              <a:rPr lang="cs-CZ" sz="2000" b="1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Karel Dvořák</a:t>
            </a:r>
            <a:br>
              <a:rPr lang="cs-CZ" sz="20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cs-CZ" sz="20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náměstek člena vlády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43897" y="2402754"/>
            <a:ext cx="10304206" cy="1756881"/>
          </a:xfrm>
        </p:spPr>
        <p:txBody>
          <a:bodyPr>
            <a:noAutofit/>
          </a:bodyPr>
          <a:lstStyle/>
          <a:p>
            <a:r>
              <a:rPr lang="cs-CZ" sz="5200" b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ZEFEKTIVŇUJEME SYSTÉM A VÝKON VEŘEJNÉHO OPATROVNICTVÍ</a:t>
            </a:r>
          </a:p>
          <a:p>
            <a:endParaRPr lang="en-GB" sz="5400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Obrázek 4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9D9B7D75-1D2F-3CF0-43CB-2ED49E52D5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2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719192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PROBLÉMY SOUČASNÉHO </a:t>
            </a:r>
          </a:p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VEŘEJNÉHO OPATROVNICTVÍ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3696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Nemožnost přenést výkon veřejného opatrovnictví na jinou obec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není-li jinak příslušná obec schopna výkon této činnosti zabezpečit.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Obce nemohou přenášet výkon veřejného opatrovnictví 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prostřednictvím veřejnoprávní smlouvy.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cs-CZ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  <p:pic>
        <p:nvPicPr>
          <p:cNvPr id="7" name="Grafický objekt 6" descr="Šipky ve tvaru V se souvislou výplní">
            <a:extLst>
              <a:ext uri="{FF2B5EF4-FFF2-40B4-BE49-F238E27FC236}">
                <a16:creationId xmlns:a16="http://schemas.microsoft.com/office/drawing/2014/main" id="{1F7D0D9B-301D-903A-994A-3AE2B73D29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78787" y="541715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3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719192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PROBLÉMY SOUČASNÉHO </a:t>
            </a:r>
          </a:p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VEŘEJNÉHO OPATROVNICTVÍ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3696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 Neexistence jednotného a funkčního systému sběru dat o počtu osob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jejichž       </a:t>
            </a:r>
            <a:r>
              <a:rPr lang="cs-CZ" sz="2000" dirty="0" err="1">
                <a:solidFill>
                  <a:srgbClr val="4D729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ddd</a:t>
            </a:r>
            <a:r>
              <a:rPr lang="cs-CZ" sz="20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opatrovníkem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je obec.</a:t>
            </a:r>
          </a:p>
          <a:p>
            <a:pPr marL="457200" indent="-457200" algn="just">
              <a:lnSpc>
                <a:spcPct val="150000"/>
              </a:lnSpc>
              <a:buAutoNum type="arabicPeriod" startAt="4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Spor o gesci veřejného opatrovnictví 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mezi ministerstvy.</a:t>
            </a:r>
          </a:p>
          <a:p>
            <a:pPr>
              <a:lnSpc>
                <a:spcPct val="150000"/>
              </a:lnSpc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  <p:pic>
        <p:nvPicPr>
          <p:cNvPr id="9" name="Grafický objekt 8" descr="Blesk obrys">
            <a:extLst>
              <a:ext uri="{FF2B5EF4-FFF2-40B4-BE49-F238E27FC236}">
                <a16:creationId xmlns:a16="http://schemas.microsoft.com/office/drawing/2014/main" id="{AA5BC7BB-3274-4A3D-FA21-CF0C996C0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9291" y="1187966"/>
            <a:ext cx="5670034" cy="5670034"/>
          </a:xfrm>
          <a:prstGeom prst="rect">
            <a:avLst/>
          </a:prstGeom>
        </p:spPr>
      </p:pic>
      <p:sp>
        <p:nvSpPr>
          <p:cNvPr id="6" name="Šipka: dolů 5">
            <a:extLst>
              <a:ext uri="{FF2B5EF4-FFF2-40B4-BE49-F238E27FC236}">
                <a16:creationId xmlns:a16="http://schemas.microsoft.com/office/drawing/2014/main" id="{EC10BA67-9ACF-BBF9-BD7A-D2F74ED105AE}"/>
              </a:ext>
            </a:extLst>
          </p:cNvPr>
          <p:cNvSpPr/>
          <p:nvPr/>
        </p:nvSpPr>
        <p:spPr>
          <a:xfrm>
            <a:off x="5766986" y="4290318"/>
            <a:ext cx="658026" cy="52129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9C6C34C-32C7-8707-7502-92562A0841E2}"/>
              </a:ext>
            </a:extLst>
          </p:cNvPr>
          <p:cNvSpPr txBox="1"/>
          <p:nvPr/>
        </p:nvSpPr>
        <p:spPr>
          <a:xfrm>
            <a:off x="3495839" y="4929597"/>
            <a:ext cx="5200320" cy="463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Zátěž pro nejmenší obce a neefektivita výkonu.</a:t>
            </a:r>
          </a:p>
        </p:txBody>
      </p:sp>
    </p:spTree>
    <p:extLst>
      <p:ext uri="{BB962C8B-B14F-4D97-AF65-F5344CB8AC3E}">
        <p14:creationId xmlns:p14="http://schemas.microsoft.com/office/powerpoint/2010/main" val="348089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231133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ŘEŠENÍ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3696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Umožnit přenos veřejného opatrovnictví na jinou vhodnou obec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není-li jinak příslušná obec schopna výkon této činnosti zabezpečit.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Umožnit přenos výkonu veřejného opatrovnictví 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prostřednictví veřejnoprávní smlouvy mezi obcemi. </a:t>
            </a: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  <p:pic>
        <p:nvPicPr>
          <p:cNvPr id="7" name="Grafický objekt 6" descr="Šipky ve tvaru V se souvislou výplní">
            <a:extLst>
              <a:ext uri="{FF2B5EF4-FFF2-40B4-BE49-F238E27FC236}">
                <a16:creationId xmlns:a16="http://schemas.microsoft.com/office/drawing/2014/main" id="{1F7D0D9B-301D-903A-994A-3AE2B73D29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78787" y="541715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43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231133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ŘEŠENÍ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3696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Stanovit povinnost sběru dat o počtu osob, 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jejichž opatrovníkem je obec zejména v souvislosti s průběžným financováním.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3"/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Gesční příslušnost Ministerstva práce a sociálních věcí </a:t>
            </a: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 oblast veřejného opatrovnictví.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  <p:pic>
        <p:nvPicPr>
          <p:cNvPr id="6" name="Grafický objekt 5" descr="Rozsvícená světla se souvislou výplní">
            <a:extLst>
              <a:ext uri="{FF2B5EF4-FFF2-40B4-BE49-F238E27FC236}">
                <a16:creationId xmlns:a16="http://schemas.microsoft.com/office/drawing/2014/main" id="{FB817489-6D90-DB2D-6CD4-C2E670FD27C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4119" y="812800"/>
            <a:ext cx="5943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49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231133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ŘEŠENÍ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1215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Návrh novely zákona, kterým se mění některé zákony v souvislosti s veřejným opatrovnictvím.  </a:t>
            </a:r>
            <a:endParaRPr lang="cs-CZ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  <p:pic>
        <p:nvPicPr>
          <p:cNvPr id="6" name="Grafický objekt 5" descr="Rozsvícená světla se souvislou výplní">
            <a:extLst>
              <a:ext uri="{FF2B5EF4-FFF2-40B4-BE49-F238E27FC236}">
                <a16:creationId xmlns:a16="http://schemas.microsoft.com/office/drawing/2014/main" id="{FB817489-6D90-DB2D-6CD4-C2E670FD27C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4119" y="812800"/>
            <a:ext cx="5943600" cy="5943600"/>
          </a:xfrm>
          <a:prstGeom prst="rect">
            <a:avLst/>
          </a:prstGeom>
        </p:spPr>
      </p:pic>
      <p:sp>
        <p:nvSpPr>
          <p:cNvPr id="4" name="Podnadpis 2">
            <a:extLst>
              <a:ext uri="{FF2B5EF4-FFF2-40B4-BE49-F238E27FC236}">
                <a16:creationId xmlns:a16="http://schemas.microsoft.com/office/drawing/2014/main" id="{7168A61B-1C08-5AA3-E146-FA84155802FB}"/>
              </a:ext>
            </a:extLst>
          </p:cNvPr>
          <p:cNvSpPr txBox="1">
            <a:spLocks/>
          </p:cNvSpPr>
          <p:nvPr/>
        </p:nvSpPr>
        <p:spPr>
          <a:xfrm>
            <a:off x="613275" y="4163658"/>
            <a:ext cx="10965450" cy="1215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 je nyní v meziresortním připomínkovém řízení a brzy bude </a:t>
            </a:r>
            <a:b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cs-CZ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předložen vládě k projednání.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8DB683BC-671A-D798-1244-EB8EF759BED6}"/>
              </a:ext>
            </a:extLst>
          </p:cNvPr>
          <p:cNvSpPr/>
          <p:nvPr/>
        </p:nvSpPr>
        <p:spPr>
          <a:xfrm>
            <a:off x="5766987" y="3586642"/>
            <a:ext cx="658026" cy="52129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90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231133"/>
            <a:ext cx="9144000" cy="719083"/>
          </a:xfrm>
        </p:spPr>
        <p:txBody>
          <a:bodyPr>
            <a:noAutofit/>
          </a:bodyPr>
          <a:lstStyle/>
          <a:p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CO NÁS DÁLE ČEKÁ…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27737" y="2441828"/>
            <a:ext cx="10965450" cy="36969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Prosadit co možná nejrychlejší průchod novely legislativním </a:t>
            </a:r>
            <a:r>
              <a:rPr lang="cs-CZ" sz="2000" b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procesem.</a:t>
            </a:r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 sladit spolupráci veřejných opatrovníků s opatrovnickými soudy?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 posílit personální zabezpečení veřejného opatrovnictví? 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Jak zajistit kontinuitu péče o opatrovance při změnách?</a:t>
            </a:r>
          </a:p>
          <a:p>
            <a:pPr algn="just"/>
            <a:endParaRPr lang="cs-CZ" sz="20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r>
              <a:rPr lang="cs-CZ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en-US" sz="2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Obrázek 1" descr="Obsah obrázku text, Písmo, Grafika, grafický design&#10;&#10;Popis byl vytvořen automaticky">
            <a:extLst>
              <a:ext uri="{FF2B5EF4-FFF2-40B4-BE49-F238E27FC236}">
                <a16:creationId xmlns:a16="http://schemas.microsoft.com/office/drawing/2014/main" id="{5ECFDAFB-4A89-555C-D7D5-8B80EAF417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7" y="5607658"/>
            <a:ext cx="2788926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1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72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E75F093F-20BE-41AD-A3AB-946C63842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70" y="5608455"/>
            <a:ext cx="2432309" cy="530353"/>
          </a:xfrm>
          <a:prstGeom prst="rect">
            <a:avLst/>
          </a:prstGeom>
        </p:spPr>
      </p:pic>
      <p:sp>
        <p:nvSpPr>
          <p:cNvPr id="14" name="Podnadpis 2">
            <a:extLst>
              <a:ext uri="{FF2B5EF4-FFF2-40B4-BE49-F238E27FC236}">
                <a16:creationId xmlns:a16="http://schemas.microsoft.com/office/drawing/2014/main" id="{71E7A7E2-4C7F-715B-F1FC-22DEB2722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970" y="3546085"/>
            <a:ext cx="9144000" cy="719083"/>
          </a:xfrm>
        </p:spPr>
        <p:txBody>
          <a:bodyPr>
            <a:noAutofit/>
          </a:bodyPr>
          <a:lstStyle/>
          <a:p>
            <a:pPr algn="l"/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DĚKUJI</a:t>
            </a:r>
          </a:p>
          <a:p>
            <a:pPr algn="l"/>
            <a:r>
              <a:rPr lang="cs-CZ" sz="4500" b="1" dirty="0">
                <a:solidFill>
                  <a:schemeClr val="bg1"/>
                </a:solidFill>
                <a:latin typeface="Cy" panose="020000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ZA POZORNOST!</a:t>
            </a:r>
            <a:endParaRPr lang="en-GB" sz="4500" b="1" dirty="0">
              <a:solidFill>
                <a:schemeClr val="bg1"/>
              </a:solidFill>
              <a:latin typeface="Cy" panose="02000000000000000000" pitchFamily="5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97115E4C-48B9-E375-DDE9-F40692B45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20BC3B-D612-25F0-6258-7E5055944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9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669E0E-0FE4-8428-40E8-CF2C73C69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81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CA6AF68-2DA5-A366-D959-1591FE9E4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3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8" name="Obrázek 7" descr="Obsah obrázku symbol, kruh, logo, Písmo&#10;&#10;Popis byl vytvořen automaticky">
            <a:extLst>
              <a:ext uri="{FF2B5EF4-FFF2-40B4-BE49-F238E27FC236}">
                <a16:creationId xmlns:a16="http://schemas.microsoft.com/office/drawing/2014/main" id="{81C8EBA8-FDA0-A020-3715-29F64DB093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486" y="4372027"/>
            <a:ext cx="1220488" cy="1220488"/>
          </a:xfrm>
          <a:prstGeom prst="rect">
            <a:avLst/>
          </a:prstGeom>
        </p:spPr>
      </p:pic>
      <p:pic>
        <p:nvPicPr>
          <p:cNvPr id="12" name="Obrázek 11" descr="Obsah obrázku kruh, Grafika, černobílá, symbol&#10;&#10;Popis byl vytvořen automaticky">
            <a:extLst>
              <a:ext uri="{FF2B5EF4-FFF2-40B4-BE49-F238E27FC236}">
                <a16:creationId xmlns:a16="http://schemas.microsoft.com/office/drawing/2014/main" id="{0A03EAF0-955C-5F11-3095-66DE061FAD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893" y="2595759"/>
            <a:ext cx="939292" cy="939292"/>
          </a:xfrm>
          <a:prstGeom prst="rect">
            <a:avLst/>
          </a:prstGeom>
        </p:spPr>
      </p:pic>
      <p:pic>
        <p:nvPicPr>
          <p:cNvPr id="15" name="Obrázek 14" descr="Obsah obrázku symbol, logo&#10;&#10;Popis byl vytvořen automaticky">
            <a:extLst>
              <a:ext uri="{FF2B5EF4-FFF2-40B4-BE49-F238E27FC236}">
                <a16:creationId xmlns:a16="http://schemas.microsoft.com/office/drawing/2014/main" id="{21ADB9E0-FC39-B0AC-5231-A33F4A66728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523" y="711018"/>
            <a:ext cx="832032" cy="832032"/>
          </a:xfrm>
          <a:prstGeom prst="rect">
            <a:avLst/>
          </a:prstGeom>
        </p:spPr>
      </p:pic>
      <p:sp>
        <p:nvSpPr>
          <p:cNvPr id="17" name="TextovéPole 16">
            <a:extLst>
              <a:ext uri="{FF2B5EF4-FFF2-40B4-BE49-F238E27FC236}">
                <a16:creationId xmlns:a16="http://schemas.microsoft.com/office/drawing/2014/main" id="{8329B943-9A9D-D5DC-5DA1-E8F2E271B3C4}"/>
              </a:ext>
            </a:extLst>
          </p:cNvPr>
          <p:cNvSpPr txBox="1"/>
          <p:nvPr/>
        </p:nvSpPr>
        <p:spPr>
          <a:xfrm>
            <a:off x="9941407" y="3816814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_</a:t>
            </a:r>
            <a:r>
              <a:rPr lang="cs-CZ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kareldvorak</a:t>
            </a:r>
            <a:endParaRPr lang="cs-CZ" dirty="0"/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0BC9846E-8D1B-3C7B-FD77-C712F7DF26C3}"/>
              </a:ext>
            </a:extLst>
          </p:cNvPr>
          <p:cNvSpPr txBox="1"/>
          <p:nvPr/>
        </p:nvSpPr>
        <p:spPr>
          <a:xfrm>
            <a:off x="9404694" y="1796868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@kareldvoraknamestek</a:t>
            </a:r>
            <a:endParaRPr lang="cs-CZ" dirty="0"/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2B8142D2-7D9C-B06D-3D01-32E66A0BD334}"/>
              </a:ext>
            </a:extLst>
          </p:cNvPr>
          <p:cNvSpPr txBox="1"/>
          <p:nvPr/>
        </p:nvSpPr>
        <p:spPr>
          <a:xfrm>
            <a:off x="9845745" y="5688965"/>
            <a:ext cx="6097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@_KarelDvorak</a:t>
            </a:r>
            <a:endParaRPr lang="cs-CZ" dirty="0"/>
          </a:p>
        </p:txBody>
      </p: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35E66F8B-B654-3C5E-22F8-80D4157DD5EC}"/>
              </a:ext>
            </a:extLst>
          </p:cNvPr>
          <p:cNvCxnSpPr/>
          <p:nvPr/>
        </p:nvCxnSpPr>
        <p:spPr>
          <a:xfrm>
            <a:off x="8929991" y="0"/>
            <a:ext cx="0" cy="700391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6573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236</Words>
  <Application>Microsoft Office PowerPoint</Application>
  <PresentationFormat>Širokoúhlá obrazovka</PresentationFormat>
  <Paragraphs>57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Cy</vt:lpstr>
      <vt:lpstr>Open Sans</vt:lpstr>
      <vt:lpstr>Open Sans Light</vt:lpstr>
      <vt:lpstr>Motiv Office</vt:lpstr>
      <vt:lpstr>Karel Dvořák náměstek člena vlády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Úřad vlády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</dc:title>
  <dc:creator>Rýdl Filip</dc:creator>
  <cp:lastModifiedBy>Marcela Porvazníková</cp:lastModifiedBy>
  <cp:revision>45</cp:revision>
  <dcterms:created xsi:type="dcterms:W3CDTF">2022-03-28T07:05:41Z</dcterms:created>
  <dcterms:modified xsi:type="dcterms:W3CDTF">2023-11-20T20:46:19Z</dcterms:modified>
</cp:coreProperties>
</file>