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592" r:id="rId6"/>
    <p:sldId id="599" r:id="rId7"/>
    <p:sldId id="593" r:id="rId8"/>
    <p:sldId id="583" r:id="rId9"/>
    <p:sldId id="595" r:id="rId10"/>
    <p:sldId id="614" r:id="rId11"/>
    <p:sldId id="596" r:id="rId12"/>
    <p:sldId id="594" r:id="rId13"/>
    <p:sldId id="613" r:id="rId14"/>
    <p:sldId id="575" r:id="rId15"/>
    <p:sldId id="600" r:id="rId16"/>
    <p:sldId id="572" r:id="rId17"/>
    <p:sldId id="573" r:id="rId18"/>
    <p:sldId id="601" r:id="rId19"/>
    <p:sldId id="606" r:id="rId20"/>
    <p:sldId id="589" r:id="rId21"/>
    <p:sldId id="610" r:id="rId22"/>
    <p:sldId id="615" r:id="rId23"/>
    <p:sldId id="616" r:id="rId24"/>
    <p:sldId id="618" r:id="rId25"/>
    <p:sldId id="604" r:id="rId26"/>
    <p:sldId id="608" r:id="rId27"/>
    <p:sldId id="612" r:id="rId28"/>
    <p:sldId id="581" r:id="rId29"/>
    <p:sldId id="456" r:id="rId3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5E7"/>
    <a:srgbClr val="83AEE1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DCEFD-3C91-40C4-860E-EBDC3099F593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DF141-5672-462A-A043-5B68CDEA47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93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57185-84AF-4AAF-BB1F-04146E08BDAC}" type="datetimeFigureOut">
              <a:rPr lang="cs-CZ" smtClean="0"/>
              <a:pPr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0F4AF-BA39-4BA8-9F01-189E2B2B31A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60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Praha, 25.3.2009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Název prezentace,  autor, funkce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Praha, 25.3.2009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Název prezentace,  autor, funkce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Praha, 25.3.2009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Název prezentace,  autor, funkce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C0000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0" y="642939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Praha, </a:t>
            </a:r>
            <a:br>
              <a:rPr lang="cs-CZ" smtClean="0"/>
            </a:br>
            <a:r>
              <a:rPr lang="cs-CZ" smtClean="0"/>
              <a:t>25.3.2009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00364" y="6421461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 prezentace,  </a:t>
            </a:r>
            <a:br>
              <a:rPr lang="cs-CZ" dirty="0" smtClean="0"/>
            </a:br>
            <a:r>
              <a:rPr lang="cs-CZ" dirty="0" smtClean="0"/>
              <a:t>autor, funkce, apod.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ovací čára 7"/>
          <p:cNvCxnSpPr/>
          <p:nvPr userDrawn="1"/>
        </p:nvCxnSpPr>
        <p:spPr>
          <a:xfrm>
            <a:off x="428596" y="157161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Praha, </a:t>
            </a:r>
          </a:p>
          <a:p>
            <a:r>
              <a:rPr lang="cs-CZ" dirty="0" smtClean="0"/>
              <a:t>25.3.2009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Název prezentace,  </a:t>
            </a:r>
          </a:p>
          <a:p>
            <a:r>
              <a:rPr lang="cs-CZ" dirty="0" smtClean="0"/>
              <a:t>autor, funkce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Praha, </a:t>
            </a:r>
          </a:p>
          <a:p>
            <a:r>
              <a:rPr lang="cs-CZ" dirty="0" smtClean="0"/>
              <a:t>25.3.2009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Název prezentace,  </a:t>
            </a:r>
          </a:p>
          <a:p>
            <a:r>
              <a:rPr lang="cs-CZ" dirty="0" smtClean="0"/>
              <a:t>autor, funkce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Praha, </a:t>
            </a:r>
          </a:p>
          <a:p>
            <a:r>
              <a:rPr lang="cs-CZ" dirty="0" smtClean="0"/>
              <a:t>25.3.2009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Název prezentace,  </a:t>
            </a:r>
          </a:p>
          <a:p>
            <a:r>
              <a:rPr lang="cs-CZ" dirty="0" smtClean="0"/>
              <a:t>autor, funkce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Praha, </a:t>
            </a:r>
          </a:p>
          <a:p>
            <a:r>
              <a:rPr lang="cs-CZ" dirty="0" smtClean="0"/>
              <a:t>25.3.2009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Název prezentace, </a:t>
            </a:r>
          </a:p>
          <a:p>
            <a:r>
              <a:rPr lang="cs-CZ" dirty="0" smtClean="0"/>
              <a:t>autor, funkce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Praha, </a:t>
            </a:r>
          </a:p>
          <a:p>
            <a:r>
              <a:rPr lang="cs-CZ" dirty="0" smtClean="0"/>
              <a:t>25.3.2009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Název prezentace,  </a:t>
            </a:r>
          </a:p>
          <a:p>
            <a:r>
              <a:rPr lang="cs-CZ" dirty="0" smtClean="0"/>
              <a:t>autor, funkce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Praha, 25.3.2009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Název prezentace,  autor, funkce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Praha, 25.3.2009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Název prezentace,  autor, funkce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4EE-690F-4746-AA67-60C7F9ED09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406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Praha, </a:t>
            </a:r>
          </a:p>
          <a:p>
            <a:r>
              <a:rPr lang="cs-CZ" smtClean="0"/>
              <a:t>25.3.2009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00364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Název prezentace,  </a:t>
            </a:r>
          </a:p>
          <a:p>
            <a:r>
              <a:rPr lang="cs-CZ" smtClean="0"/>
              <a:t>autor, funkce, apod.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67556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052737"/>
            <a:ext cx="8820471" cy="1440159"/>
          </a:xfrm>
        </p:spPr>
        <p:txBody>
          <a:bodyPr>
            <a:normAutofit/>
          </a:bodyPr>
          <a:lstStyle/>
          <a:p>
            <a:pPr algn="l"/>
            <a:r>
              <a:rPr lang="cs-CZ" sz="4100" dirty="0" smtClean="0">
                <a:solidFill>
                  <a:srgbClr val="CC0000"/>
                </a:solidFill>
              </a:rPr>
              <a:t>Digitální </a:t>
            </a:r>
            <a:r>
              <a:rPr lang="cs-CZ" sz="4100" dirty="0">
                <a:solidFill>
                  <a:srgbClr val="CC0000"/>
                </a:solidFill>
              </a:rPr>
              <a:t>technické </a:t>
            </a:r>
            <a:r>
              <a:rPr lang="cs-CZ" sz="4100" dirty="0" smtClean="0">
                <a:solidFill>
                  <a:srgbClr val="CC0000"/>
                </a:solidFill>
              </a:rPr>
              <a:t>mapy </a:t>
            </a:r>
            <a:r>
              <a:rPr lang="cs-CZ" sz="4100" dirty="0" smtClean="0">
                <a:solidFill>
                  <a:srgbClr val="CC0000"/>
                </a:solidFill>
              </a:rPr>
              <a:t>– nejen nová povinnost obcí</a:t>
            </a:r>
            <a:endParaRPr lang="cs-CZ" sz="4100" b="1" dirty="0">
              <a:solidFill>
                <a:srgbClr val="CC0000"/>
              </a:solidFill>
            </a:endParaRPr>
          </a:p>
        </p:txBody>
      </p:sp>
      <p:sp>
        <p:nvSpPr>
          <p:cNvPr id="5" name="Podnadpis 2"/>
          <p:cNvSpPr>
            <a:spLocks/>
          </p:cNvSpPr>
          <p:nvPr/>
        </p:nvSpPr>
        <p:spPr bwMode="auto">
          <a:xfrm>
            <a:off x="539552" y="4143375"/>
            <a:ext cx="7818636" cy="238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3600" dirty="0">
                <a:solidFill>
                  <a:schemeClr val="bg1"/>
                </a:solidFill>
                <a:latin typeface="Calibri" pitchFamily="34" charset="0"/>
              </a:rPr>
              <a:t>Karel Štencel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cs-CZ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cs-CZ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5157192"/>
            <a:ext cx="860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Celostátní k</a:t>
            </a:r>
            <a:r>
              <a:rPr lang="cs-CZ" dirty="0" smtClean="0">
                <a:solidFill>
                  <a:schemeClr val="bg1"/>
                </a:solidFill>
              </a:rPr>
              <a:t>onference SMS ČR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10. </a:t>
            </a:r>
            <a:r>
              <a:rPr lang="cs-CZ" dirty="0" smtClean="0">
                <a:solidFill>
                  <a:schemeClr val="bg1"/>
                </a:solidFill>
              </a:rPr>
              <a:t>listopadu 2022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12266"/>
            <a:ext cx="8892480" cy="4409022"/>
          </a:xfrm>
        </p:spPr>
        <p:txBody>
          <a:bodyPr vert="horz" lIns="91440" tIns="45720" rIns="91440" bIns="45720" rtlCol="0">
            <a:noAutofit/>
          </a:bodyPr>
          <a:lstStyle/>
          <a:p>
            <a:pPr marL="255588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Zákon stanovuje </a:t>
            </a:r>
            <a:r>
              <a:rPr lang="cs-CZ" sz="24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ČÚZK správcem IS DMVS </a:t>
            </a:r>
          </a:p>
          <a:p>
            <a:pPr marL="7127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u="sng" dirty="0" smtClean="0">
                <a:latin typeface="+mj-lt"/>
              </a:rPr>
              <a:t>Funkce IS DMVS:</a:t>
            </a:r>
          </a:p>
          <a:p>
            <a:pPr marL="895350" lvl="4" indent="-182563" defTabSz="9874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+mj-lt"/>
              </a:rPr>
              <a:t>jednotné rozhraní pro zobrazení katastrální mapy, </a:t>
            </a:r>
            <a:r>
              <a:rPr lang="cs-CZ" sz="1800" dirty="0" err="1" smtClean="0">
                <a:latin typeface="+mj-lt"/>
              </a:rPr>
              <a:t>ortofota</a:t>
            </a:r>
            <a:r>
              <a:rPr lang="cs-CZ" sz="1800" dirty="0" smtClean="0">
                <a:latin typeface="+mj-lt"/>
              </a:rPr>
              <a:t> a DTM krajů,</a:t>
            </a:r>
          </a:p>
          <a:p>
            <a:pPr marL="895350" lvl="4" indent="-182563" defTabSz="9874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+mj-lt"/>
              </a:rPr>
              <a:t>jednotné rozhraní pro předávání údajů k aktualizaci DTM krajů,</a:t>
            </a:r>
          </a:p>
          <a:p>
            <a:pPr marL="895350" lvl="4" indent="-182563" defTabSz="9874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+mj-lt"/>
              </a:rPr>
              <a:t>vedení seznamu vlastníků, provozovatelů a správců technické a dopravní  infrastruktury, včetně údajů o tom, v jakém území působí,</a:t>
            </a:r>
          </a:p>
          <a:p>
            <a:pPr marL="895350" lvl="4" indent="-182563" defTabSz="9874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+mj-lt"/>
              </a:rPr>
              <a:t>vedení seznamu editorů DTM krajů.</a:t>
            </a:r>
          </a:p>
          <a:p>
            <a:pPr marL="255588" lvl="1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Systém musí být zprovozněn 1. července 2023</a:t>
            </a:r>
            <a:r>
              <a:rPr lang="cs-CZ" sz="24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55638" lvl="2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 PS je pozměňovací návrh na posun ostrého provozu na 1. červenec 2024</a:t>
            </a:r>
          </a:p>
          <a:p>
            <a:pPr marL="1112838" lvl="3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6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To neznamená, že systém nebude k 1. červenci 2023 zprovozněn </a:t>
            </a:r>
          </a:p>
          <a:p>
            <a:pPr marL="1112838" lvl="3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cs-CZ" sz="16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Budeme mít čas na pilotní provoz a odladění funkčnosti</a:t>
            </a:r>
            <a:endParaRPr lang="cs-CZ" sz="160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662049" y="655325"/>
            <a:ext cx="8180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Role ČÚZK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11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5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1700808"/>
            <a:ext cx="85688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3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KR má </a:t>
            </a:r>
            <a:r>
              <a:rPr lang="cs-CZ" sz="3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16 členů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2 zástupci ČÚZK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14 zástupců krajů resp. HMP</a:t>
            </a:r>
          </a:p>
          <a:p>
            <a:pPr marL="1362075" lvl="3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Jako </a:t>
            </a:r>
            <a:r>
              <a:rPr lang="cs-CZ" sz="2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stálí hosté se zúčastňují zástupci SŽ a ŘSD</a:t>
            </a:r>
          </a:p>
          <a:p>
            <a:pPr marL="457200" lvl="2">
              <a:spcBef>
                <a:spcPts val="600"/>
              </a:spcBef>
              <a:buClr>
                <a:schemeClr val="tx2"/>
              </a:buClr>
              <a:defRPr/>
            </a:pPr>
            <a:endParaRPr lang="cs-CZ" sz="28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Koordinační rada správců DMVS a DTM</a:t>
            </a:r>
          </a:p>
        </p:txBody>
      </p:sp>
      <p:sp>
        <p:nvSpPr>
          <p:cNvPr id="8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08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67544" y="1628800"/>
            <a:ext cx="860505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Správcem DTM bude kraj  v přenesené působnosti</a:t>
            </a:r>
          </a:p>
          <a:p>
            <a:pPr marL="712788" lvl="2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Může správu vymezené území smluvně předat jinému subjektu (ŘSD, </a:t>
            </a:r>
            <a:r>
              <a:rPr lang="pl-PL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SŽ)</a:t>
            </a:r>
            <a:endParaRPr lang="pl-PL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55588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4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Odlišný režim </a:t>
            </a:r>
            <a:r>
              <a:rPr lang="pl-PL" sz="24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pro editaci </a:t>
            </a:r>
            <a:r>
              <a:rPr lang="pl-PL" sz="24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údajů o sítích a </a:t>
            </a:r>
            <a:r>
              <a:rPr lang="pl-PL" sz="24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pro </a:t>
            </a:r>
            <a:r>
              <a:rPr lang="pl-PL" sz="24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editaci polohopisu prostorové/povrchové situace (objekty </a:t>
            </a:r>
            <a:r>
              <a:rPr lang="pl-PL" sz="24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nesíťového </a:t>
            </a:r>
            <a:r>
              <a:rPr lang="pl-PL" sz="24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charakteru)  </a:t>
            </a:r>
            <a:endParaRPr lang="pl-PL" sz="240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712788" lvl="2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U síťového </a:t>
            </a:r>
            <a:r>
              <a:rPr lang="pl-PL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obsahu </a:t>
            </a:r>
            <a:r>
              <a:rPr lang="pl-PL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budou editorem </a:t>
            </a:r>
            <a:r>
              <a:rPr lang="pl-PL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budou </a:t>
            </a:r>
            <a:r>
              <a:rPr lang="pl-PL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přímo „síťaři</a:t>
            </a:r>
            <a:r>
              <a:rPr lang="pl-PL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pl-PL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(vlastník, </a:t>
            </a:r>
            <a:r>
              <a:rPr lang="pl-PL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provozovatel </a:t>
            </a:r>
            <a:r>
              <a:rPr lang="pl-PL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nebo správce) </a:t>
            </a:r>
            <a:r>
              <a:rPr lang="pl-PL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pl-PL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tedy i obce a kraje</a:t>
            </a:r>
            <a:r>
              <a:rPr lang="pl-PL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!</a:t>
            </a:r>
            <a:endParaRPr lang="pl-PL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712788" lvl="2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pl-PL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ostatního obsahu bude editorem </a:t>
            </a:r>
            <a:r>
              <a:rPr lang="pl-PL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kraj na základě podkladů, které získá </a:t>
            </a:r>
            <a:r>
              <a:rPr lang="pl-PL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od stavebníků</a:t>
            </a:r>
          </a:p>
          <a:p>
            <a:pPr marL="255588" lvl="1" indent="-26511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l-PL" sz="24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 prvcích se povedou </a:t>
            </a:r>
            <a:r>
              <a:rPr lang="pl-PL" sz="24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údaje stanovené vyhláškou </a:t>
            </a:r>
            <a:r>
              <a:rPr lang="pl-PL" sz="24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č. 393/2020 Sb.</a:t>
            </a:r>
          </a:p>
        </p:txBody>
      </p:sp>
      <p:sp>
        <p:nvSpPr>
          <p:cNvPr id="8" name="Obdélník 2"/>
          <p:cNvSpPr>
            <a:spLocks noChangeArrowheads="1"/>
          </p:cNvSpPr>
          <p:nvPr/>
        </p:nvSpPr>
        <p:spPr bwMode="auto">
          <a:xfrm>
            <a:off x="662049" y="655325"/>
            <a:ext cx="8180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Princip správy a editace DTM 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9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1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8" name="Obdélník 2"/>
          <p:cNvSpPr>
            <a:spLocks noChangeArrowheads="1"/>
          </p:cNvSpPr>
          <p:nvPr/>
        </p:nvSpPr>
        <p:spPr bwMode="auto">
          <a:xfrm>
            <a:off x="568325" y="682625"/>
            <a:ext cx="7645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Nová ustanovení zákona o zeměmřictví</a:t>
            </a:r>
            <a:endParaRPr lang="pl-PL" sz="3600" b="1" dirty="0">
              <a:solidFill>
                <a:srgbClr val="C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43" y="0"/>
            <a:ext cx="9154951" cy="624535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188640"/>
            <a:ext cx="43924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Technická mapa tedy obsahuje nejen sítě…</a:t>
            </a:r>
            <a:endParaRPr lang="cs-CZ" dirty="0"/>
          </a:p>
        </p:txBody>
      </p:sp>
      <p:sp>
        <p:nvSpPr>
          <p:cNvPr id="9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5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8" name="Obdélník 2"/>
          <p:cNvSpPr>
            <a:spLocks noChangeArrowheads="1"/>
          </p:cNvSpPr>
          <p:nvPr/>
        </p:nvSpPr>
        <p:spPr bwMode="auto">
          <a:xfrm>
            <a:off x="568325" y="682625"/>
            <a:ext cx="7645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Nová ustanovení zákona o zeměmřictví</a:t>
            </a:r>
            <a:endParaRPr lang="pl-PL" sz="3600" b="1" dirty="0">
              <a:solidFill>
                <a:srgbClr val="C0000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" y="1828"/>
            <a:ext cx="9133672" cy="634162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9512" y="260648"/>
            <a:ext cx="36724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…, ale i polohopis prostorové situace. </a:t>
            </a:r>
            <a:endParaRPr lang="cs-CZ" dirty="0"/>
          </a:p>
        </p:txBody>
      </p:sp>
      <p:sp>
        <p:nvSpPr>
          <p:cNvPr id="9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9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5" y="1318776"/>
            <a:ext cx="7632848" cy="5397623"/>
          </a:xfrm>
          <a:prstGeom prst="rect">
            <a:avLst/>
          </a:prstGeom>
        </p:spPr>
      </p:pic>
      <p:sp>
        <p:nvSpPr>
          <p:cNvPr id="12" name="Obdélník 2"/>
          <p:cNvSpPr>
            <a:spLocks noChangeArrowheads="1"/>
          </p:cNvSpPr>
          <p:nvPr/>
        </p:nvSpPr>
        <p:spPr bwMode="auto">
          <a:xfrm>
            <a:off x="662049" y="655325"/>
            <a:ext cx="8180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Koridory s předanou rolí správce</a:t>
            </a:r>
            <a:endParaRPr lang="pl-PL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31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Ukázka dat nově pořizované DTM kraje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8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08000"/>
            <a:ext cx="7732712" cy="46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9144000" cy="6574420"/>
          </a:xfrm>
          <a:prstGeom prst="rect">
            <a:avLst/>
          </a:prstGeom>
        </p:spPr>
      </p:pic>
      <p:sp>
        <p:nvSpPr>
          <p:cNvPr id="6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24128" y="0"/>
            <a:ext cx="2945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Digitální mapa veřejné správy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445926" y="620688"/>
            <a:ext cx="8504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Co </a:t>
            </a:r>
            <a:r>
              <a:rPr lang="pl-PL" sz="2800" b="1" dirty="0" smtClean="0">
                <a:solidFill>
                  <a:srgbClr val="C00000"/>
                </a:solidFill>
              </a:rPr>
              <a:t>musí </a:t>
            </a:r>
            <a:r>
              <a:rPr lang="pl-PL" sz="2800" b="1" dirty="0">
                <a:solidFill>
                  <a:srgbClr val="C00000"/>
                </a:solidFill>
              </a:rPr>
              <a:t>v</a:t>
            </a:r>
            <a:r>
              <a:rPr lang="pl-PL" sz="2800" b="1" dirty="0" smtClean="0">
                <a:solidFill>
                  <a:srgbClr val="C00000"/>
                </a:solidFill>
              </a:rPr>
              <a:t>lastníci DTI (tedy i </a:t>
            </a:r>
            <a:r>
              <a:rPr lang="pl-PL" sz="2800" b="1" dirty="0" smtClean="0">
                <a:solidFill>
                  <a:srgbClr val="C00000"/>
                </a:solidFill>
              </a:rPr>
              <a:t>obce</a:t>
            </a:r>
            <a:r>
              <a:rPr lang="pl-PL" sz="2800" b="1" dirty="0" smtClean="0">
                <a:solidFill>
                  <a:srgbClr val="C00000"/>
                </a:solidFill>
              </a:rPr>
              <a:t>) nyní udělat?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7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700808"/>
            <a:ext cx="87490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365125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Inventuru/shromáždění dokumentace o svých sítích</a:t>
            </a:r>
          </a:p>
          <a:p>
            <a:pPr marL="630238" lvl="1" indent="-365125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Zajistit úvodní naplnění dat do DTM kraje</a:t>
            </a:r>
          </a:p>
          <a:p>
            <a:pPr marL="630238" lvl="1" indent="-365125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Zajistit následnou aktualizaci</a:t>
            </a:r>
          </a:p>
        </p:txBody>
      </p:sp>
    </p:spTree>
    <p:extLst>
      <p:ext uri="{BB962C8B-B14F-4D97-AF65-F5344CB8AC3E}">
        <p14:creationId xmlns:p14="http://schemas.microsoft.com/office/powerpoint/2010/main" val="42658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</a:rPr>
              <a:t>Co z uvedeného pro obce plyne?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7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700808"/>
            <a:ext cx="874906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Existuje osoba, která má v rámci kraje koordinaci na starost.</a:t>
            </a:r>
          </a:p>
          <a:p>
            <a:pPr marL="971550" lvl="2" indent="-5143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Na tuto osobu 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se lze obracet</a:t>
            </a: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lvl="1" indent="-51435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Klíčovou rolí obcí v projektu DTM krajů je role obce jako vlastníka dopravní a technické </a:t>
            </a: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infrastruktury.</a:t>
            </a:r>
          </a:p>
          <a:p>
            <a:pPr marL="971550" lvl="2" indent="-5143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místní komunikace</a:t>
            </a:r>
          </a:p>
          <a:p>
            <a:pPr marL="971550" lvl="2" indent="-5143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vodovod</a:t>
            </a:r>
          </a:p>
          <a:p>
            <a:pPr marL="971550" lvl="2" indent="-5143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kanalizace</a:t>
            </a:r>
          </a:p>
          <a:p>
            <a:pPr marL="971550" lvl="2" indent="-5143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veřejné osvětlení</a:t>
            </a:r>
          </a:p>
          <a:p>
            <a:pPr marL="971550" lvl="2" indent="-5143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někde i telekomunikační sít</a:t>
            </a:r>
            <a:endParaRPr lang="cs-CZ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14350" lvl="1" indent="-51435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DTM </a:t>
            </a: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přináší pro všechny vlastníky dopravní a technické infrastruktury (</a:t>
            </a:r>
            <a:r>
              <a:rPr lang="cs-CZ" sz="24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tedy i obce</a:t>
            </a: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 povinnost předávat údaje o svých sítích </a:t>
            </a:r>
            <a:r>
              <a:rPr lang="cs-CZ" sz="2400" b="1" u="sng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přímo do DTM </a:t>
            </a:r>
            <a:r>
              <a:rPr lang="cs-CZ" sz="2400" b="1" u="sng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kraje</a:t>
            </a: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!</a:t>
            </a:r>
            <a:endParaRPr lang="cs-CZ" sz="24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3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Iniciace vzniku digitálních technických map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323528" y="1844824"/>
            <a:ext cx="87490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AK ČR vyzvala v listopadu 2017 MV, MMR a MPO k vytvoření podmínek pro vznik a využití DTM</a:t>
            </a:r>
          </a:p>
          <a:p>
            <a:pPr marL="447675" lvl="1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 ohledem na reálnost financování z prostředků SF EU se „hnuly ledy“. </a:t>
            </a:r>
          </a:p>
          <a:p>
            <a:pPr marL="447675" lvl="1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Novela zákona o zeměměřictví (zákon č. 47/2020 Sb.) uložila povinnost vybudovat DTM a nový stavební zákon stanovuje, že pro územní a stavební řízení bude DTM jedním ze základních podkladů.</a:t>
            </a:r>
            <a:endParaRPr lang="cs-CZ" sz="28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86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7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700808"/>
            <a:ext cx="85688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spcBef>
                <a:spcPts val="600"/>
              </a:spcBef>
              <a:buClr>
                <a:schemeClr val="tx2"/>
              </a:buClr>
              <a:buFont typeface="+mj-lt"/>
              <a:buAutoNum type="arabicPeriod" startAt="4"/>
              <a:defRPr/>
            </a:pP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Na </a:t>
            </a: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výzvu krajského úřadu musí </a:t>
            </a: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obce předat (pokud mají) jimi </a:t>
            </a: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vedené údaje o objektech a zařízeních, které jsou obsahem DTM kraje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tedy jak údaje o sítích (ty budou po naplnění do databáze již dále 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muset aktualizovat</a:t>
            </a: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), 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tak údaje o ZPS, pokud nějaké mají ve svých systémech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428750" lvl="3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cs-CZ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ato data už některé kraje vyžádaly</a:t>
            </a:r>
          </a:p>
          <a:p>
            <a:pPr marL="514350" lvl="1" indent="-514350">
              <a:spcBef>
                <a:spcPts val="600"/>
              </a:spcBef>
              <a:buClr>
                <a:schemeClr val="tx2"/>
              </a:buClr>
              <a:buFont typeface="+mj-lt"/>
              <a:buAutoNum type="arabicPeriod" startAt="4"/>
              <a:defRPr/>
            </a:pP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budou předávána bezplatně. </a:t>
            </a:r>
            <a:endParaRPr lang="cs-CZ" sz="24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Předání dat o sítích není novou povinností, protože vlastníci dopravní a technické infrastruktury mají povinnost bezplatně předávat údaje o svých sítích orgánům územního plánování k dalšímu využití.</a:t>
            </a:r>
          </a:p>
          <a:p>
            <a:pPr marL="514350" lvl="1" indent="-514350">
              <a:spcBef>
                <a:spcPts val="600"/>
              </a:spcBef>
              <a:buClr>
                <a:srgbClr val="C00000"/>
              </a:buClr>
              <a:buFont typeface="+mj-lt"/>
              <a:buAutoNum type="arabicPeriod" startAt="4"/>
              <a:defRPr/>
            </a:pPr>
            <a:endParaRPr lang="cs-CZ" sz="28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</a:rPr>
              <a:t>Co z uvedeného pro obce plyne?</a:t>
            </a:r>
          </a:p>
        </p:txBody>
      </p:sp>
    </p:spTree>
    <p:extLst>
      <p:ext uri="{BB962C8B-B14F-4D97-AF65-F5344CB8AC3E}">
        <p14:creationId xmlns:p14="http://schemas.microsoft.com/office/powerpoint/2010/main" val="39907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7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700808"/>
            <a:ext cx="8568853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spcBef>
                <a:spcPts val="600"/>
              </a:spcBef>
              <a:buClr>
                <a:schemeClr val="tx2"/>
              </a:buClr>
              <a:buFont typeface="+mj-lt"/>
              <a:buAutoNum type="arabicPeriod" startAt="6"/>
              <a:defRPr/>
            </a:pP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Obce jako vlastníci DTI </a:t>
            </a: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jsou primárně </a:t>
            </a: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zodpovědné za </a:t>
            </a: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úvodní předání a následnou aktualizaci </a:t>
            </a:r>
            <a:r>
              <a:rPr lang="cs-CZ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dat o vlastních </a:t>
            </a:r>
            <a:r>
              <a:rPr lang="cs-CZ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sítích 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Tuto povinnost mohou 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obce zajistit </a:t>
            </a: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buď vlastními kapacitami, prostřednictvím svých informačních systémů, nebo ji 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mohou </a:t>
            </a: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zajistit prostřednictvím externího subjektu. Takovým subjektem může být firma, 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která </a:t>
            </a:r>
            <a:r>
              <a:rPr lang="cs-CZ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pro obec spravuje DTM nebo např. podnik Vodovody a kanalizace (</a:t>
            </a:r>
            <a:r>
              <a:rPr lang="cs-CZ" dirty="0" err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VaK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971550" lvl="2" indent="-514350">
              <a:spcBef>
                <a:spcPts val="3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Malé obce si </a:t>
            </a:r>
            <a:r>
              <a:rPr lang="cs-CZ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mohou objednat přípravu dat pro předání do DTM kraje u odborné firmy a totéž pak udělat i v případě potřeby aktualizace dat</a:t>
            </a:r>
          </a:p>
          <a:p>
            <a:pPr marL="1428750" lvl="3" indent="-5143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Pro aktualizaci ale nejspíš bude k dispozici i jednoduchý SW nástroj zajištěný SMS  </a:t>
            </a:r>
            <a:endParaRPr lang="cs-CZ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</a:rPr>
              <a:t>Co z uvedeného pro obce plyne?</a:t>
            </a:r>
          </a:p>
        </p:txBody>
      </p:sp>
    </p:spTree>
    <p:extLst>
      <p:ext uri="{BB962C8B-B14F-4D97-AF65-F5344CB8AC3E}">
        <p14:creationId xmlns:p14="http://schemas.microsoft.com/office/powerpoint/2010/main" val="27347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1700808"/>
            <a:ext cx="87490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cs-CZ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ealizace </a:t>
            </a: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projektů financovaných ze SF </a:t>
            </a:r>
            <a:r>
              <a:rPr lang="cs-CZ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EU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Kraje, ŘSD i SŽ </a:t>
            </a:r>
            <a:r>
              <a:rPr lang="cs-CZ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pořizují data</a:t>
            </a:r>
            <a:endParaRPr lang="cs-CZ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Kraje, </a:t>
            </a:r>
            <a:r>
              <a:rPr lang="cs-CZ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ŘSD, </a:t>
            </a:r>
            <a:r>
              <a:rPr lang="cs-CZ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SŽ i ČÚZK budují informační </a:t>
            </a:r>
            <a:r>
              <a:rPr lang="cs-CZ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systémy</a:t>
            </a:r>
          </a:p>
          <a:p>
            <a:pPr marL="1362075" lvl="3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Postup 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prací v 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jednotlivých krajích se 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různí</a:t>
            </a:r>
            <a:r>
              <a:rPr lang="cs-CZ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, a to i v případech stejné „startovní čáry“</a:t>
            </a:r>
          </a:p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Značkový klíč pro grafickou vizualizaci</a:t>
            </a:r>
          </a:p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Snaha o zlepšení informovanosti </a:t>
            </a:r>
            <a:r>
              <a:rPr lang="cs-CZ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vlastníků DTI </a:t>
            </a:r>
            <a:r>
              <a:rPr lang="cs-CZ" sz="2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(tedy i obcí)</a:t>
            </a:r>
            <a:endParaRPr lang="cs-CZ" sz="200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57200" lvl="2">
              <a:spcBef>
                <a:spcPts val="600"/>
              </a:spcBef>
              <a:buClr>
                <a:schemeClr val="tx2"/>
              </a:buClr>
              <a:defRPr/>
            </a:pPr>
            <a:endParaRPr lang="cs-CZ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Aktuální témata a problémy</a:t>
            </a:r>
          </a:p>
        </p:txBody>
      </p:sp>
    </p:spTree>
    <p:extLst>
      <p:ext uri="{BB962C8B-B14F-4D97-AF65-F5344CB8AC3E}">
        <p14:creationId xmlns:p14="http://schemas.microsoft.com/office/powerpoint/2010/main" val="12301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Verifikační registr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1700808"/>
            <a:ext cx="87490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ČÚZK má mj. povinnost spravovat: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seznam </a:t>
            </a:r>
            <a:r>
              <a:rPr lang="cs-CZ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vlastníků, provozovatelů a správců dopravní a technické </a:t>
            </a:r>
            <a:r>
              <a:rPr lang="cs-CZ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infrastruktury, </a:t>
            </a:r>
            <a:endParaRPr lang="cs-CZ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seznam </a:t>
            </a:r>
            <a:r>
              <a:rPr lang="cs-CZ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editorů DTM a osob, které za editora plní jeho editační povinnost.</a:t>
            </a:r>
          </a:p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K tomu je </a:t>
            </a: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třeba naplnit</a:t>
            </a: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konsolidovat, spustit </a:t>
            </a: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a provozovat </a:t>
            </a:r>
            <a:r>
              <a:rPr lang="cs-CZ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oba seznamy</a:t>
            </a:r>
            <a:endParaRPr lang="cs-CZ" sz="280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9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Verifikační registr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202643" y="1490091"/>
          <a:ext cx="6780303" cy="4708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9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5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registrovaných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obcí celkem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% z kraje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Praha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Ústecký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72,32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Jihočeský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493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79,13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Karlovarský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82,58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Jihomoravský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673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75,48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Olomoucký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399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76,69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Středočeský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856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1145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74,76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Královéhradecký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76,56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9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Moravskoslezský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79,00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Plzeňský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76,45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Pardubický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77,61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Kraj Vysočina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546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77,56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Liberecký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75,35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Zlínský kraj</a:t>
                      </a:r>
                      <a:endParaRPr lang="cs-CZ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74,27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4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SUM/průměr</a:t>
                      </a:r>
                      <a:endParaRPr lang="cs-CZ" sz="16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3" marR="4445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4793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6252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76,66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Kde jsou informace?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7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51440"/>
            <a:ext cx="6840760" cy="54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dirty="0" smtClean="0"/>
          </a:p>
          <a:p>
            <a:pPr algn="ctr">
              <a:buFontTx/>
              <a:buNone/>
            </a:pPr>
            <a:r>
              <a:rPr lang="cs-CZ" sz="4000" dirty="0" smtClean="0">
                <a:solidFill>
                  <a:srgbClr val="CC0000"/>
                </a:solidFill>
              </a:rPr>
              <a:t>Děkuji za Vaši pozornost.</a:t>
            </a:r>
          </a:p>
          <a:p>
            <a:pPr>
              <a:buFontTx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karel.stencel@cuzk.cz</a:t>
            </a:r>
          </a:p>
          <a:p>
            <a:pPr>
              <a:buNone/>
            </a:pPr>
            <a:r>
              <a:rPr lang="cs-CZ" dirty="0"/>
              <a:t>www.cuzk.cz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3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8208912" cy="70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9" y="620687"/>
            <a:ext cx="8870188" cy="55834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72479" y="980728"/>
            <a:ext cx="8475985" cy="107721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Hlavní cíl </a:t>
            </a:r>
            <a:r>
              <a:rPr lang="cs-CZ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=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podpora územního a stavebního řízení a </a:t>
            </a:r>
            <a:r>
              <a:rPr lang="cs-CZ" sz="32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lepší koordinace </a:t>
            </a:r>
            <a:r>
              <a:rPr lang="cs-CZ" sz="32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stavebních </a:t>
            </a:r>
            <a:r>
              <a:rPr lang="cs-CZ" sz="32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prací. </a:t>
            </a:r>
            <a:endParaRPr lang="cs-CZ" sz="3200" b="1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9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6805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2800" dirty="0" smtClean="0"/>
              <a:t>Agendy stavebního řízení a územního plánování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Projekční a investiční příprava staveb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Správa majetku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C00000"/>
                </a:solidFill>
              </a:rPr>
              <a:t>Veřejný majetek (stát, kraje a obce jsou i vlastníky </a:t>
            </a:r>
            <a:r>
              <a:rPr lang="cs-CZ" dirty="0" err="1" smtClean="0">
                <a:solidFill>
                  <a:srgbClr val="C00000"/>
                </a:solidFill>
              </a:rPr>
              <a:t>DaTI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C00000"/>
                </a:solidFill>
              </a:rPr>
              <a:t>Sítě technické a dopravní infrastruktury (vlastníci, provozovatelé)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Rozvoj infrastruktury včetně vysokorychlostních sítí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Zdroj údajů pro ÚAP, výkon JIM a další</a:t>
            </a:r>
            <a:endParaRPr lang="cs-C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800" dirty="0" smtClean="0"/>
          </a:p>
          <a:p>
            <a:pPr marL="685800" lvl="2">
              <a:spcBef>
                <a:spcPts val="600"/>
              </a:spcBef>
              <a:spcAft>
                <a:spcPts val="600"/>
              </a:spcAft>
            </a:pPr>
            <a:endParaRPr lang="cs-CZ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dirty="0">
              <a:latin typeface="+mj-lt"/>
            </a:endParaRPr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568324" y="682625"/>
            <a:ext cx="2635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Využití DTM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8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8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Projekty pro vznik digitálních technických map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323528" y="1844824"/>
            <a:ext cx="85689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3000" u="sng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Kraje</a:t>
            </a:r>
            <a:r>
              <a:rPr lang="cs-CZ" sz="3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budují DTM s podporou OP PIK</a:t>
            </a:r>
            <a:endParaRPr lang="cs-CZ" sz="300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VYSOKORYCHLOSTNÍ INTERNET III. výzva – Vznik a rozvoj digitálních technických map krajů</a:t>
            </a:r>
          </a:p>
          <a:p>
            <a:pPr marL="904875" lvl="2" indent="-447675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Alokace 2 </a:t>
            </a:r>
            <a:r>
              <a:rPr lang="cs-CZ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mld. Kč</a:t>
            </a: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lvl="2">
              <a:spcBef>
                <a:spcPts val="600"/>
              </a:spcBef>
              <a:buClr>
                <a:schemeClr val="tx2"/>
              </a:buClr>
              <a:defRPr/>
            </a:pPr>
            <a:r>
              <a:rPr lang="cs-CZ" sz="20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Pravidla pro žadatele:</a:t>
            </a:r>
          </a:p>
          <a:p>
            <a:pPr marL="457200" lvl="2">
              <a:spcBef>
                <a:spcPts val="600"/>
              </a:spcBef>
              <a:buClr>
                <a:schemeClr val="tx2"/>
              </a:buClr>
              <a:defRPr/>
            </a:pPr>
            <a:r>
              <a:rPr lang="cs-CZ" sz="2000" i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„Způsobilým </a:t>
            </a:r>
            <a:r>
              <a:rPr lang="cs-CZ" sz="2000" i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výdajem se v rámci pořízení </a:t>
            </a:r>
            <a:r>
              <a:rPr lang="cs-CZ" sz="2000" i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dlouhodobého </a:t>
            </a:r>
            <a:r>
              <a:rPr lang="cs-CZ" sz="2000" i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nehmotného majetku rozumí mapování </a:t>
            </a:r>
            <a:r>
              <a:rPr lang="cs-CZ" sz="2000" i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dopravní </a:t>
            </a:r>
            <a:r>
              <a:rPr lang="cs-CZ" sz="2000" i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a technické infrastruktury a abstraktních objektů v majetku kraje, obcí jakož i </a:t>
            </a:r>
            <a:r>
              <a:rPr lang="cs-CZ" sz="2000" i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svazků </a:t>
            </a:r>
            <a:r>
              <a:rPr lang="cs-CZ" sz="2000" i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obcí a mapování </a:t>
            </a:r>
            <a:r>
              <a:rPr lang="cs-CZ" sz="2000" i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objektů </a:t>
            </a:r>
            <a:r>
              <a:rPr lang="cs-CZ" sz="2000" i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základní prostorové situace (polohopisu</a:t>
            </a:r>
            <a:r>
              <a:rPr lang="cs-CZ" sz="2000" i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).“</a:t>
            </a:r>
            <a:endParaRPr lang="cs-CZ" sz="2000" i="1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0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Projekty pro vznik digitálních technických map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323528" y="1844824"/>
            <a:ext cx="856885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3000" u="sng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ČÚZK</a:t>
            </a:r>
            <a:r>
              <a:rPr lang="cs-CZ" sz="3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30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buduje IS DMVS s podporou IROP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Výzva č. 94 - Digitalizace stavebního řízení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Alokace </a:t>
            </a: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cs-CZ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mld. Kč, z toho 230 mil. </a:t>
            </a: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Kč pro </a:t>
            </a:r>
            <a:r>
              <a:rPr lang="cs-CZ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ČÚZK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cs-CZ" sz="28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1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Projekty pro vznik digitálních technických map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323528" y="1844824"/>
            <a:ext cx="874906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cs-CZ" sz="3000" u="sng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Pro další státní</a:t>
            </a:r>
            <a:r>
              <a:rPr lang="cs-CZ" sz="30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organizace podpora OP PIK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VYSOKORYCHLOSTNÍ INTERNET - Výzva III - Vznik a rozvoj digitálních technických map veřejnoprávních subjektů (DTM VPS)</a:t>
            </a:r>
          </a:p>
          <a:p>
            <a:pPr marL="904875" lvl="2" indent="-447675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Alokace 1 mld. Kč</a:t>
            </a:r>
          </a:p>
        </p:txBody>
      </p:sp>
      <p:sp>
        <p:nvSpPr>
          <p:cNvPr id="5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2"/>
          <p:cNvSpPr>
            <a:spLocks noChangeArrowheads="1"/>
          </p:cNvSpPr>
          <p:nvPr/>
        </p:nvSpPr>
        <p:spPr bwMode="auto">
          <a:xfrm>
            <a:off x="568324" y="682625"/>
            <a:ext cx="850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Architektura řešení </a:t>
            </a:r>
            <a:r>
              <a:rPr lang="pl-PL" sz="3200" b="1" dirty="0">
                <a:solidFill>
                  <a:srgbClr val="C00000"/>
                </a:solidFill>
              </a:rPr>
              <a:t>digitálních </a:t>
            </a:r>
            <a:r>
              <a:rPr lang="pl-PL" sz="3200" b="1" dirty="0" smtClean="0">
                <a:solidFill>
                  <a:srgbClr val="C00000"/>
                </a:solidFill>
              </a:rPr>
              <a:t>technických map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8994" y="6421461"/>
            <a:ext cx="2133600" cy="365125"/>
          </a:xfrm>
        </p:spPr>
        <p:txBody>
          <a:bodyPr/>
          <a:lstStyle/>
          <a:p>
            <a:r>
              <a:rPr lang="cs-CZ" smtClean="0"/>
              <a:t>Stránka </a:t>
            </a:r>
            <a:fld id="{48E274EE-690F-4746-AA67-60C7F9ED09CD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07504" y="1988840"/>
            <a:ext cx="8858137" cy="3394472"/>
          </a:xfrm>
        </p:spPr>
        <p:txBody>
          <a:bodyPr lIns="80296"/>
          <a:lstStyle/>
          <a:p>
            <a:pPr marL="0" indent="0">
              <a:buNone/>
            </a:pPr>
            <a:r>
              <a:rPr lang="cs-CZ" sz="1800" b="1" dirty="0"/>
              <a:t>Národní </a:t>
            </a:r>
            <a:r>
              <a:rPr lang="cs-CZ" sz="1800" b="1" dirty="0" smtClean="0"/>
              <a:t>úroveň (IS DMVS)</a:t>
            </a:r>
            <a:r>
              <a:rPr lang="cs-CZ" sz="1800" b="1" dirty="0"/>
              <a:t>					</a:t>
            </a:r>
            <a:r>
              <a:rPr lang="cs-CZ" sz="1800" b="1" dirty="0">
                <a:solidFill>
                  <a:srgbClr val="C00000"/>
                </a:solidFill>
              </a:rPr>
              <a:t>Krajská úroveň </a:t>
            </a:r>
            <a:r>
              <a:rPr lang="cs-CZ" sz="1800" b="1" dirty="0" smtClean="0">
                <a:solidFill>
                  <a:srgbClr val="C00000"/>
                </a:solidFill>
              </a:rPr>
              <a:t>(IS DTM)</a:t>
            </a:r>
            <a:r>
              <a:rPr lang="cs-CZ" sz="1800" b="1" dirty="0">
                <a:solidFill>
                  <a:srgbClr val="C00000"/>
                </a:solidFill>
              </a:rPr>
              <a:t>		</a:t>
            </a:r>
          </a:p>
          <a:p>
            <a:pPr marL="273050" indent="-273050"/>
            <a:endParaRPr lang="cs-CZ" sz="1800" b="1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6567086" y="528553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7AD5F7-9A70-43A8-B2E8-1F114AD105DD}" type="slidenum">
              <a:rPr lang="cs-CZ" smtClean="0">
                <a:solidFill>
                  <a:srgbClr val="262626">
                    <a:tint val="75000"/>
                  </a:srgbClr>
                </a:solidFill>
              </a:rPr>
              <a:pPr/>
              <a:t>9</a:t>
            </a:fld>
            <a:endParaRPr lang="cs-CZ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1" name="Vývojový diagram: magnetický disk 10"/>
          <p:cNvSpPr/>
          <p:nvPr/>
        </p:nvSpPr>
        <p:spPr>
          <a:xfrm>
            <a:off x="4568604" y="3174516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magnetický disk 11"/>
          <p:cNvSpPr/>
          <p:nvPr/>
        </p:nvSpPr>
        <p:spPr>
          <a:xfrm>
            <a:off x="4733974" y="3696184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magnetický disk 13"/>
          <p:cNvSpPr/>
          <p:nvPr/>
        </p:nvSpPr>
        <p:spPr>
          <a:xfrm>
            <a:off x="5545333" y="4471154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magnetický disk 14"/>
          <p:cNvSpPr/>
          <p:nvPr/>
        </p:nvSpPr>
        <p:spPr>
          <a:xfrm>
            <a:off x="4061233" y="4782439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magnetický disk 15"/>
          <p:cNvSpPr/>
          <p:nvPr/>
        </p:nvSpPr>
        <p:spPr>
          <a:xfrm>
            <a:off x="2976639" y="3750924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magnetický disk 16"/>
          <p:cNvSpPr/>
          <p:nvPr/>
        </p:nvSpPr>
        <p:spPr>
          <a:xfrm>
            <a:off x="2743768" y="2791354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magnetický disk 17"/>
          <p:cNvSpPr/>
          <p:nvPr/>
        </p:nvSpPr>
        <p:spPr>
          <a:xfrm>
            <a:off x="4135721" y="2232541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vojový diagram: magnetický disk 18"/>
          <p:cNvSpPr/>
          <p:nvPr/>
        </p:nvSpPr>
        <p:spPr>
          <a:xfrm>
            <a:off x="5379962" y="2232541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magnetický disk 19"/>
          <p:cNvSpPr/>
          <p:nvPr/>
        </p:nvSpPr>
        <p:spPr>
          <a:xfrm>
            <a:off x="5967997" y="2964966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vojový diagram: magnetický disk 20"/>
          <p:cNvSpPr/>
          <p:nvPr/>
        </p:nvSpPr>
        <p:spPr>
          <a:xfrm>
            <a:off x="6311838" y="3750925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magnetický disk 21"/>
          <p:cNvSpPr/>
          <p:nvPr/>
        </p:nvSpPr>
        <p:spPr>
          <a:xfrm>
            <a:off x="6642579" y="5044777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ývojový diagram: magnetický disk 22"/>
          <p:cNvSpPr/>
          <p:nvPr/>
        </p:nvSpPr>
        <p:spPr>
          <a:xfrm>
            <a:off x="7303145" y="4242199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ývojový diagram: magnetický disk 23"/>
          <p:cNvSpPr/>
          <p:nvPr/>
        </p:nvSpPr>
        <p:spPr>
          <a:xfrm>
            <a:off x="8527761" y="4154525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magnetický disk 24"/>
          <p:cNvSpPr/>
          <p:nvPr/>
        </p:nvSpPr>
        <p:spPr>
          <a:xfrm>
            <a:off x="7820126" y="5074544"/>
            <a:ext cx="330741" cy="347223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magnetický disk 25"/>
          <p:cNvSpPr/>
          <p:nvPr/>
        </p:nvSpPr>
        <p:spPr>
          <a:xfrm>
            <a:off x="715478" y="4512692"/>
            <a:ext cx="771233" cy="627914"/>
          </a:xfrm>
          <a:prstGeom prst="flowChartMagneticDisk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6" y="2989961"/>
            <a:ext cx="1816238" cy="1603800"/>
          </a:xfrm>
          <a:prstGeom prst="rect">
            <a:avLst/>
          </a:prstGeom>
        </p:spPr>
      </p:pic>
      <p:cxnSp>
        <p:nvCxnSpPr>
          <p:cNvPr id="28" name="Přímá spojnice 27"/>
          <p:cNvCxnSpPr/>
          <p:nvPr/>
        </p:nvCxnSpPr>
        <p:spPr>
          <a:xfrm flipV="1">
            <a:off x="1281634" y="1885669"/>
            <a:ext cx="2237355" cy="11042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1486711" y="5129662"/>
            <a:ext cx="2739892" cy="746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6" y="3161232"/>
            <a:ext cx="1547843" cy="902908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80" y="1267400"/>
            <a:ext cx="6859800" cy="5144850"/>
          </a:xfrm>
          <a:prstGeom prst="rect">
            <a:avLst/>
          </a:prstGeom>
        </p:spPr>
      </p:pic>
      <p:sp>
        <p:nvSpPr>
          <p:cNvPr id="32" name="Zástupný symbol pro zápatí 4"/>
          <p:cNvSpPr txBox="1">
            <a:spLocks noGrp="1"/>
          </p:cNvSpPr>
          <p:nvPr/>
        </p:nvSpPr>
        <p:spPr bwMode="auto">
          <a:xfrm>
            <a:off x="1619672" y="6421438"/>
            <a:ext cx="547260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bg1"/>
                </a:solidFill>
              </a:rPr>
              <a:t>Digitální technické </a:t>
            </a:r>
            <a:r>
              <a:rPr lang="pl-PL" sz="1200" dirty="0" smtClean="0">
                <a:solidFill>
                  <a:schemeClr val="bg1"/>
                </a:solidFill>
              </a:rPr>
              <a:t>mapy</a:t>
            </a:r>
          </a:p>
          <a:p>
            <a:pPr algn="ctr"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Karel </a:t>
            </a:r>
            <a:r>
              <a:rPr lang="cs-CZ" sz="1200" dirty="0" smtClean="0">
                <a:solidFill>
                  <a:schemeClr val="bg1"/>
                </a:solidFill>
                <a:latin typeface="+mn-lt"/>
              </a:rPr>
              <a:t>Štencel</a:t>
            </a:r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2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10d__x002e_j_x002e_ xmlns="97f9b7a7-b627-4f79-ba26-855b997cb174" xsi:nil="true"/>
    <Vazby xmlns="97f9b7a7-b627-4f79-ba26-855b997cb174" xsi:nil="true"/>
    <Popis xmlns="97f9b7a7-b627-4f79-ba26-855b997cb174" xsi:nil="true"/>
    <Vytvo_x0159_en xmlns="97f9b7a7-b627-4f79-ba26-855b997cb1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66334C2FF42D48ADF05E95119C8AE1" ma:contentTypeVersion="5" ma:contentTypeDescription="Vytvoří nový dokument" ma:contentTypeScope="" ma:versionID="61b13632fb663aee4e371c2b5cc8e5be">
  <xsd:schema xmlns:xsd="http://www.w3.org/2001/XMLSchema" xmlns:xs="http://www.w3.org/2001/XMLSchema" xmlns:p="http://schemas.microsoft.com/office/2006/metadata/properties" xmlns:ns2="97f9b7a7-b627-4f79-ba26-855b997cb174" targetNamespace="http://schemas.microsoft.com/office/2006/metadata/properties" ma:root="true" ma:fieldsID="f2d04ef7c941e0a8ef0458d88b7e0fb4" ns2:_="">
    <xsd:import namespace="97f9b7a7-b627-4f79-ba26-855b997cb174"/>
    <xsd:element name="properties">
      <xsd:complexType>
        <xsd:sequence>
          <xsd:element name="documentManagement">
            <xsd:complexType>
              <xsd:all>
                <xsd:element ref="ns2:Vytvo_x0159_en" minOccurs="0"/>
                <xsd:element ref="ns2:_x010d__x002e_j_x002e_" minOccurs="0"/>
                <xsd:element ref="ns2:Popis" minOccurs="0"/>
                <xsd:element ref="ns2:Vaz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9b7a7-b627-4f79-ba26-855b997cb174" elementFormDefault="qualified">
    <xsd:import namespace="http://schemas.microsoft.com/office/2006/documentManagement/types"/>
    <xsd:import namespace="http://schemas.microsoft.com/office/infopath/2007/PartnerControls"/>
    <xsd:element name="Vytvo_x0159_en" ma:index="8" nillable="true" ma:displayName="Vytvořen" ma:format="DateOnly" ma:internalName="Vytvo_x0159_en">
      <xsd:simpleType>
        <xsd:restriction base="dms:DateTime"/>
      </xsd:simpleType>
    </xsd:element>
    <xsd:element name="_x010d__x002e_j_x002e_" ma:index="9" nillable="true" ma:displayName="č.j." ma:internalName="_x010d__x002e_j_x002e_">
      <xsd:simpleType>
        <xsd:restriction base="dms:Text">
          <xsd:maxLength value="255"/>
        </xsd:restriction>
      </xsd:simpleType>
    </xsd:element>
    <xsd:element name="Popis" ma:index="10" nillable="true" ma:displayName="Popis" ma:internalName="Popis">
      <xsd:simpleType>
        <xsd:restriction base="dms:Note"/>
      </xsd:simpleType>
    </xsd:element>
    <xsd:element name="Vazby" ma:index="11" nillable="true" ma:displayName="Vazby" ma:internalName="Vazb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434436-932E-4462-BFBD-CDF3FE8752D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7f9b7a7-b627-4f79-ba26-855b997cb1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389988-18EF-4F1A-A7F3-D890CC51EC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EF0EF4-6FA0-4E5F-8C0B-1D24B3F95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9b7a7-b627-4f79-ba26-855b997cb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40241</TotalTime>
  <Words>1260</Words>
  <Application>Microsoft Office PowerPoint</Application>
  <PresentationFormat>Předvádění na obrazovce (4:3)</PresentationFormat>
  <Paragraphs>244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Arial Unicode MS</vt:lpstr>
      <vt:lpstr>Calibri</vt:lpstr>
      <vt:lpstr>Wingdings</vt:lpstr>
      <vt:lpstr>Motiv sady Office</vt:lpstr>
      <vt:lpstr>Digitální technické mapy – nejen nová povinnost obcí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ČÚZK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Jaroslav Gall</dc:creator>
  <cp:lastModifiedBy>Štencel Karel</cp:lastModifiedBy>
  <cp:revision>498</cp:revision>
  <cp:lastPrinted>2021-09-08T14:07:17Z</cp:lastPrinted>
  <dcterms:created xsi:type="dcterms:W3CDTF">2009-03-25T09:36:13Z</dcterms:created>
  <dcterms:modified xsi:type="dcterms:W3CDTF">2022-11-09T15:58:54Z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0x0101000066334C2FF42D48ADF05E95119C8AE1</vt:lpwstr>
  </property>
</Properties>
</file>