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61" r:id="rId3"/>
    <p:sldId id="269" r:id="rId4"/>
    <p:sldId id="270" r:id="rId5"/>
    <p:sldId id="685" r:id="rId6"/>
    <p:sldId id="687" r:id="rId7"/>
    <p:sldId id="688" r:id="rId8"/>
    <p:sldId id="2145707015" r:id="rId9"/>
    <p:sldId id="2145707016" r:id="rId10"/>
    <p:sldId id="2145706903" r:id="rId11"/>
    <p:sldId id="2145706904" r:id="rId12"/>
    <p:sldId id="684" r:id="rId13"/>
    <p:sldId id="395" r:id="rId14"/>
    <p:sldId id="673" r:id="rId15"/>
    <p:sldId id="674" r:id="rId16"/>
    <p:sldId id="682" r:id="rId17"/>
    <p:sldId id="677" r:id="rId18"/>
    <p:sldId id="672" r:id="rId19"/>
    <p:sldId id="654" r:id="rId20"/>
    <p:sldId id="660" r:id="rId21"/>
    <p:sldId id="68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77C"/>
    <a:srgbClr val="E6D8E5"/>
    <a:srgbClr val="F2EBF2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76969" autoAdjust="0"/>
  </p:normalViewPr>
  <p:slideViewPr>
    <p:cSldViewPr snapToGrid="0" snapToObjects="1">
      <p:cViewPr varScale="1">
        <p:scale>
          <a:sx n="52" d="100"/>
          <a:sy n="52" d="100"/>
        </p:scale>
        <p:origin x="12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B-9843-80A2-84A34E61774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B-9843-80A2-84A34E61774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B-9843-80A2-84A34E617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080479"/>
        <c:axId val="1294701103"/>
      </c:barChart>
      <c:catAx>
        <c:axId val="134108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4701103"/>
        <c:crosses val="autoZero"/>
        <c:auto val="1"/>
        <c:lblAlgn val="ctr"/>
        <c:lblOffset val="100"/>
        <c:noMultiLvlLbl val="0"/>
      </c:catAx>
      <c:valAx>
        <c:axId val="129470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08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3-0B4D-A8CD-B6F40A3EE65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3-0B4D-A8CD-B6F40A3EE65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3-0B4D-A8CD-B6F40A3EE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B1B398F-05CA-564C-93A4-D449DFC2D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855A8E-7CD3-D848-9D3E-D255CFCC6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9A1D-25E6-9640-9113-9F87922C4476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F608E5-D025-3D41-AB34-0889C53BD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61CE16-C28C-E94F-9A94-B9C25F5AFF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69C5D-E498-0840-AED6-EEE95C71A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18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04D7-6AC5-9348-94E8-D6103739BFD5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77B8-BC51-E440-A381-18311A432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20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22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29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10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13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a83bd8cf2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6a83bd8cf2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a8908faf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6a8908faf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a8908faf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6a8908faf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02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05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a8908faf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6a8908faf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67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36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38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18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5EDD7657-991D-194C-B862-89A4E615D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004641-2C47-CD45-9A0F-053D76126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4559" y="2912953"/>
            <a:ext cx="7502881" cy="802136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8C5AB9-CB21-1A48-BC38-3E0D745A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2699" y="3715089"/>
            <a:ext cx="7086600" cy="365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D8BF4-AAB0-E949-8C65-466E85D71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939" y="5824549"/>
            <a:ext cx="4529343" cy="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25865-0E9F-C246-A30E-18B3415B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BF3B73-B1AA-3B40-8BEB-C7453EB91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6CB16-7E75-2544-BE4A-410586DC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AEC14D-ADD5-5340-A5C5-19AD8D96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574DAA-C89A-1741-91B6-97D93D4D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23123A-89A5-F448-8794-211D23D9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0CE28-6B27-5447-BA6E-6EC4A41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B3671-6B94-1444-8324-6CC03DF0F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198AC-CCAC-CA49-B225-9F0E1D43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6C147-A539-FE4D-B448-3D649970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C9319-6CA6-E74D-A84C-148BDAC9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28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3A6124-978E-9D4B-B8FE-46882E575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3ABF37-BF6B-FA41-838C-8E7C199F3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753D9-CEAB-3B49-AB5A-12CAA1F8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3B935F-2075-F64F-9472-91936C8E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5A754-CA89-AE46-B3E3-6A3E518B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0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>
  <p:cSld name="1_Prázdný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2137189" y="2992439"/>
            <a:ext cx="8011200" cy="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marL="1219170" lvl="1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2438339" lvl="3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3047924" lvl="4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2137189" y="3476024"/>
            <a:ext cx="8011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2000" b="0">
                <a:solidFill>
                  <a:schemeClr val="lt1"/>
                </a:solidFill>
              </a:defRPr>
            </a:lvl1pPr>
            <a:lvl2pPr marL="1219170" lvl="1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2438339" lvl="3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3047924" lvl="4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3"/>
          </p:nvPr>
        </p:nvSpPr>
        <p:spPr>
          <a:xfrm>
            <a:off x="2137189" y="3823085"/>
            <a:ext cx="8011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2000" b="0">
                <a:solidFill>
                  <a:schemeClr val="lt1"/>
                </a:solidFill>
              </a:defRPr>
            </a:lvl1pPr>
            <a:lvl2pPr marL="1219170" lvl="1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828754" lvl="2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2438339" lvl="3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3047924" lvl="4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9939" y="5788058"/>
            <a:ext cx="4960855" cy="904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89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118" y="4624630"/>
            <a:ext cx="8534400" cy="492317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735" baseline="0">
                <a:solidFill>
                  <a:srgbClr val="034EA2"/>
                </a:solidFill>
              </a:defRPr>
            </a:lvl1pPr>
            <a:lvl2pPr marL="6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117" y="879042"/>
            <a:ext cx="4465077" cy="60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7" b="1"/>
              <a:t>MINISTERSTVO PRO MÍSTNÍ ROZVOJ </a:t>
            </a:r>
            <a:br>
              <a:rPr lang="cs-CZ" sz="1758" b="1"/>
            </a:br>
            <a:r>
              <a:rPr lang="cs-CZ" sz="1953" b="1"/>
              <a:t>Národní orgán pro koordinaci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117" y="2109699"/>
            <a:ext cx="10972800" cy="1143000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907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117" y="5327626"/>
            <a:ext cx="4609112" cy="351971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953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527" y="0"/>
            <a:ext cx="4591474" cy="448396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3461" y="5820258"/>
            <a:ext cx="4465077" cy="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118" y="4624630"/>
            <a:ext cx="8534400" cy="492317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735" baseline="0">
                <a:solidFill>
                  <a:srgbClr val="034EA2"/>
                </a:solidFill>
              </a:defRPr>
            </a:lvl1pPr>
            <a:lvl2pPr marL="6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117" y="879042"/>
            <a:ext cx="4465077" cy="30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67" b="1"/>
              <a:t>MINISTERSTVO PRO MÍSTNÍ ROZVOJ </a:t>
            </a:r>
            <a:endParaRPr lang="cs-CZ" sz="1953" b="1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117" y="2109699"/>
            <a:ext cx="10972800" cy="1143000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907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117" y="5327626"/>
            <a:ext cx="4609112" cy="351971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953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527" y="0"/>
            <a:ext cx="4591474" cy="448396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3461" y="5820258"/>
            <a:ext cx="4465077" cy="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9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57" y="6166210"/>
            <a:ext cx="3986433" cy="6718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10972800" cy="9037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907"/>
            </a:lvl1pPr>
            <a:lvl2pPr>
              <a:buFont typeface="Arial" pitchFamily="34" charset="0"/>
              <a:buChar char="»"/>
              <a:defRPr sz="3516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168"/>
            <a:ext cx="12210121" cy="100946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173223"/>
            <a:ext cx="8040470" cy="684777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307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662" y="215278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6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26" y="3499331"/>
            <a:ext cx="8093494" cy="66983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57" y="6166210"/>
            <a:ext cx="3986433" cy="671810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173223"/>
            <a:ext cx="8040470" cy="6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662" y="215278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6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26" y="3499331"/>
            <a:ext cx="8093494" cy="66983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57" y="6166210"/>
            <a:ext cx="3986433" cy="671810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166210"/>
            <a:ext cx="8040470" cy="6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15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10972800" cy="9037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168"/>
            <a:ext cx="12210121" cy="100946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82" y="1530375"/>
            <a:ext cx="10947238" cy="4290319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57" y="6166210"/>
            <a:ext cx="3986433" cy="671810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173223"/>
            <a:ext cx="8040470" cy="6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6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6576391" cy="365125"/>
          </a:xfrm>
        </p:spPr>
        <p:txBody>
          <a:bodyPr/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8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10972800" cy="9037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16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168"/>
            <a:ext cx="12210121" cy="100946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81" y="1600149"/>
            <a:ext cx="11018684" cy="42205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57" y="6166210"/>
            <a:ext cx="3986433" cy="671810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1531" y="6173223"/>
            <a:ext cx="8040470" cy="6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976" y="4694959"/>
            <a:ext cx="8498050" cy="984636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735" baseline="0">
                <a:solidFill>
                  <a:srgbClr val="034EA2"/>
                </a:solidFill>
              </a:defRPr>
            </a:lvl1pPr>
            <a:lvl2pPr marL="6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237" y="2724284"/>
            <a:ext cx="10082978" cy="119703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274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527" y="0"/>
            <a:ext cx="4591474" cy="448396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3461" y="5820258"/>
            <a:ext cx="4465077" cy="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 userDrawn="1"/>
        </p:nvSpPr>
        <p:spPr>
          <a:xfrm>
            <a:off x="1871133" y="3789363"/>
            <a:ext cx="9611784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539"/>
              <a:t>MINISTERSTVO PRO MÍSTNÍ ROZVOJ ČR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532" y="4581128"/>
            <a:ext cx="9409045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977"/>
              </a:spcBef>
              <a:spcAft>
                <a:spcPts val="977"/>
              </a:spcAft>
              <a:buNone/>
              <a:defRPr sz="195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533" y="1988840"/>
            <a:ext cx="9710869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pic>
        <p:nvPicPr>
          <p:cNvPr id="8" name="obrázek 1" descr="mmr_barevn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1385" y="620584"/>
            <a:ext cx="2159635" cy="46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51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 bez loga na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08075" y="781788"/>
            <a:ext cx="10545726" cy="69111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 rot="10800000" flipV="1">
            <a:off x="808075" y="1663700"/>
            <a:ext cx="10545726" cy="4396859"/>
          </a:xfrm>
          <a:prstGeom prst="rect">
            <a:avLst/>
          </a:prstGeom>
        </p:spPr>
        <p:txBody>
          <a:bodyPr/>
          <a:lstStyle>
            <a:lvl1pPr marL="348830" indent="-348830">
              <a:defRPr/>
            </a:lvl1pPr>
            <a:lvl2pPr marL="697661" indent="-251157">
              <a:buFont typeface="Courier New" panose="02070309020205020404" pitchFamily="49" charset="0"/>
              <a:buChar char="o"/>
              <a:defRPr/>
            </a:lvl2pPr>
            <a:lvl3pPr marL="1116257" indent="-223251">
              <a:buFont typeface="Wingdings" panose="05000000000000000000" pitchFamily="2" charset="2"/>
              <a:buChar char="§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4E01-F173-423B-BCD8-B8C3DB995DD1}" type="datetime1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168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 bez loga na pozad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08076" y="781788"/>
            <a:ext cx="10545726" cy="69111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 rot="10800000" flipV="1">
            <a:off x="808076" y="1663700"/>
            <a:ext cx="10545726" cy="4396859"/>
          </a:xfrm>
          <a:prstGeom prst="rect">
            <a:avLst/>
          </a:prstGeom>
        </p:spPr>
        <p:txBody>
          <a:bodyPr/>
          <a:lstStyle>
            <a:lvl1pPr marL="340668" indent="-340668">
              <a:defRPr/>
            </a:lvl1pPr>
            <a:lvl2pPr marL="681337" indent="-245281">
              <a:buFont typeface="Courier New" panose="02070309020205020404" pitchFamily="49" charset="0"/>
              <a:buChar char="o"/>
              <a:defRPr/>
            </a:lvl2pPr>
            <a:lvl3pPr marL="1090139" indent="-218028">
              <a:buFont typeface="Wingdings" panose="05000000000000000000" pitchFamily="2" charset="2"/>
              <a:buChar char="§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4E01-F173-423B-BCD8-B8C3DB995DD1}" type="datetime1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1FABD4B-2F30-49F8-98F3-E2840AF18AB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3F2D9F1-BC76-45A6-9158-8D6EA64CDF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0" y="6206906"/>
            <a:ext cx="1702980" cy="3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87DB4B9-EB9F-5347-A149-B1594DC7A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7AECBB-9E2C-AC4F-9802-BE5331D20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34" y="3200401"/>
            <a:ext cx="10515600" cy="1928605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PŘEDĚLOVACÍ</a:t>
            </a:r>
            <a:br>
              <a:rPr lang="cs-CZ" dirty="0"/>
            </a:br>
            <a:r>
              <a:rPr lang="cs-CZ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02018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6FECCD29-5C7F-0C40-A416-A9083E6BC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06655"/>
            <a:ext cx="7401339" cy="365125"/>
          </a:xfrm>
        </p:spPr>
        <p:txBody>
          <a:bodyPr/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7B2F4ABA-848A-DD4E-8E99-8B963E0D65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7554804"/>
              </p:ext>
            </p:extLst>
          </p:nvPr>
        </p:nvGraphicFramePr>
        <p:xfrm>
          <a:off x="838200" y="1893943"/>
          <a:ext cx="8128000" cy="164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476639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45252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2883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2895244"/>
                    </a:ext>
                  </a:extLst>
                </a:gridCol>
              </a:tblGrid>
              <a:tr h="528361"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54 231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21 652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6 326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7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1 321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12 332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4 568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4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12 654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46 845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13 654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99262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CB414DE-7490-AD4F-BEA0-776E6A6EFF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4784278"/>
              </p:ext>
            </p:extLst>
          </p:nvPr>
        </p:nvGraphicFramePr>
        <p:xfrm>
          <a:off x="838200" y="3863035"/>
          <a:ext cx="5452165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B9A51DE-7939-6D44-A7F0-674DD61B97B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8186294"/>
              </p:ext>
            </p:extLst>
          </p:nvPr>
        </p:nvGraphicFramePr>
        <p:xfrm>
          <a:off x="6415216" y="3863035"/>
          <a:ext cx="5452165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9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3529BD16-03E7-324A-B791-7D5DD18EB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5AC1D35A-396D-4D44-A371-3828ECF6E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189" y="2992438"/>
            <a:ext cx="8011284" cy="436562"/>
          </a:xfrm>
        </p:spPr>
        <p:txBody>
          <a:bodyPr>
            <a:normAutofit/>
          </a:bodyPr>
          <a:lstStyle>
            <a:lvl1pPr marL="0" indent="0" algn="ctr">
              <a:buNone/>
              <a:defRPr sz="2600" b="1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2" name="Zástupný text 9">
            <a:extLst>
              <a:ext uri="{FF2B5EF4-FFF2-40B4-BE49-F238E27FC236}">
                <a16:creationId xmlns:a16="http://schemas.microsoft.com/office/drawing/2014/main" id="{C1E1B58E-DAED-8640-8476-CF280CF99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189" y="3476024"/>
            <a:ext cx="8011284" cy="300037"/>
          </a:xfrm>
        </p:spPr>
        <p:txBody>
          <a:bodyPr>
            <a:normAutofit/>
          </a:bodyPr>
          <a:lstStyle>
            <a:lvl1pPr marL="0" indent="0" algn="ctr">
              <a:buNone/>
              <a:defRPr sz="20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+420 000 000 000</a:t>
            </a:r>
          </a:p>
        </p:txBody>
      </p:sp>
      <p:sp>
        <p:nvSpPr>
          <p:cNvPr id="13" name="Zástupný text 9">
            <a:extLst>
              <a:ext uri="{FF2B5EF4-FFF2-40B4-BE49-F238E27FC236}">
                <a16:creationId xmlns:a16="http://schemas.microsoft.com/office/drawing/2014/main" id="{D252EFD5-7A51-484F-B3EB-2CA859896B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7189" y="3823085"/>
            <a:ext cx="8011284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 err="1"/>
              <a:t>email@adresa.cz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652DC-4A8D-F04A-9EE8-258434D9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938" y="5788057"/>
            <a:ext cx="4960855" cy="90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0DA0A-096B-B149-B46A-34D81BBF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6B8BD-763A-424A-A8C1-6C8023466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EB59DA-8043-1042-97BB-664F02C9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9F0AD9-5D1E-A84C-9164-1267C2CB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D80E43-2748-8F4C-A994-D7F93A1D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9CABEE-1015-EF49-B177-8BFDEEAD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4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5E43F-FFDA-9842-A7BF-C141B778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A8528-7670-C544-A7FE-C7CB4898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9F19F8-B4B9-F04C-9AA4-773A71B7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0B36FE-2EEE-8343-ADCF-7474E5424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765880-FB63-2348-8FBA-FA7285B87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5C5197-8B8B-9245-84EC-5D80B65F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AB1634-C3B6-FB48-AC18-AA81DC6B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110480-4E56-EF43-8168-F55B8D5B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9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AC8B6-1478-314D-A755-A7CE1951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9D0DB2-EAB2-9D42-8C29-470564B6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3301ED-B8D1-4645-9669-7CDB2FD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131E11-056B-5847-A2A0-DA53E9B3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2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B39A4-A660-1B47-9EC0-97C411BA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E8ED1-D470-2F46-BD96-674EFBCA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283DBF-BBCD-FC47-BC58-D145296C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0AECD4-C3B7-AE41-95B0-C1C3C243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71EBE9-3D8D-914F-AF23-46DAE89D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570ABB-6C1F-2345-8602-BAC1635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4ABB72-27EC-1D42-A110-EDC7D45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E339A-34C2-E348-802D-89519516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60124-CD8B-A54F-8D0E-9DCC0430C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83494-C262-6745-A064-293D7DA7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41405-0E4A-9541-B389-FC612CF29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5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60642" y="5749927"/>
            <a:ext cx="2844800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0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200855" rtl="0" eaLnBrk="1" latinLnBrk="0" hangingPunct="1">
        <a:spcBef>
          <a:spcPct val="0"/>
        </a:spcBef>
        <a:buNone/>
        <a:defRPr sz="5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320" indent="-450320" algn="l" defTabSz="120085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5695" indent="-375267" algn="l" defTabSz="1200855" rtl="0" eaLnBrk="1" latinLnBrk="0" hangingPunct="1">
        <a:spcBef>
          <a:spcPct val="20000"/>
        </a:spcBef>
        <a:buFont typeface="Arial" pitchFamily="34" charset="0"/>
        <a:buChar char="–"/>
        <a:defRPr sz="3711" kern="1200">
          <a:solidFill>
            <a:schemeClr val="tx1"/>
          </a:solidFill>
          <a:latin typeface="+mn-lt"/>
          <a:ea typeface="+mn-ea"/>
          <a:cs typeface="+mn-cs"/>
        </a:defRPr>
      </a:lvl2pPr>
      <a:lvl3pPr marL="1501069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101496" indent="-300214" algn="l" defTabSz="1200855" rtl="0" eaLnBrk="1" latinLnBrk="0" hangingPunct="1">
        <a:spcBef>
          <a:spcPct val="20000"/>
        </a:spcBef>
        <a:buFont typeface="Arial" pitchFamily="34" charset="0"/>
        <a:buChar char="–"/>
        <a:defRPr sz="2637" kern="1200">
          <a:solidFill>
            <a:schemeClr val="tx1"/>
          </a:solidFill>
          <a:latin typeface="+mn-lt"/>
          <a:ea typeface="+mn-ea"/>
          <a:cs typeface="+mn-cs"/>
        </a:defRPr>
      </a:lvl4pPr>
      <a:lvl5pPr marL="2701923" indent="-300214" algn="l" defTabSz="1200855" rtl="0" eaLnBrk="1" latinLnBrk="0" hangingPunct="1">
        <a:spcBef>
          <a:spcPct val="20000"/>
        </a:spcBef>
        <a:buFont typeface="Arial" pitchFamily="34" charset="0"/>
        <a:buChar char="»"/>
        <a:defRPr sz="2637" kern="1200">
          <a:solidFill>
            <a:schemeClr val="tx1"/>
          </a:solidFill>
          <a:latin typeface="+mn-lt"/>
          <a:ea typeface="+mn-ea"/>
          <a:cs typeface="+mn-cs"/>
        </a:defRPr>
      </a:lvl5pPr>
      <a:lvl6pPr marL="3302351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6pPr>
      <a:lvl7pPr marL="3902778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7pPr>
      <a:lvl8pPr marL="4503205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8pPr>
      <a:lvl9pPr marL="5103634" indent="-300214" algn="l" defTabSz="1200855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600427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200855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801282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401709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3002137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602565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202992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803419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irop-2021-2027/dokumen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2F3E4-156E-0045-911B-1B54C82DB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392" y="3142911"/>
            <a:ext cx="9493214" cy="802136"/>
          </a:xfrm>
        </p:spPr>
        <p:txBody>
          <a:bodyPr/>
          <a:lstStyle/>
          <a:p>
            <a:r>
              <a:rPr lang="cs-CZ" sz="6000" dirty="0"/>
              <a:t>Dotační politika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0EB2BE-A47F-6743-A95B-DD2D721E2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699" y="4271143"/>
            <a:ext cx="7086600" cy="1311510"/>
          </a:xfrm>
        </p:spPr>
        <p:txBody>
          <a:bodyPr>
            <a:normAutofit/>
          </a:bodyPr>
          <a:lstStyle/>
          <a:p>
            <a:r>
              <a:rPr lang="cs-CZ" sz="1800" dirty="0"/>
              <a:t>Zlín, 22. 11. 2023</a:t>
            </a:r>
          </a:p>
          <a:p>
            <a:r>
              <a:rPr lang="cs-CZ" sz="1800" dirty="0"/>
              <a:t>Ing. Radim Sršeň Ph.D.</a:t>
            </a:r>
          </a:p>
        </p:txBody>
      </p:sp>
    </p:spTree>
    <p:extLst>
      <p:ext uri="{BB962C8B-B14F-4D97-AF65-F5344CB8AC3E}">
        <p14:creationId xmlns:p14="http://schemas.microsoft.com/office/powerpoint/2010/main" val="402883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ál 11">
            <a:extLst>
              <a:ext uri="{FF2B5EF4-FFF2-40B4-BE49-F238E27FC236}">
                <a16:creationId xmlns:a16="http://schemas.microsoft.com/office/drawing/2014/main" id="{1346E5A8-7E3C-01DD-F93C-90EABADAEEB8}"/>
              </a:ext>
            </a:extLst>
          </p:cNvPr>
          <p:cNvSpPr/>
          <p:nvPr/>
        </p:nvSpPr>
        <p:spPr>
          <a:xfrm>
            <a:off x="5889718" y="4170587"/>
            <a:ext cx="4031046" cy="219251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26F18BFC-55F5-9BC1-3E32-30801FE40943}"/>
              </a:ext>
            </a:extLst>
          </p:cNvPr>
          <p:cNvSpPr/>
          <p:nvPr/>
        </p:nvSpPr>
        <p:spPr>
          <a:xfrm>
            <a:off x="9532477" y="4366705"/>
            <a:ext cx="2640675" cy="245400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61DF24A7-555E-25BA-E157-D6E91C7D19ED}"/>
              </a:ext>
            </a:extLst>
          </p:cNvPr>
          <p:cNvSpPr/>
          <p:nvPr/>
        </p:nvSpPr>
        <p:spPr>
          <a:xfrm>
            <a:off x="7868961" y="2055275"/>
            <a:ext cx="3364728" cy="23239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C4AA74-8D6D-1F44-6FDF-B8F99DD1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80" y="208833"/>
            <a:ext cx="10715878" cy="903765"/>
          </a:xfrm>
        </p:spPr>
        <p:txBody>
          <a:bodyPr lIns="89311" tIns="44655" rIns="89311" bIns="44655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Programy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výhled</a:t>
            </a:r>
            <a:br>
              <a:rPr lang="en-US" dirty="0"/>
            </a:br>
            <a:endParaRPr lang="en-US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6BF11FB-E074-D42E-D8C6-05688ED52BAD}"/>
              </a:ext>
            </a:extLst>
          </p:cNvPr>
          <p:cNvSpPr/>
          <p:nvPr/>
        </p:nvSpPr>
        <p:spPr>
          <a:xfrm>
            <a:off x="111628" y="1152344"/>
            <a:ext cx="6616045" cy="4603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91B6E64-77B1-D02F-A24B-3BF5B3BAA836}"/>
              </a:ext>
            </a:extLst>
          </p:cNvPr>
          <p:cNvSpPr txBox="1"/>
          <p:nvPr/>
        </p:nvSpPr>
        <p:spPr>
          <a:xfrm>
            <a:off x="613116" y="1888906"/>
            <a:ext cx="5398018" cy="33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735" b="1" dirty="0">
                <a:solidFill>
                  <a:prstClr val="white"/>
                </a:solidFill>
                <a:latin typeface="Calibri"/>
              </a:rPr>
              <a:t>Nový program Podpora rozvoje regionů 2024+ 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Víc samostatných podprogramů pro jednotlivé velikostní kategorie obcí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Samostatný podprogram pro nejmenší obce (do 500 obyv.)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Uznatelnost projektových příprav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Pilotní Smart projekty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E164068-174B-2D20-A42F-469803D3DD52}"/>
              </a:ext>
            </a:extLst>
          </p:cNvPr>
          <p:cNvSpPr/>
          <p:nvPr/>
        </p:nvSpPr>
        <p:spPr>
          <a:xfrm>
            <a:off x="5619631" y="1040352"/>
            <a:ext cx="3478978" cy="151770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AD9EC1-C7DC-109E-9FE3-3571329A8E83}"/>
              </a:ext>
            </a:extLst>
          </p:cNvPr>
          <p:cNvSpPr txBox="1"/>
          <p:nvPr/>
        </p:nvSpPr>
        <p:spPr>
          <a:xfrm>
            <a:off x="5621887" y="1276955"/>
            <a:ext cx="34275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000" b="1" dirty="0">
                <a:solidFill>
                  <a:prstClr val="white"/>
                </a:solidFill>
                <a:latin typeface="Calibri"/>
              </a:rPr>
              <a:t>Nový program obnovy a</a:t>
            </a:r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prstClr val="white"/>
                </a:solidFill>
                <a:latin typeface="Calibri"/>
              </a:rPr>
              <a:t>rozvoje pevnostních měst</a:t>
            </a:r>
          </a:p>
          <a:p>
            <a:pPr algn="ctr" defTabSz="1200855">
              <a:spcAft>
                <a:spcPts val="586"/>
              </a:spcAft>
            </a:pPr>
            <a:r>
              <a:rPr lang="cs-CZ" dirty="0">
                <a:solidFill>
                  <a:prstClr val="white"/>
                </a:solidFill>
                <a:latin typeface="Calibri"/>
              </a:rPr>
              <a:t>120 mil. Kč ročně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9A14103-A2D1-6011-FB12-FAA273A56043}"/>
              </a:ext>
            </a:extLst>
          </p:cNvPr>
          <p:cNvSpPr txBox="1"/>
          <p:nvPr/>
        </p:nvSpPr>
        <p:spPr>
          <a:xfrm>
            <a:off x="6174718" y="4614734"/>
            <a:ext cx="3427596" cy="1294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735" b="1" dirty="0">
                <a:solidFill>
                  <a:prstClr val="white"/>
                </a:solidFill>
                <a:latin typeface="Calibri"/>
              </a:rPr>
              <a:t>Samostatný program pro HSOÚ</a:t>
            </a:r>
          </a:p>
          <a:p>
            <a:pPr algn="ctr" defTabSz="1200855"/>
            <a:r>
              <a:rPr lang="cs-CZ" sz="2344" dirty="0">
                <a:solidFill>
                  <a:prstClr val="white"/>
                </a:solidFill>
                <a:latin typeface="Calibri"/>
              </a:rPr>
              <a:t>140 mil. Kč v roce 2024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1F095F9-4BCA-C642-5DAE-03A3C42158C4}"/>
              </a:ext>
            </a:extLst>
          </p:cNvPr>
          <p:cNvSpPr/>
          <p:nvPr/>
        </p:nvSpPr>
        <p:spPr>
          <a:xfrm>
            <a:off x="0" y="6143728"/>
            <a:ext cx="4863807" cy="703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44A2223-2DFF-D2A5-65C8-79CD77FF0C12}"/>
              </a:ext>
            </a:extLst>
          </p:cNvPr>
          <p:cNvSpPr txBox="1"/>
          <p:nvPr/>
        </p:nvSpPr>
        <p:spPr>
          <a:xfrm>
            <a:off x="-164556" y="6315316"/>
            <a:ext cx="5192916" cy="360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1758" b="1" dirty="0">
                <a:solidFill>
                  <a:srgbClr val="FFFF00"/>
                </a:solidFill>
                <a:latin typeface="Calibri"/>
              </a:rPr>
              <a:t>Sledujte záložku NÁRODNÍ DOTACE na webu MMR</a:t>
            </a:r>
            <a:endParaRPr lang="cs-CZ" sz="1758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8774BC5-37D9-F285-6118-5702C365D91E}"/>
              </a:ext>
            </a:extLst>
          </p:cNvPr>
          <p:cNvSpPr txBox="1"/>
          <p:nvPr/>
        </p:nvSpPr>
        <p:spPr>
          <a:xfrm>
            <a:off x="8255229" y="2285728"/>
            <a:ext cx="26941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400" b="1" dirty="0">
                <a:solidFill>
                  <a:prstClr val="white"/>
                </a:solidFill>
                <a:latin typeface="Calibri"/>
              </a:rPr>
              <a:t>Cestovní ruch</a:t>
            </a:r>
            <a:endParaRPr lang="cs-CZ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00855"/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Ambice dát téměř 200 mil. Kč na rozvoj infrastruktury a marketingových aktivit</a:t>
            </a:r>
            <a:endParaRPr lang="cs-CZ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E12F89-55F9-A434-7B94-C632404B69AA}"/>
              </a:ext>
            </a:extLst>
          </p:cNvPr>
          <p:cNvSpPr txBox="1"/>
          <p:nvPr/>
        </p:nvSpPr>
        <p:spPr>
          <a:xfrm>
            <a:off x="9532477" y="5157527"/>
            <a:ext cx="269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400" b="1" dirty="0">
                <a:solidFill>
                  <a:prstClr val="white"/>
                </a:solidFill>
                <a:latin typeface="Calibri"/>
              </a:rPr>
              <a:t>Podpora bydlení</a:t>
            </a:r>
            <a:endParaRPr lang="cs-CZ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00855"/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mil. Kč na r. 2024</a:t>
            </a:r>
            <a:endParaRPr lang="cs-CZ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EAD8B78-65C9-881A-AEF9-D116313561EE}"/>
              </a:ext>
            </a:extLst>
          </p:cNvPr>
          <p:cNvSpPr/>
          <p:nvPr/>
        </p:nvSpPr>
        <p:spPr>
          <a:xfrm>
            <a:off x="8989156" y="415788"/>
            <a:ext cx="3182109" cy="180586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51A3E2-A417-4E0B-6CDB-5CE6BDD18B5B}"/>
              </a:ext>
            </a:extLst>
          </p:cNvPr>
          <p:cNvSpPr txBox="1"/>
          <p:nvPr/>
        </p:nvSpPr>
        <p:spPr>
          <a:xfrm>
            <a:off x="9136815" y="679436"/>
            <a:ext cx="2905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400" b="1" dirty="0">
                <a:solidFill>
                  <a:prstClr val="white"/>
                </a:solidFill>
                <a:latin typeface="Calibri"/>
              </a:rPr>
              <a:t>Dostupné nájemní bydlení</a:t>
            </a:r>
          </a:p>
          <a:p>
            <a:pPr algn="ctr" defTabSz="1200855"/>
            <a:r>
              <a:rPr lang="cs-CZ" sz="2000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Až 1 mld. Kč přes SFPI</a:t>
            </a:r>
            <a:endParaRPr lang="cs-CZ" sz="2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00855"/>
            <a:endParaRPr lang="cs-CZ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08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F3D9B4-678B-C34A-A697-9ED1887B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3200401"/>
            <a:ext cx="10847964" cy="1928605"/>
          </a:xfrm>
        </p:spPr>
        <p:txBody>
          <a:bodyPr>
            <a:normAutofit/>
          </a:bodyPr>
          <a:lstStyle/>
          <a:p>
            <a:r>
              <a:rPr lang="cs-CZ" sz="4000" dirty="0"/>
              <a:t>IROP – příležitosti pro obce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16052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3918" y="538589"/>
            <a:ext cx="8229600" cy="74231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Aktuality z IROP 2021 - 2027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3C8984-992B-4664-B351-FC3CC7AF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753" y="1576754"/>
            <a:ext cx="9494767" cy="37044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Vyhlášeno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82 výzev s alokací 98 mld. Kč z EU </a:t>
            </a:r>
            <a:b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</a:b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(ze 114 mld. Kč celkové alokace programu)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Z toho 21 výzev uzavřeno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Vydáno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1 014 právních aktů za 22 mld.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Příjemcům proplaceno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v žádostech o platbu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589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 mil.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Ukončeno prvních 12 projektů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Informace o výzvách: </a:t>
            </a:r>
            <a:r>
              <a:rPr lang="cs-CZ" sz="2400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https://irop.mmr.cz/cs/</a:t>
            </a:r>
            <a:endParaRPr lang="cs-CZ" sz="2400" b="1" u="sng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316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BADD5-0DFB-4F40-84C5-A09161C3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Integrované nástroje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D77AE-E754-49BA-9845-F7DA3DA6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2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66CEBE7-C960-4459-B3AD-EF565685B5EA}"/>
              </a:ext>
            </a:extLst>
          </p:cNvPr>
          <p:cNvSpPr txBox="1">
            <a:spLocks/>
          </p:cNvSpPr>
          <p:nvPr/>
        </p:nvSpPr>
        <p:spPr>
          <a:xfrm>
            <a:off x="759690" y="32699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C1CE426-0436-493D-8501-2565400CF710}"/>
              </a:ext>
            </a:extLst>
          </p:cNvPr>
          <p:cNvSpPr txBox="1">
            <a:spLocks/>
          </p:cNvSpPr>
          <p:nvPr/>
        </p:nvSpPr>
        <p:spPr>
          <a:xfrm>
            <a:off x="990600" y="16786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2900" b="1" dirty="0">
                <a:solidFill>
                  <a:schemeClr val="tx1"/>
                </a:solidFill>
              </a:rPr>
              <a:t>Integrované územní investice (ITI)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1"/>
                </a:solidFill>
              </a:rPr>
              <a:t>Brno, České Budějovice, Hradec-pardubická aglomerace, Jihlava, Karlovy Vary, Liberecko-jablonecká, Mladá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tx1"/>
                </a:solidFill>
              </a:rPr>
              <a:t>    Boleslav, Olomouc, Praha, Ostrava, Plzeň, Ústecko-chomutovská aglomerace, Zlín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1"/>
                </a:solidFill>
              </a:rPr>
              <a:t>Podpora aktivit ze SC 1.1, 2.2, 4.1, 4.2, 4.4 a 6.1</a:t>
            </a:r>
          </a:p>
          <a:p>
            <a:pPr marL="0" indent="0">
              <a:buFontTx/>
              <a:buNone/>
            </a:pPr>
            <a:endParaRPr lang="cs-CZ" sz="29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cs-CZ" sz="2900" b="1" dirty="0">
                <a:solidFill>
                  <a:schemeClr val="tx1"/>
                </a:solidFill>
              </a:rPr>
              <a:t>Komunitně vedený místní rozvoj (CLLD)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1"/>
                </a:solidFill>
              </a:rPr>
              <a:t>Místní akční skupiny – celkem 180 MAS bude využívat IROP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1"/>
                </a:solidFill>
              </a:rPr>
              <a:t>Podpora aktivit ze SC 2.1 (hasiči - vybavení, nádrže), 2.2, 4.1, 4.2, 4.4, 6.1</a:t>
            </a:r>
          </a:p>
          <a:p>
            <a:pPr marL="0" indent="0">
              <a:buFontTx/>
              <a:buNone/>
            </a:pPr>
            <a:endParaRPr lang="cs-CZ" sz="29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cs-CZ" sz="2900" b="1" dirty="0">
                <a:solidFill>
                  <a:schemeClr val="tx1"/>
                </a:solidFill>
              </a:rPr>
              <a:t>Alokace integrovaných nástrojů v IROP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1"/>
                </a:solidFill>
              </a:rPr>
              <a:t>Celková alokace v IROP – téměř 30 %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164193"/>
                </a:solidFill>
              </a:rPr>
              <a:t>Celková alokace ITI 	- 24 402 249 796 Kč (EFRR)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164193"/>
                </a:solidFill>
              </a:rPr>
              <a:t>Celková alokace CLLD 	-   7 968 639 382 Kč (EFRR)</a:t>
            </a:r>
            <a:r>
              <a:rPr lang="cs-CZ" sz="1800" dirty="0">
                <a:solidFill>
                  <a:srgbClr val="16419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81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BADD5-0DFB-4F40-84C5-A09161C3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Integrované nástroje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D77AE-E754-49BA-9845-F7DA3DA6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2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66CEBE7-C960-4459-B3AD-EF565685B5EA}"/>
              </a:ext>
            </a:extLst>
          </p:cNvPr>
          <p:cNvSpPr txBox="1">
            <a:spLocks/>
          </p:cNvSpPr>
          <p:nvPr/>
        </p:nvSpPr>
        <p:spPr>
          <a:xfrm>
            <a:off x="759690" y="32699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C1CE426-0436-493D-8501-2565400CF710}"/>
              </a:ext>
            </a:extLst>
          </p:cNvPr>
          <p:cNvSpPr txBox="1">
            <a:spLocks/>
          </p:cNvSpPr>
          <p:nvPr/>
        </p:nvSpPr>
        <p:spPr>
          <a:xfrm>
            <a:off x="990600" y="16786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Platí </a:t>
            </a:r>
            <a:r>
              <a:rPr lang="cs-CZ" sz="2000" b="1" dirty="0">
                <a:solidFill>
                  <a:schemeClr val="tx1"/>
                </a:solidFill>
              </a:rPr>
              <a:t>stejné podmínky jako pro individuální projekty </a:t>
            </a:r>
            <a:r>
              <a:rPr lang="cs-CZ" sz="2000" dirty="0">
                <a:solidFill>
                  <a:schemeClr val="tx1"/>
                </a:solidFill>
              </a:rPr>
              <a:t>v daném  specifickém cíli (způsobilost výdajů, typy příjemců, veřejná podpora, veřejné zakázky apod.)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Nutný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soulad s danou </a:t>
            </a:r>
            <a:r>
              <a:rPr lang="cs-CZ" sz="2000" b="1" dirty="0">
                <a:solidFill>
                  <a:schemeClr val="tx1"/>
                </a:solidFill>
              </a:rPr>
              <a:t>integrovanou strategií nositele (MAS nebo ITI)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Žadatel, který chce realizovat projekt v rámci integrované strategie, musí konzultovat svůj projektový záměr s nositelem integrované strategie – získat vyjádření Řídicího výboru MO/A (ITI) /MAS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Hodnocení v integrovaných výzvách – žádosti se budou hodnotit pouze na Centru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/>
                </a:solidFill>
              </a:rPr>
              <a:t>Postupy v realizaci</a:t>
            </a:r>
            <a:r>
              <a:rPr lang="cs-CZ" sz="2000" b="1" dirty="0">
                <a:solidFill>
                  <a:schemeClr val="tx1"/>
                </a:solidFill>
                <a:cs typeface="Arial" charset="0"/>
              </a:rPr>
              <a:t> stejné jako u individuálních projektů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cs typeface="Arial" charset="0"/>
              </a:rPr>
              <a:t>Výjimka:</a:t>
            </a:r>
            <a:r>
              <a:rPr lang="cs-CZ" sz="2000" dirty="0">
                <a:solidFill>
                  <a:schemeClr val="tx1"/>
                </a:solidFill>
                <a:cs typeface="Arial" charset="0"/>
              </a:rPr>
              <a:t> spolu s oznámením o změně v projektu bude příjemce dokládat vyjádření nositele ITI, resp. MAS v případě projektů CLLD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49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BADD5-0DFB-4F40-84C5-A09161C3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Otevřené výzvy CLLD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D77AE-E754-49BA-9845-F7DA3DA6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B51D9A8-BBB2-809B-3A22-D119B0B0345C}"/>
              </a:ext>
            </a:extLst>
          </p:cNvPr>
          <p:cNvSpPr txBox="1"/>
          <p:nvPr/>
        </p:nvSpPr>
        <p:spPr>
          <a:xfrm>
            <a:off x="1544715" y="1647299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48. výzva IROP 	 Vzdělávání CLLD</a:t>
            </a:r>
          </a:p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49. výzva IROP 	 Sociální služby CLLD</a:t>
            </a:r>
          </a:p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60. výzva IROP 	 Doprava CLLD</a:t>
            </a:r>
          </a:p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61. výzva IROP 	 Hasiči CLLD</a:t>
            </a:r>
          </a:p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70. výzva IROP 	 Kultura – památky a muzea CLLD</a:t>
            </a:r>
          </a:p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73. výzva IROP 	 Veřejná prostranství CLLD</a:t>
            </a:r>
          </a:p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86. výzva IROP 	 Cestovní ruch CLLD</a:t>
            </a:r>
          </a:p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114. výzva IROP 	 Kultura – knihovny CLLD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Příjem žádostí u všech výzev CLLD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až do konce roku 2027.</a:t>
            </a:r>
            <a:br>
              <a:rPr lang="cs-CZ" sz="2000" b="1" i="0" dirty="0">
                <a:solidFill>
                  <a:srgbClr val="000000"/>
                </a:solidFill>
                <a:effectLst/>
                <a:latin typeface="DINPro Medium"/>
              </a:rPr>
            </a:b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932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BADD5-0DFB-4F40-84C5-A09161C3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Plánované výzvy IROP pro rok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D77AE-E754-49BA-9845-F7DA3DA6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AB94B2-A5AF-45FB-EC62-F7023110D209}"/>
              </a:ext>
            </a:extLst>
          </p:cNvPr>
          <p:cNvSpPr txBox="1"/>
          <p:nvPr/>
        </p:nvSpPr>
        <p:spPr>
          <a:xfrm>
            <a:off x="1617784" y="1690688"/>
            <a:ext cx="895643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58., 59. výzva IROP - Deinstitucionalizace sociálních služeb (MRR/PR)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vyhlášení výzvy: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10/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2023; alokace: 2,2 mld./1,3 mld. Kč</a:t>
            </a:r>
          </a:p>
          <a:p>
            <a:endParaRPr lang="cs-CZ" sz="2000" dirty="0">
              <a:solidFill>
                <a:srgbClr val="1C222F"/>
              </a:solidFill>
              <a:highlight>
                <a:srgbClr val="FFFFFF"/>
              </a:highlight>
              <a:latin typeface="DINPro Medium"/>
            </a:endParaRPr>
          </a:p>
          <a:p>
            <a:r>
              <a:rPr lang="cs-CZ" sz="2000" b="1" dirty="0">
                <a:solidFill>
                  <a:srgbClr val="1C222F"/>
                </a:solidFill>
                <a:highlight>
                  <a:srgbClr val="FFFFFF"/>
                </a:highlight>
                <a:latin typeface="DINPro Medium"/>
              </a:rPr>
              <a:t>87., 88. výzva IROP – Další vzdělávání (MRR/PR)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vyhlášení výzvy: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10/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2023; alokace: 294 mil./215 m. Kč</a:t>
            </a:r>
            <a:endParaRPr lang="cs-CZ" sz="2000" dirty="0">
              <a:solidFill>
                <a:srgbClr val="1C222F"/>
              </a:solidFill>
              <a:highlight>
                <a:srgbClr val="FFFFFF"/>
              </a:highlight>
              <a:latin typeface="DINPro Medium"/>
            </a:endParaRPr>
          </a:p>
          <a:p>
            <a:endParaRPr lang="cs-CZ" sz="2000" dirty="0">
              <a:solidFill>
                <a:srgbClr val="1C222F"/>
              </a:solidFill>
              <a:highlight>
                <a:srgbClr val="FFFFFF"/>
              </a:highlight>
              <a:latin typeface="DINPro Medium"/>
            </a:endParaRPr>
          </a:p>
          <a:p>
            <a:pPr algn="l"/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95., 96. výzva IROP - Školská poradenská zařízení, speciální vzdělávání a střediska výchovné péče (MRR/PR)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vyhlášení výzvy: 11/2023; alokace: 451/251 mil. Kč</a:t>
            </a:r>
          </a:p>
          <a:p>
            <a:pPr algn="l"/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</a:endParaRP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</a:endParaRP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524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BADD5-0DFB-4F40-84C5-A09161C3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Plánované výzvy IROP pro rok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D77AE-E754-49BA-9845-F7DA3DA6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2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300" dirty="0"/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V roce 2024 plánováno 15 výzev za cca 7,1 mld. Kč z EFRR.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HMG IROP pro rok 2024: </a:t>
            </a:r>
            <a:r>
              <a:rPr lang="cs-CZ" sz="2000" dirty="0">
                <a:hlinkClick r:id="rId3"/>
              </a:rPr>
              <a:t>https://irop.mmr.cz/cs/irop-2021-2027/dokumenty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Příležitosti pro obce: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81., 82. výzva IROP - Cestovní ruch (MRR/PR) – vyvěšeno avízo s podmínkami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</a:rPr>
              <a:t>101., 102. výzva IROP - Sociální bydlení II. (MRR/PR) – upravené podmínky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FF"/>
              </a:highlight>
            </a:endParaRPr>
          </a:p>
          <a:p>
            <a:pPr marL="0" indent="0" algn="ctr">
              <a:buNone/>
            </a:pPr>
            <a:endParaRPr lang="cs-CZ" sz="1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66CEBE7-C960-4459-B3AD-EF565685B5EA}"/>
              </a:ext>
            </a:extLst>
          </p:cNvPr>
          <p:cNvSpPr txBox="1">
            <a:spLocks/>
          </p:cNvSpPr>
          <p:nvPr/>
        </p:nvSpPr>
        <p:spPr>
          <a:xfrm>
            <a:off x="759690" y="2040379"/>
            <a:ext cx="10515600" cy="174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842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BADD5-0DFB-4F40-84C5-A09161C3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 integrovaných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D77AE-E754-49BA-9845-F7DA3DA6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Administrace ITI (městské aglomerace)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Vyhlášeno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výzev ŘO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eGovernment a kybernetická bezpečnost, zelená infrastruktura, mateřské školy, základní školy, další vzdělávání, sociální bydlení, sociální služby, památky, knihovny, muzea, cestovní ruch, vozidla, cyklodoprava, telematika, multimodální osobní doprava, bezpečnost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Poslední výzva určená pro ITI – Plnicí a dobíjecí stanice – předpoklad vyhlášení 12/2023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Schváleny všechny PR ITI – vydány první akceptační dopisy projektům ITI</a:t>
            </a:r>
          </a:p>
          <a:p>
            <a:pPr marL="457200" lvl="1" indent="0">
              <a:buNone/>
            </a:pPr>
            <a:endParaRPr lang="cs-CZ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Administrace CLLD (venkovské aglomerace)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Vyhlášeny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všechny výzvy ŘO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sociální služby, doprava (cyklodoprava a bezpečnost), vzdělávání (mateřské školy a DS, základní školy a neúplné školy), veřejná prostranství, hasiči, muzea a památky, knihovny a cestovní ruch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Probíhá hodnocení a schvalování programových rámců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schváleno 133 PR CLLD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Vydány první akceptační dopisy projektům CLLD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Ukončení příjmu žádostí ve výzvě pro programové rámce – 28. 12. 2023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87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50E7A-10B0-A7DB-DBB1-0E2D4976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Schválené programové rámce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7CEC5-6951-3755-4A14-1818F3F93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718866"/>
          </a:xfrm>
        </p:spPr>
        <p:txBody>
          <a:bodyPr>
            <a:normAutofit/>
          </a:bodyPr>
          <a:lstStyle/>
          <a:p>
            <a:pPr marL="228600" lvl="1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sz="1800" dirty="0"/>
              <a:t>Přehled schválených programových rámců IN </a:t>
            </a: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Stránky IROP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rgbClr val="143E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https://irop.gov.cz/cs/irop-2021-2027/dokumenty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96F04E7-2D3C-7606-2252-D240A4F88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06" t="11636" r="4091" b="7636"/>
          <a:stretch/>
        </p:blipFill>
        <p:spPr>
          <a:xfrm>
            <a:off x="6812061" y="2872390"/>
            <a:ext cx="4658245" cy="27454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C272DF-3C22-8CB3-D11F-16397EE863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87" t="12606" r="4319" b="5454"/>
          <a:stretch/>
        </p:blipFill>
        <p:spPr>
          <a:xfrm>
            <a:off x="954706" y="2830621"/>
            <a:ext cx="4658245" cy="28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7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/>
          <p:nvPr/>
        </p:nvSpPr>
        <p:spPr>
          <a:xfrm>
            <a:off x="3857633" y="5943600"/>
            <a:ext cx="2714800" cy="61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222;p39"/>
          <p:cNvSpPr txBox="1">
            <a:spLocks noGrp="1"/>
          </p:cNvSpPr>
          <p:nvPr>
            <p:ph type="title" idx="4294967295"/>
          </p:nvPr>
        </p:nvSpPr>
        <p:spPr>
          <a:xfrm>
            <a:off x="1101033" y="3403601"/>
            <a:ext cx="10515600" cy="1928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300"/>
            </a:pPr>
            <a:r>
              <a:rPr lang="cs" b="1">
                <a:solidFill>
                  <a:schemeClr val="lt1"/>
                </a:solidFill>
              </a:rPr>
              <a:t>Národní dotační tituly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7">
            <a:extLst>
              <a:ext uri="{FF2B5EF4-FFF2-40B4-BE49-F238E27FC236}">
                <a16:creationId xmlns:a16="http://schemas.microsoft.com/office/drawing/2014/main" id="{1A19BF36-0DE3-9F4D-8549-FC4BB9636848}"/>
              </a:ext>
            </a:extLst>
          </p:cNvPr>
          <p:cNvSpPr txBox="1">
            <a:spLocks/>
          </p:cNvSpPr>
          <p:nvPr/>
        </p:nvSpPr>
        <p:spPr>
          <a:xfrm>
            <a:off x="715963" y="1471544"/>
            <a:ext cx="10853737" cy="6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r>
              <a:rPr lang="cs-CZ" dirty="0"/>
              <a:t>DĚKUJI ZA POZORNOST</a:t>
            </a:r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C620F829-39BF-5B4D-A842-6AA658CAE051}"/>
              </a:ext>
            </a:extLst>
          </p:cNvPr>
          <p:cNvSpPr txBox="1">
            <a:spLocks/>
          </p:cNvSpPr>
          <p:nvPr/>
        </p:nvSpPr>
        <p:spPr>
          <a:xfrm>
            <a:off x="2137189" y="2300308"/>
            <a:ext cx="8011284" cy="436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04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/>
          <p:nvPr/>
        </p:nvSpPr>
        <p:spPr>
          <a:xfrm>
            <a:off x="0" y="5186367"/>
            <a:ext cx="12192000" cy="167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cs" sz="4267" dirty="0"/>
              <a:t>Podpora rozvoje regionů 2019+</a:t>
            </a:r>
            <a:br>
              <a:rPr lang="cs" sz="4267" dirty="0"/>
            </a:br>
            <a:r>
              <a:rPr lang="cs" sz="4267" dirty="0"/>
              <a:t>PŘED a PO</a:t>
            </a:r>
            <a:endParaRPr sz="4267" dirty="0"/>
          </a:p>
        </p:txBody>
      </p:sp>
      <p:sp>
        <p:nvSpPr>
          <p:cNvPr id="229" name="Google Shape;229;p40"/>
          <p:cNvSpPr txBox="1"/>
          <p:nvPr/>
        </p:nvSpPr>
        <p:spPr>
          <a:xfrm>
            <a:off x="990599" y="1848318"/>
            <a:ext cx="10717491" cy="4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609585">
              <a:lnSpc>
                <a:spcPct val="90000"/>
              </a:lnSpc>
              <a:spcBef>
                <a:spcPts val="1067"/>
              </a:spcBef>
            </a:pPr>
            <a:r>
              <a:rPr lang="cs-CZ" sz="2933" dirty="0">
                <a:solidFill>
                  <a:srgbClr val="878787"/>
                </a:solidFill>
              </a:rPr>
              <a:t>Změnili jsme hodnotící kritéria pro nové výzvy:</a:t>
            </a:r>
          </a:p>
          <a:p>
            <a:pPr marL="1066785" indent="-457200">
              <a:lnSpc>
                <a:spcPct val="90000"/>
              </a:lnSpc>
              <a:spcBef>
                <a:spcPts val="1067"/>
              </a:spcBef>
              <a:buFontTx/>
              <a:buChar char="-"/>
            </a:pPr>
            <a:r>
              <a:rPr lang="cs-CZ" sz="2933" dirty="0">
                <a:solidFill>
                  <a:srgbClr val="878787"/>
                </a:solidFill>
              </a:rPr>
              <a:t>Víc jsme </a:t>
            </a:r>
            <a:r>
              <a:rPr lang="cs-CZ" sz="2933" b="1" dirty="0">
                <a:solidFill>
                  <a:srgbClr val="878787"/>
                </a:solidFill>
              </a:rPr>
              <a:t>zvýhodnili žadatele z HSOÚ</a:t>
            </a:r>
            <a:r>
              <a:rPr lang="cs-CZ" sz="2933" dirty="0">
                <a:solidFill>
                  <a:srgbClr val="878787"/>
                </a:solidFill>
              </a:rPr>
              <a:t> a uhelných krajů</a:t>
            </a:r>
          </a:p>
          <a:p>
            <a:pPr marL="1066785" indent="-457200">
              <a:lnSpc>
                <a:spcPct val="90000"/>
              </a:lnSpc>
              <a:spcBef>
                <a:spcPts val="1067"/>
              </a:spcBef>
              <a:buFontTx/>
              <a:buChar char="-"/>
            </a:pPr>
            <a:r>
              <a:rPr lang="cs-CZ" sz="2933" dirty="0">
                <a:solidFill>
                  <a:srgbClr val="878787"/>
                </a:solidFill>
              </a:rPr>
              <a:t>Při hodnocení jsme začali </a:t>
            </a:r>
            <a:r>
              <a:rPr lang="cs-CZ" sz="2933" b="1" dirty="0">
                <a:solidFill>
                  <a:srgbClr val="878787"/>
                </a:solidFill>
              </a:rPr>
              <a:t>využívat výsledky mapování infrastruktury venkova</a:t>
            </a:r>
            <a:r>
              <a:rPr lang="cs-CZ" sz="2933" dirty="0">
                <a:solidFill>
                  <a:srgbClr val="878787"/>
                </a:solidFill>
              </a:rPr>
              <a:t> SMS ČR, které MMR financuje</a:t>
            </a: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endParaRPr lang="cs-CZ" sz="2933" dirty="0">
              <a:solidFill>
                <a:srgbClr val="878787"/>
              </a:solidFill>
            </a:endParaRP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r>
              <a:rPr lang="cs-CZ" sz="2933" dirty="0">
                <a:solidFill>
                  <a:srgbClr val="878787"/>
                </a:solidFill>
              </a:rPr>
              <a:t>I díky tomu jsme </a:t>
            </a:r>
            <a:r>
              <a:rPr lang="cs-CZ" sz="2933" b="1" dirty="0">
                <a:solidFill>
                  <a:srgbClr val="878787"/>
                </a:solidFill>
              </a:rPr>
              <a:t>vyhodnotili přes 1100 žádostí na obnovu místních komunikací v průběhu 4 měsíců </a:t>
            </a:r>
            <a:r>
              <a:rPr lang="cs-CZ" sz="2933" dirty="0">
                <a:solidFill>
                  <a:srgbClr val="878787"/>
                </a:solidFill>
              </a:rPr>
              <a:t>(z velké části letních/dovolenkových)</a:t>
            </a: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endParaRPr lang="cs-CZ" sz="2933" dirty="0">
              <a:solidFill>
                <a:srgbClr val="878787"/>
              </a:solidFill>
            </a:endParaRP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r>
              <a:rPr lang="cs-CZ" sz="2933" dirty="0">
                <a:solidFill>
                  <a:srgbClr val="878787"/>
                </a:solidFill>
              </a:rPr>
              <a:t>A to jsme poprvé </a:t>
            </a:r>
            <a:r>
              <a:rPr lang="cs-CZ" sz="2933" b="1" dirty="0">
                <a:solidFill>
                  <a:srgbClr val="878787"/>
                </a:solidFill>
              </a:rPr>
              <a:t>umožnili opravu žádostí </a:t>
            </a:r>
            <a:r>
              <a:rPr lang="cs-CZ" sz="2933" dirty="0">
                <a:solidFill>
                  <a:srgbClr val="878787"/>
                </a:solidFill>
              </a:rPr>
              <a:t>ze strany žadatelů, přesto se celý proces časově výrazně zkrátil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/>
          <p:nvPr/>
        </p:nvSpPr>
        <p:spPr>
          <a:xfrm>
            <a:off x="0" y="5214648"/>
            <a:ext cx="12192000" cy="167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cs" sz="4267" dirty="0"/>
              <a:t>Podpora rozvoje regionů 2019+</a:t>
            </a:r>
            <a:br>
              <a:rPr lang="cs" sz="4267" dirty="0"/>
            </a:br>
            <a:r>
              <a:rPr lang="cs" sz="4267" dirty="0"/>
              <a:t>PŘED a PO</a:t>
            </a:r>
            <a:endParaRPr sz="4267" dirty="0"/>
          </a:p>
        </p:txBody>
      </p:sp>
      <p:sp>
        <p:nvSpPr>
          <p:cNvPr id="229" name="Google Shape;229;p40"/>
          <p:cNvSpPr txBox="1"/>
          <p:nvPr/>
        </p:nvSpPr>
        <p:spPr>
          <a:xfrm>
            <a:off x="990599" y="1678635"/>
            <a:ext cx="10717491" cy="4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lnSpcReduction="10000"/>
          </a:bodyPr>
          <a:lstStyle/>
          <a:p>
            <a:pPr marL="609585">
              <a:lnSpc>
                <a:spcPct val="90000"/>
              </a:lnSpc>
              <a:spcBef>
                <a:spcPts val="1067"/>
              </a:spcBef>
            </a:pPr>
            <a:endParaRPr lang="cs-CZ" sz="2933" dirty="0">
              <a:solidFill>
                <a:srgbClr val="878787"/>
              </a:solidFill>
            </a:endParaRP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endParaRPr lang="cs-CZ" sz="2933" dirty="0">
              <a:solidFill>
                <a:srgbClr val="878787"/>
              </a:solidFill>
            </a:endParaRP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r>
              <a:rPr lang="cs-CZ" sz="3200" dirty="0">
                <a:solidFill>
                  <a:srgbClr val="878787"/>
                </a:solidFill>
              </a:rPr>
              <a:t>Podívejte se s námi, jak se vyšší bonifikace žadatelů z</a:t>
            </a:r>
            <a:r>
              <a:rPr lang="cs-CZ" sz="3200" dirty="0">
                <a:solidFill>
                  <a:srgbClr val="878787"/>
                </a:solidFill>
                <a:cs typeface="Calibri" panose="020F0502020204030204" pitchFamily="34" charset="0"/>
              </a:rPr>
              <a:t> </a:t>
            </a:r>
            <a:r>
              <a:rPr lang="cs-CZ" sz="3200" dirty="0">
                <a:solidFill>
                  <a:srgbClr val="878787"/>
                </a:solidFill>
              </a:rPr>
              <a:t>HSOÚ a uhelných krajů projevila v rozmístění podpořených žádostí</a:t>
            </a: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endParaRPr lang="cs-CZ" sz="3200" dirty="0">
              <a:solidFill>
                <a:srgbClr val="878787"/>
              </a:solidFill>
            </a:endParaRP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r>
              <a:rPr lang="cs-CZ" sz="3200" dirty="0">
                <a:solidFill>
                  <a:srgbClr val="878787"/>
                </a:solidFill>
              </a:rPr>
              <a:t>Podpora 2023 </a:t>
            </a:r>
            <a:r>
              <a:rPr lang="cs-CZ" sz="3200" dirty="0">
                <a:solidFill>
                  <a:srgbClr val="878787"/>
                </a:solidFill>
                <a:cs typeface="Calibri" panose="020F0502020204030204" pitchFamily="34" charset="0"/>
              </a:rPr>
              <a:t>– k podpoře schváleno 455 projektů obnovy místních komunikací v obcích do 3 tis. obyv. za</a:t>
            </a:r>
            <a:r>
              <a:rPr lang="cs-CZ" sz="3200" dirty="0">
                <a:solidFill>
                  <a:srgbClr val="8787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3200" dirty="0">
                <a:solidFill>
                  <a:srgbClr val="878787"/>
                </a:solidFill>
                <a:cs typeface="Calibri" panose="020F0502020204030204" pitchFamily="34" charset="0"/>
              </a:rPr>
              <a:t>cca 1 mld. (dotace)</a:t>
            </a:r>
            <a:endParaRPr lang="cs-CZ" sz="3200" dirty="0">
              <a:solidFill>
                <a:srgbClr val="878787"/>
              </a:solidFill>
            </a:endParaRP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endParaRPr lang="cs-CZ" sz="2933" dirty="0">
              <a:solidFill>
                <a:srgbClr val="878787"/>
              </a:solidFill>
            </a:endParaRPr>
          </a:p>
          <a:p>
            <a:pPr marL="609585">
              <a:lnSpc>
                <a:spcPct val="90000"/>
              </a:lnSpc>
              <a:spcBef>
                <a:spcPts val="1067"/>
              </a:spcBef>
            </a:pPr>
            <a:endParaRPr lang="cs-CZ" sz="2933" dirty="0">
              <a:solidFill>
                <a:srgbClr val="87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5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F01BC-2701-905F-DB68-35572EEC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-219710"/>
            <a:ext cx="1126744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1"/>
                </a:solidFill>
              </a:rPr>
              <a:t>NYNÍ </a:t>
            </a:r>
            <a:r>
              <a:rPr lang="cs-CZ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4000" b="1" dirty="0">
                <a:solidFill>
                  <a:schemeClr val="accent1"/>
                </a:solidFill>
              </a:rPr>
              <a:t>Úspěšnost žádostí dle krajů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E171C0-7A54-492B-45D2-B7E8D1D8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Název prezentace | Název kapitoly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BF886DD-D312-6201-CC70-FF8C3108A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41" y="923120"/>
            <a:ext cx="8226518" cy="57983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B95A878-AC36-7D1E-D004-51610C8CC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810" y="923120"/>
            <a:ext cx="8221790" cy="57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6D15DB-011A-54A3-265A-36487A92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Název prezentace | Název kapitoly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C666407-8E78-6028-8285-53E68B04E46D}"/>
              </a:ext>
            </a:extLst>
          </p:cNvPr>
          <p:cNvSpPr txBox="1">
            <a:spLocks/>
          </p:cNvSpPr>
          <p:nvPr/>
        </p:nvSpPr>
        <p:spPr>
          <a:xfrm>
            <a:off x="294640" y="-219710"/>
            <a:ext cx="11267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rgbClr val="164193"/>
                </a:solidFill>
                <a:latin typeface="Arial" panose="020B0604020202020204"/>
              </a:rPr>
              <a:t>PŘED (2022)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Úspěšnost žádostí HSOÚ vs. </a:t>
            </a:r>
            <a:r>
              <a:rPr lang="cs-CZ" sz="3200" b="1" dirty="0">
                <a:solidFill>
                  <a:srgbClr val="164193"/>
                </a:solidFill>
                <a:latin typeface="Arial" panose="020B0604020202020204"/>
              </a:rPr>
              <a:t>m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imo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HSOÚ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7FDBDAC-C663-0B25-2974-629B4607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12" y="784198"/>
            <a:ext cx="10428168" cy="60292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8627B1-2BB1-B060-488E-BAB15C766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12" y="784198"/>
            <a:ext cx="10450227" cy="60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6D15DB-011A-54A3-265A-36487A92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Název prezentace | Název kapitoly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C666407-8E78-6028-8285-53E68B04E46D}"/>
              </a:ext>
            </a:extLst>
          </p:cNvPr>
          <p:cNvSpPr txBox="1">
            <a:spLocks/>
          </p:cNvSpPr>
          <p:nvPr/>
        </p:nvSpPr>
        <p:spPr>
          <a:xfrm>
            <a:off x="294640" y="-219710"/>
            <a:ext cx="11267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NYNÍ </a:t>
            </a: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Úspěšnost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žádostí HSOÚ vs. </a:t>
            </a:r>
            <a:r>
              <a:rPr lang="cs-CZ" sz="3200" b="1" dirty="0">
                <a:solidFill>
                  <a:srgbClr val="164193"/>
                </a:solidFill>
                <a:latin typeface="Arial" panose="020B0604020202020204"/>
              </a:rPr>
              <a:t>m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imo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HSOÚ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4C6E3E-79BD-421C-EB53-CEA92C85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8" y="847037"/>
            <a:ext cx="9312683" cy="5874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FABCE3-7FE9-DE2A-1610-E0E22EBFF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8" y="847037"/>
            <a:ext cx="9354905" cy="58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/>
          <p:nvPr/>
        </p:nvSpPr>
        <p:spPr>
          <a:xfrm>
            <a:off x="0" y="5214648"/>
            <a:ext cx="12192000" cy="167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cs" sz="4267" dirty="0"/>
              <a:t>Podpora rozvoje regionů 2019+</a:t>
            </a:r>
            <a:br>
              <a:rPr lang="cs" sz="4267" dirty="0"/>
            </a:br>
            <a:r>
              <a:rPr lang="cs" sz="4267" dirty="0"/>
              <a:t>PŘED a PO</a:t>
            </a:r>
            <a:endParaRPr sz="4267" dirty="0"/>
          </a:p>
        </p:txBody>
      </p:sp>
      <p:sp>
        <p:nvSpPr>
          <p:cNvPr id="229" name="Google Shape;229;p40"/>
          <p:cNvSpPr txBox="1"/>
          <p:nvPr/>
        </p:nvSpPr>
        <p:spPr>
          <a:xfrm>
            <a:off x="990599" y="1678635"/>
            <a:ext cx="10717491" cy="4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609585" marR="0" lvl="0" indent="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>
                <a:solidFill>
                  <a:srgbClr val="878787"/>
                </a:solidFill>
              </a:rPr>
              <a:t>Díky zavedení možnosti oprav žádostí se významně zvýšil podíl žádostí, které nebyly vyřazeny na základě formálních vad</a:t>
            </a:r>
          </a:p>
          <a:p>
            <a:pPr marL="609585" marR="0" lvl="0" indent="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09585" marR="0" lvl="0" indent="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>
                <a:solidFill>
                  <a:srgbClr val="878787"/>
                </a:solidFill>
              </a:rPr>
              <a:t>Před </a:t>
            </a:r>
            <a:r>
              <a:rPr lang="cs-CZ" sz="3200" dirty="0">
                <a:solidFill>
                  <a:srgbClr val="878787"/>
                </a:solidFill>
                <a:cs typeface="Calibri" panose="020F0502020204030204" pitchFamily="34" charset="0"/>
              </a:rPr>
              <a:t>(2022) – úspěšnost pouze 69,71 %</a:t>
            </a:r>
          </a:p>
          <a:p>
            <a:pPr marL="609585" marR="0" lvl="0" indent="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200" dirty="0">
              <a:solidFill>
                <a:srgbClr val="878787"/>
              </a:solidFill>
            </a:endParaRPr>
          </a:p>
          <a:p>
            <a:pPr marL="609585" marR="0" lvl="0" indent="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ea typeface="+mn-ea"/>
                <a:cs typeface="+mn-cs"/>
              </a:rPr>
              <a:t>Nyní (2023)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cs typeface="Calibri" panose="020F0502020204030204" pitchFamily="34" charset="0"/>
              </a:rPr>
              <a:t>–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cs typeface="Calibri" panose="020F0502020204030204" pitchFamily="34" charset="0"/>
              </a:rPr>
              <a:t>úspěšnost až 94,83 %</a:t>
            </a:r>
            <a:endParaRPr kumimoji="0" lang="cs-CZ" sz="2933" b="1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09585" marR="0" lvl="0" indent="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933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1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26F18BFC-55F5-9BC1-3E32-30801FE40943}"/>
              </a:ext>
            </a:extLst>
          </p:cNvPr>
          <p:cNvSpPr/>
          <p:nvPr/>
        </p:nvSpPr>
        <p:spPr>
          <a:xfrm>
            <a:off x="9551325" y="4379207"/>
            <a:ext cx="2640675" cy="24540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61DF24A7-555E-25BA-E157-D6E91C7D19ED}"/>
              </a:ext>
            </a:extLst>
          </p:cNvPr>
          <p:cNvSpPr/>
          <p:nvPr/>
        </p:nvSpPr>
        <p:spPr>
          <a:xfrm>
            <a:off x="7868961" y="2173213"/>
            <a:ext cx="3364728" cy="22059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C4AA74-8D6D-1F44-6FDF-B8F99DD1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80" y="208833"/>
            <a:ext cx="10715878" cy="903765"/>
          </a:xfrm>
        </p:spPr>
        <p:txBody>
          <a:bodyPr lIns="89311" tIns="44655" rIns="89311" bIns="44655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Programy v realizaci (výběr)</a:t>
            </a:r>
          </a:p>
          <a:p>
            <a:pPr>
              <a:lnSpc>
                <a:spcPct val="90000"/>
              </a:lnSpc>
            </a:pPr>
            <a:br>
              <a:rPr lang="en-US" dirty="0"/>
            </a:br>
            <a:endParaRPr lang="en-US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6BF11FB-E074-D42E-D8C6-05688ED52BAD}"/>
              </a:ext>
            </a:extLst>
          </p:cNvPr>
          <p:cNvSpPr/>
          <p:nvPr/>
        </p:nvSpPr>
        <p:spPr>
          <a:xfrm>
            <a:off x="-9983" y="920052"/>
            <a:ext cx="6616045" cy="5131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91B6E64-77B1-D02F-A24B-3BF5B3BAA836}"/>
              </a:ext>
            </a:extLst>
          </p:cNvPr>
          <p:cNvSpPr txBox="1"/>
          <p:nvPr/>
        </p:nvSpPr>
        <p:spPr>
          <a:xfrm>
            <a:off x="559414" y="1230290"/>
            <a:ext cx="5398018" cy="414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735" b="1" dirty="0">
                <a:solidFill>
                  <a:prstClr val="white"/>
                </a:solidFill>
                <a:latin typeface="Calibri"/>
              </a:rPr>
              <a:t>PRR 19+ 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Celkem podáno 1940 žádostí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Požadavek celkem 6,57 mld. Kč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Místní komunikace PORV </a:t>
            </a:r>
            <a:r>
              <a:rPr lang="cs-CZ" sz="2344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podpořeno 455 projektů za 1 mld. Kč</a:t>
            </a:r>
            <a:endParaRPr lang="cs-CZ" sz="2344" dirty="0">
              <a:solidFill>
                <a:prstClr val="white"/>
              </a:solidFill>
              <a:latin typeface="Calibri"/>
            </a:endParaRP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Příprava zvýhodněných úvěrů (2 % </a:t>
            </a:r>
            <a:r>
              <a:rPr lang="cs-CZ" sz="2344" dirty="0" err="1">
                <a:solidFill>
                  <a:prstClr val="white"/>
                </a:solidFill>
                <a:latin typeface="Calibri"/>
              </a:rPr>
              <a:t>p.a</a:t>
            </a:r>
            <a:r>
              <a:rPr lang="cs-CZ" sz="2344" dirty="0">
                <a:solidFill>
                  <a:prstClr val="white"/>
                </a:solidFill>
                <a:latin typeface="Calibri"/>
              </a:rPr>
              <a:t>.) na</a:t>
            </a:r>
            <a:r>
              <a:rPr lang="cs-CZ" sz="2344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344" dirty="0">
                <a:solidFill>
                  <a:prstClr val="white"/>
                </a:solidFill>
                <a:latin typeface="Calibri"/>
              </a:rPr>
              <a:t>obnovu místních komunikací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Vyhodnocení místních komunikací pro středně velké obce </a:t>
            </a:r>
            <a:r>
              <a:rPr lang="cs-CZ" sz="2344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pol. listopadu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Vyhodnocení rek. budov – pol. prosince</a:t>
            </a:r>
            <a:endParaRPr lang="cs-CZ" sz="234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E164068-174B-2D20-A42F-469803D3DD52}"/>
              </a:ext>
            </a:extLst>
          </p:cNvPr>
          <p:cNvSpPr/>
          <p:nvPr/>
        </p:nvSpPr>
        <p:spPr>
          <a:xfrm>
            <a:off x="5105233" y="890457"/>
            <a:ext cx="4212081" cy="179828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AD9EC1-C7DC-109E-9FE3-3571329A8E83}"/>
              </a:ext>
            </a:extLst>
          </p:cNvPr>
          <p:cNvSpPr txBox="1"/>
          <p:nvPr/>
        </p:nvSpPr>
        <p:spPr>
          <a:xfrm>
            <a:off x="5567316" y="1180993"/>
            <a:ext cx="3427596" cy="123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735" b="1" dirty="0">
                <a:solidFill>
                  <a:prstClr val="white"/>
                </a:solidFill>
                <a:latin typeface="Calibri"/>
              </a:rPr>
              <a:t>Demolice budov v SVL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Podpořeno 20 projektů za</a:t>
            </a:r>
            <a:r>
              <a:rPr lang="cs-CZ" sz="2344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344" dirty="0">
                <a:solidFill>
                  <a:prstClr val="white"/>
                </a:solidFill>
                <a:latin typeface="Calibri"/>
              </a:rPr>
              <a:t>cca 49 mil. Kč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1346E5A8-7E3C-01DD-F93C-90EABADAEEB8}"/>
              </a:ext>
            </a:extLst>
          </p:cNvPr>
          <p:cNvSpPr/>
          <p:nvPr/>
        </p:nvSpPr>
        <p:spPr>
          <a:xfrm>
            <a:off x="5889718" y="3898344"/>
            <a:ext cx="4031046" cy="295308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9A14103-A2D1-6011-FB12-FAA273A56043}"/>
              </a:ext>
            </a:extLst>
          </p:cNvPr>
          <p:cNvSpPr txBox="1"/>
          <p:nvPr/>
        </p:nvSpPr>
        <p:spPr>
          <a:xfrm>
            <a:off x="6191443" y="4270867"/>
            <a:ext cx="3427596" cy="245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735" b="1" dirty="0">
                <a:solidFill>
                  <a:prstClr val="white"/>
                </a:solidFill>
                <a:latin typeface="Calibri"/>
              </a:rPr>
              <a:t>Obnova majetku </a:t>
            </a:r>
            <a:r>
              <a:rPr lang="cs-CZ" sz="2735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Tornádo</a:t>
            </a:r>
            <a:endParaRPr lang="cs-CZ" sz="2735" b="1" dirty="0">
              <a:solidFill>
                <a:prstClr val="white"/>
              </a:solidFill>
              <a:latin typeface="Calibri"/>
            </a:endParaRPr>
          </a:p>
          <a:p>
            <a:pPr algn="ctr" defTabSz="1200855"/>
            <a:r>
              <a:rPr lang="cs-CZ" sz="2344" dirty="0">
                <a:solidFill>
                  <a:prstClr val="white"/>
                </a:solidFill>
                <a:latin typeface="Calibri"/>
              </a:rPr>
              <a:t>Vyhlášena 2. výzva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za cca 859 mil. Kč</a:t>
            </a:r>
          </a:p>
          <a:p>
            <a:pPr algn="ctr" defTabSz="1200855">
              <a:spcAft>
                <a:spcPts val="586"/>
              </a:spcAft>
            </a:pPr>
            <a:r>
              <a:rPr lang="cs-CZ" sz="2344" dirty="0">
                <a:solidFill>
                  <a:prstClr val="white"/>
                </a:solidFill>
                <a:latin typeface="Calibri"/>
              </a:rPr>
              <a:t>Podpora z 1. výzvy přes 438 mil. Kč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1F095F9-4BCA-C642-5DAE-03A3C42158C4}"/>
              </a:ext>
            </a:extLst>
          </p:cNvPr>
          <p:cNvSpPr/>
          <p:nvPr/>
        </p:nvSpPr>
        <p:spPr>
          <a:xfrm>
            <a:off x="0" y="6143728"/>
            <a:ext cx="4863807" cy="703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855"/>
            <a:endParaRPr lang="cs-CZ" sz="23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44A2223-2DFF-D2A5-65C8-79CD77FF0C12}"/>
              </a:ext>
            </a:extLst>
          </p:cNvPr>
          <p:cNvSpPr txBox="1"/>
          <p:nvPr/>
        </p:nvSpPr>
        <p:spPr>
          <a:xfrm>
            <a:off x="-164556" y="6315316"/>
            <a:ext cx="5192916" cy="360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1758" b="1" dirty="0">
                <a:solidFill>
                  <a:srgbClr val="FFFF00"/>
                </a:solidFill>
                <a:latin typeface="Calibri"/>
              </a:rPr>
              <a:t>Sledujte záložku NÁRODNÍ DOTACE na webu MMR</a:t>
            </a:r>
            <a:endParaRPr lang="cs-CZ" sz="1758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8774BC5-37D9-F285-6118-5702C365D91E}"/>
              </a:ext>
            </a:extLst>
          </p:cNvPr>
          <p:cNvSpPr txBox="1"/>
          <p:nvPr/>
        </p:nvSpPr>
        <p:spPr>
          <a:xfrm>
            <a:off x="8291546" y="2488161"/>
            <a:ext cx="2694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400" b="1" dirty="0">
                <a:solidFill>
                  <a:prstClr val="white"/>
                </a:solidFill>
                <a:latin typeface="Calibri"/>
              </a:rPr>
              <a:t>Obnova majetku </a:t>
            </a:r>
            <a:r>
              <a:rPr lang="cs-CZ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malé živly</a:t>
            </a:r>
          </a:p>
          <a:p>
            <a:pPr algn="ctr" defTabSz="1200855"/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Podpořeno 35 projektů za cca 132 mil. Kč</a:t>
            </a:r>
            <a:endParaRPr lang="cs-CZ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E12F89-55F9-A434-7B94-C632404B69AA}"/>
              </a:ext>
            </a:extLst>
          </p:cNvPr>
          <p:cNvSpPr txBox="1"/>
          <p:nvPr/>
        </p:nvSpPr>
        <p:spPr>
          <a:xfrm>
            <a:off x="9551325" y="5013430"/>
            <a:ext cx="2694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400" b="1" dirty="0">
                <a:solidFill>
                  <a:prstClr val="white"/>
                </a:solidFill>
                <a:latin typeface="Calibri"/>
              </a:rPr>
              <a:t>Územní plány </a:t>
            </a:r>
            <a:r>
              <a:rPr lang="cs-CZ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pPr algn="ctr" defTabSz="1200855"/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Navýšení alokace  výzvy na 135 mil. Kč</a:t>
            </a:r>
            <a:endParaRPr lang="cs-CZ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EAD8B78-65C9-881A-AEF9-D116313561EE}"/>
              </a:ext>
            </a:extLst>
          </p:cNvPr>
          <p:cNvSpPr/>
          <p:nvPr/>
        </p:nvSpPr>
        <p:spPr>
          <a:xfrm>
            <a:off x="8989158" y="94903"/>
            <a:ext cx="3182109" cy="24540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51A3E2-A417-4E0B-6CDB-5CE6BDD18B5B}"/>
              </a:ext>
            </a:extLst>
          </p:cNvPr>
          <p:cNvSpPr txBox="1"/>
          <p:nvPr/>
        </p:nvSpPr>
        <p:spPr>
          <a:xfrm>
            <a:off x="9127240" y="537792"/>
            <a:ext cx="2905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0855"/>
            <a:r>
              <a:rPr lang="cs-CZ" sz="2400" b="1" dirty="0">
                <a:solidFill>
                  <a:prstClr val="white"/>
                </a:solidFill>
                <a:latin typeface="Calibri"/>
              </a:rPr>
              <a:t>Podpora CR</a:t>
            </a:r>
            <a:endParaRPr lang="cs-CZ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00855"/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 projektů za 112 mil. Kč</a:t>
            </a:r>
          </a:p>
          <a:p>
            <a:pPr algn="ctr" defTabSz="1200855"/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Prodloužení realizace projektů do konce r. 24</a:t>
            </a:r>
            <a:endParaRPr lang="cs-CZ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658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4193"/>
      </a:accent1>
      <a:accent2>
        <a:srgbClr val="4769A8"/>
      </a:accent2>
      <a:accent3>
        <a:srgbClr val="7590BF"/>
      </a:accent3>
      <a:accent4>
        <a:srgbClr val="A3B3D2"/>
      </a:accent4>
      <a:accent5>
        <a:srgbClr val="D1DAEB"/>
      </a:accent5>
      <a:accent6>
        <a:srgbClr val="E8ECF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1283</Words>
  <Application>Microsoft Office PowerPoint</Application>
  <PresentationFormat>Širokoúhlá obrazovka</PresentationFormat>
  <Paragraphs>160</Paragraphs>
  <Slides>20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DINPro Medium</vt:lpstr>
      <vt:lpstr>Times New Roman</vt:lpstr>
      <vt:lpstr>Wingdings</vt:lpstr>
      <vt:lpstr>Motiv Office</vt:lpstr>
      <vt:lpstr>Šablona final</vt:lpstr>
      <vt:lpstr>Dotační politika</vt:lpstr>
      <vt:lpstr>Národní dotační tituly</vt:lpstr>
      <vt:lpstr>Podpora rozvoje regionů 2019+ PŘED a PO</vt:lpstr>
      <vt:lpstr>Podpora rozvoje regionů 2019+ PŘED a PO</vt:lpstr>
      <vt:lpstr>NYNÍ – Úspěšnost žádostí dle krajů</vt:lpstr>
      <vt:lpstr>Prezentace aplikace PowerPoint</vt:lpstr>
      <vt:lpstr>Prezentace aplikace PowerPoint</vt:lpstr>
      <vt:lpstr>Podpora rozvoje regionů 2019+ PŘED a PO</vt:lpstr>
      <vt:lpstr>Programy v realizaci (výběr)  </vt:lpstr>
      <vt:lpstr>Programy – výhled </vt:lpstr>
      <vt:lpstr>IROP – příležitosti pro obce</vt:lpstr>
      <vt:lpstr>Aktuality z IROP 2021 - 2027</vt:lpstr>
      <vt:lpstr>Integrované nástroje</vt:lpstr>
      <vt:lpstr>Integrované nástroje</vt:lpstr>
      <vt:lpstr>Otevřené výzvy CLLD</vt:lpstr>
      <vt:lpstr>Plánované výzvy IROP pro rok 2023</vt:lpstr>
      <vt:lpstr>Plánované výzvy IROP pro rok 2024</vt:lpstr>
      <vt:lpstr>Stav integrovaných nástrojů</vt:lpstr>
      <vt:lpstr>Schválené programové rámce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Hanuš</dc:creator>
  <cp:lastModifiedBy>Marcela Porvazníková</cp:lastModifiedBy>
  <cp:revision>73</cp:revision>
  <dcterms:created xsi:type="dcterms:W3CDTF">2021-07-30T07:07:43Z</dcterms:created>
  <dcterms:modified xsi:type="dcterms:W3CDTF">2023-11-21T10:18:59Z</dcterms:modified>
</cp:coreProperties>
</file>