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711" r:id="rId5"/>
    <p:sldMasterId id="2147483723" r:id="rId6"/>
    <p:sldMasterId id="2147483735" r:id="rId7"/>
  </p:sldMasterIdLst>
  <p:notesMasterIdLst>
    <p:notesMasterId r:id="rId22"/>
  </p:notesMasterIdLst>
  <p:handoutMasterIdLst>
    <p:handoutMasterId r:id="rId23"/>
  </p:handoutMasterIdLst>
  <p:sldIdLst>
    <p:sldId id="271" r:id="rId8"/>
    <p:sldId id="276" r:id="rId9"/>
    <p:sldId id="275" r:id="rId10"/>
    <p:sldId id="288" r:id="rId11"/>
    <p:sldId id="289" r:id="rId12"/>
    <p:sldId id="295" r:id="rId13"/>
    <p:sldId id="290" r:id="rId14"/>
    <p:sldId id="292" r:id="rId15"/>
    <p:sldId id="293" r:id="rId16"/>
    <p:sldId id="294" r:id="rId17"/>
    <p:sldId id="279" r:id="rId18"/>
    <p:sldId id="296" r:id="rId19"/>
    <p:sldId id="283" r:id="rId20"/>
    <p:sldId id="281" r:id="rId21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89" d="100"/>
          <a:sy n="89" d="100"/>
        </p:scale>
        <p:origin x="31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EA3DC-8FD9-4FA2-9A70-853B03854EF3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95B64-CA79-435D-A26E-5724568A9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979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78EB9-E45B-4F26-8907-6F91092C097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AEF13-DEE3-4F5D-9CA0-B81A0C561E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568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17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98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9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3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9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24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6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9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s hlavním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2600" y="1556792"/>
            <a:ext cx="8064896" cy="504056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1352600" y="2348880"/>
            <a:ext cx="8064896" cy="3600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itchFamily="34" charset="0"/>
              <a:buChar char="●"/>
              <a:defRPr sz="1600"/>
            </a:lvl1pPr>
          </a:lstStyle>
          <a:p>
            <a:pPr lvl="0"/>
            <a:r>
              <a:rPr lang="cs-CZ" dirty="0"/>
              <a:t>Kliknutím lze upravit styly předlohy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1712640" y="476672"/>
            <a:ext cx="7560840" cy="7200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86457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64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95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04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94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0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5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38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85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29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4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bez hlavního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2600" y="1556792"/>
            <a:ext cx="8064896" cy="504056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1352600" y="2348880"/>
            <a:ext cx="8064896" cy="3600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itchFamily="34" charset="0"/>
              <a:buChar char="●"/>
              <a:defRPr sz="1600"/>
            </a:lvl1pPr>
          </a:lstStyle>
          <a:p>
            <a:pPr lvl="0"/>
            <a:r>
              <a:rPr lang="cs-CZ" dirty="0"/>
              <a:t>Kliknutím lze upravit styly předlohy </a:t>
            </a:r>
          </a:p>
        </p:txBody>
      </p:sp>
    </p:spTree>
    <p:extLst>
      <p:ext uri="{BB962C8B-B14F-4D97-AF65-F5344CB8AC3E}">
        <p14:creationId xmlns:p14="http://schemas.microsoft.com/office/powerpoint/2010/main" val="3650583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34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63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83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44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7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15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58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0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01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7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74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43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47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42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82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58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16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55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35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0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34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3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671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36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13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41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64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87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86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71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0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02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5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31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7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9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92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97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308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62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9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7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129464" y="6165304"/>
            <a:ext cx="583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DBCC-37C0-413F-96C0-9E50610EC07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7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1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7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A306FD89-94BE-44E5-BB9E-C4EFB07A8A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09.11.2022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6578"/>
            <a:fld id="{3574CEC3-B14C-4355-B63F-45F6C69C2F7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326578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zastupitele.cz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zastupitele.cz/" TargetMode="Externa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zastupitele.cz/" TargetMode="Externa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712640" y="5949280"/>
            <a:ext cx="7280966" cy="5760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s-CZ" sz="900" dirty="0"/>
              <a:t>Projekt "Vzdělávání zástupců a zaměstnanců obcí I. typu 2018 – 21", </a:t>
            </a:r>
            <a:r>
              <a:rPr lang="cs-CZ" sz="900" dirty="0" err="1"/>
              <a:t>reg.č</a:t>
            </a:r>
            <a:r>
              <a:rPr lang="cs-CZ" sz="900" dirty="0"/>
              <a:t>. CZ.03.4.74/0.0/0.0/15_019/0010271 je spolufinancován z EU. </a:t>
            </a:r>
            <a:endParaRPr lang="cs-CZ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B06C6776-C7F3-4801-956C-80D00EB120C0}"/>
              </a:ext>
            </a:extLst>
          </p:cNvPr>
          <p:cNvSpPr txBox="1"/>
          <p:nvPr/>
        </p:nvSpPr>
        <p:spPr>
          <a:xfrm>
            <a:off x="2288704" y="3078252"/>
            <a:ext cx="5760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Od základního proškolení k Univerzitě starosty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Vize vzdělávání zástupců a zaměstnanců </a:t>
            </a:r>
            <a:r>
              <a:rPr lang="cs-CZ" dirty="0" smtClean="0">
                <a:solidFill>
                  <a:schemeClr val="bg1"/>
                </a:solidFill>
              </a:rPr>
              <a:t>obcí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9351600D-ECBB-4D2E-4C9C-E46DA65F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376" y="933053"/>
            <a:ext cx="8133249" cy="2034082"/>
          </a:xfrm>
          <a:prstGeom prst="flowChartAlternateProcess">
            <a:avLst/>
          </a:prstGeom>
          <a:solidFill>
            <a:srgbClr val="7C842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cs-CZ" sz="2429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VIZE</a:t>
            </a:r>
          </a:p>
          <a:p>
            <a:pPr algn="ctr"/>
            <a:r>
              <a:rPr lang="cs-CZ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Zkvalitnění a zefektivnění veřejné správy 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průběžného vzdělávání </a:t>
            </a:r>
            <a:r>
              <a:rPr lang="cs-CZ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volených zástupců a zaměstnanců obcí I. typu s přihlédnutím k možnostem a potřebám uvolněných a neuvolněných starostů, zastupitelů a zaměstnanců.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průběžného vzdělávání na volební období – 4 roky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t>11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Počet hodin vzdělávání za rok – 86 = cca 4% 8 hodinové pracovní doby za rok</a:t>
            </a:r>
          </a:p>
          <a:p>
            <a:pPr marL="0" indent="0">
              <a:buNone/>
            </a:pPr>
            <a:r>
              <a:rPr lang="cs-CZ" dirty="0" smtClean="0"/>
              <a:t>58 % (50 hodin) prezenčně/42 % (36 hodin) elektronicky, samostudium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algn="ctr"/>
            <a:endParaRPr lang="cs-CZ" sz="2000" dirty="0" smtClean="0">
              <a:solidFill>
                <a:prstClr val="black"/>
              </a:solidFill>
            </a:endParaRPr>
          </a:p>
          <a:p>
            <a:pPr lvl="0" algn="ctr"/>
            <a:r>
              <a:rPr lang="cs-CZ" sz="2000" dirty="0" smtClean="0">
                <a:solidFill>
                  <a:prstClr val="black"/>
                </a:solidFill>
              </a:rPr>
              <a:t>Od </a:t>
            </a:r>
            <a:r>
              <a:rPr lang="cs-CZ" sz="2000" dirty="0">
                <a:solidFill>
                  <a:prstClr val="black"/>
                </a:solidFill>
              </a:rPr>
              <a:t>základního proškolení k Univerzitě starosty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3582745"/>
            <a:ext cx="3728864" cy="23665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32" y="3757900"/>
            <a:ext cx="355144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t>12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1280592" y="1556792"/>
            <a:ext cx="8064896" cy="439248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Doporučené</a:t>
            </a:r>
          </a:p>
          <a:p>
            <a:r>
              <a:rPr lang="cs-CZ" dirty="0" smtClean="0"/>
              <a:t>Úvodní – vstupní vzdělávání – základní kurzy Školy místních samospráv</a:t>
            </a:r>
          </a:p>
          <a:p>
            <a:r>
              <a:rPr lang="cs-CZ" dirty="0" smtClean="0"/>
              <a:t>Průběžné </a:t>
            </a:r>
            <a:r>
              <a:rPr lang="cs-CZ" dirty="0"/>
              <a:t>- navazující kurzy Školy místních samospráv</a:t>
            </a:r>
          </a:p>
          <a:p>
            <a:r>
              <a:rPr lang="cs-CZ" dirty="0"/>
              <a:t>Soft skills</a:t>
            </a:r>
          </a:p>
          <a:p>
            <a:r>
              <a:rPr lang="cs-CZ" dirty="0"/>
              <a:t>Univerzita starosty</a:t>
            </a:r>
          </a:p>
          <a:p>
            <a:pPr marL="0" indent="0">
              <a:buNone/>
            </a:pPr>
            <a:r>
              <a:rPr lang="cs-CZ" b="1" dirty="0"/>
              <a:t>Volitelné</a:t>
            </a:r>
          </a:p>
          <a:p>
            <a:r>
              <a:rPr lang="cs-CZ" dirty="0"/>
              <a:t>Vzdělávání aktuálních potřeb, změn legislativy</a:t>
            </a:r>
          </a:p>
          <a:p>
            <a:r>
              <a:rPr lang="cs-CZ" dirty="0"/>
              <a:t>IT kompetence </a:t>
            </a:r>
          </a:p>
          <a:p>
            <a:r>
              <a:rPr lang="cs-CZ" dirty="0"/>
              <a:t>Měkké dovednosti </a:t>
            </a:r>
          </a:p>
          <a:p>
            <a:r>
              <a:rPr lang="cs-CZ" dirty="0"/>
              <a:t>Sdílení zkušeností – odborné stáže</a:t>
            </a:r>
          </a:p>
          <a:p>
            <a:pPr marL="0" indent="0">
              <a:buNone/>
            </a:pPr>
            <a:r>
              <a:rPr lang="cs-CZ" b="1" dirty="0"/>
              <a:t>Samostudium</a:t>
            </a:r>
          </a:p>
          <a:p>
            <a:r>
              <a:rPr lang="cs-CZ" dirty="0"/>
              <a:t>Využívání učebních a podpůrných materiálů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algn="ctr"/>
            <a:endParaRPr lang="cs-CZ" sz="2000" dirty="0" smtClean="0">
              <a:solidFill>
                <a:prstClr val="black"/>
              </a:solidFill>
            </a:endParaRPr>
          </a:p>
          <a:p>
            <a:pPr lvl="0" algn="ctr"/>
            <a:endParaRPr lang="cs-CZ" sz="2000" dirty="0">
              <a:solidFill>
                <a:prstClr val="black"/>
              </a:solidFill>
            </a:endParaRPr>
          </a:p>
          <a:p>
            <a:pPr lvl="0" algn="ctr"/>
            <a:r>
              <a:rPr lang="cs-CZ" sz="2000" dirty="0" smtClean="0">
                <a:solidFill>
                  <a:prstClr val="black"/>
                </a:solidFill>
              </a:rPr>
              <a:t>Od </a:t>
            </a:r>
            <a:r>
              <a:rPr lang="cs-CZ" sz="2000" dirty="0">
                <a:solidFill>
                  <a:prstClr val="black"/>
                </a:solidFill>
              </a:rPr>
              <a:t>základního proškolení k Univerzitě starosty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12" y="2348880"/>
            <a:ext cx="4065760" cy="23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t>13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470628"/>
            <a:ext cx="9906000" cy="53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t>14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	</a:t>
            </a:r>
            <a:r>
              <a:rPr lang="cs-CZ" sz="2800" b="1" dirty="0" smtClean="0"/>
              <a:t>Buďte </a:t>
            </a:r>
            <a:r>
              <a:rPr lang="cs-CZ" sz="2800" b="1" dirty="0"/>
              <a:t>tou změnou, kterou chcete vidět ve </a:t>
            </a:r>
            <a:r>
              <a:rPr lang="cs-CZ" sz="2800" b="1" dirty="0" smtClean="0"/>
              <a:t>světě.</a:t>
            </a:r>
            <a:endParaRPr lang="cs-CZ" sz="2800" b="1" dirty="0"/>
          </a:p>
          <a:p>
            <a:pPr marL="0" indent="0" algn="ctr">
              <a:buNone/>
            </a:pPr>
            <a:r>
              <a:rPr lang="cs-CZ" sz="2000" dirty="0" err="1" smtClean="0"/>
              <a:t>Gandhí</a:t>
            </a:r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2400" dirty="0" smtClean="0"/>
              <a:t>Přeji vám hodně štěstí!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Dana Kratochvílová, tel. 733 104 255, </a:t>
            </a:r>
            <a:r>
              <a:rPr lang="cs-CZ" dirty="0" err="1" smtClean="0"/>
              <a:t>e-mail:kratochvilova@smscr.cz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Od </a:t>
            </a:r>
            <a:r>
              <a:rPr lang="cs-CZ" sz="2000" dirty="0">
                <a:solidFill>
                  <a:schemeClr val="tx1"/>
                </a:solidFill>
              </a:rPr>
              <a:t>základního proškolení k Univerzitě starosty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7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6DE0F18-9A34-4A7A-AB55-920FE96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místních samospráv – období 2014 - 2022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87848AF7-25B3-410F-9447-D263207DF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t>2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8F519A16-6D1A-468C-A169-43D36FB4EA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Projekty</a:t>
            </a:r>
          </a:p>
          <a:p>
            <a:pPr marL="0" indent="0">
              <a:buNone/>
            </a:pPr>
            <a:r>
              <a:rPr lang="cs-CZ" b="1" dirty="0" smtClean="0"/>
              <a:t>Rok v obci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Podpora </a:t>
            </a:r>
            <a:r>
              <a:rPr lang="cs-CZ" b="1" dirty="0"/>
              <a:t>vzdělávání volených zástupců obcí I. </a:t>
            </a:r>
            <a:r>
              <a:rPr lang="cs-CZ" b="1" dirty="0" smtClean="0"/>
              <a:t>typu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Vzdělávání zástupců a zaměstnanců obcí I. typu 2018 - 21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období 2018 – 22 vstoupilo do vzdělávání téměř </a:t>
            </a:r>
            <a:r>
              <a:rPr lang="cs-CZ" b="1" dirty="0" smtClean="0"/>
              <a:t>3 000 zástupců </a:t>
            </a:r>
            <a:r>
              <a:rPr lang="cs-CZ" dirty="0" smtClean="0"/>
              <a:t>obcí </a:t>
            </a:r>
          </a:p>
          <a:p>
            <a:pPr marL="0" indent="0">
              <a:buNone/>
            </a:pPr>
            <a:r>
              <a:rPr lang="cs-CZ" dirty="0" smtClean="0"/>
              <a:t>Proškoleno nejméně 40 hodinami více než </a:t>
            </a:r>
            <a:r>
              <a:rPr lang="cs-CZ" b="1" dirty="0" smtClean="0"/>
              <a:t>1 500 osob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Bylo realizováno:</a:t>
            </a:r>
          </a:p>
          <a:p>
            <a:pPr marL="0" indent="0">
              <a:buNone/>
            </a:pPr>
            <a:r>
              <a:rPr lang="cs-CZ" dirty="0" smtClean="0"/>
              <a:t>cca 60 Kurzů ŠMS pro volené zástupce a zaměstnance</a:t>
            </a:r>
          </a:p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ca 40 kurzů </a:t>
            </a:r>
            <a:r>
              <a:rPr lang="cs-CZ" dirty="0"/>
              <a:t>n</a:t>
            </a:r>
            <a:r>
              <a:rPr lang="cs-CZ" dirty="0" smtClean="0"/>
              <a:t>a míru</a:t>
            </a:r>
          </a:p>
          <a:p>
            <a:pPr marL="0" indent="0">
              <a:buNone/>
            </a:pPr>
            <a:r>
              <a:rPr lang="cs-CZ" dirty="0" smtClean="0"/>
              <a:t>80 odborných stáží</a:t>
            </a:r>
          </a:p>
          <a:p>
            <a:pPr marL="0" indent="0">
              <a:buNone/>
            </a:pPr>
            <a:r>
              <a:rPr lang="cs-CZ" dirty="0" smtClean="0"/>
              <a:t>3 Univerzity starosty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B8492E18-3A12-4A00-93E2-DA5C937DE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Od základního proškolení k Univerzitě starosty</a:t>
            </a:r>
          </a:p>
        </p:txBody>
      </p:sp>
    </p:spTree>
    <p:extLst>
      <p:ext uri="{BB962C8B-B14F-4D97-AF65-F5344CB8AC3E}">
        <p14:creationId xmlns:p14="http://schemas.microsoft.com/office/powerpoint/2010/main" val="1287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Koncepční činnost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t>3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Paralelně se zajišťováním vzdělávacích aktivit a podpůrných materiálů jsme pracovali na KONCEPCI VZDĚLÁVÁNÍ ZÁSTUPCŮ OBCÍ I.TYPU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Sociologickým šetřením byly  zjišťovány skutečné potřeby cílové skupiny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(vzorek 1 800 respondentů)</a:t>
            </a:r>
          </a:p>
          <a:p>
            <a:endParaRPr lang="cs-CZ" dirty="0" smtClean="0"/>
          </a:p>
          <a:p>
            <a:r>
              <a:rPr lang="cs-CZ" dirty="0" smtClean="0"/>
              <a:t>Programová část se věnuje nastavení komplexního systému průběžného vzdělávání zástupců obcí I. typu:</a:t>
            </a:r>
          </a:p>
          <a:p>
            <a:pPr marL="0" indent="0">
              <a:buNone/>
            </a:pPr>
            <a:r>
              <a:rPr lang="cs-CZ" dirty="0" smtClean="0"/>
              <a:t>	- vzdělávání založené na principu dobrovolnosti a potřebě osobního rozvoje</a:t>
            </a:r>
          </a:p>
          <a:p>
            <a:pPr marL="0" indent="0">
              <a:buNone/>
            </a:pPr>
            <a:r>
              <a:rPr lang="cs-CZ" dirty="0" smtClean="0"/>
              <a:t>	- reflektujeme rozdílné vstupní portfolio znalostí volených zástupců</a:t>
            </a:r>
          </a:p>
          <a:p>
            <a:pPr marL="0" indent="0">
              <a:buNone/>
            </a:pPr>
            <a:r>
              <a:rPr lang="cs-CZ" dirty="0" smtClean="0"/>
              <a:t>	- pracujeme se specifickými potřebami cílových skupin, na které je 	 	koncepce zaměřena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Od základního proškolení k Univerzitě starosty</a:t>
            </a:r>
          </a:p>
        </p:txBody>
      </p:sp>
    </p:spTree>
    <p:extLst>
      <p:ext uri="{BB962C8B-B14F-4D97-AF65-F5344CB8AC3E}">
        <p14:creationId xmlns:p14="http://schemas.microsoft.com/office/powerpoint/2010/main" val="33649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ývojový diagram: alternativní postup 13">
            <a:extLst>
              <a:ext uri="{FF2B5EF4-FFF2-40B4-BE49-F238E27FC236}">
                <a16:creationId xmlns="" xmlns:a16="http://schemas.microsoft.com/office/drawing/2014/main" id="{5BD2B7A8-E291-80CB-5D3F-84259B575C7F}"/>
              </a:ext>
            </a:extLst>
          </p:cNvPr>
          <p:cNvSpPr/>
          <p:nvPr/>
        </p:nvSpPr>
        <p:spPr>
          <a:xfrm>
            <a:off x="550559" y="2163552"/>
            <a:ext cx="1160784" cy="3572447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black"/>
              </a:solidFill>
            </a:endParaRPr>
          </a:p>
        </p:txBody>
      </p:sp>
      <p:sp>
        <p:nvSpPr>
          <p:cNvPr id="29" name="Vývojový diagram: alternativní postup 28">
            <a:extLst>
              <a:ext uri="{FF2B5EF4-FFF2-40B4-BE49-F238E27FC236}">
                <a16:creationId xmlns="" xmlns:a16="http://schemas.microsoft.com/office/drawing/2014/main" id="{275E555C-F534-CE79-01FA-3E5BD384D3E6}"/>
              </a:ext>
            </a:extLst>
          </p:cNvPr>
          <p:cNvSpPr/>
          <p:nvPr/>
        </p:nvSpPr>
        <p:spPr>
          <a:xfrm>
            <a:off x="1961153" y="658971"/>
            <a:ext cx="7199133" cy="5489902"/>
          </a:xfrm>
          <a:prstGeom prst="flowChartAlternateProcess">
            <a:avLst/>
          </a:prstGeom>
          <a:noFill/>
          <a:ln w="57150"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4" name="Vývojový diagram: alternativní postup 3">
            <a:extLst>
              <a:ext uri="{FF2B5EF4-FFF2-40B4-BE49-F238E27FC236}">
                <a16:creationId xmlns="" xmlns:a16="http://schemas.microsoft.com/office/drawing/2014/main" id="{7D93F986-1669-0739-EA46-FA2CC3C6B9B5}"/>
              </a:ext>
            </a:extLst>
          </p:cNvPr>
          <p:cNvSpPr/>
          <p:nvPr/>
        </p:nvSpPr>
        <p:spPr>
          <a:xfrm>
            <a:off x="3075636" y="353309"/>
            <a:ext cx="5131624" cy="590126"/>
          </a:xfrm>
          <a:prstGeom prst="flowChartAlternateProcess">
            <a:avLst/>
          </a:prstGeom>
          <a:solidFill>
            <a:srgbClr val="7C842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VIZE</a:t>
            </a:r>
          </a:p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Zkvalitnění a zefektivnění veřejné správy </a:t>
            </a:r>
            <a:r>
              <a:rPr lang="cs-CZ" sz="857" b="1" i="1" dirty="0">
                <a:solidFill>
                  <a:prstClr val="white"/>
                </a:solidFill>
                <a:cs typeface="Calibri" panose="020F0502020204030204" pitchFamily="34" charset="0"/>
              </a:rPr>
              <a:t>prostřednictvím průběžného vzdělávání </a:t>
            </a:r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volených zástupců a zaměstnanců obcí I. typu s přihlédnutím k možnostem a potřebám uvolněných a neuvolněných starostů, zastupitelů a zaměstnanců.</a:t>
            </a:r>
            <a:endParaRPr lang="cs-CZ" sz="857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="" xmlns:a16="http://schemas.microsoft.com/office/drawing/2014/main" id="{3FBFF8A2-0F9E-AB59-0E70-BE58B047692D}"/>
              </a:ext>
            </a:extLst>
          </p:cNvPr>
          <p:cNvSpPr/>
          <p:nvPr/>
        </p:nvSpPr>
        <p:spPr>
          <a:xfrm>
            <a:off x="2248866" y="1110129"/>
            <a:ext cx="1990804" cy="787111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="" xmlns:a16="http://schemas.microsoft.com/office/drawing/2014/main" id="{23A08268-2979-821D-84CD-9355C381CB08}"/>
              </a:ext>
            </a:extLst>
          </p:cNvPr>
          <p:cNvSpPr/>
          <p:nvPr/>
        </p:nvSpPr>
        <p:spPr>
          <a:xfrm>
            <a:off x="2246209" y="2175424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AF9151E7-1B22-0F26-79EF-7DE9B083B970}"/>
              </a:ext>
            </a:extLst>
          </p:cNvPr>
          <p:cNvSpPr txBox="1"/>
          <p:nvPr/>
        </p:nvSpPr>
        <p:spPr>
          <a:xfrm>
            <a:off x="2246209" y="1139260"/>
            <a:ext cx="1949671" cy="75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857" b="1" dirty="0">
                <a:solidFill>
                  <a:srgbClr val="6CA644"/>
                </a:solidFill>
              </a:rPr>
              <a:t>PRIORITA I.</a:t>
            </a:r>
          </a:p>
          <a:p>
            <a:pPr algn="ctr" defTabSz="326578"/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Vzdělávání volených zástupců a zaměstnanců obcí I. typu v oblasti získání/rozvoje kompetencí pro jejich profesní i osobní život.</a:t>
            </a:r>
            <a:endParaRPr lang="cs-CZ" sz="857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17BC5545-2891-3CE2-B7FB-A182E5902876}"/>
              </a:ext>
            </a:extLst>
          </p:cNvPr>
          <p:cNvSpPr txBox="1"/>
          <p:nvPr/>
        </p:nvSpPr>
        <p:spPr>
          <a:xfrm>
            <a:off x="2280141" y="2204725"/>
            <a:ext cx="1915739" cy="1664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I. I.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Vytvoření komplexního systému vzdělávání volených zástupců a zaměstnanců obcí I. 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revize stávajících vzdělávacích aktivit 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komplexní průběžný program vzdělávání pro volené zástupce obcí I.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spcAft>
                <a:spcPts val="571"/>
              </a:spcAft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komplexní průběžný program vzdělávání pro zaměstnance obcí I.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F90264CC-EF66-8549-901F-826F7D0923A8}"/>
              </a:ext>
            </a:extLst>
          </p:cNvPr>
          <p:cNvSpPr txBox="1"/>
          <p:nvPr/>
        </p:nvSpPr>
        <p:spPr>
          <a:xfrm>
            <a:off x="2268178" y="4124457"/>
            <a:ext cx="1965932" cy="199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Opatření I. II.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komplexního systému vzdělávání volených zástupců a zaměstnanců obcí I.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tvorba kurzů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akreditace kurzů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podpora inovací ve vzdělávacích aktivitách a rozvoji kompetencí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certifikační systém VZDĚLÁVÁM SE PRO SVOJI OBEC.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/>
            <a:endParaRPr lang="cs-CZ" sz="1286" dirty="0">
              <a:solidFill>
                <a:prstClr val="black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96AA208B-C17C-9221-3167-75E1817BA109}"/>
              </a:ext>
            </a:extLst>
          </p:cNvPr>
          <p:cNvSpPr txBox="1"/>
          <p:nvPr/>
        </p:nvSpPr>
        <p:spPr>
          <a:xfrm>
            <a:off x="4549442" y="2138626"/>
            <a:ext cx="2020921" cy="16887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II. I.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Jednotná komunikační platforma a základní báze přístupu ke vzdělávacím materiálům.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LEARNING AREA - rozvoj jednotné vzdělávací a komunikační platformy </a:t>
            </a: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www.portalzastupitele.cz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kvalitní aktuální podpůrné materiály.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spcAft>
                <a:spcPts val="571"/>
              </a:spcAft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rozšiřování příkladů dobré praxe a </a:t>
            </a:r>
            <a:r>
              <a:rPr lang="cs-CZ" sz="786" spc="-7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vzorových řešení  problematiky z různých oblastí..</a:t>
            </a:r>
            <a:endParaRPr lang="cs-CZ" sz="786" spc="-7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884321C7-444F-3407-F41D-EED420BB2092}"/>
              </a:ext>
            </a:extLst>
          </p:cNvPr>
          <p:cNvSpPr txBox="1"/>
          <p:nvPr/>
        </p:nvSpPr>
        <p:spPr>
          <a:xfrm>
            <a:off x="6952899" y="2204725"/>
            <a:ext cx="1993461" cy="15594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Opatření III. I.</a:t>
            </a: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Zlepšení dostupnosti vzdělávání rozvojem komunikace s cílovými skupinami.</a:t>
            </a:r>
            <a:endParaRPr lang="cs-CZ" sz="85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370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cílovými skupinami</a:t>
            </a:r>
          </a:p>
          <a:p>
            <a:pPr marL="189370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marketingová podpora vzdělávacích programů, vzdělávací a komunikační platformy.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616DB4F1-9A1C-C083-78EF-0D6BE47F5132}"/>
              </a:ext>
            </a:extLst>
          </p:cNvPr>
          <p:cNvSpPr txBox="1"/>
          <p:nvPr/>
        </p:nvSpPr>
        <p:spPr>
          <a:xfrm>
            <a:off x="7023477" y="4124457"/>
            <a:ext cx="1801586" cy="1030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III. II.</a:t>
            </a:r>
            <a:endParaRPr lang="cs-CZ" sz="857" b="1" i="1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Zefektivnění spolupráce s obcemi I. a partnery.</a:t>
            </a: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partnery.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vnoramenný trojúhelník 22">
            <a:extLst>
              <a:ext uri="{FF2B5EF4-FFF2-40B4-BE49-F238E27FC236}">
                <a16:creationId xmlns="" xmlns:a16="http://schemas.microsoft.com/office/drawing/2014/main" id="{3B8F3485-CC79-26F4-BE60-96469B039B05}"/>
              </a:ext>
            </a:extLst>
          </p:cNvPr>
          <p:cNvSpPr/>
          <p:nvPr/>
        </p:nvSpPr>
        <p:spPr>
          <a:xfrm>
            <a:off x="1794613" y="3153450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0" name="Rovnoramenný trojúhelník 29">
            <a:extLst>
              <a:ext uri="{FF2B5EF4-FFF2-40B4-BE49-F238E27FC236}">
                <a16:creationId xmlns="" xmlns:a16="http://schemas.microsoft.com/office/drawing/2014/main" id="{4B434018-7D9A-5B8F-BBB6-20D2AF201556}"/>
              </a:ext>
            </a:extLst>
          </p:cNvPr>
          <p:cNvSpPr/>
          <p:nvPr/>
        </p:nvSpPr>
        <p:spPr>
          <a:xfrm rot="5400000">
            <a:off x="2809283" y="55153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1" name="Rovnoramenný trojúhelník 30">
            <a:extLst>
              <a:ext uri="{FF2B5EF4-FFF2-40B4-BE49-F238E27FC236}">
                <a16:creationId xmlns="" xmlns:a16="http://schemas.microsoft.com/office/drawing/2014/main" id="{8F1DEEB2-56F3-D1A7-0DA9-989CC73F5EC1}"/>
              </a:ext>
            </a:extLst>
          </p:cNvPr>
          <p:cNvSpPr/>
          <p:nvPr/>
        </p:nvSpPr>
        <p:spPr>
          <a:xfrm>
            <a:off x="8973444" y="3153449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2" name="Rovnoramenný trojúhelník 31">
            <a:extLst>
              <a:ext uri="{FF2B5EF4-FFF2-40B4-BE49-F238E27FC236}">
                <a16:creationId xmlns="" xmlns:a16="http://schemas.microsoft.com/office/drawing/2014/main" id="{0180EA5D-ACCF-349C-C596-DC00EDA70789}"/>
              </a:ext>
            </a:extLst>
          </p:cNvPr>
          <p:cNvSpPr/>
          <p:nvPr/>
        </p:nvSpPr>
        <p:spPr>
          <a:xfrm rot="16200000">
            <a:off x="8132583" y="526991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3" name="Rovnoramenný trojúhelník 32">
            <a:extLst>
              <a:ext uri="{FF2B5EF4-FFF2-40B4-BE49-F238E27FC236}">
                <a16:creationId xmlns="" xmlns:a16="http://schemas.microsoft.com/office/drawing/2014/main" id="{3AC7DBFE-4A34-47CD-E315-49D17DB4A116}"/>
              </a:ext>
            </a:extLst>
          </p:cNvPr>
          <p:cNvSpPr/>
          <p:nvPr/>
        </p:nvSpPr>
        <p:spPr>
          <a:xfrm rot="16200000">
            <a:off x="304519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4" name="Rovnoramenný trojúhelník 33">
            <a:extLst>
              <a:ext uri="{FF2B5EF4-FFF2-40B4-BE49-F238E27FC236}">
                <a16:creationId xmlns="" xmlns:a16="http://schemas.microsoft.com/office/drawing/2014/main" id="{5C4F4947-C8FC-2C99-1C42-421E4263D47A}"/>
              </a:ext>
            </a:extLst>
          </p:cNvPr>
          <p:cNvSpPr/>
          <p:nvPr/>
        </p:nvSpPr>
        <p:spPr>
          <a:xfrm rot="5400000">
            <a:off x="778462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="" xmlns:a16="http://schemas.microsoft.com/office/drawing/2014/main" id="{2C93DDA9-B60E-92B1-691B-F6AB695FB284}"/>
              </a:ext>
            </a:extLst>
          </p:cNvPr>
          <p:cNvSpPr/>
          <p:nvPr/>
        </p:nvSpPr>
        <p:spPr>
          <a:xfrm>
            <a:off x="510592" y="353309"/>
            <a:ext cx="1188149" cy="590126"/>
          </a:xfrm>
          <a:prstGeom prst="flowChartAlternateProcess">
            <a:avLst/>
          </a:prstGeom>
          <a:solidFill>
            <a:srgbClr val="7C8425"/>
          </a:solidFill>
          <a:ln w="57150" cap="flat" cmpd="sng" algn="ctr">
            <a:solidFill>
              <a:srgbClr val="7C84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3218289-F950-9D58-685D-BABEBFB702A8}"/>
              </a:ext>
            </a:extLst>
          </p:cNvPr>
          <p:cNvSpPr txBox="1"/>
          <p:nvPr/>
        </p:nvSpPr>
        <p:spPr>
          <a:xfrm>
            <a:off x="396445" y="363622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Vize a globální cíl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="" xmlns:a16="http://schemas.microsoft.com/office/drawing/2014/main" id="{ABFC0961-F3B8-3CE5-C997-BE0A7338ECBA}"/>
              </a:ext>
            </a:extLst>
          </p:cNvPr>
          <p:cNvSpPr/>
          <p:nvPr/>
        </p:nvSpPr>
        <p:spPr>
          <a:xfrm>
            <a:off x="529266" y="1093553"/>
            <a:ext cx="1160784" cy="800949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FE86D498-2EFA-66A6-E7D8-DF0E23700F4B}"/>
              </a:ext>
            </a:extLst>
          </p:cNvPr>
          <p:cNvSpPr txBox="1"/>
          <p:nvPr/>
        </p:nvSpPr>
        <p:spPr>
          <a:xfrm>
            <a:off x="381000" y="1240179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Prioritní oblasti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4A1B75D8-157C-C5D0-C7D2-7027A17A3AFD}"/>
              </a:ext>
            </a:extLst>
          </p:cNvPr>
          <p:cNvSpPr txBox="1"/>
          <p:nvPr/>
        </p:nvSpPr>
        <p:spPr>
          <a:xfrm rot="16200000">
            <a:off x="-784740" y="3771714"/>
            <a:ext cx="385026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Opatření  k prioritním oblastem</a:t>
            </a:r>
          </a:p>
        </p:txBody>
      </p:sp>
      <p:sp>
        <p:nvSpPr>
          <p:cNvPr id="35" name="Vývojový diagram: alternativní postup 34">
            <a:extLst>
              <a:ext uri="{FF2B5EF4-FFF2-40B4-BE49-F238E27FC236}">
                <a16:creationId xmlns="" xmlns:a16="http://schemas.microsoft.com/office/drawing/2014/main" id="{4B3DF112-5E22-0C55-FB7F-FF289A9781DB}"/>
              </a:ext>
            </a:extLst>
          </p:cNvPr>
          <p:cNvSpPr/>
          <p:nvPr/>
        </p:nvSpPr>
        <p:spPr>
          <a:xfrm>
            <a:off x="4579558" y="1107390"/>
            <a:ext cx="1990804" cy="787111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9A6808E9-99D0-7B9F-DDB9-4C06E938E4CD}"/>
              </a:ext>
            </a:extLst>
          </p:cNvPr>
          <p:cNvSpPr txBox="1"/>
          <p:nvPr/>
        </p:nvSpPr>
        <p:spPr>
          <a:xfrm>
            <a:off x="4530143" y="1129306"/>
            <a:ext cx="2073976" cy="810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</a:rPr>
              <a:t>PRIORITA II.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a podpora komplexního vzdělávacího systému 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LEARNING AREA.</a:t>
            </a:r>
            <a:endParaRPr lang="cs-CZ" sz="85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Vývojový diagram: alternativní postup 35">
            <a:extLst>
              <a:ext uri="{FF2B5EF4-FFF2-40B4-BE49-F238E27FC236}">
                <a16:creationId xmlns="" xmlns:a16="http://schemas.microsoft.com/office/drawing/2014/main" id="{C6832D84-705F-ACB3-B73A-D213D601E673}"/>
              </a:ext>
            </a:extLst>
          </p:cNvPr>
          <p:cNvSpPr/>
          <p:nvPr/>
        </p:nvSpPr>
        <p:spPr>
          <a:xfrm>
            <a:off x="6910250" y="1107390"/>
            <a:ext cx="1990804" cy="787111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EFC05BE4-7F70-F3B8-1C1E-7DDE633A8D19}"/>
              </a:ext>
            </a:extLst>
          </p:cNvPr>
          <p:cNvSpPr txBox="1"/>
          <p:nvPr/>
        </p:nvSpPr>
        <p:spPr>
          <a:xfrm>
            <a:off x="6857487" y="1134401"/>
            <a:ext cx="2073976" cy="669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</a:rPr>
              <a:t>PRIORITA III.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Zlepšení dostupnosti vzdělávání, 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obcemi a partnery..</a:t>
            </a:r>
            <a:endParaRPr lang="cs-CZ" sz="85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Vývojový diagram: alternativní postup 37">
            <a:extLst>
              <a:ext uri="{FF2B5EF4-FFF2-40B4-BE49-F238E27FC236}">
                <a16:creationId xmlns="" xmlns:a16="http://schemas.microsoft.com/office/drawing/2014/main" id="{A36D8F92-400B-67ED-9ED6-316EABCD1C96}"/>
              </a:ext>
            </a:extLst>
          </p:cNvPr>
          <p:cNvSpPr/>
          <p:nvPr/>
        </p:nvSpPr>
        <p:spPr>
          <a:xfrm>
            <a:off x="2246209" y="4085696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0" name="Vývojový diagram: alternativní postup 39">
            <a:extLst>
              <a:ext uri="{FF2B5EF4-FFF2-40B4-BE49-F238E27FC236}">
                <a16:creationId xmlns="" xmlns:a16="http://schemas.microsoft.com/office/drawing/2014/main" id="{FB747B56-EDB8-BDD1-662D-3E4ED3E2C5A4}"/>
              </a:ext>
            </a:extLst>
          </p:cNvPr>
          <p:cNvSpPr/>
          <p:nvPr/>
        </p:nvSpPr>
        <p:spPr>
          <a:xfrm>
            <a:off x="6897744" y="4085696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1" name="Vývojový diagram: alternativní postup 40">
            <a:extLst>
              <a:ext uri="{FF2B5EF4-FFF2-40B4-BE49-F238E27FC236}">
                <a16:creationId xmlns="" xmlns:a16="http://schemas.microsoft.com/office/drawing/2014/main" id="{DBC2F68C-AB4E-6D42-A071-2B723736612D}"/>
              </a:ext>
            </a:extLst>
          </p:cNvPr>
          <p:cNvSpPr/>
          <p:nvPr/>
        </p:nvSpPr>
        <p:spPr>
          <a:xfrm>
            <a:off x="6937028" y="2163552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2" name="Vývojový diagram: alternativní postup 41">
            <a:extLst>
              <a:ext uri="{FF2B5EF4-FFF2-40B4-BE49-F238E27FC236}">
                <a16:creationId xmlns="" xmlns:a16="http://schemas.microsoft.com/office/drawing/2014/main" id="{EBD1945A-AA7B-E5C2-6A89-BF63E64E30AE}"/>
              </a:ext>
            </a:extLst>
          </p:cNvPr>
          <p:cNvSpPr/>
          <p:nvPr/>
        </p:nvSpPr>
        <p:spPr>
          <a:xfrm>
            <a:off x="4549442" y="2165305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3" name="Vývojový diagram: alternativní postup 42">
            <a:extLst>
              <a:ext uri="{FF2B5EF4-FFF2-40B4-BE49-F238E27FC236}">
                <a16:creationId xmlns="" xmlns:a16="http://schemas.microsoft.com/office/drawing/2014/main" id="{9B195A12-E8DA-95E4-EB9B-60535D2014D1}"/>
              </a:ext>
            </a:extLst>
          </p:cNvPr>
          <p:cNvSpPr/>
          <p:nvPr/>
        </p:nvSpPr>
        <p:spPr>
          <a:xfrm>
            <a:off x="4579558" y="4085695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="" xmlns:a16="http://schemas.microsoft.com/office/drawing/2014/main" id="{1E25867A-941D-60E5-BB80-73BDDC35E68F}"/>
              </a:ext>
            </a:extLst>
          </p:cNvPr>
          <p:cNvSpPr txBox="1"/>
          <p:nvPr/>
        </p:nvSpPr>
        <p:spPr>
          <a:xfrm>
            <a:off x="4603552" y="4124456"/>
            <a:ext cx="2132801" cy="15594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Opatření II. II.</a:t>
            </a: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Institucionalizace </a:t>
            </a: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komplexního průběžného systému vzdělávání.</a:t>
            </a:r>
            <a:endParaRPr lang="cs-CZ" sz="85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Institucionální podpora komplexního průběžného systému vzdělávání a dalších aktivit na úrovni veřejné správy a dalších relevantních organizací.</a:t>
            </a:r>
          </a:p>
        </p:txBody>
      </p:sp>
    </p:spTree>
    <p:extLst>
      <p:ext uri="{BB962C8B-B14F-4D97-AF65-F5344CB8AC3E}">
        <p14:creationId xmlns:p14="http://schemas.microsoft.com/office/powerpoint/2010/main" val="35013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ývojový diagram: alternativní postup 28">
            <a:extLst>
              <a:ext uri="{FF2B5EF4-FFF2-40B4-BE49-F238E27FC236}">
                <a16:creationId xmlns="" xmlns:a16="http://schemas.microsoft.com/office/drawing/2014/main" id="{275E555C-F534-CE79-01FA-3E5BD384D3E6}"/>
              </a:ext>
            </a:extLst>
          </p:cNvPr>
          <p:cNvSpPr/>
          <p:nvPr/>
        </p:nvSpPr>
        <p:spPr>
          <a:xfrm>
            <a:off x="1961153" y="658971"/>
            <a:ext cx="7199133" cy="5489902"/>
          </a:xfrm>
          <a:prstGeom prst="flowChartAlternateProcess">
            <a:avLst/>
          </a:prstGeom>
          <a:noFill/>
          <a:ln w="57150"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4" name="Vývojový diagram: alternativní postup 3">
            <a:extLst>
              <a:ext uri="{FF2B5EF4-FFF2-40B4-BE49-F238E27FC236}">
                <a16:creationId xmlns="" xmlns:a16="http://schemas.microsoft.com/office/drawing/2014/main" id="{7D93F986-1669-0739-EA46-FA2CC3C6B9B5}"/>
              </a:ext>
            </a:extLst>
          </p:cNvPr>
          <p:cNvSpPr/>
          <p:nvPr/>
        </p:nvSpPr>
        <p:spPr>
          <a:xfrm>
            <a:off x="3075636" y="353309"/>
            <a:ext cx="5131624" cy="590126"/>
          </a:xfrm>
          <a:prstGeom prst="flowChartAlternateProcess">
            <a:avLst/>
          </a:prstGeom>
          <a:solidFill>
            <a:srgbClr val="7C842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VIZE</a:t>
            </a:r>
          </a:p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Zkvalitnění a zefektivnění veřejné správy </a:t>
            </a:r>
            <a:r>
              <a:rPr lang="cs-CZ" sz="857" b="1" i="1" dirty="0">
                <a:solidFill>
                  <a:prstClr val="white"/>
                </a:solidFill>
                <a:cs typeface="Calibri" panose="020F0502020204030204" pitchFamily="34" charset="0"/>
              </a:rPr>
              <a:t>prostřednictvím průběžného vzdělávání </a:t>
            </a:r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volených zástupců a zaměstnanců obcí I. typu s přihlédnutím k možnostem a potřebám uvolněných a neuvolněných starostů, zastupitelů a zaměstnanců.</a:t>
            </a:r>
            <a:endParaRPr lang="cs-CZ" sz="857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="" xmlns:a16="http://schemas.microsoft.com/office/drawing/2014/main" id="{3FBFF8A2-0F9E-AB59-0E70-BE58B047692D}"/>
              </a:ext>
            </a:extLst>
          </p:cNvPr>
          <p:cNvSpPr/>
          <p:nvPr/>
        </p:nvSpPr>
        <p:spPr>
          <a:xfrm>
            <a:off x="2248866" y="1110128"/>
            <a:ext cx="1990804" cy="3489864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AF9151E7-1B22-0F26-79EF-7DE9B083B970}"/>
              </a:ext>
            </a:extLst>
          </p:cNvPr>
          <p:cNvSpPr txBox="1"/>
          <p:nvPr/>
        </p:nvSpPr>
        <p:spPr>
          <a:xfrm>
            <a:off x="2246209" y="1139261"/>
            <a:ext cx="1949671" cy="354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2429" b="1" dirty="0">
                <a:solidFill>
                  <a:srgbClr val="6CA644"/>
                </a:solidFill>
              </a:rPr>
              <a:t>PRIORITA I.</a:t>
            </a:r>
          </a:p>
          <a:p>
            <a:pPr algn="ctr" defTabSz="326578"/>
            <a:r>
              <a:rPr lang="cs-CZ" sz="2000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Vzdělávání volených zástupců a zaměstnanců obcí I. typu v oblasti získání/rozvoje kompetencí pro jejich profesní i osobní život.</a:t>
            </a:r>
            <a:endParaRPr lang="cs-CZ" sz="20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vnoramenný trojúhelník 22">
            <a:extLst>
              <a:ext uri="{FF2B5EF4-FFF2-40B4-BE49-F238E27FC236}">
                <a16:creationId xmlns="" xmlns:a16="http://schemas.microsoft.com/office/drawing/2014/main" id="{3B8F3485-CC79-26F4-BE60-96469B039B05}"/>
              </a:ext>
            </a:extLst>
          </p:cNvPr>
          <p:cNvSpPr/>
          <p:nvPr/>
        </p:nvSpPr>
        <p:spPr>
          <a:xfrm>
            <a:off x="1794613" y="3153450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0" name="Rovnoramenný trojúhelník 29">
            <a:extLst>
              <a:ext uri="{FF2B5EF4-FFF2-40B4-BE49-F238E27FC236}">
                <a16:creationId xmlns="" xmlns:a16="http://schemas.microsoft.com/office/drawing/2014/main" id="{4B434018-7D9A-5B8F-BBB6-20D2AF201556}"/>
              </a:ext>
            </a:extLst>
          </p:cNvPr>
          <p:cNvSpPr/>
          <p:nvPr/>
        </p:nvSpPr>
        <p:spPr>
          <a:xfrm rot="5400000">
            <a:off x="2809283" y="55153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1" name="Rovnoramenný trojúhelník 30">
            <a:extLst>
              <a:ext uri="{FF2B5EF4-FFF2-40B4-BE49-F238E27FC236}">
                <a16:creationId xmlns="" xmlns:a16="http://schemas.microsoft.com/office/drawing/2014/main" id="{8F1DEEB2-56F3-D1A7-0DA9-989CC73F5EC1}"/>
              </a:ext>
            </a:extLst>
          </p:cNvPr>
          <p:cNvSpPr/>
          <p:nvPr/>
        </p:nvSpPr>
        <p:spPr>
          <a:xfrm>
            <a:off x="8973444" y="3153449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2" name="Rovnoramenný trojúhelník 31">
            <a:extLst>
              <a:ext uri="{FF2B5EF4-FFF2-40B4-BE49-F238E27FC236}">
                <a16:creationId xmlns="" xmlns:a16="http://schemas.microsoft.com/office/drawing/2014/main" id="{0180EA5D-ACCF-349C-C596-DC00EDA70789}"/>
              </a:ext>
            </a:extLst>
          </p:cNvPr>
          <p:cNvSpPr/>
          <p:nvPr/>
        </p:nvSpPr>
        <p:spPr>
          <a:xfrm rot="16200000">
            <a:off x="8132583" y="526991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3" name="Rovnoramenný trojúhelník 32">
            <a:extLst>
              <a:ext uri="{FF2B5EF4-FFF2-40B4-BE49-F238E27FC236}">
                <a16:creationId xmlns="" xmlns:a16="http://schemas.microsoft.com/office/drawing/2014/main" id="{3AC7DBFE-4A34-47CD-E315-49D17DB4A116}"/>
              </a:ext>
            </a:extLst>
          </p:cNvPr>
          <p:cNvSpPr/>
          <p:nvPr/>
        </p:nvSpPr>
        <p:spPr>
          <a:xfrm rot="16200000">
            <a:off x="304519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4" name="Rovnoramenný trojúhelník 33">
            <a:extLst>
              <a:ext uri="{FF2B5EF4-FFF2-40B4-BE49-F238E27FC236}">
                <a16:creationId xmlns="" xmlns:a16="http://schemas.microsoft.com/office/drawing/2014/main" id="{5C4F4947-C8FC-2C99-1C42-421E4263D47A}"/>
              </a:ext>
            </a:extLst>
          </p:cNvPr>
          <p:cNvSpPr/>
          <p:nvPr/>
        </p:nvSpPr>
        <p:spPr>
          <a:xfrm rot="5400000">
            <a:off x="778462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="" xmlns:a16="http://schemas.microsoft.com/office/drawing/2014/main" id="{2C93DDA9-B60E-92B1-691B-F6AB695FB284}"/>
              </a:ext>
            </a:extLst>
          </p:cNvPr>
          <p:cNvSpPr/>
          <p:nvPr/>
        </p:nvSpPr>
        <p:spPr>
          <a:xfrm>
            <a:off x="510592" y="353309"/>
            <a:ext cx="1188149" cy="590126"/>
          </a:xfrm>
          <a:prstGeom prst="flowChartAlternateProcess">
            <a:avLst/>
          </a:prstGeom>
          <a:solidFill>
            <a:srgbClr val="7C8425"/>
          </a:solidFill>
          <a:ln w="57150" cap="flat" cmpd="sng" algn="ctr">
            <a:solidFill>
              <a:srgbClr val="7C84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3218289-F950-9D58-685D-BABEBFB702A8}"/>
              </a:ext>
            </a:extLst>
          </p:cNvPr>
          <p:cNvSpPr txBox="1"/>
          <p:nvPr/>
        </p:nvSpPr>
        <p:spPr>
          <a:xfrm>
            <a:off x="396445" y="363622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Vize a globální cíl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="" xmlns:a16="http://schemas.microsoft.com/office/drawing/2014/main" id="{ABFC0961-F3B8-3CE5-C997-BE0A7338ECBA}"/>
              </a:ext>
            </a:extLst>
          </p:cNvPr>
          <p:cNvSpPr/>
          <p:nvPr/>
        </p:nvSpPr>
        <p:spPr>
          <a:xfrm>
            <a:off x="529266" y="1093553"/>
            <a:ext cx="1160784" cy="800949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FE86D498-2EFA-66A6-E7D8-DF0E23700F4B}"/>
              </a:ext>
            </a:extLst>
          </p:cNvPr>
          <p:cNvSpPr txBox="1"/>
          <p:nvPr/>
        </p:nvSpPr>
        <p:spPr>
          <a:xfrm>
            <a:off x="381000" y="1240179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Prioritní oblasti</a:t>
            </a:r>
          </a:p>
        </p:txBody>
      </p:sp>
      <p:sp>
        <p:nvSpPr>
          <p:cNvPr id="35" name="Vývojový diagram: alternativní postup 34">
            <a:extLst>
              <a:ext uri="{FF2B5EF4-FFF2-40B4-BE49-F238E27FC236}">
                <a16:creationId xmlns="" xmlns:a16="http://schemas.microsoft.com/office/drawing/2014/main" id="{4B3DF112-5E22-0C55-FB7F-FF289A9781DB}"/>
              </a:ext>
            </a:extLst>
          </p:cNvPr>
          <p:cNvSpPr/>
          <p:nvPr/>
        </p:nvSpPr>
        <p:spPr>
          <a:xfrm>
            <a:off x="4579558" y="1119281"/>
            <a:ext cx="1990804" cy="3489864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9A6808E9-99D0-7B9F-DDB9-4C06E938E4CD}"/>
              </a:ext>
            </a:extLst>
          </p:cNvPr>
          <p:cNvSpPr txBox="1"/>
          <p:nvPr/>
        </p:nvSpPr>
        <p:spPr>
          <a:xfrm>
            <a:off x="4505881" y="1151509"/>
            <a:ext cx="2073976" cy="262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2429" b="1" dirty="0">
                <a:solidFill>
                  <a:srgbClr val="6CA644"/>
                </a:solidFill>
              </a:rPr>
              <a:t>PRIORITA II.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2000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a podpora komplexního vzdělávacího systému 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2000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LEARNING AREA.</a:t>
            </a:r>
            <a:endParaRPr lang="cs-CZ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Vývojový diagram: alternativní postup 35">
            <a:extLst>
              <a:ext uri="{FF2B5EF4-FFF2-40B4-BE49-F238E27FC236}">
                <a16:creationId xmlns="" xmlns:a16="http://schemas.microsoft.com/office/drawing/2014/main" id="{C6832D84-705F-ACB3-B73A-D213D601E673}"/>
              </a:ext>
            </a:extLst>
          </p:cNvPr>
          <p:cNvSpPr/>
          <p:nvPr/>
        </p:nvSpPr>
        <p:spPr>
          <a:xfrm>
            <a:off x="6910250" y="1134400"/>
            <a:ext cx="1990804" cy="3465591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EFC05BE4-7F70-F3B8-1C1E-7DDE633A8D19}"/>
              </a:ext>
            </a:extLst>
          </p:cNvPr>
          <p:cNvSpPr txBox="1"/>
          <p:nvPr/>
        </p:nvSpPr>
        <p:spPr>
          <a:xfrm>
            <a:off x="6857487" y="1134401"/>
            <a:ext cx="2073976" cy="262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2429" b="1" dirty="0">
                <a:solidFill>
                  <a:srgbClr val="6CA644"/>
                </a:solidFill>
              </a:rPr>
              <a:t>PRIORITA III.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2000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Zlepšení dostupnosti vzdělávání, 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2000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obcemi a partnery.</a:t>
            </a:r>
            <a:endParaRPr lang="cs-CZ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ývojový diagram: alternativní postup 13">
            <a:extLst>
              <a:ext uri="{FF2B5EF4-FFF2-40B4-BE49-F238E27FC236}">
                <a16:creationId xmlns="" xmlns:a16="http://schemas.microsoft.com/office/drawing/2014/main" id="{5BD2B7A8-E291-80CB-5D3F-84259B575C7F}"/>
              </a:ext>
            </a:extLst>
          </p:cNvPr>
          <p:cNvSpPr/>
          <p:nvPr/>
        </p:nvSpPr>
        <p:spPr>
          <a:xfrm>
            <a:off x="550559" y="2163552"/>
            <a:ext cx="1160784" cy="3572447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black"/>
              </a:solidFill>
            </a:endParaRPr>
          </a:p>
        </p:txBody>
      </p:sp>
      <p:sp>
        <p:nvSpPr>
          <p:cNvPr id="29" name="Vývojový diagram: alternativní postup 28">
            <a:extLst>
              <a:ext uri="{FF2B5EF4-FFF2-40B4-BE49-F238E27FC236}">
                <a16:creationId xmlns="" xmlns:a16="http://schemas.microsoft.com/office/drawing/2014/main" id="{275E555C-F534-CE79-01FA-3E5BD384D3E6}"/>
              </a:ext>
            </a:extLst>
          </p:cNvPr>
          <p:cNvSpPr/>
          <p:nvPr/>
        </p:nvSpPr>
        <p:spPr>
          <a:xfrm>
            <a:off x="1961153" y="658971"/>
            <a:ext cx="7199133" cy="5489902"/>
          </a:xfrm>
          <a:prstGeom prst="flowChartAlternateProcess">
            <a:avLst/>
          </a:prstGeom>
          <a:noFill/>
          <a:ln w="57150"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4" name="Vývojový diagram: alternativní postup 3">
            <a:extLst>
              <a:ext uri="{FF2B5EF4-FFF2-40B4-BE49-F238E27FC236}">
                <a16:creationId xmlns="" xmlns:a16="http://schemas.microsoft.com/office/drawing/2014/main" id="{7D93F986-1669-0739-EA46-FA2CC3C6B9B5}"/>
              </a:ext>
            </a:extLst>
          </p:cNvPr>
          <p:cNvSpPr/>
          <p:nvPr/>
        </p:nvSpPr>
        <p:spPr>
          <a:xfrm>
            <a:off x="3075636" y="353309"/>
            <a:ext cx="5131624" cy="590126"/>
          </a:xfrm>
          <a:prstGeom prst="flowChartAlternateProcess">
            <a:avLst/>
          </a:prstGeom>
          <a:solidFill>
            <a:srgbClr val="7C842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VIZE</a:t>
            </a:r>
          </a:p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Zkvalitnění a zefektivnění veřejné správy </a:t>
            </a:r>
            <a:r>
              <a:rPr lang="cs-CZ" sz="857" b="1" i="1" dirty="0">
                <a:solidFill>
                  <a:prstClr val="white"/>
                </a:solidFill>
                <a:cs typeface="Calibri" panose="020F0502020204030204" pitchFamily="34" charset="0"/>
              </a:rPr>
              <a:t>prostřednictvím průběžného vzdělávání </a:t>
            </a:r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volených zástupců a zaměstnanců obcí I. typu s přihlédnutím k možnostem a potřebám uvolněných a neuvolněných starostů, zastupitelů a zaměstnanců.</a:t>
            </a:r>
            <a:endParaRPr lang="cs-CZ" sz="857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="" xmlns:a16="http://schemas.microsoft.com/office/drawing/2014/main" id="{3FBFF8A2-0F9E-AB59-0E70-BE58B047692D}"/>
              </a:ext>
            </a:extLst>
          </p:cNvPr>
          <p:cNvSpPr/>
          <p:nvPr/>
        </p:nvSpPr>
        <p:spPr>
          <a:xfrm>
            <a:off x="2248866" y="1110128"/>
            <a:ext cx="6361734" cy="849859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="" xmlns:a16="http://schemas.microsoft.com/office/drawing/2014/main" id="{23A08268-2979-821D-84CD-9355C381CB08}"/>
              </a:ext>
            </a:extLst>
          </p:cNvPr>
          <p:cNvSpPr/>
          <p:nvPr/>
        </p:nvSpPr>
        <p:spPr>
          <a:xfrm>
            <a:off x="2246209" y="2175424"/>
            <a:ext cx="6361734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AF9151E7-1B22-0F26-79EF-7DE9B083B970}"/>
              </a:ext>
            </a:extLst>
          </p:cNvPr>
          <p:cNvSpPr txBox="1"/>
          <p:nvPr/>
        </p:nvSpPr>
        <p:spPr>
          <a:xfrm>
            <a:off x="2246209" y="1139261"/>
            <a:ext cx="6252424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dirty="0">
                <a:solidFill>
                  <a:srgbClr val="6CA644"/>
                </a:solidFill>
              </a:rPr>
              <a:t>PRIORITA I.</a:t>
            </a:r>
          </a:p>
          <a:p>
            <a:pPr algn="ctr" defTabSz="326578"/>
            <a:r>
              <a:rPr lang="cs-CZ" sz="1714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Vzdělávání volených zástupců a zaměstnanců obcí I. typu v oblasti získání/rozvoje kompetencí pro jejich profesní i osobní život.</a:t>
            </a:r>
            <a:endParaRPr lang="cs-CZ" sz="1714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17BC5545-2891-3CE2-B7FB-A182E5902876}"/>
              </a:ext>
            </a:extLst>
          </p:cNvPr>
          <p:cNvSpPr txBox="1"/>
          <p:nvPr/>
        </p:nvSpPr>
        <p:spPr>
          <a:xfrm>
            <a:off x="2280140" y="2204725"/>
            <a:ext cx="6327802" cy="15935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I. I.</a:t>
            </a:r>
            <a:endParaRPr lang="cs-CZ" sz="1286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Vytvoření komplexního systému vzdělávání volených zástupců a zaměstnanců obcí I. </a:t>
            </a:r>
            <a:endParaRPr lang="cs-CZ" sz="1286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revize stávajících vzdělávacích aktivit 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komplexní průběžný program vzdělávání pro volené zástupce obcí I.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spcAft>
                <a:spcPts val="571"/>
              </a:spcAft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komplexní průběžný program vzdělávání pro zaměstnance obcí I.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F90264CC-EF66-8549-901F-826F7D0923A8}"/>
              </a:ext>
            </a:extLst>
          </p:cNvPr>
          <p:cNvSpPr txBox="1"/>
          <p:nvPr/>
        </p:nvSpPr>
        <p:spPr>
          <a:xfrm>
            <a:off x="2268178" y="4124457"/>
            <a:ext cx="6339765" cy="20031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Opatření I. II.</a:t>
            </a:r>
            <a:endParaRPr lang="cs-CZ" sz="1286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komplexního systému vzdělávání volených zástupců a zaměstnanců obcí I.</a:t>
            </a:r>
            <a:endParaRPr lang="cs-CZ" sz="1286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tvorba kurzů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akreditace kurzů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podpora inovací ve vzdělávacích aktivitách a rozvoji kompetencí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certifikační systém VZDĚLÁVÁM SE PRO SVOJI OBEC.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/>
            <a:endParaRPr lang="cs-CZ" sz="1286" dirty="0">
              <a:solidFill>
                <a:prstClr val="black"/>
              </a:solidFill>
            </a:endParaRPr>
          </a:p>
        </p:txBody>
      </p:sp>
      <p:sp>
        <p:nvSpPr>
          <p:cNvPr id="23" name="Rovnoramenný trojúhelník 22">
            <a:extLst>
              <a:ext uri="{FF2B5EF4-FFF2-40B4-BE49-F238E27FC236}">
                <a16:creationId xmlns="" xmlns:a16="http://schemas.microsoft.com/office/drawing/2014/main" id="{3B8F3485-CC79-26F4-BE60-96469B039B05}"/>
              </a:ext>
            </a:extLst>
          </p:cNvPr>
          <p:cNvSpPr/>
          <p:nvPr/>
        </p:nvSpPr>
        <p:spPr>
          <a:xfrm>
            <a:off x="1794613" y="3153450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0" name="Rovnoramenný trojúhelník 29">
            <a:extLst>
              <a:ext uri="{FF2B5EF4-FFF2-40B4-BE49-F238E27FC236}">
                <a16:creationId xmlns="" xmlns:a16="http://schemas.microsoft.com/office/drawing/2014/main" id="{4B434018-7D9A-5B8F-BBB6-20D2AF201556}"/>
              </a:ext>
            </a:extLst>
          </p:cNvPr>
          <p:cNvSpPr/>
          <p:nvPr/>
        </p:nvSpPr>
        <p:spPr>
          <a:xfrm rot="5400000">
            <a:off x="2809283" y="55153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1" name="Rovnoramenný trojúhelník 30">
            <a:extLst>
              <a:ext uri="{FF2B5EF4-FFF2-40B4-BE49-F238E27FC236}">
                <a16:creationId xmlns="" xmlns:a16="http://schemas.microsoft.com/office/drawing/2014/main" id="{8F1DEEB2-56F3-D1A7-0DA9-989CC73F5EC1}"/>
              </a:ext>
            </a:extLst>
          </p:cNvPr>
          <p:cNvSpPr/>
          <p:nvPr/>
        </p:nvSpPr>
        <p:spPr>
          <a:xfrm>
            <a:off x="8973444" y="3153449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2" name="Rovnoramenný trojúhelník 31">
            <a:extLst>
              <a:ext uri="{FF2B5EF4-FFF2-40B4-BE49-F238E27FC236}">
                <a16:creationId xmlns="" xmlns:a16="http://schemas.microsoft.com/office/drawing/2014/main" id="{0180EA5D-ACCF-349C-C596-DC00EDA70789}"/>
              </a:ext>
            </a:extLst>
          </p:cNvPr>
          <p:cNvSpPr/>
          <p:nvPr/>
        </p:nvSpPr>
        <p:spPr>
          <a:xfrm rot="16200000">
            <a:off x="8132583" y="526991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3" name="Rovnoramenný trojúhelník 32">
            <a:extLst>
              <a:ext uri="{FF2B5EF4-FFF2-40B4-BE49-F238E27FC236}">
                <a16:creationId xmlns="" xmlns:a16="http://schemas.microsoft.com/office/drawing/2014/main" id="{3AC7DBFE-4A34-47CD-E315-49D17DB4A116}"/>
              </a:ext>
            </a:extLst>
          </p:cNvPr>
          <p:cNvSpPr/>
          <p:nvPr/>
        </p:nvSpPr>
        <p:spPr>
          <a:xfrm rot="16200000">
            <a:off x="304519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4" name="Rovnoramenný trojúhelník 33">
            <a:extLst>
              <a:ext uri="{FF2B5EF4-FFF2-40B4-BE49-F238E27FC236}">
                <a16:creationId xmlns="" xmlns:a16="http://schemas.microsoft.com/office/drawing/2014/main" id="{5C4F4947-C8FC-2C99-1C42-421E4263D47A}"/>
              </a:ext>
            </a:extLst>
          </p:cNvPr>
          <p:cNvSpPr/>
          <p:nvPr/>
        </p:nvSpPr>
        <p:spPr>
          <a:xfrm rot="5400000">
            <a:off x="778462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="" xmlns:a16="http://schemas.microsoft.com/office/drawing/2014/main" id="{2C93DDA9-B60E-92B1-691B-F6AB695FB284}"/>
              </a:ext>
            </a:extLst>
          </p:cNvPr>
          <p:cNvSpPr/>
          <p:nvPr/>
        </p:nvSpPr>
        <p:spPr>
          <a:xfrm>
            <a:off x="510592" y="353309"/>
            <a:ext cx="1188149" cy="590126"/>
          </a:xfrm>
          <a:prstGeom prst="flowChartAlternateProcess">
            <a:avLst/>
          </a:prstGeom>
          <a:solidFill>
            <a:srgbClr val="7C8425"/>
          </a:solidFill>
          <a:ln w="57150" cap="flat" cmpd="sng" algn="ctr">
            <a:solidFill>
              <a:srgbClr val="7C84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3218289-F950-9D58-685D-BABEBFB702A8}"/>
              </a:ext>
            </a:extLst>
          </p:cNvPr>
          <p:cNvSpPr txBox="1"/>
          <p:nvPr/>
        </p:nvSpPr>
        <p:spPr>
          <a:xfrm>
            <a:off x="396445" y="363622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Vize a globální cíl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="" xmlns:a16="http://schemas.microsoft.com/office/drawing/2014/main" id="{ABFC0961-F3B8-3CE5-C997-BE0A7338ECBA}"/>
              </a:ext>
            </a:extLst>
          </p:cNvPr>
          <p:cNvSpPr/>
          <p:nvPr/>
        </p:nvSpPr>
        <p:spPr>
          <a:xfrm>
            <a:off x="529266" y="1093553"/>
            <a:ext cx="1160784" cy="800949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FE86D498-2EFA-66A6-E7D8-DF0E23700F4B}"/>
              </a:ext>
            </a:extLst>
          </p:cNvPr>
          <p:cNvSpPr txBox="1"/>
          <p:nvPr/>
        </p:nvSpPr>
        <p:spPr>
          <a:xfrm>
            <a:off x="381000" y="1240179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Prioritní oblasti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4A1B75D8-157C-C5D0-C7D2-7027A17A3AFD}"/>
              </a:ext>
            </a:extLst>
          </p:cNvPr>
          <p:cNvSpPr txBox="1"/>
          <p:nvPr/>
        </p:nvSpPr>
        <p:spPr>
          <a:xfrm rot="16200000">
            <a:off x="-784740" y="3771714"/>
            <a:ext cx="385026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Opatření  k prioritním oblastem</a:t>
            </a:r>
          </a:p>
        </p:txBody>
      </p:sp>
      <p:sp>
        <p:nvSpPr>
          <p:cNvPr id="38" name="Vývojový diagram: alternativní postup 37">
            <a:extLst>
              <a:ext uri="{FF2B5EF4-FFF2-40B4-BE49-F238E27FC236}">
                <a16:creationId xmlns="" xmlns:a16="http://schemas.microsoft.com/office/drawing/2014/main" id="{A36D8F92-400B-67ED-9ED6-316EABCD1C96}"/>
              </a:ext>
            </a:extLst>
          </p:cNvPr>
          <p:cNvSpPr/>
          <p:nvPr/>
        </p:nvSpPr>
        <p:spPr>
          <a:xfrm>
            <a:off x="2246209" y="4085695"/>
            <a:ext cx="6361734" cy="1789212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ývojový diagram: alternativní postup 13">
            <a:extLst>
              <a:ext uri="{FF2B5EF4-FFF2-40B4-BE49-F238E27FC236}">
                <a16:creationId xmlns="" xmlns:a16="http://schemas.microsoft.com/office/drawing/2014/main" id="{5BD2B7A8-E291-80CB-5D3F-84259B575C7F}"/>
              </a:ext>
            </a:extLst>
          </p:cNvPr>
          <p:cNvSpPr/>
          <p:nvPr/>
        </p:nvSpPr>
        <p:spPr>
          <a:xfrm>
            <a:off x="550559" y="2163552"/>
            <a:ext cx="1160784" cy="3572447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black"/>
              </a:solidFill>
            </a:endParaRPr>
          </a:p>
        </p:txBody>
      </p:sp>
      <p:sp>
        <p:nvSpPr>
          <p:cNvPr id="29" name="Vývojový diagram: alternativní postup 28">
            <a:extLst>
              <a:ext uri="{FF2B5EF4-FFF2-40B4-BE49-F238E27FC236}">
                <a16:creationId xmlns="" xmlns:a16="http://schemas.microsoft.com/office/drawing/2014/main" id="{275E555C-F534-CE79-01FA-3E5BD384D3E6}"/>
              </a:ext>
            </a:extLst>
          </p:cNvPr>
          <p:cNvSpPr/>
          <p:nvPr/>
        </p:nvSpPr>
        <p:spPr>
          <a:xfrm>
            <a:off x="1961153" y="658971"/>
            <a:ext cx="7199133" cy="5489902"/>
          </a:xfrm>
          <a:prstGeom prst="flowChartAlternateProcess">
            <a:avLst/>
          </a:prstGeom>
          <a:noFill/>
          <a:ln w="57150"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4" name="Vývojový diagram: alternativní postup 3">
            <a:extLst>
              <a:ext uri="{FF2B5EF4-FFF2-40B4-BE49-F238E27FC236}">
                <a16:creationId xmlns="" xmlns:a16="http://schemas.microsoft.com/office/drawing/2014/main" id="{7D93F986-1669-0739-EA46-FA2CC3C6B9B5}"/>
              </a:ext>
            </a:extLst>
          </p:cNvPr>
          <p:cNvSpPr/>
          <p:nvPr/>
        </p:nvSpPr>
        <p:spPr>
          <a:xfrm>
            <a:off x="3075636" y="353309"/>
            <a:ext cx="5131624" cy="590126"/>
          </a:xfrm>
          <a:prstGeom prst="flowChartAlternateProcess">
            <a:avLst/>
          </a:prstGeom>
          <a:solidFill>
            <a:srgbClr val="7C842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VIZE</a:t>
            </a:r>
          </a:p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Zkvalitnění a zefektivnění veřejné správy </a:t>
            </a:r>
            <a:r>
              <a:rPr lang="cs-CZ" sz="857" b="1" i="1" dirty="0">
                <a:solidFill>
                  <a:prstClr val="white"/>
                </a:solidFill>
                <a:cs typeface="Calibri" panose="020F0502020204030204" pitchFamily="34" charset="0"/>
              </a:rPr>
              <a:t>prostřednictvím průběžného vzdělávání </a:t>
            </a:r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volených zástupců a zaměstnanců obcí I. typu s přihlédnutím k možnostem a potřebám uvolněných a neuvolněných starostů, zastupitelů a zaměstnanců.</a:t>
            </a:r>
            <a:endParaRPr lang="cs-CZ" sz="857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96AA208B-C17C-9221-3167-75E1817BA109}"/>
              </a:ext>
            </a:extLst>
          </p:cNvPr>
          <p:cNvSpPr txBox="1"/>
          <p:nvPr/>
        </p:nvSpPr>
        <p:spPr>
          <a:xfrm>
            <a:off x="2422669" y="2321399"/>
            <a:ext cx="6476642" cy="1714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II. I.</a:t>
            </a:r>
            <a:endParaRPr lang="cs-CZ" sz="1286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/>
            <a:r>
              <a:rPr lang="cs-CZ" sz="1286" b="1" i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Jednotná komunikační platforma a základní báze přístupu ke vzdělávacím materiálům.</a:t>
            </a:r>
            <a:endParaRPr lang="cs-CZ" sz="1286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LEARNING AREA - rozvoj jednotné vzdělávací a komunikační platformy </a:t>
            </a: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www.portalzastupitele.cz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kvalitní aktuální podpůrné materiály.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spcAft>
                <a:spcPts val="571"/>
              </a:spcAft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rozšiřování příkladů dobré praxe a </a:t>
            </a:r>
            <a:r>
              <a:rPr lang="cs-CZ" sz="1286" spc="-7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vzorových řešení  problematiky z různých oblastí..</a:t>
            </a:r>
            <a:endParaRPr lang="cs-CZ" sz="1286" spc="-7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vnoramenný trojúhelník 22">
            <a:extLst>
              <a:ext uri="{FF2B5EF4-FFF2-40B4-BE49-F238E27FC236}">
                <a16:creationId xmlns="" xmlns:a16="http://schemas.microsoft.com/office/drawing/2014/main" id="{3B8F3485-CC79-26F4-BE60-96469B039B05}"/>
              </a:ext>
            </a:extLst>
          </p:cNvPr>
          <p:cNvSpPr/>
          <p:nvPr/>
        </p:nvSpPr>
        <p:spPr>
          <a:xfrm>
            <a:off x="1794613" y="3153450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0" name="Rovnoramenný trojúhelník 29">
            <a:extLst>
              <a:ext uri="{FF2B5EF4-FFF2-40B4-BE49-F238E27FC236}">
                <a16:creationId xmlns="" xmlns:a16="http://schemas.microsoft.com/office/drawing/2014/main" id="{4B434018-7D9A-5B8F-BBB6-20D2AF201556}"/>
              </a:ext>
            </a:extLst>
          </p:cNvPr>
          <p:cNvSpPr/>
          <p:nvPr/>
        </p:nvSpPr>
        <p:spPr>
          <a:xfrm rot="5400000">
            <a:off x="2809283" y="55153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1" name="Rovnoramenný trojúhelník 30">
            <a:extLst>
              <a:ext uri="{FF2B5EF4-FFF2-40B4-BE49-F238E27FC236}">
                <a16:creationId xmlns="" xmlns:a16="http://schemas.microsoft.com/office/drawing/2014/main" id="{8F1DEEB2-56F3-D1A7-0DA9-989CC73F5EC1}"/>
              </a:ext>
            </a:extLst>
          </p:cNvPr>
          <p:cNvSpPr/>
          <p:nvPr/>
        </p:nvSpPr>
        <p:spPr>
          <a:xfrm>
            <a:off x="8973444" y="3153449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2" name="Rovnoramenný trojúhelník 31">
            <a:extLst>
              <a:ext uri="{FF2B5EF4-FFF2-40B4-BE49-F238E27FC236}">
                <a16:creationId xmlns="" xmlns:a16="http://schemas.microsoft.com/office/drawing/2014/main" id="{0180EA5D-ACCF-349C-C596-DC00EDA70789}"/>
              </a:ext>
            </a:extLst>
          </p:cNvPr>
          <p:cNvSpPr/>
          <p:nvPr/>
        </p:nvSpPr>
        <p:spPr>
          <a:xfrm rot="16200000">
            <a:off x="8132583" y="526991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3" name="Rovnoramenný trojúhelník 32">
            <a:extLst>
              <a:ext uri="{FF2B5EF4-FFF2-40B4-BE49-F238E27FC236}">
                <a16:creationId xmlns="" xmlns:a16="http://schemas.microsoft.com/office/drawing/2014/main" id="{3AC7DBFE-4A34-47CD-E315-49D17DB4A116}"/>
              </a:ext>
            </a:extLst>
          </p:cNvPr>
          <p:cNvSpPr/>
          <p:nvPr/>
        </p:nvSpPr>
        <p:spPr>
          <a:xfrm rot="16200000">
            <a:off x="304519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4" name="Rovnoramenný trojúhelník 33">
            <a:extLst>
              <a:ext uri="{FF2B5EF4-FFF2-40B4-BE49-F238E27FC236}">
                <a16:creationId xmlns="" xmlns:a16="http://schemas.microsoft.com/office/drawing/2014/main" id="{5C4F4947-C8FC-2C99-1C42-421E4263D47A}"/>
              </a:ext>
            </a:extLst>
          </p:cNvPr>
          <p:cNvSpPr/>
          <p:nvPr/>
        </p:nvSpPr>
        <p:spPr>
          <a:xfrm rot="5400000">
            <a:off x="778462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="" xmlns:a16="http://schemas.microsoft.com/office/drawing/2014/main" id="{2C93DDA9-B60E-92B1-691B-F6AB695FB284}"/>
              </a:ext>
            </a:extLst>
          </p:cNvPr>
          <p:cNvSpPr/>
          <p:nvPr/>
        </p:nvSpPr>
        <p:spPr>
          <a:xfrm>
            <a:off x="510592" y="353309"/>
            <a:ext cx="1188149" cy="590126"/>
          </a:xfrm>
          <a:prstGeom prst="flowChartAlternateProcess">
            <a:avLst/>
          </a:prstGeom>
          <a:solidFill>
            <a:srgbClr val="7C8425"/>
          </a:solidFill>
          <a:ln w="57150" cap="flat" cmpd="sng" algn="ctr">
            <a:solidFill>
              <a:srgbClr val="7C84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3218289-F950-9D58-685D-BABEBFB702A8}"/>
              </a:ext>
            </a:extLst>
          </p:cNvPr>
          <p:cNvSpPr txBox="1"/>
          <p:nvPr/>
        </p:nvSpPr>
        <p:spPr>
          <a:xfrm>
            <a:off x="396445" y="363622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Vize a globální cíl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="" xmlns:a16="http://schemas.microsoft.com/office/drawing/2014/main" id="{ABFC0961-F3B8-3CE5-C997-BE0A7338ECBA}"/>
              </a:ext>
            </a:extLst>
          </p:cNvPr>
          <p:cNvSpPr/>
          <p:nvPr/>
        </p:nvSpPr>
        <p:spPr>
          <a:xfrm>
            <a:off x="529266" y="1093553"/>
            <a:ext cx="1160784" cy="800949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FE86D498-2EFA-66A6-E7D8-DF0E23700F4B}"/>
              </a:ext>
            </a:extLst>
          </p:cNvPr>
          <p:cNvSpPr txBox="1"/>
          <p:nvPr/>
        </p:nvSpPr>
        <p:spPr>
          <a:xfrm>
            <a:off x="381000" y="1240179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Prioritní oblasti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4A1B75D8-157C-C5D0-C7D2-7027A17A3AFD}"/>
              </a:ext>
            </a:extLst>
          </p:cNvPr>
          <p:cNvSpPr txBox="1"/>
          <p:nvPr/>
        </p:nvSpPr>
        <p:spPr>
          <a:xfrm rot="16200000">
            <a:off x="-784740" y="3771714"/>
            <a:ext cx="385026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Opatření  k prioritním oblastem</a:t>
            </a:r>
          </a:p>
        </p:txBody>
      </p:sp>
      <p:sp>
        <p:nvSpPr>
          <p:cNvPr id="35" name="Vývojový diagram: alternativní postup 34">
            <a:extLst>
              <a:ext uri="{FF2B5EF4-FFF2-40B4-BE49-F238E27FC236}">
                <a16:creationId xmlns="" xmlns:a16="http://schemas.microsoft.com/office/drawing/2014/main" id="{4B3DF112-5E22-0C55-FB7F-FF289A9781DB}"/>
              </a:ext>
            </a:extLst>
          </p:cNvPr>
          <p:cNvSpPr/>
          <p:nvPr/>
        </p:nvSpPr>
        <p:spPr>
          <a:xfrm>
            <a:off x="2409358" y="1110129"/>
            <a:ext cx="6464178" cy="1081256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9A6808E9-99D0-7B9F-DDB9-4C06E938E4CD}"/>
              </a:ext>
            </a:extLst>
          </p:cNvPr>
          <p:cNvSpPr txBox="1"/>
          <p:nvPr/>
        </p:nvSpPr>
        <p:spPr>
          <a:xfrm>
            <a:off x="2222395" y="1144578"/>
            <a:ext cx="6464178" cy="1092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714" b="1" dirty="0">
                <a:solidFill>
                  <a:srgbClr val="6CA644"/>
                </a:solidFill>
              </a:rPr>
              <a:t>PRIORITA II.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714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a podpora komplexního vzdělávacího systému 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714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LEARNING AREA.</a:t>
            </a:r>
            <a:endParaRPr lang="cs-CZ" sz="1714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Vývojový diagram: alternativní postup 41">
            <a:extLst>
              <a:ext uri="{FF2B5EF4-FFF2-40B4-BE49-F238E27FC236}">
                <a16:creationId xmlns="" xmlns:a16="http://schemas.microsoft.com/office/drawing/2014/main" id="{EBD1945A-AA7B-E5C2-6A89-BF63E64E30AE}"/>
              </a:ext>
            </a:extLst>
          </p:cNvPr>
          <p:cNvSpPr/>
          <p:nvPr/>
        </p:nvSpPr>
        <p:spPr>
          <a:xfrm>
            <a:off x="2379687" y="2321398"/>
            <a:ext cx="6391186" cy="173796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3" name="Vývojový diagram: alternativní postup 42">
            <a:extLst>
              <a:ext uri="{FF2B5EF4-FFF2-40B4-BE49-F238E27FC236}">
                <a16:creationId xmlns="" xmlns:a16="http://schemas.microsoft.com/office/drawing/2014/main" id="{9B195A12-E8DA-95E4-EB9B-60535D2014D1}"/>
              </a:ext>
            </a:extLst>
          </p:cNvPr>
          <p:cNvSpPr/>
          <p:nvPr/>
        </p:nvSpPr>
        <p:spPr>
          <a:xfrm>
            <a:off x="2379687" y="4178686"/>
            <a:ext cx="6464178" cy="1485985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="" xmlns:a16="http://schemas.microsoft.com/office/drawing/2014/main" id="{1E25867A-941D-60E5-BB80-73BDDC35E68F}"/>
              </a:ext>
            </a:extLst>
          </p:cNvPr>
          <p:cNvSpPr txBox="1"/>
          <p:nvPr/>
        </p:nvSpPr>
        <p:spPr>
          <a:xfrm>
            <a:off x="2417408" y="4254238"/>
            <a:ext cx="635474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Opatření II. II.</a:t>
            </a:r>
          </a:p>
          <a:p>
            <a:pPr algn="ctr" defTabSz="326578"/>
            <a:r>
              <a:rPr lang="cs-CZ" sz="1286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Institucionalizace komplexního průběžného systému vzdělávání.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571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571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Institucionální podpora komplexního průběžného systému vzdělávání a dalších aktivit na úrovni veřejné správy a dalších relevantních organizací.</a:t>
            </a:r>
          </a:p>
        </p:txBody>
      </p:sp>
    </p:spTree>
    <p:extLst>
      <p:ext uri="{BB962C8B-B14F-4D97-AF65-F5344CB8AC3E}">
        <p14:creationId xmlns:p14="http://schemas.microsoft.com/office/powerpoint/2010/main" val="7183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ývojový diagram: alternativní postup 13">
            <a:extLst>
              <a:ext uri="{FF2B5EF4-FFF2-40B4-BE49-F238E27FC236}">
                <a16:creationId xmlns="" xmlns:a16="http://schemas.microsoft.com/office/drawing/2014/main" id="{5BD2B7A8-E291-80CB-5D3F-84259B575C7F}"/>
              </a:ext>
            </a:extLst>
          </p:cNvPr>
          <p:cNvSpPr/>
          <p:nvPr/>
        </p:nvSpPr>
        <p:spPr>
          <a:xfrm>
            <a:off x="550559" y="2163552"/>
            <a:ext cx="1160784" cy="3572447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black"/>
              </a:solidFill>
            </a:endParaRPr>
          </a:p>
        </p:txBody>
      </p:sp>
      <p:sp>
        <p:nvSpPr>
          <p:cNvPr id="29" name="Vývojový diagram: alternativní postup 28">
            <a:extLst>
              <a:ext uri="{FF2B5EF4-FFF2-40B4-BE49-F238E27FC236}">
                <a16:creationId xmlns="" xmlns:a16="http://schemas.microsoft.com/office/drawing/2014/main" id="{275E555C-F534-CE79-01FA-3E5BD384D3E6}"/>
              </a:ext>
            </a:extLst>
          </p:cNvPr>
          <p:cNvSpPr/>
          <p:nvPr/>
        </p:nvSpPr>
        <p:spPr>
          <a:xfrm>
            <a:off x="1961153" y="658971"/>
            <a:ext cx="7199133" cy="5489902"/>
          </a:xfrm>
          <a:prstGeom prst="flowChartAlternateProcess">
            <a:avLst/>
          </a:prstGeom>
          <a:noFill/>
          <a:ln w="57150"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4" name="Vývojový diagram: alternativní postup 3">
            <a:extLst>
              <a:ext uri="{FF2B5EF4-FFF2-40B4-BE49-F238E27FC236}">
                <a16:creationId xmlns="" xmlns:a16="http://schemas.microsoft.com/office/drawing/2014/main" id="{7D93F986-1669-0739-EA46-FA2CC3C6B9B5}"/>
              </a:ext>
            </a:extLst>
          </p:cNvPr>
          <p:cNvSpPr/>
          <p:nvPr/>
        </p:nvSpPr>
        <p:spPr>
          <a:xfrm>
            <a:off x="3075636" y="353309"/>
            <a:ext cx="5131624" cy="590126"/>
          </a:xfrm>
          <a:prstGeom prst="flowChartAlternateProcess">
            <a:avLst/>
          </a:prstGeom>
          <a:solidFill>
            <a:srgbClr val="7C842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VIZE</a:t>
            </a:r>
          </a:p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Zkvalitnění a zefektivnění veřejné správy </a:t>
            </a:r>
            <a:r>
              <a:rPr lang="cs-CZ" sz="857" b="1" i="1" dirty="0">
                <a:solidFill>
                  <a:prstClr val="white"/>
                </a:solidFill>
                <a:cs typeface="Calibri" panose="020F0502020204030204" pitchFamily="34" charset="0"/>
              </a:rPr>
              <a:t>prostřednictvím průběžného vzdělávání </a:t>
            </a:r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volených zástupců a zaměstnanců obcí I. typu s přihlédnutím k možnostem a potřebám uvolněných a neuvolněných starostů, zastupitelů a zaměstnanců.</a:t>
            </a:r>
            <a:endParaRPr lang="cs-CZ" sz="857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884321C7-444F-3407-F41D-EED420BB2092}"/>
              </a:ext>
            </a:extLst>
          </p:cNvPr>
          <p:cNvSpPr txBox="1"/>
          <p:nvPr/>
        </p:nvSpPr>
        <p:spPr>
          <a:xfrm>
            <a:off x="2270195" y="2472089"/>
            <a:ext cx="6681924" cy="1502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Opatření III. I.</a:t>
            </a:r>
          </a:p>
          <a:p>
            <a:pPr algn="ctr" defTabSz="326578"/>
            <a:r>
              <a:rPr lang="cs-CZ" sz="1286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Zlepšení dostupnosti vzdělávání rozvojem komunikace s cílovými skupinami.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370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cílovými skupinami</a:t>
            </a:r>
          </a:p>
          <a:p>
            <a:pPr marL="189370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marketingová podpora vzdělávacích programů, vzdělávací a komunikační platformy.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616DB4F1-9A1C-C083-78EF-0D6BE47F5132}"/>
              </a:ext>
            </a:extLst>
          </p:cNvPr>
          <p:cNvSpPr txBox="1"/>
          <p:nvPr/>
        </p:nvSpPr>
        <p:spPr>
          <a:xfrm>
            <a:off x="2219130" y="4356233"/>
            <a:ext cx="6589351" cy="12771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spcAft>
                <a:spcPts val="571"/>
              </a:spcAft>
            </a:pPr>
            <a:r>
              <a:rPr lang="cs-CZ" sz="1286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III. II.</a:t>
            </a:r>
            <a:endParaRPr lang="cs-CZ" sz="1286" b="1" i="1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/>
            <a:r>
              <a:rPr lang="cs-CZ" sz="1286" b="1" i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Zefektivnění spolupráce s obcemi I. a partnery.</a:t>
            </a: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partnery.</a:t>
            </a:r>
            <a:endParaRPr lang="cs-CZ" sz="12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vnoramenný trojúhelník 22">
            <a:extLst>
              <a:ext uri="{FF2B5EF4-FFF2-40B4-BE49-F238E27FC236}">
                <a16:creationId xmlns="" xmlns:a16="http://schemas.microsoft.com/office/drawing/2014/main" id="{3B8F3485-CC79-26F4-BE60-96469B039B05}"/>
              </a:ext>
            </a:extLst>
          </p:cNvPr>
          <p:cNvSpPr/>
          <p:nvPr/>
        </p:nvSpPr>
        <p:spPr>
          <a:xfrm>
            <a:off x="1794613" y="3153450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0" name="Rovnoramenný trojúhelník 29">
            <a:extLst>
              <a:ext uri="{FF2B5EF4-FFF2-40B4-BE49-F238E27FC236}">
                <a16:creationId xmlns="" xmlns:a16="http://schemas.microsoft.com/office/drawing/2014/main" id="{4B434018-7D9A-5B8F-BBB6-20D2AF201556}"/>
              </a:ext>
            </a:extLst>
          </p:cNvPr>
          <p:cNvSpPr/>
          <p:nvPr/>
        </p:nvSpPr>
        <p:spPr>
          <a:xfrm rot="5400000">
            <a:off x="2809283" y="55153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1" name="Rovnoramenný trojúhelník 30">
            <a:extLst>
              <a:ext uri="{FF2B5EF4-FFF2-40B4-BE49-F238E27FC236}">
                <a16:creationId xmlns="" xmlns:a16="http://schemas.microsoft.com/office/drawing/2014/main" id="{8F1DEEB2-56F3-D1A7-0DA9-989CC73F5EC1}"/>
              </a:ext>
            </a:extLst>
          </p:cNvPr>
          <p:cNvSpPr/>
          <p:nvPr/>
        </p:nvSpPr>
        <p:spPr>
          <a:xfrm>
            <a:off x="8973444" y="3153449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2" name="Rovnoramenný trojúhelník 31">
            <a:extLst>
              <a:ext uri="{FF2B5EF4-FFF2-40B4-BE49-F238E27FC236}">
                <a16:creationId xmlns="" xmlns:a16="http://schemas.microsoft.com/office/drawing/2014/main" id="{0180EA5D-ACCF-349C-C596-DC00EDA70789}"/>
              </a:ext>
            </a:extLst>
          </p:cNvPr>
          <p:cNvSpPr/>
          <p:nvPr/>
        </p:nvSpPr>
        <p:spPr>
          <a:xfrm rot="16200000">
            <a:off x="8132583" y="526991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3" name="Rovnoramenný trojúhelník 32">
            <a:extLst>
              <a:ext uri="{FF2B5EF4-FFF2-40B4-BE49-F238E27FC236}">
                <a16:creationId xmlns="" xmlns:a16="http://schemas.microsoft.com/office/drawing/2014/main" id="{3AC7DBFE-4A34-47CD-E315-49D17DB4A116}"/>
              </a:ext>
            </a:extLst>
          </p:cNvPr>
          <p:cNvSpPr/>
          <p:nvPr/>
        </p:nvSpPr>
        <p:spPr>
          <a:xfrm rot="16200000">
            <a:off x="304519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4" name="Rovnoramenný trojúhelník 33">
            <a:extLst>
              <a:ext uri="{FF2B5EF4-FFF2-40B4-BE49-F238E27FC236}">
                <a16:creationId xmlns="" xmlns:a16="http://schemas.microsoft.com/office/drawing/2014/main" id="{5C4F4947-C8FC-2C99-1C42-421E4263D47A}"/>
              </a:ext>
            </a:extLst>
          </p:cNvPr>
          <p:cNvSpPr/>
          <p:nvPr/>
        </p:nvSpPr>
        <p:spPr>
          <a:xfrm rot="5400000">
            <a:off x="778462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="" xmlns:a16="http://schemas.microsoft.com/office/drawing/2014/main" id="{2C93DDA9-B60E-92B1-691B-F6AB695FB284}"/>
              </a:ext>
            </a:extLst>
          </p:cNvPr>
          <p:cNvSpPr/>
          <p:nvPr/>
        </p:nvSpPr>
        <p:spPr>
          <a:xfrm>
            <a:off x="510592" y="353309"/>
            <a:ext cx="1188149" cy="590126"/>
          </a:xfrm>
          <a:prstGeom prst="flowChartAlternateProcess">
            <a:avLst/>
          </a:prstGeom>
          <a:solidFill>
            <a:srgbClr val="7C8425"/>
          </a:solidFill>
          <a:ln w="57150" cap="flat" cmpd="sng" algn="ctr">
            <a:solidFill>
              <a:srgbClr val="7C84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3218289-F950-9D58-685D-BABEBFB702A8}"/>
              </a:ext>
            </a:extLst>
          </p:cNvPr>
          <p:cNvSpPr txBox="1"/>
          <p:nvPr/>
        </p:nvSpPr>
        <p:spPr>
          <a:xfrm>
            <a:off x="396445" y="363622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Vize a globální cíl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="" xmlns:a16="http://schemas.microsoft.com/office/drawing/2014/main" id="{ABFC0961-F3B8-3CE5-C997-BE0A7338ECBA}"/>
              </a:ext>
            </a:extLst>
          </p:cNvPr>
          <p:cNvSpPr/>
          <p:nvPr/>
        </p:nvSpPr>
        <p:spPr>
          <a:xfrm>
            <a:off x="529266" y="1093553"/>
            <a:ext cx="1160784" cy="800949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FE86D498-2EFA-66A6-E7D8-DF0E23700F4B}"/>
              </a:ext>
            </a:extLst>
          </p:cNvPr>
          <p:cNvSpPr txBox="1"/>
          <p:nvPr/>
        </p:nvSpPr>
        <p:spPr>
          <a:xfrm>
            <a:off x="381000" y="1240179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Prioritní oblasti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4A1B75D8-157C-C5D0-C7D2-7027A17A3AFD}"/>
              </a:ext>
            </a:extLst>
          </p:cNvPr>
          <p:cNvSpPr txBox="1"/>
          <p:nvPr/>
        </p:nvSpPr>
        <p:spPr>
          <a:xfrm rot="16200000">
            <a:off x="-784740" y="3771714"/>
            <a:ext cx="385026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Opatření  k prioritním oblastem</a:t>
            </a:r>
          </a:p>
        </p:txBody>
      </p:sp>
      <p:sp>
        <p:nvSpPr>
          <p:cNvPr id="36" name="Vývojový diagram: alternativní postup 35">
            <a:extLst>
              <a:ext uri="{FF2B5EF4-FFF2-40B4-BE49-F238E27FC236}">
                <a16:creationId xmlns="" xmlns:a16="http://schemas.microsoft.com/office/drawing/2014/main" id="{C6832D84-705F-ACB3-B73A-D213D601E673}"/>
              </a:ext>
            </a:extLst>
          </p:cNvPr>
          <p:cNvSpPr/>
          <p:nvPr/>
        </p:nvSpPr>
        <p:spPr>
          <a:xfrm>
            <a:off x="2219131" y="1107390"/>
            <a:ext cx="6681924" cy="1097335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EFC05BE4-7F70-F3B8-1C1E-7DDE633A8D19}"/>
              </a:ext>
            </a:extLst>
          </p:cNvPr>
          <p:cNvSpPr txBox="1"/>
          <p:nvPr/>
        </p:nvSpPr>
        <p:spPr>
          <a:xfrm>
            <a:off x="2345931" y="1122758"/>
            <a:ext cx="6479133" cy="1092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714" b="1" dirty="0">
                <a:solidFill>
                  <a:srgbClr val="6CA644"/>
                </a:solidFill>
              </a:rPr>
              <a:t>PRIORITA III.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714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Zlepšení dostupnosti vzdělávání, 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1714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obcemi a partnery.</a:t>
            </a:r>
            <a:endParaRPr lang="cs-CZ" sz="1714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Vývojový diagram: alternativní postup 39">
            <a:extLst>
              <a:ext uri="{FF2B5EF4-FFF2-40B4-BE49-F238E27FC236}">
                <a16:creationId xmlns="" xmlns:a16="http://schemas.microsoft.com/office/drawing/2014/main" id="{FB747B56-EDB8-BDD1-662D-3E4ED3E2C5A4}"/>
              </a:ext>
            </a:extLst>
          </p:cNvPr>
          <p:cNvSpPr/>
          <p:nvPr/>
        </p:nvSpPr>
        <p:spPr>
          <a:xfrm>
            <a:off x="2177769" y="4252077"/>
            <a:ext cx="6672074" cy="1545104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1" name="Vývojový diagram: alternativní postup 40">
            <a:extLst>
              <a:ext uri="{FF2B5EF4-FFF2-40B4-BE49-F238E27FC236}">
                <a16:creationId xmlns="" xmlns:a16="http://schemas.microsoft.com/office/drawing/2014/main" id="{DBC2F68C-AB4E-6D42-A071-2B723736612D}"/>
              </a:ext>
            </a:extLst>
          </p:cNvPr>
          <p:cNvSpPr/>
          <p:nvPr/>
        </p:nvSpPr>
        <p:spPr>
          <a:xfrm>
            <a:off x="2208250" y="2402066"/>
            <a:ext cx="6681924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ývojový diagram: alternativní postup 13">
            <a:extLst>
              <a:ext uri="{FF2B5EF4-FFF2-40B4-BE49-F238E27FC236}">
                <a16:creationId xmlns="" xmlns:a16="http://schemas.microsoft.com/office/drawing/2014/main" id="{5BD2B7A8-E291-80CB-5D3F-84259B575C7F}"/>
              </a:ext>
            </a:extLst>
          </p:cNvPr>
          <p:cNvSpPr/>
          <p:nvPr/>
        </p:nvSpPr>
        <p:spPr>
          <a:xfrm>
            <a:off x="550559" y="2163552"/>
            <a:ext cx="1160784" cy="3572447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black"/>
              </a:solidFill>
            </a:endParaRPr>
          </a:p>
        </p:txBody>
      </p:sp>
      <p:sp>
        <p:nvSpPr>
          <p:cNvPr id="29" name="Vývojový diagram: alternativní postup 28">
            <a:extLst>
              <a:ext uri="{FF2B5EF4-FFF2-40B4-BE49-F238E27FC236}">
                <a16:creationId xmlns="" xmlns:a16="http://schemas.microsoft.com/office/drawing/2014/main" id="{275E555C-F534-CE79-01FA-3E5BD384D3E6}"/>
              </a:ext>
            </a:extLst>
          </p:cNvPr>
          <p:cNvSpPr/>
          <p:nvPr/>
        </p:nvSpPr>
        <p:spPr>
          <a:xfrm>
            <a:off x="1961153" y="658971"/>
            <a:ext cx="7199133" cy="5489902"/>
          </a:xfrm>
          <a:prstGeom prst="flowChartAlternateProcess">
            <a:avLst/>
          </a:prstGeom>
          <a:noFill/>
          <a:ln w="57150"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4" name="Vývojový diagram: alternativní postup 3">
            <a:extLst>
              <a:ext uri="{FF2B5EF4-FFF2-40B4-BE49-F238E27FC236}">
                <a16:creationId xmlns="" xmlns:a16="http://schemas.microsoft.com/office/drawing/2014/main" id="{7D93F986-1669-0739-EA46-FA2CC3C6B9B5}"/>
              </a:ext>
            </a:extLst>
          </p:cNvPr>
          <p:cNvSpPr/>
          <p:nvPr/>
        </p:nvSpPr>
        <p:spPr>
          <a:xfrm>
            <a:off x="3075636" y="353309"/>
            <a:ext cx="5131624" cy="590126"/>
          </a:xfrm>
          <a:prstGeom prst="flowChartAlternateProcess">
            <a:avLst/>
          </a:prstGeom>
          <a:solidFill>
            <a:srgbClr val="7C842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VIZE</a:t>
            </a:r>
          </a:p>
          <a:p>
            <a:pPr algn="ctr" defTabSz="326578"/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Zkvalitnění a zefektivnění veřejné správy </a:t>
            </a:r>
            <a:r>
              <a:rPr lang="cs-CZ" sz="857" b="1" i="1" dirty="0">
                <a:solidFill>
                  <a:prstClr val="white"/>
                </a:solidFill>
                <a:cs typeface="Calibri" panose="020F0502020204030204" pitchFamily="34" charset="0"/>
              </a:rPr>
              <a:t>prostřednictvím průběžného vzdělávání </a:t>
            </a:r>
            <a:r>
              <a:rPr lang="cs-CZ" sz="857" b="1" i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volených zástupců a zaměstnanců obcí I. typu s přihlédnutím k možnostem a potřebám uvolněných a neuvolněných starostů, zastupitelů a zaměstnanců.</a:t>
            </a:r>
            <a:endParaRPr lang="cs-CZ" sz="857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="" xmlns:a16="http://schemas.microsoft.com/office/drawing/2014/main" id="{3FBFF8A2-0F9E-AB59-0E70-BE58B047692D}"/>
              </a:ext>
            </a:extLst>
          </p:cNvPr>
          <p:cNvSpPr/>
          <p:nvPr/>
        </p:nvSpPr>
        <p:spPr>
          <a:xfrm>
            <a:off x="2248866" y="1110129"/>
            <a:ext cx="1990804" cy="787111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="" xmlns:a16="http://schemas.microsoft.com/office/drawing/2014/main" id="{23A08268-2979-821D-84CD-9355C381CB08}"/>
              </a:ext>
            </a:extLst>
          </p:cNvPr>
          <p:cNvSpPr/>
          <p:nvPr/>
        </p:nvSpPr>
        <p:spPr>
          <a:xfrm>
            <a:off x="2246209" y="2175424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AF9151E7-1B22-0F26-79EF-7DE9B083B970}"/>
              </a:ext>
            </a:extLst>
          </p:cNvPr>
          <p:cNvSpPr txBox="1"/>
          <p:nvPr/>
        </p:nvSpPr>
        <p:spPr>
          <a:xfrm>
            <a:off x="2246209" y="1139260"/>
            <a:ext cx="1949671" cy="75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857" b="1" dirty="0">
                <a:solidFill>
                  <a:srgbClr val="6CA644"/>
                </a:solidFill>
              </a:rPr>
              <a:t>PRIORITA I.</a:t>
            </a:r>
          </a:p>
          <a:p>
            <a:pPr algn="ctr" defTabSz="326578"/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Vzdělávání volených zástupců a zaměstnanců obcí I. typu v oblasti získání/rozvoje kompetencí pro jejich profesní i osobní život.</a:t>
            </a:r>
            <a:endParaRPr lang="cs-CZ" sz="857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17BC5545-2891-3CE2-B7FB-A182E5902876}"/>
              </a:ext>
            </a:extLst>
          </p:cNvPr>
          <p:cNvSpPr txBox="1"/>
          <p:nvPr/>
        </p:nvSpPr>
        <p:spPr>
          <a:xfrm>
            <a:off x="2280141" y="2204725"/>
            <a:ext cx="1915739" cy="1664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I. I.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Vytvoření komplexního systému vzdělávání volených zástupců a zaměstnanců obcí I. 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revize stávajících vzdělávacích aktivit 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komplexní průběžný program vzdělávání pro volené zástupce obcí I.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spcAft>
                <a:spcPts val="571"/>
              </a:spcAft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komplexní průběžný program vzdělávání pro zaměstnance obcí I.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F90264CC-EF66-8549-901F-826F7D0923A8}"/>
              </a:ext>
            </a:extLst>
          </p:cNvPr>
          <p:cNvSpPr txBox="1"/>
          <p:nvPr/>
        </p:nvSpPr>
        <p:spPr>
          <a:xfrm>
            <a:off x="2268178" y="4124457"/>
            <a:ext cx="1965932" cy="199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Opatření I. II.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komplexního systému vzdělávání volených zástupců a zaměstnanců obcí I.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tvorba kurzů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akreditace kurzů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podpora inovací ve vzdělávacích aktivitách a rozvoji kompetencí</a:t>
            </a: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certifikační systém VZDĚLÁVÁM SE PRO SVOJI OBEC.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/>
            <a:endParaRPr lang="cs-CZ" sz="1286" dirty="0">
              <a:solidFill>
                <a:prstClr val="black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96AA208B-C17C-9221-3167-75E1817BA109}"/>
              </a:ext>
            </a:extLst>
          </p:cNvPr>
          <p:cNvSpPr txBox="1"/>
          <p:nvPr/>
        </p:nvSpPr>
        <p:spPr>
          <a:xfrm>
            <a:off x="4549442" y="2138626"/>
            <a:ext cx="2020921" cy="16887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II. I.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Jednotná komunikační platforma a základní báze přístupu ke vzdělávacím materiálům.</a:t>
            </a:r>
            <a:endParaRPr lang="cs-CZ" sz="857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LEARNING AREA - rozvoj jednotné vzdělávací a komunikační platformy </a:t>
            </a: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www.portalzastupitele.cz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kvalitní aktuální podpůrné materiály.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spcAft>
                <a:spcPts val="571"/>
              </a:spcAft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rozšiřování příkladů dobré praxe a </a:t>
            </a:r>
            <a:r>
              <a:rPr lang="cs-CZ" sz="786" spc="-7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vzorových řešení  problematiky z různých oblastí..</a:t>
            </a:r>
            <a:endParaRPr lang="cs-CZ" sz="786" spc="-7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884321C7-444F-3407-F41D-EED420BB2092}"/>
              </a:ext>
            </a:extLst>
          </p:cNvPr>
          <p:cNvSpPr txBox="1"/>
          <p:nvPr/>
        </p:nvSpPr>
        <p:spPr>
          <a:xfrm>
            <a:off x="6952899" y="2204725"/>
            <a:ext cx="1993461" cy="15594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Opatření III. I.</a:t>
            </a: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Zlepšení dostupnosti vzdělávání rozvojem komunikace s cílovými skupinami.</a:t>
            </a:r>
            <a:endParaRPr lang="cs-CZ" sz="85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370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cílovými skupinami</a:t>
            </a:r>
          </a:p>
          <a:p>
            <a:pPr marL="189370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marketingová podpora vzdělávacích programů, vzdělávací a komunikační platformy.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616DB4F1-9A1C-C083-78EF-0D6BE47F5132}"/>
              </a:ext>
            </a:extLst>
          </p:cNvPr>
          <p:cNvSpPr txBox="1"/>
          <p:nvPr/>
        </p:nvSpPr>
        <p:spPr>
          <a:xfrm>
            <a:off x="7023477" y="4124457"/>
            <a:ext cx="1801586" cy="1030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Opatření III. II.</a:t>
            </a:r>
            <a:endParaRPr lang="cs-CZ" sz="857" b="1" i="1" dirty="0">
              <a:solidFill>
                <a:srgbClr val="6CA6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Zefektivnění spolupráce s obcemi I. a partnery.</a:t>
            </a: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partnery.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vnoramenný trojúhelník 22">
            <a:extLst>
              <a:ext uri="{FF2B5EF4-FFF2-40B4-BE49-F238E27FC236}">
                <a16:creationId xmlns="" xmlns:a16="http://schemas.microsoft.com/office/drawing/2014/main" id="{3B8F3485-CC79-26F4-BE60-96469B039B05}"/>
              </a:ext>
            </a:extLst>
          </p:cNvPr>
          <p:cNvSpPr/>
          <p:nvPr/>
        </p:nvSpPr>
        <p:spPr>
          <a:xfrm>
            <a:off x="1794613" y="3153450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0" name="Rovnoramenný trojúhelník 29">
            <a:extLst>
              <a:ext uri="{FF2B5EF4-FFF2-40B4-BE49-F238E27FC236}">
                <a16:creationId xmlns="" xmlns:a16="http://schemas.microsoft.com/office/drawing/2014/main" id="{4B434018-7D9A-5B8F-BBB6-20D2AF201556}"/>
              </a:ext>
            </a:extLst>
          </p:cNvPr>
          <p:cNvSpPr/>
          <p:nvPr/>
        </p:nvSpPr>
        <p:spPr>
          <a:xfrm rot="5400000">
            <a:off x="2809283" y="55153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1" name="Rovnoramenný trojúhelník 30">
            <a:extLst>
              <a:ext uri="{FF2B5EF4-FFF2-40B4-BE49-F238E27FC236}">
                <a16:creationId xmlns="" xmlns:a16="http://schemas.microsoft.com/office/drawing/2014/main" id="{8F1DEEB2-56F3-D1A7-0DA9-989CC73F5EC1}"/>
              </a:ext>
            </a:extLst>
          </p:cNvPr>
          <p:cNvSpPr/>
          <p:nvPr/>
        </p:nvSpPr>
        <p:spPr>
          <a:xfrm>
            <a:off x="8973444" y="3153449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2" name="Rovnoramenný trojúhelník 31">
            <a:extLst>
              <a:ext uri="{FF2B5EF4-FFF2-40B4-BE49-F238E27FC236}">
                <a16:creationId xmlns="" xmlns:a16="http://schemas.microsoft.com/office/drawing/2014/main" id="{0180EA5D-ACCF-349C-C596-DC00EDA70789}"/>
              </a:ext>
            </a:extLst>
          </p:cNvPr>
          <p:cNvSpPr/>
          <p:nvPr/>
        </p:nvSpPr>
        <p:spPr>
          <a:xfrm rot="16200000">
            <a:off x="8132583" y="526991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3" name="Rovnoramenný trojúhelník 32">
            <a:extLst>
              <a:ext uri="{FF2B5EF4-FFF2-40B4-BE49-F238E27FC236}">
                <a16:creationId xmlns="" xmlns:a16="http://schemas.microsoft.com/office/drawing/2014/main" id="{3AC7DBFE-4A34-47CD-E315-49D17DB4A116}"/>
              </a:ext>
            </a:extLst>
          </p:cNvPr>
          <p:cNvSpPr/>
          <p:nvPr/>
        </p:nvSpPr>
        <p:spPr>
          <a:xfrm rot="16200000">
            <a:off x="304519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34" name="Rovnoramenný trojúhelník 33">
            <a:extLst>
              <a:ext uri="{FF2B5EF4-FFF2-40B4-BE49-F238E27FC236}">
                <a16:creationId xmlns="" xmlns:a16="http://schemas.microsoft.com/office/drawing/2014/main" id="{5C4F4947-C8FC-2C99-1C42-421E4263D47A}"/>
              </a:ext>
            </a:extLst>
          </p:cNvPr>
          <p:cNvSpPr/>
          <p:nvPr/>
        </p:nvSpPr>
        <p:spPr>
          <a:xfrm rot="5400000">
            <a:off x="7784628" y="5995608"/>
            <a:ext cx="351692" cy="214866"/>
          </a:xfrm>
          <a:prstGeom prst="triangle">
            <a:avLst/>
          </a:prstGeom>
          <a:solidFill>
            <a:srgbClr val="7C8425"/>
          </a:solidFill>
          <a:ln>
            <a:solidFill>
              <a:srgbClr val="7C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prstClr val="white"/>
              </a:solidFill>
            </a:endParaRP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="" xmlns:a16="http://schemas.microsoft.com/office/drawing/2014/main" id="{2C93DDA9-B60E-92B1-691B-F6AB695FB284}"/>
              </a:ext>
            </a:extLst>
          </p:cNvPr>
          <p:cNvSpPr/>
          <p:nvPr/>
        </p:nvSpPr>
        <p:spPr>
          <a:xfrm>
            <a:off x="510592" y="353309"/>
            <a:ext cx="1188149" cy="590126"/>
          </a:xfrm>
          <a:prstGeom prst="flowChartAlternateProcess">
            <a:avLst/>
          </a:prstGeom>
          <a:solidFill>
            <a:srgbClr val="7C8425"/>
          </a:solidFill>
          <a:ln w="57150" cap="flat" cmpd="sng" algn="ctr">
            <a:solidFill>
              <a:srgbClr val="7C84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3218289-F950-9D58-685D-BABEBFB702A8}"/>
              </a:ext>
            </a:extLst>
          </p:cNvPr>
          <p:cNvSpPr txBox="1"/>
          <p:nvPr/>
        </p:nvSpPr>
        <p:spPr>
          <a:xfrm>
            <a:off x="396445" y="363622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Vize a globální cíl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="" xmlns:a16="http://schemas.microsoft.com/office/drawing/2014/main" id="{ABFC0961-F3B8-3CE5-C997-BE0A7338ECBA}"/>
              </a:ext>
            </a:extLst>
          </p:cNvPr>
          <p:cNvSpPr/>
          <p:nvPr/>
        </p:nvSpPr>
        <p:spPr>
          <a:xfrm>
            <a:off x="529266" y="1093553"/>
            <a:ext cx="1160784" cy="800949"/>
          </a:xfrm>
          <a:prstGeom prst="flowChartAlternateProcess">
            <a:avLst/>
          </a:prstGeom>
          <a:solidFill>
            <a:srgbClr val="D2E7C3"/>
          </a:solidFill>
          <a:ln w="5715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FE86D498-2EFA-66A6-E7D8-DF0E23700F4B}"/>
              </a:ext>
            </a:extLst>
          </p:cNvPr>
          <p:cNvSpPr txBox="1"/>
          <p:nvPr/>
        </p:nvSpPr>
        <p:spPr>
          <a:xfrm>
            <a:off x="381000" y="1240179"/>
            <a:ext cx="141644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Prioritní oblasti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4A1B75D8-157C-C5D0-C7D2-7027A17A3AFD}"/>
              </a:ext>
            </a:extLst>
          </p:cNvPr>
          <p:cNvSpPr txBox="1"/>
          <p:nvPr/>
        </p:nvSpPr>
        <p:spPr>
          <a:xfrm rot="16200000">
            <a:off x="-784740" y="3771714"/>
            <a:ext cx="385026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cs-CZ" sz="1714" b="1" i="1" dirty="0">
                <a:solidFill>
                  <a:prstClr val="black"/>
                </a:solidFill>
              </a:rPr>
              <a:t>Opatření  k prioritním oblastem</a:t>
            </a:r>
          </a:p>
        </p:txBody>
      </p:sp>
      <p:sp>
        <p:nvSpPr>
          <p:cNvPr id="35" name="Vývojový diagram: alternativní postup 34">
            <a:extLst>
              <a:ext uri="{FF2B5EF4-FFF2-40B4-BE49-F238E27FC236}">
                <a16:creationId xmlns="" xmlns:a16="http://schemas.microsoft.com/office/drawing/2014/main" id="{4B3DF112-5E22-0C55-FB7F-FF289A9781DB}"/>
              </a:ext>
            </a:extLst>
          </p:cNvPr>
          <p:cNvSpPr/>
          <p:nvPr/>
        </p:nvSpPr>
        <p:spPr>
          <a:xfrm>
            <a:off x="4579558" y="1107390"/>
            <a:ext cx="1990804" cy="787111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9A6808E9-99D0-7B9F-DDB9-4C06E938E4CD}"/>
              </a:ext>
            </a:extLst>
          </p:cNvPr>
          <p:cNvSpPr txBox="1"/>
          <p:nvPr/>
        </p:nvSpPr>
        <p:spPr>
          <a:xfrm>
            <a:off x="4530143" y="1129306"/>
            <a:ext cx="2073976" cy="810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</a:rPr>
              <a:t>PRIORITA II.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a podpora komplexního vzdělávacího systému 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LEARNING AREA.</a:t>
            </a:r>
            <a:endParaRPr lang="cs-CZ" sz="85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Vývojový diagram: alternativní postup 35">
            <a:extLst>
              <a:ext uri="{FF2B5EF4-FFF2-40B4-BE49-F238E27FC236}">
                <a16:creationId xmlns="" xmlns:a16="http://schemas.microsoft.com/office/drawing/2014/main" id="{C6832D84-705F-ACB3-B73A-D213D601E673}"/>
              </a:ext>
            </a:extLst>
          </p:cNvPr>
          <p:cNvSpPr/>
          <p:nvPr/>
        </p:nvSpPr>
        <p:spPr>
          <a:xfrm>
            <a:off x="6910250" y="1107390"/>
            <a:ext cx="1990804" cy="787111"/>
          </a:xfrm>
          <a:prstGeom prst="flowChartAlternateProcess">
            <a:avLst/>
          </a:prstGeom>
          <a:solidFill>
            <a:srgbClr val="D2E7C3"/>
          </a:solidFill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70AD47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EFC05BE4-7F70-F3B8-1C1E-7DDE633A8D19}"/>
              </a:ext>
            </a:extLst>
          </p:cNvPr>
          <p:cNvSpPr txBox="1"/>
          <p:nvPr/>
        </p:nvSpPr>
        <p:spPr>
          <a:xfrm>
            <a:off x="6857487" y="1134401"/>
            <a:ext cx="2073976" cy="669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dirty="0">
                <a:solidFill>
                  <a:srgbClr val="6CA644"/>
                </a:solidFill>
              </a:rPr>
              <a:t>PRIORITA III.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Zlepšení dostupnosti vzdělávání, </a:t>
            </a:r>
          </a:p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rozvoj spolupráce s obcemi a partnery..</a:t>
            </a:r>
            <a:endParaRPr lang="cs-CZ" sz="85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Vývojový diagram: alternativní postup 37">
            <a:extLst>
              <a:ext uri="{FF2B5EF4-FFF2-40B4-BE49-F238E27FC236}">
                <a16:creationId xmlns="" xmlns:a16="http://schemas.microsoft.com/office/drawing/2014/main" id="{A36D8F92-400B-67ED-9ED6-316EABCD1C96}"/>
              </a:ext>
            </a:extLst>
          </p:cNvPr>
          <p:cNvSpPr/>
          <p:nvPr/>
        </p:nvSpPr>
        <p:spPr>
          <a:xfrm>
            <a:off x="2246209" y="4085696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0" name="Vývojový diagram: alternativní postup 39">
            <a:extLst>
              <a:ext uri="{FF2B5EF4-FFF2-40B4-BE49-F238E27FC236}">
                <a16:creationId xmlns="" xmlns:a16="http://schemas.microsoft.com/office/drawing/2014/main" id="{FB747B56-EDB8-BDD1-662D-3E4ED3E2C5A4}"/>
              </a:ext>
            </a:extLst>
          </p:cNvPr>
          <p:cNvSpPr/>
          <p:nvPr/>
        </p:nvSpPr>
        <p:spPr>
          <a:xfrm>
            <a:off x="6897744" y="4085696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1" name="Vývojový diagram: alternativní postup 40">
            <a:extLst>
              <a:ext uri="{FF2B5EF4-FFF2-40B4-BE49-F238E27FC236}">
                <a16:creationId xmlns="" xmlns:a16="http://schemas.microsoft.com/office/drawing/2014/main" id="{DBC2F68C-AB4E-6D42-A071-2B723736612D}"/>
              </a:ext>
            </a:extLst>
          </p:cNvPr>
          <p:cNvSpPr/>
          <p:nvPr/>
        </p:nvSpPr>
        <p:spPr>
          <a:xfrm>
            <a:off x="6937028" y="2163552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2" name="Vývojový diagram: alternativní postup 41">
            <a:extLst>
              <a:ext uri="{FF2B5EF4-FFF2-40B4-BE49-F238E27FC236}">
                <a16:creationId xmlns="" xmlns:a16="http://schemas.microsoft.com/office/drawing/2014/main" id="{EBD1945A-AA7B-E5C2-6A89-BF63E64E30AE}"/>
              </a:ext>
            </a:extLst>
          </p:cNvPr>
          <p:cNvSpPr/>
          <p:nvPr/>
        </p:nvSpPr>
        <p:spPr>
          <a:xfrm>
            <a:off x="4549442" y="2165305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3" name="Vývojový diagram: alternativní postup 42">
            <a:extLst>
              <a:ext uri="{FF2B5EF4-FFF2-40B4-BE49-F238E27FC236}">
                <a16:creationId xmlns="" xmlns:a16="http://schemas.microsoft.com/office/drawing/2014/main" id="{9B195A12-E8DA-95E4-EB9B-60535D2014D1}"/>
              </a:ext>
            </a:extLst>
          </p:cNvPr>
          <p:cNvSpPr/>
          <p:nvPr/>
        </p:nvSpPr>
        <p:spPr>
          <a:xfrm>
            <a:off x="4579558" y="4085695"/>
            <a:ext cx="1993461" cy="1662176"/>
          </a:xfrm>
          <a:prstGeom prst="flowChartAlternateProcess">
            <a:avLst/>
          </a:prstGeom>
          <a:noFill/>
          <a:ln w="38100" cap="flat" cmpd="sng" algn="ctr">
            <a:solidFill>
              <a:srgbClr val="D2E7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326578"/>
            <a:endParaRPr lang="cs-CZ" sz="1286">
              <a:solidFill>
                <a:srgbClr val="ADB27B"/>
              </a:solidFill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="" xmlns:a16="http://schemas.microsoft.com/office/drawing/2014/main" id="{1E25867A-941D-60E5-BB80-73BDDC35E68F}"/>
              </a:ext>
            </a:extLst>
          </p:cNvPr>
          <p:cNvSpPr txBox="1"/>
          <p:nvPr/>
        </p:nvSpPr>
        <p:spPr>
          <a:xfrm>
            <a:off x="4603552" y="4124456"/>
            <a:ext cx="2132801" cy="15594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26578">
              <a:lnSpc>
                <a:spcPct val="107000"/>
              </a:lnSpc>
              <a:spcAft>
                <a:spcPts val="571"/>
              </a:spcAft>
            </a:pPr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Opatření II. II.</a:t>
            </a: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Institucionalizace </a:t>
            </a:r>
          </a:p>
          <a:p>
            <a:pPr algn="ctr" defTabSz="326578"/>
            <a:r>
              <a:rPr lang="cs-CZ" sz="857" b="1" i="1" dirty="0">
                <a:solidFill>
                  <a:srgbClr val="6CA644"/>
                </a:solidFill>
                <a:cs typeface="Times New Roman" panose="02020603050405020304" pitchFamily="18" charset="0"/>
              </a:rPr>
              <a:t>komplexního průběžného systému vzdělávání.</a:t>
            </a:r>
            <a:endParaRPr lang="cs-CZ" sz="85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6578">
              <a:lnSpc>
                <a:spcPct val="107000"/>
              </a:lnSpc>
              <a:spcAft>
                <a:spcPts val="571"/>
              </a:spcAft>
            </a:pP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786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786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405" indent="-114529" defTabSz="32657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786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Institucionální podpora komplexního průběžného systému vzdělávání a dalších aktivit na úrovni veřejné správy a dalších relevantních organizací.</a:t>
            </a:r>
          </a:p>
        </p:txBody>
      </p:sp>
    </p:spTree>
    <p:extLst>
      <p:ext uri="{BB962C8B-B14F-4D97-AF65-F5344CB8AC3E}">
        <p14:creationId xmlns:p14="http://schemas.microsoft.com/office/powerpoint/2010/main" val="13522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1074</Words>
  <Application>Microsoft Office PowerPoint</Application>
  <PresentationFormat>A4 (210 x 297 mm)</PresentationFormat>
  <Paragraphs>226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Motiv systému Office</vt:lpstr>
      <vt:lpstr>Motiv Office</vt:lpstr>
      <vt:lpstr>1_Motiv Office</vt:lpstr>
      <vt:lpstr>2_Motiv Office</vt:lpstr>
      <vt:lpstr>4_Motiv Office</vt:lpstr>
      <vt:lpstr>5_Motiv Office</vt:lpstr>
      <vt:lpstr>6_Motiv Office</vt:lpstr>
      <vt:lpstr>Prezentace aplikace PowerPoint</vt:lpstr>
      <vt:lpstr>Vzdělávání místních samospráv – období 2014 - 2022</vt:lpstr>
      <vt:lpstr>Koncepční činnost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Model průběžného vzdělávání na volební období – 4 roky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Zdena</dc:creator>
  <cp:lastModifiedBy>Účet Microsoft</cp:lastModifiedBy>
  <cp:revision>118</cp:revision>
  <dcterms:created xsi:type="dcterms:W3CDTF">2018-08-24T20:48:09Z</dcterms:created>
  <dcterms:modified xsi:type="dcterms:W3CDTF">2022-11-09T05:45:57Z</dcterms:modified>
</cp:coreProperties>
</file>