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36" r:id="rId2"/>
    <p:sldId id="315" r:id="rId3"/>
    <p:sldId id="320" r:id="rId4"/>
    <p:sldId id="329" r:id="rId5"/>
    <p:sldId id="321" r:id="rId6"/>
    <p:sldId id="300" r:id="rId7"/>
    <p:sldId id="322" r:id="rId8"/>
    <p:sldId id="316" r:id="rId9"/>
    <p:sldId id="317" r:id="rId10"/>
    <p:sldId id="283" r:id="rId11"/>
    <p:sldId id="318" r:id="rId12"/>
    <p:sldId id="319" r:id="rId13"/>
    <p:sldId id="330" r:id="rId14"/>
    <p:sldId id="302" r:id="rId15"/>
    <p:sldId id="287" r:id="rId16"/>
    <p:sldId id="331" r:id="rId17"/>
    <p:sldId id="303" r:id="rId18"/>
    <p:sldId id="304" r:id="rId19"/>
    <p:sldId id="305" r:id="rId20"/>
    <p:sldId id="307" r:id="rId21"/>
    <p:sldId id="306" r:id="rId22"/>
    <p:sldId id="332" r:id="rId23"/>
    <p:sldId id="333" r:id="rId24"/>
    <p:sldId id="335" r:id="rId25"/>
    <p:sldId id="338" r:id="rId26"/>
    <p:sldId id="334" r:id="rId27"/>
    <p:sldId id="313" r:id="rId28"/>
    <p:sldId id="339" r:id="rId29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8EC33AD-B7F3-43B8-ACE9-16AF174DFF24}">
          <p14:sldIdLst>
            <p14:sldId id="336"/>
            <p14:sldId id="315"/>
            <p14:sldId id="320"/>
            <p14:sldId id="329"/>
            <p14:sldId id="321"/>
            <p14:sldId id="300"/>
            <p14:sldId id="322"/>
            <p14:sldId id="316"/>
            <p14:sldId id="317"/>
            <p14:sldId id="283"/>
            <p14:sldId id="318"/>
            <p14:sldId id="319"/>
            <p14:sldId id="330"/>
            <p14:sldId id="302"/>
            <p14:sldId id="287"/>
            <p14:sldId id="331"/>
            <p14:sldId id="303"/>
            <p14:sldId id="304"/>
            <p14:sldId id="305"/>
            <p14:sldId id="307"/>
            <p14:sldId id="306"/>
            <p14:sldId id="332"/>
            <p14:sldId id="333"/>
            <p14:sldId id="335"/>
            <p14:sldId id="338"/>
            <p14:sldId id="334"/>
            <p14:sldId id="313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43" userDrawn="1">
          <p15:clr>
            <a:srgbClr val="A4A3A4"/>
          </p15:clr>
        </p15:guide>
        <p15:guide id="4" pos="3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0097C1-65C9-9DCA-79C8-A4A5682321D1}" name="Lukáčová Marie" initials="ML" userId="S::mlukacov@sfpi.cz::2419bf04-3aee-4114-8599-d97cf8f1d7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C88"/>
    <a:srgbClr val="FFFFFF"/>
    <a:srgbClr val="009A93"/>
    <a:srgbClr val="50A8A1"/>
    <a:srgbClr val="72C9C9"/>
    <a:srgbClr val="BF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4"/>
    <p:restoredTop sz="94607"/>
  </p:normalViewPr>
  <p:slideViewPr>
    <p:cSldViewPr snapToGrid="0" snapToObjects="1">
      <p:cViewPr varScale="1">
        <p:scale>
          <a:sx n="84" d="100"/>
          <a:sy n="84" d="100"/>
        </p:scale>
        <p:origin x="988" y="52"/>
      </p:cViewPr>
      <p:guideLst>
        <p:guide orient="horz" pos="1643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anda\Desktop\Z&#225;&#345;&#237;%202023%20-%20t&#233;mata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anda\Desktop\graf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MĚSTA</a:t>
            </a:r>
            <a:r>
              <a:rPr lang="cs-CZ" sz="1400" b="0" baseline="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OBCE</a:t>
            </a:r>
            <a:endParaRPr lang="cs-CZ" sz="1400" b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2C9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54-284A-B7D2-8C5F8C437DFB}"/>
              </c:ext>
            </c:extLst>
          </c:dPt>
          <c:dPt>
            <c:idx val="1"/>
            <c:bubble3D val="0"/>
            <c:spPr>
              <a:solidFill>
                <a:srgbClr val="009A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54-284A-B7D2-8C5F8C437DF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65 %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B54-284A-B7D2-8C5F8C437D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35 %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B54-284A-B7D2-8C5F8C437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'grafy koláč'!$G$22:$G$23</c:f>
              <c:strCache>
                <c:ptCount val="2"/>
                <c:pt idx="0">
                  <c:v>úvěr   371,9 mil. Kč</c:v>
                </c:pt>
                <c:pt idx="1">
                  <c:v>dotace    202 mil. Kč</c:v>
                </c:pt>
              </c:strCache>
            </c:strRef>
          </c:cat>
          <c:val>
            <c:numRef>
              <c:f>'grafy koláč'!$H$22:$H$23</c:f>
              <c:numCache>
                <c:formatCode>General</c:formatCode>
                <c:ptCount val="2"/>
                <c:pt idx="0">
                  <c:v>375</c:v>
                </c:pt>
                <c:pt idx="1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54-284A-B7D2-8C5F8C437D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PRÁVNICKÉ OSOBY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72C9C9"/>
            </a:solidFill>
          </c:spPr>
          <c:dPt>
            <c:idx val="0"/>
            <c:bubble3D val="0"/>
            <c:spPr>
              <a:solidFill>
                <a:srgbClr val="72C9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9C-664F-9D57-9AC2DB6C5C9D}"/>
              </c:ext>
            </c:extLst>
          </c:dPt>
          <c:dPt>
            <c:idx val="1"/>
            <c:bubble3D val="0"/>
            <c:spPr>
              <a:solidFill>
                <a:srgbClr val="009A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9C-664F-9D57-9AC2DB6C5C9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69 %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9C-664F-9D57-9AC2DB6C5C9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31 %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9C-664F-9D57-9AC2DB6C5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'grafy koláč'!$G$4:$G$5</c:f>
              <c:strCache>
                <c:ptCount val="2"/>
                <c:pt idx="0">
                  <c:v>úvěr   334,30 mil. Kč</c:v>
                </c:pt>
                <c:pt idx="1">
                  <c:v>dotace    148,10 mil. Kč</c:v>
                </c:pt>
              </c:strCache>
            </c:strRef>
          </c:cat>
          <c:val>
            <c:numRef>
              <c:f>'grafy koláč'!$H$4:$H$5</c:f>
              <c:numCache>
                <c:formatCode>#\ ##0.00\ "Kč"</c:formatCode>
                <c:ptCount val="2"/>
                <c:pt idx="0">
                  <c:v>334.3</c:v>
                </c:pt>
                <c:pt idx="1">
                  <c:v>148.1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9C-664F-9D57-9AC2DB6C5C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chemeClr val="tx1"/>
                </a:solidFill>
              </a:rPr>
              <a:t>Nájemní byty - rozložení podle krajů</a:t>
            </a:r>
          </a:p>
        </c:rich>
      </c:tx>
      <c:layout>
        <c:manualLayout>
          <c:xMode val="edge"/>
          <c:yMode val="edge"/>
          <c:x val="8.2368482662842166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sloupcový!$B$2</c:f>
              <c:strCache>
                <c:ptCount val="1"/>
                <c:pt idx="0">
                  <c:v>Počet bytů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D-CB48-9EC2-6326801003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D-CB48-9EC2-6326801003A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D-CB48-9EC2-6326801003A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FD-CB48-9EC2-6326801003A0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FD-CB48-9EC2-6326801003A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EFD-CB48-9EC2-6326801003A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EFD-CB48-9EC2-6326801003A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EFD-CB48-9EC2-6326801003A0}"/>
              </c:ext>
            </c:extLst>
          </c:dPt>
          <c:dPt>
            <c:idx val="8"/>
            <c:invertIfNegative val="0"/>
            <c:bubble3D val="0"/>
            <c:spPr>
              <a:solidFill>
                <a:srgbClr val="DA0E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EFD-CB48-9EC2-6326801003A0}"/>
              </c:ext>
            </c:extLst>
          </c:dPt>
          <c:dPt>
            <c:idx val="9"/>
            <c:invertIfNegative val="0"/>
            <c:bubble3D val="0"/>
            <c:spPr>
              <a:solidFill>
                <a:srgbClr val="7B72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EFD-CB48-9EC2-6326801003A0}"/>
              </c:ext>
            </c:extLst>
          </c:dPt>
          <c:dPt>
            <c:idx val="10"/>
            <c:invertIfNegative val="0"/>
            <c:bubble3D val="0"/>
            <c:spPr>
              <a:solidFill>
                <a:srgbClr val="5584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EFD-CB48-9EC2-6326801003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sloupcový!$A$3:$A$14</c:f>
              <c:strCache>
                <c:ptCount val="12"/>
                <c:pt idx="0">
                  <c:v>Zlínský</c:v>
                </c:pt>
                <c:pt idx="1">
                  <c:v>Vysočina</c:v>
                </c:pt>
                <c:pt idx="2">
                  <c:v>Ústecký</c:v>
                </c:pt>
                <c:pt idx="3">
                  <c:v>Moravskoslezský</c:v>
                </c:pt>
                <c:pt idx="4">
                  <c:v>Pardubický</c:v>
                </c:pt>
                <c:pt idx="5">
                  <c:v>Olomoucký</c:v>
                </c:pt>
                <c:pt idx="6">
                  <c:v>Středočeský</c:v>
                </c:pt>
                <c:pt idx="7">
                  <c:v>Jihomoravský</c:v>
                </c:pt>
                <c:pt idx="8">
                  <c:v>Královéhradecký</c:v>
                </c:pt>
                <c:pt idx="9">
                  <c:v>Jihočeský</c:v>
                </c:pt>
                <c:pt idx="10">
                  <c:v>Liberecký</c:v>
                </c:pt>
                <c:pt idx="11">
                  <c:v>Plzeňský</c:v>
                </c:pt>
              </c:strCache>
            </c:strRef>
          </c:cat>
          <c:val>
            <c:numRef>
              <c:f>sloupcový!$B$3:$B$14</c:f>
              <c:numCache>
                <c:formatCode>General</c:formatCode>
                <c:ptCount val="12"/>
                <c:pt idx="0">
                  <c:v>135</c:v>
                </c:pt>
                <c:pt idx="1">
                  <c:v>68</c:v>
                </c:pt>
                <c:pt idx="2">
                  <c:v>62</c:v>
                </c:pt>
                <c:pt idx="3">
                  <c:v>49</c:v>
                </c:pt>
                <c:pt idx="4">
                  <c:v>39</c:v>
                </c:pt>
                <c:pt idx="5">
                  <c:v>37</c:v>
                </c:pt>
                <c:pt idx="6">
                  <c:v>29</c:v>
                </c:pt>
                <c:pt idx="7">
                  <c:v>18</c:v>
                </c:pt>
                <c:pt idx="8">
                  <c:v>14</c:v>
                </c:pt>
                <c:pt idx="9">
                  <c:v>9</c:v>
                </c:pt>
                <c:pt idx="10">
                  <c:v>9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EFD-CB48-9EC2-632680100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230783295"/>
        <c:axId val="24962867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sloupcový!$C$2</c15:sqref>
                        </c15:formulaRef>
                      </c:ext>
                    </c:extLst>
                    <c:strCache>
                      <c:ptCount val="1"/>
                      <c:pt idx="0">
                        <c:v>% hodnoty</c:v>
                      </c:pt>
                    </c:strCache>
                  </c:strRef>
                </c:tx>
                <c:spPr>
                  <a:solidFill>
                    <a:schemeClr val="accent1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sloupcový!$A$3:$A$14</c15:sqref>
                        </c15:formulaRef>
                      </c:ext>
                    </c:extLst>
                    <c:strCache>
                      <c:ptCount val="12"/>
                      <c:pt idx="0">
                        <c:v>Zlínský</c:v>
                      </c:pt>
                      <c:pt idx="1">
                        <c:v>Vysočina</c:v>
                      </c:pt>
                      <c:pt idx="2">
                        <c:v>Ústecký</c:v>
                      </c:pt>
                      <c:pt idx="3">
                        <c:v>Moravskoslezský</c:v>
                      </c:pt>
                      <c:pt idx="4">
                        <c:v>Pardubický</c:v>
                      </c:pt>
                      <c:pt idx="5">
                        <c:v>Olomoucký</c:v>
                      </c:pt>
                      <c:pt idx="6">
                        <c:v>Středočeský</c:v>
                      </c:pt>
                      <c:pt idx="7">
                        <c:v>Jihomoravský</c:v>
                      </c:pt>
                      <c:pt idx="8">
                        <c:v>Královéhradecký</c:v>
                      </c:pt>
                      <c:pt idx="9">
                        <c:v>Jihočeský</c:v>
                      </c:pt>
                      <c:pt idx="10">
                        <c:v>Liberecký</c:v>
                      </c:pt>
                      <c:pt idx="11">
                        <c:v>Plzeňský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sloupcový!$C$3:$C$14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0.2848101265822785</c:v>
                      </c:pt>
                      <c:pt idx="1">
                        <c:v>0.14345991561181434</c:v>
                      </c:pt>
                      <c:pt idx="2">
                        <c:v>0.13080168776371309</c:v>
                      </c:pt>
                      <c:pt idx="3">
                        <c:v>0.10337552742616034</c:v>
                      </c:pt>
                      <c:pt idx="4">
                        <c:v>8.2278481012658222E-2</c:v>
                      </c:pt>
                      <c:pt idx="5">
                        <c:v>7.805907172995781E-2</c:v>
                      </c:pt>
                      <c:pt idx="6">
                        <c:v>6.118143459915612E-2</c:v>
                      </c:pt>
                      <c:pt idx="7">
                        <c:v>3.7974683544303799E-2</c:v>
                      </c:pt>
                      <c:pt idx="8">
                        <c:v>2.9535864978902954E-2</c:v>
                      </c:pt>
                      <c:pt idx="9">
                        <c:v>1.8987341772151899E-2</c:v>
                      </c:pt>
                      <c:pt idx="10">
                        <c:v>1.8987341772151899E-2</c:v>
                      </c:pt>
                      <c:pt idx="11">
                        <c:v>1.0548523206751054E-2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FEFD-CB48-9EC2-6326801003A0}"/>
                  </c:ext>
                </c:extLst>
              </c15:ser>
            </c15:filteredBarSeries>
          </c:ext>
        </c:extLst>
      </c:barChart>
      <c:catAx>
        <c:axId val="23078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9628671"/>
        <c:crosses val="autoZero"/>
        <c:auto val="1"/>
        <c:lblAlgn val="ctr"/>
        <c:lblOffset val="100"/>
        <c:noMultiLvlLbl val="0"/>
      </c:catAx>
      <c:valAx>
        <c:axId val="249628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0783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A9C1F-62FB-40F4-97AD-2AF953CE8456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45F0-F3A8-4F3E-93B4-8620A7FE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50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91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824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34739-1DDD-46BD-96CE-8898C926C81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85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69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20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898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2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64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95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5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9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65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74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08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F45F0-F3A8-4F3E-93B4-8620A7FEA7E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00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3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9CF5-68CA-0E41-96E9-03E7AE550B1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BB2A3-5381-5145-B5CE-117B6032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SFPI_inverzni_logotyp.eps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02" y="1"/>
            <a:ext cx="201097" cy="31752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3763788"/>
            <a:ext cx="6400800" cy="3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41DE14-A1F0-814A-8C47-2856BB673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346"/>
          <a:stretch/>
        </p:blipFill>
        <p:spPr>
          <a:xfrm>
            <a:off x="1355" y="0"/>
            <a:ext cx="5910162" cy="5143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8A0DBB-63DC-E34C-B17F-BA32549BB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70" t="50710" r="2252" b="26238"/>
          <a:stretch/>
        </p:blipFill>
        <p:spPr>
          <a:xfrm>
            <a:off x="6055894" y="226010"/>
            <a:ext cx="2959769" cy="11856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08F0F70-9E0E-2A4D-B5DD-C6ECEC5E97FF}"/>
              </a:ext>
            </a:extLst>
          </p:cNvPr>
          <p:cNvSpPr txBox="1">
            <a:spLocks/>
          </p:cNvSpPr>
          <p:nvPr/>
        </p:nvSpPr>
        <p:spPr>
          <a:xfrm>
            <a:off x="6096000" y="1497915"/>
            <a:ext cx="2662989" cy="200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2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PROGRAMY SFPI</a:t>
            </a:r>
            <a:br>
              <a:rPr lang="cs-CZ" sz="2200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2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ROZVOJ </a:t>
            </a:r>
            <a:br>
              <a:rPr lang="cs-CZ" sz="22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200" b="1" spc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OBCÍ</a:t>
            </a:r>
            <a:endParaRPr lang="en-US" sz="2200" b="1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EC0ECD4-35DD-5544-ACBB-C44DAE54DC8F}"/>
              </a:ext>
            </a:extLst>
          </p:cNvPr>
          <p:cNvSpPr txBox="1">
            <a:spLocks/>
          </p:cNvSpPr>
          <p:nvPr/>
        </p:nvSpPr>
        <p:spPr>
          <a:xfrm>
            <a:off x="5863389" y="3392019"/>
            <a:ext cx="3519196" cy="1171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28600" algn="l"/>
            <a:r>
              <a:rPr lang="cs-CZ" sz="11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DANIEL RYŠÁVKA</a:t>
            </a:r>
            <a:endParaRPr lang="cs-CZ" sz="11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228600" algn="l"/>
            <a:r>
              <a:rPr lang="cs-CZ" sz="11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ředitel SFPI</a:t>
            </a:r>
            <a:br>
              <a:rPr lang="cs-CZ" sz="11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cs-CZ" sz="13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228600" algn="l"/>
            <a:r>
              <a:rPr lang="cs-CZ" sz="1200" b="1" i="0" u="none" strike="noStrike" dirty="0">
                <a:solidFill>
                  <a:srgbClr val="329C88"/>
                </a:solidFill>
                <a:effectLst/>
                <a:latin typeface="Tahoma" panose="020B0604030504040204" pitchFamily="34" charset="0"/>
              </a:rPr>
              <a:t>Celostátní konference SMS ČR</a:t>
            </a:r>
            <a:endParaRPr lang="cs-CZ" sz="1200" b="1" i="0" u="none" strike="noStrike" dirty="0">
              <a:solidFill>
                <a:srgbClr val="329C88"/>
              </a:solidFill>
              <a:effectLst/>
              <a:latin typeface="Calibri" panose="020F0502020204030204" pitchFamily="34" charset="0"/>
            </a:endParaRPr>
          </a:p>
          <a:p>
            <a:pPr indent="228600" algn="l"/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22.–23. 11. </a:t>
            </a:r>
            <a:r>
              <a:rPr lang="cs-CZ" sz="1200" b="0" i="0" u="none" strike="noStrike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2023 </a:t>
            </a:r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Zlín</a:t>
            </a:r>
            <a:endParaRPr lang="cs-CZ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7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047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CAC7559-20DD-9B4E-A271-7546B484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1170" y="1557431"/>
            <a:ext cx="8054189" cy="303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base">
              <a:lnSpc>
                <a:spcPct val="120000"/>
              </a:lnSpc>
            </a:pPr>
            <a:endParaRPr lang="cs-CZ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A3D90CC8-5004-9943-A981-46275034C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584437"/>
              </p:ext>
            </p:extLst>
          </p:nvPr>
        </p:nvGraphicFramePr>
        <p:xfrm>
          <a:off x="510738" y="1186272"/>
          <a:ext cx="5902986" cy="372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Nadpis 1">
            <a:extLst>
              <a:ext uri="{FF2B5EF4-FFF2-40B4-BE49-F238E27FC236}">
                <a16:creationId xmlns:a16="http://schemas.microsoft.com/office/drawing/2014/main" id="{EDDA0120-F6CF-A048-AB67-3CECBA78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78" y="210411"/>
            <a:ext cx="8291512" cy="857250"/>
          </a:xfrm>
        </p:spPr>
        <p:txBody>
          <a:bodyPr/>
          <a:lstStyle/>
          <a:p>
            <a:pPr algn="l"/>
            <a:r>
              <a:rPr lang="cs-CZ" sz="2000" b="1" spc="100" dirty="0">
                <a:latin typeface="Tahoma"/>
                <a:cs typeface="Tahoma"/>
              </a:rPr>
              <a:t>PROJEKTY </a:t>
            </a:r>
            <a:r>
              <a:rPr lang="cs-CZ" sz="2000" spc="100" dirty="0">
                <a:latin typeface="Tahoma"/>
                <a:cs typeface="Tahoma"/>
              </a:rPr>
              <a:t>V KRAJÍCH</a:t>
            </a:r>
          </a:p>
        </p:txBody>
      </p:sp>
    </p:spTree>
    <p:extLst>
      <p:ext uri="{BB962C8B-B14F-4D97-AF65-F5344CB8AC3E}">
        <p14:creationId xmlns:p14="http://schemas.microsoft.com/office/powerpoint/2010/main" val="334107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BC7CE12-43F7-C141-BFE3-D83128B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1170" y="1557431"/>
            <a:ext cx="8054189" cy="303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base">
              <a:lnSpc>
                <a:spcPct val="120000"/>
              </a:lnSpc>
            </a:pPr>
            <a:endParaRPr lang="cs-CZ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F19AF737-DBE1-954D-81BE-FA7BE0FA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80" y="259252"/>
            <a:ext cx="8291512" cy="857250"/>
          </a:xfrm>
        </p:spPr>
        <p:txBody>
          <a:bodyPr/>
          <a:lstStyle/>
          <a:p>
            <a:pPr algn="l"/>
            <a:r>
              <a:rPr lang="cs-CZ" sz="2000" b="1" spc="100" dirty="0">
                <a:latin typeface="Tahoma"/>
                <a:cs typeface="Tahoma"/>
              </a:rPr>
              <a:t>PŘÍKLADY </a:t>
            </a:r>
            <a:r>
              <a:rPr lang="cs-CZ" sz="2000" spc="100" dirty="0">
                <a:latin typeface="Tahoma"/>
                <a:cs typeface="Tahoma"/>
              </a:rPr>
              <a:t>Z PRAXE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569E125-831B-504E-9A32-33E251F67348}"/>
              </a:ext>
            </a:extLst>
          </p:cNvPr>
          <p:cNvSpPr txBox="1">
            <a:spLocks/>
          </p:cNvSpPr>
          <p:nvPr/>
        </p:nvSpPr>
        <p:spPr>
          <a:xfrm>
            <a:off x="2324576" y="934185"/>
            <a:ext cx="8401050" cy="734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80"/>
              </a:lnSpc>
            </a:pPr>
            <a:r>
              <a:rPr lang="cs-CZ" sz="14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ZLÍNSKÝ KRAJ: </a:t>
            </a:r>
            <a:r>
              <a:rPr lang="cs-CZ" sz="1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ZLÍN (74 191 obyvatel)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D87D39F-BDE8-AD4F-AD8F-29864D39D159}"/>
              </a:ext>
            </a:extLst>
          </p:cNvPr>
          <p:cNvSpPr txBox="1">
            <a:spLocks/>
          </p:cNvSpPr>
          <p:nvPr/>
        </p:nvSpPr>
        <p:spPr>
          <a:xfrm>
            <a:off x="2324576" y="2902822"/>
            <a:ext cx="8401050" cy="1493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80"/>
              </a:lnSpc>
            </a:pPr>
            <a:r>
              <a:rPr lang="cs-CZ" sz="14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LIBERECKÝ KRAJ:  </a:t>
            </a:r>
            <a:r>
              <a:rPr lang="cs-CZ" sz="1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SVOJEK (179 obyvatel)</a:t>
            </a:r>
          </a:p>
          <a:p>
            <a:endParaRPr lang="cs-CZ" sz="1100" b="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lnSpc>
                <a:spcPts val="82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cs-CZ" sz="1100" b="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otace 1,3 milionů Kč</a:t>
            </a:r>
            <a:endParaRPr lang="cs-CZ" sz="11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ts val="82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přebudování staré mateřské školy na bytový dům s 5 byty </a:t>
            </a:r>
            <a:endParaRPr lang="cs-CZ" sz="11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30EA8FD4-DCF7-4448-AB49-7DFB197CCB23}"/>
              </a:ext>
            </a:extLst>
          </p:cNvPr>
          <p:cNvSpPr txBox="1">
            <a:spLocks/>
          </p:cNvSpPr>
          <p:nvPr/>
        </p:nvSpPr>
        <p:spPr>
          <a:xfrm>
            <a:off x="2324576" y="1550006"/>
            <a:ext cx="8401050" cy="12400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ts val="76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cs-CZ" sz="1100" b="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otace 111 milionů Kč</a:t>
            </a:r>
            <a:endParaRPr lang="cs-CZ" sz="11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ts val="76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nový bytový dům o pěti podlažích s 31 byty o velikosti 3+kk </a:t>
            </a:r>
            <a:endParaRPr lang="cs-CZ" sz="11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ts val="156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vzniká v příjemném prostředí v blízkosti školy a školky </a:t>
            </a:r>
            <a:b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mezi jeho nájemníky by měly patřit primárně rodiny s dětmi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48910AE-ACF9-1F43-8A4D-BDDF88D8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5" y="3028845"/>
            <a:ext cx="1967084" cy="196708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226FB20-2259-A842-9958-2F8F036B5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5" y="1133247"/>
            <a:ext cx="1967084" cy="19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8F698FD8-3131-444F-AB9D-E78A81CE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1170" y="1557431"/>
            <a:ext cx="8054189" cy="303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base">
              <a:lnSpc>
                <a:spcPct val="120000"/>
              </a:lnSpc>
            </a:pPr>
            <a:endParaRPr lang="cs-CZ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F19AF737-DBE1-954D-81BE-FA7BE0FA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00" y="281911"/>
            <a:ext cx="8291512" cy="857250"/>
          </a:xfrm>
        </p:spPr>
        <p:txBody>
          <a:bodyPr/>
          <a:lstStyle/>
          <a:p>
            <a:pPr algn="l"/>
            <a:r>
              <a:rPr lang="cs-CZ" sz="2000" b="1" spc="100" dirty="0">
                <a:latin typeface="Tahoma"/>
                <a:cs typeface="Tahoma"/>
              </a:rPr>
              <a:t>PODMÍNKY </a:t>
            </a:r>
            <a:r>
              <a:rPr lang="cs-CZ" sz="2000" spc="100" dirty="0">
                <a:latin typeface="Tahoma"/>
                <a:cs typeface="Tahoma"/>
              </a:rPr>
              <a:t>PROVOZU A NÁJMU BYTŮ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569E125-831B-504E-9A32-33E251F67348}"/>
              </a:ext>
            </a:extLst>
          </p:cNvPr>
          <p:cNvSpPr txBox="1">
            <a:spLocks/>
          </p:cNvSpPr>
          <p:nvPr/>
        </p:nvSpPr>
        <p:spPr>
          <a:xfrm>
            <a:off x="888116" y="1408151"/>
            <a:ext cx="8401050" cy="419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 udržitelnosti </a:t>
            </a:r>
            <a:r>
              <a:rPr lang="cs-CZ" sz="1100" kern="100" dirty="0">
                <a:solidFill>
                  <a:srgbClr val="009A9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min. 20 let </a:t>
            </a: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kolaudace</a:t>
            </a:r>
            <a:endParaRPr lang="cs-CZ" sz="1100" kern="100" dirty="0">
              <a:solidFill>
                <a:srgbClr val="009A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6992431-613C-AF47-B7DF-EA96904F95DE}"/>
              </a:ext>
            </a:extLst>
          </p:cNvPr>
          <p:cNvSpPr txBox="1">
            <a:spLocks/>
          </p:cNvSpPr>
          <p:nvPr/>
        </p:nvSpPr>
        <p:spPr>
          <a:xfrm>
            <a:off x="886762" y="2140768"/>
            <a:ext cx="8401050" cy="278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100" b="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ritéria pro výběr nájemníků musí být zveřejněna min. 30 dní před záměrem uzavřít nájemní smlouvu</a:t>
            </a:r>
            <a:endParaRPr lang="cs-CZ" sz="11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75976AB8-6C74-3143-BED2-3230F3C113DF}"/>
              </a:ext>
            </a:extLst>
          </p:cNvPr>
          <p:cNvSpPr txBox="1">
            <a:spLocks/>
          </p:cNvSpPr>
          <p:nvPr/>
        </p:nvSpPr>
        <p:spPr>
          <a:xfrm>
            <a:off x="886762" y="2733958"/>
            <a:ext cx="8401050" cy="323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100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100" kern="100" dirty="0">
                <a:solidFill>
                  <a:srgbClr val="009A9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tevřené, transparentní a nediskriminační podmínky</a:t>
            </a:r>
            <a:endParaRPr lang="cs-CZ" sz="1100" kern="100" dirty="0">
              <a:solidFill>
                <a:srgbClr val="009A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BC49EF81-86F8-A946-924B-F027ACA0F54A}"/>
              </a:ext>
            </a:extLst>
          </p:cNvPr>
          <p:cNvSpPr txBox="1">
            <a:spLocks/>
          </p:cNvSpPr>
          <p:nvPr/>
        </p:nvSpPr>
        <p:spPr>
          <a:xfrm>
            <a:off x="886762" y="3338243"/>
            <a:ext cx="8401050" cy="3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100" b="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ájemné </a:t>
            </a:r>
            <a:r>
              <a:rPr lang="cs-CZ" sz="1100" kern="100" dirty="0">
                <a:solidFill>
                  <a:srgbClr val="009A9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výši obvyklé v daném místě</a:t>
            </a:r>
            <a:endParaRPr lang="cs-CZ" sz="1100" kern="100" dirty="0">
              <a:solidFill>
                <a:srgbClr val="009A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94ACF1B4-B3C1-E043-B2D4-B289C8A80B25}"/>
              </a:ext>
            </a:extLst>
          </p:cNvPr>
          <p:cNvSpPr txBox="1">
            <a:spLocks/>
          </p:cNvSpPr>
          <p:nvPr/>
        </p:nvSpPr>
        <p:spPr>
          <a:xfrm>
            <a:off x="886762" y="3906613"/>
            <a:ext cx="8401050" cy="499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100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100" kern="100" dirty="0">
                <a:solidFill>
                  <a:srgbClr val="009A9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ájemní smlouva </a:t>
            </a: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alespoň na </a:t>
            </a:r>
            <a:r>
              <a:rPr lang="cs-CZ" sz="1100" kern="100" dirty="0">
                <a:solidFill>
                  <a:srgbClr val="009A9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rok</a:t>
            </a: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 případě </a:t>
            </a:r>
            <a:r>
              <a:rPr lang="cs-CZ" sz="1100" kern="100" dirty="0">
                <a:solidFill>
                  <a:srgbClr val="009A9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prodloužení</a:t>
            </a:r>
            <a: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totožným nájemcem </a:t>
            </a:r>
            <a:br>
              <a:rPr lang="cs-CZ" sz="1100" b="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kern="100" dirty="0">
                <a:solidFill>
                  <a:srgbClr val="009A9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alespoň na 2 roky </a:t>
            </a:r>
            <a:endParaRPr lang="cs-CZ" sz="1100" kern="100" dirty="0">
              <a:solidFill>
                <a:srgbClr val="009A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2AC007-D0B2-3C49-85AA-2061CF1E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24" y="1470870"/>
            <a:ext cx="481179" cy="48117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26C673BB-5A43-4A4C-B5F0-723254E5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83" y="2066275"/>
            <a:ext cx="481179" cy="481179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C7A4465-3734-CD48-BE9D-FA6B34872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24" y="2704664"/>
            <a:ext cx="481179" cy="481179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99FD1840-2408-4D4E-AC16-59757032B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20" y="3318788"/>
            <a:ext cx="481179" cy="481179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56FD0AE-ED90-0B4C-81DB-E4C65B576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39" y="3896530"/>
            <a:ext cx="481179" cy="48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6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3E5A56C-646A-C346-9237-75316F89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3763788"/>
            <a:ext cx="6400800" cy="3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9C067E-5D81-434D-8E8F-6A4D32BBF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221" y="2124950"/>
            <a:ext cx="4354077" cy="2007103"/>
          </a:xfrm>
        </p:spPr>
        <p:txBody>
          <a:bodyPr>
            <a:normAutofit/>
          </a:bodyPr>
          <a:lstStyle/>
          <a:p>
            <a:pPr algn="l"/>
            <a:r>
              <a:rPr lang="cs-CZ" sz="36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br>
              <a:rPr lang="cs-CZ" sz="36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DOSTUPNÉ BYDLENÍ</a:t>
            </a:r>
            <a:endParaRPr lang="en-US" sz="36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1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>
            <a:extLst>
              <a:ext uri="{FF2B5EF4-FFF2-40B4-BE49-F238E27FC236}">
                <a16:creationId xmlns:a16="http://schemas.microsoft.com/office/drawing/2014/main" id="{4A639B05-912E-1E45-B63E-5C6229BAD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261732D-E4C9-C946-AC16-498E1A4C1C60}"/>
              </a:ext>
            </a:extLst>
          </p:cNvPr>
          <p:cNvSpPr txBox="1">
            <a:spLocks/>
          </p:cNvSpPr>
          <p:nvPr/>
        </p:nvSpPr>
        <p:spPr>
          <a:xfrm>
            <a:off x="399400" y="224444"/>
            <a:ext cx="82915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100" dirty="0">
                <a:latin typeface="Tahoma"/>
                <a:cs typeface="Tahoma"/>
              </a:rPr>
              <a:t>LEGISLATIVNÍ</a:t>
            </a:r>
            <a:r>
              <a:rPr lang="cs-CZ" sz="2000" spc="100" dirty="0">
                <a:latin typeface="Tahoma"/>
                <a:cs typeface="Tahoma"/>
              </a:rPr>
              <a:t>,</a:t>
            </a:r>
            <a:r>
              <a:rPr lang="cs-CZ" sz="2000" b="1" spc="100" dirty="0">
                <a:latin typeface="Tahoma"/>
                <a:cs typeface="Tahoma"/>
              </a:rPr>
              <a:t> FINANČNÍ </a:t>
            </a:r>
            <a:r>
              <a:rPr lang="cs-CZ" sz="2000" spc="100" dirty="0">
                <a:latin typeface="Tahoma"/>
                <a:cs typeface="Tahoma"/>
              </a:rPr>
              <a:t>A</a:t>
            </a:r>
            <a:r>
              <a:rPr lang="cs-CZ" sz="2000" b="1" spc="100" dirty="0">
                <a:latin typeface="Tahoma"/>
                <a:cs typeface="Tahoma"/>
              </a:rPr>
              <a:t> ČASOVÝ </a:t>
            </a:r>
            <a:r>
              <a:rPr lang="cs-CZ" sz="2000" spc="100" dirty="0">
                <a:latin typeface="Tahoma"/>
                <a:cs typeface="Tahoma"/>
              </a:rPr>
              <a:t>RÁMEC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8917F5-8920-AA45-B60F-E43470FED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47" y="1016519"/>
            <a:ext cx="779240" cy="104525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0EC4B4A-CB4D-E049-A5E2-598BC7AFC70C}"/>
              </a:ext>
            </a:extLst>
          </p:cNvPr>
          <p:cNvSpPr txBox="1">
            <a:spLocks/>
          </p:cNvSpPr>
          <p:nvPr/>
        </p:nvSpPr>
        <p:spPr>
          <a:xfrm>
            <a:off x="547424" y="1305903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2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2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sz="12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EAD987-149B-D34F-B364-A9C1ECBCE81A}"/>
              </a:ext>
            </a:extLst>
          </p:cNvPr>
          <p:cNvSpPr txBox="1">
            <a:spLocks/>
          </p:cNvSpPr>
          <p:nvPr/>
        </p:nvSpPr>
        <p:spPr>
          <a:xfrm>
            <a:off x="1138535" y="1211349"/>
            <a:ext cx="2976265" cy="400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80"/>
              </a:lnSpc>
            </a:pPr>
            <a:r>
              <a:rPr lang="cs-CZ" sz="14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LEGISLATIVA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B1F49C98-9629-CD48-8DA2-F0B7A4F4AD09}"/>
              </a:ext>
            </a:extLst>
          </p:cNvPr>
          <p:cNvSpPr txBox="1">
            <a:spLocks/>
          </p:cNvSpPr>
          <p:nvPr/>
        </p:nvSpPr>
        <p:spPr>
          <a:xfrm>
            <a:off x="680676" y="1627014"/>
            <a:ext cx="6172200" cy="73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1460"/>
              </a:lnSpc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 Evropského parlamentu a Rady (EU) 2021/241, </a:t>
            </a:r>
            <a:b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kterým se zřizuje Nástroj pro oživení a odolnost</a:t>
            </a:r>
          </a:p>
          <a:p>
            <a:pPr lvl="1">
              <a:lnSpc>
                <a:spcPts val="1460"/>
              </a:lnSpc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 vlády</a:t>
            </a:r>
            <a:endParaRPr lang="cs-CZ" sz="1100" dirty="0"/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91F4644-F0F7-6449-B145-3526ED600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95" y="2362415"/>
            <a:ext cx="779240" cy="104525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BCAE125-5554-964F-93D4-A29E0A0788F6}"/>
              </a:ext>
            </a:extLst>
          </p:cNvPr>
          <p:cNvSpPr txBox="1">
            <a:spLocks/>
          </p:cNvSpPr>
          <p:nvPr/>
        </p:nvSpPr>
        <p:spPr>
          <a:xfrm>
            <a:off x="553051" y="2659820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2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2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sz="12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0F6F837-F595-384C-80B5-008C076D4416}"/>
              </a:ext>
            </a:extLst>
          </p:cNvPr>
          <p:cNvSpPr txBox="1">
            <a:spLocks/>
          </p:cNvSpPr>
          <p:nvPr/>
        </p:nvSpPr>
        <p:spPr>
          <a:xfrm>
            <a:off x="1138535" y="2624345"/>
            <a:ext cx="3576766" cy="32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80"/>
              </a:lnSpc>
            </a:pPr>
            <a:r>
              <a:rPr lang="cs-CZ" sz="14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5A39918A-39EE-D94B-9CFC-9ED242EEBFF1}"/>
              </a:ext>
            </a:extLst>
          </p:cNvPr>
          <p:cNvSpPr txBox="1">
            <a:spLocks/>
          </p:cNvSpPr>
          <p:nvPr/>
        </p:nvSpPr>
        <p:spPr>
          <a:xfrm>
            <a:off x="680676" y="2974313"/>
            <a:ext cx="6172200" cy="51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úvěry – 4,5 mld. Kč z Národního plánu obnovy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dotace – 2 mld. Kč ze státního rozpočtu</a:t>
            </a:r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E91213C-2E7C-C840-83A9-24363314F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85" y="3493534"/>
            <a:ext cx="779240" cy="104525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8F8FF02A-3CC2-BF4D-931E-08C2A144D335}"/>
              </a:ext>
            </a:extLst>
          </p:cNvPr>
          <p:cNvSpPr txBox="1">
            <a:spLocks/>
          </p:cNvSpPr>
          <p:nvPr/>
        </p:nvSpPr>
        <p:spPr>
          <a:xfrm>
            <a:off x="548441" y="3798960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2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2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cs-CZ" sz="12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F271214-05C9-BC46-9700-B333BE528ED2}"/>
              </a:ext>
            </a:extLst>
          </p:cNvPr>
          <p:cNvSpPr txBox="1">
            <a:spLocks/>
          </p:cNvSpPr>
          <p:nvPr/>
        </p:nvSpPr>
        <p:spPr>
          <a:xfrm>
            <a:off x="1160986" y="3726712"/>
            <a:ext cx="2790041" cy="346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80"/>
              </a:lnSpc>
            </a:pPr>
            <a:r>
              <a:rPr lang="cs-CZ" sz="14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MILNÍKY PROGRAMU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43C6F2D8-5216-C146-9EB5-2C71FC0591CB}"/>
              </a:ext>
            </a:extLst>
          </p:cNvPr>
          <p:cNvSpPr txBox="1">
            <a:spLocks/>
          </p:cNvSpPr>
          <p:nvPr/>
        </p:nvSpPr>
        <p:spPr>
          <a:xfrm>
            <a:off x="680676" y="4096429"/>
            <a:ext cx="6172200" cy="51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zahájení příjmu žádostí v Q2 2024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podpis smluv o podpoře do 30. 6. 2026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80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C5424094-B33E-5B46-ADBA-515631A74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012C38-EC30-D55C-7F38-EE01F9E72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43" y="1700997"/>
            <a:ext cx="6172200" cy="292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ÚČEL</a:t>
            </a:r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9FB62CB-23B2-574E-AF46-9B50057B6CD9}"/>
              </a:ext>
            </a:extLst>
          </p:cNvPr>
          <p:cNvSpPr txBox="1">
            <a:spLocks/>
          </p:cNvSpPr>
          <p:nvPr/>
        </p:nvSpPr>
        <p:spPr>
          <a:xfrm>
            <a:off x="407421" y="362121"/>
            <a:ext cx="82915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100" dirty="0">
                <a:latin typeface="Tahoma"/>
                <a:cs typeface="Tahoma"/>
              </a:rPr>
              <a:t>ÚČEL PODPORY</a:t>
            </a:r>
            <a:r>
              <a:rPr lang="cs-CZ" sz="2000" spc="100" dirty="0">
                <a:latin typeface="Tahoma"/>
                <a:cs typeface="Tahoma"/>
              </a:rPr>
              <a:t> A </a:t>
            </a:r>
            <a:r>
              <a:rPr lang="cs-CZ" sz="2000" b="1" spc="100" dirty="0">
                <a:latin typeface="Tahoma"/>
                <a:cs typeface="Tahoma"/>
              </a:rPr>
              <a:t>ZPŮSOBILÍ ŽADATELÉ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58F590-363B-C249-84B9-FE48C1334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6" y="1513465"/>
            <a:ext cx="664287" cy="66428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054D755-421D-EB49-B17A-468C5DFE4E00}"/>
              </a:ext>
            </a:extLst>
          </p:cNvPr>
          <p:cNvSpPr txBox="1">
            <a:spLocks/>
          </p:cNvSpPr>
          <p:nvPr/>
        </p:nvSpPr>
        <p:spPr>
          <a:xfrm>
            <a:off x="955343" y="1966102"/>
            <a:ext cx="6612341" cy="560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80"/>
              </a:lnSpc>
            </a:pPr>
            <a:r>
              <a:rPr lang="cs-CZ" sz="14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 NÁJEMNÍCH BYTŮ, KTERÉ BUDOU DOSTUPNÉ PRO </a:t>
            </a:r>
            <a:br>
              <a:rPr lang="cs-CZ" sz="14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4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STŘEDNÍ TŘÍDU, A TO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36C4A34-E29A-874F-9BA8-AAA4568E3B96}"/>
              </a:ext>
            </a:extLst>
          </p:cNvPr>
          <p:cNvSpPr txBox="1">
            <a:spLocks/>
          </p:cNvSpPr>
          <p:nvPr/>
        </p:nvSpPr>
        <p:spPr>
          <a:xfrm>
            <a:off x="518614" y="2566782"/>
            <a:ext cx="6172200" cy="73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1460"/>
              </a:lnSpc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finančně</a:t>
            </a:r>
          </a:p>
          <a:p>
            <a:pPr lvl="1">
              <a:lnSpc>
                <a:spcPts val="1460"/>
              </a:lnSpc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fyzicky</a:t>
            </a:r>
            <a:endParaRPr lang="cs-CZ" sz="1100" dirty="0"/>
          </a:p>
          <a:p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4BC4848-CD5B-3B4F-A6B6-8B98BC2DA7BA}"/>
              </a:ext>
            </a:extLst>
          </p:cNvPr>
          <p:cNvSpPr txBox="1">
            <a:spLocks/>
          </p:cNvSpPr>
          <p:nvPr/>
        </p:nvSpPr>
        <p:spPr>
          <a:xfrm>
            <a:off x="955343" y="3519007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000" b="1" dirty="0"/>
              <a:t>ŽADATELÉ DLE ÚČELU PODPORY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12A0871-A313-6E41-A599-FCA80243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56" y="3331475"/>
            <a:ext cx="664287" cy="664287"/>
          </a:xfrm>
          <a:prstGeom prst="rect">
            <a:avLst/>
          </a:prstGeom>
        </p:spPr>
      </p:pic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D9CDD255-C4AA-1547-998B-ECD695098B17}"/>
              </a:ext>
            </a:extLst>
          </p:cNvPr>
          <p:cNvSpPr txBox="1">
            <a:spLocks/>
          </p:cNvSpPr>
          <p:nvPr/>
        </p:nvSpPr>
        <p:spPr>
          <a:xfrm>
            <a:off x="518614" y="3868257"/>
            <a:ext cx="6172200" cy="73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územně samosprávné celky, církve, NGO – výstavba i nákup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ostatní právnické osoby z EU – pouze výstavba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8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FA89675-73BA-D748-8379-1BD017B8B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CE4AD5A-5F1B-0F40-A7A9-5DFD0BA67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2" b="5716"/>
          <a:stretch/>
        </p:blipFill>
        <p:spPr>
          <a:xfrm>
            <a:off x="725473" y="779539"/>
            <a:ext cx="5381557" cy="4227934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50C2E84-9B04-F140-9BDC-6FE3A13920C0}"/>
              </a:ext>
            </a:extLst>
          </p:cNvPr>
          <p:cNvSpPr txBox="1">
            <a:spLocks/>
          </p:cNvSpPr>
          <p:nvPr/>
        </p:nvSpPr>
        <p:spPr>
          <a:xfrm>
            <a:off x="359295" y="354100"/>
            <a:ext cx="82915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100" dirty="0">
                <a:latin typeface="Tahoma"/>
                <a:cs typeface="Tahoma"/>
              </a:rPr>
              <a:t>FORMA</a:t>
            </a:r>
            <a:r>
              <a:rPr lang="cs-CZ" sz="2000" spc="100" dirty="0">
                <a:latin typeface="Tahoma"/>
                <a:cs typeface="Tahoma"/>
              </a:rPr>
              <a:t>,</a:t>
            </a:r>
            <a:r>
              <a:rPr lang="cs-CZ" sz="2000" b="1" spc="100" dirty="0">
                <a:latin typeface="Tahoma"/>
                <a:cs typeface="Tahoma"/>
              </a:rPr>
              <a:t> VÝŠE</a:t>
            </a:r>
            <a:r>
              <a:rPr lang="cs-CZ" sz="2000" spc="100" dirty="0">
                <a:latin typeface="Tahoma"/>
                <a:cs typeface="Tahoma"/>
              </a:rPr>
              <a:t> A </a:t>
            </a:r>
            <a:r>
              <a:rPr lang="cs-CZ" sz="2000" b="1" spc="100" dirty="0">
                <a:latin typeface="Tahoma"/>
                <a:cs typeface="Tahoma"/>
              </a:rPr>
              <a:t>REŽIM</a:t>
            </a:r>
            <a:r>
              <a:rPr lang="cs-CZ" sz="2000" spc="100" dirty="0">
                <a:latin typeface="Tahoma"/>
                <a:cs typeface="Tahoma"/>
              </a:rPr>
              <a:t> PODPORY</a:t>
            </a:r>
            <a:endParaRPr lang="cs-CZ" sz="2000" b="1" spc="100" dirty="0">
              <a:latin typeface="Tahoma"/>
              <a:cs typeface="Taho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012C38-EC30-D55C-7F38-EE01F9E72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606" y="2157212"/>
            <a:ext cx="1709713" cy="4849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DOTACE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CF237316-B463-2841-8EB1-128339234E83}"/>
              </a:ext>
            </a:extLst>
          </p:cNvPr>
          <p:cNvSpPr txBox="1">
            <a:spLocks/>
          </p:cNvSpPr>
          <p:nvPr/>
        </p:nvSpPr>
        <p:spPr>
          <a:xfrm>
            <a:off x="3583289" y="2157212"/>
            <a:ext cx="1709713" cy="484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ÚVĚR</a:t>
            </a: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9160160-9AF3-AC4A-9DF8-7075D80827D2}"/>
              </a:ext>
            </a:extLst>
          </p:cNvPr>
          <p:cNvSpPr txBox="1">
            <a:spLocks/>
          </p:cNvSpPr>
          <p:nvPr/>
        </p:nvSpPr>
        <p:spPr>
          <a:xfrm>
            <a:off x="2516488" y="3399792"/>
            <a:ext cx="1709715" cy="1003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REŽIM VEŘEJNÉ PODPORY</a:t>
            </a:r>
          </a:p>
          <a:p>
            <a:pPr marL="0" indent="0" algn="ctr">
              <a:buFont typeface="Arial"/>
              <a:buNone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notifikace Evropské komise</a:t>
            </a:r>
          </a:p>
          <a:p>
            <a:pPr marL="0" indent="0">
              <a:buFont typeface="Arial"/>
              <a:buNone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2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6AC5811B-AF1D-9B4E-A61B-326BDA7A9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BD37C1A-18E7-9D49-AC4E-B00614E44091}"/>
              </a:ext>
            </a:extLst>
          </p:cNvPr>
          <p:cNvSpPr txBox="1">
            <a:spLocks/>
          </p:cNvSpPr>
          <p:nvPr/>
        </p:nvSpPr>
        <p:spPr>
          <a:xfrm>
            <a:off x="1023582" y="1124435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DOTACE</a:t>
            </a:r>
            <a:endParaRPr lang="cs-CZ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8C8DD65-4011-3344-9D22-5148824127FB}"/>
              </a:ext>
            </a:extLst>
          </p:cNvPr>
          <p:cNvSpPr txBox="1">
            <a:spLocks/>
          </p:cNvSpPr>
          <p:nvPr/>
        </p:nvSpPr>
        <p:spPr>
          <a:xfrm>
            <a:off x="359295" y="142556"/>
            <a:ext cx="6827958" cy="77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100" dirty="0">
                <a:latin typeface="Tahoma"/>
                <a:cs typeface="Tahoma"/>
              </a:rPr>
              <a:t>FORMA </a:t>
            </a:r>
            <a:r>
              <a:rPr lang="cs-CZ" sz="2000" spc="100" dirty="0">
                <a:latin typeface="Tahoma"/>
                <a:cs typeface="Tahoma"/>
              </a:rPr>
              <a:t>A</a:t>
            </a:r>
            <a:r>
              <a:rPr lang="cs-CZ" sz="2000" b="1" spc="100" dirty="0">
                <a:latin typeface="Tahoma"/>
                <a:cs typeface="Tahoma"/>
              </a:rPr>
              <a:t> VÝŠE PODPORY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4AF0AF-9ED2-9643-A61D-3AC06731F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5" y="936903"/>
            <a:ext cx="664287" cy="6642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268A1EF-79B6-EC49-B02B-3162A7BE611C}"/>
              </a:ext>
            </a:extLst>
          </p:cNvPr>
          <p:cNvSpPr txBox="1">
            <a:spLocks/>
          </p:cNvSpPr>
          <p:nvPr/>
        </p:nvSpPr>
        <p:spPr>
          <a:xfrm>
            <a:off x="1044055" y="946179"/>
            <a:ext cx="6612341" cy="959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460"/>
              </a:lnSpc>
              <a:buFont typeface="Arial" panose="020B0604020202020204" pitchFamily="34" charset="0"/>
              <a:buChar char="•"/>
            </a:pPr>
            <a:r>
              <a:rPr lang="cs-CZ" sz="11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 pro novostavbu a koupi 25 % CZV</a:t>
            </a:r>
          </a:p>
          <a:p>
            <a:pPr marL="285750" indent="-285750">
              <a:lnSpc>
                <a:spcPts val="1460"/>
              </a:lnSpc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navýšení o 5 </a:t>
            </a:r>
            <a:r>
              <a:rPr lang="cs-CZ" sz="1100" b="0" dirty="0" err="1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p.b</a:t>
            </a:r>
            <a:r>
              <a:rPr lang="cs-CZ" sz="1100" b="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za: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849FC22-EBBD-D446-99D1-42ED49C8C3CA}"/>
              </a:ext>
            </a:extLst>
          </p:cNvPr>
          <p:cNvSpPr txBox="1">
            <a:spLocks/>
          </p:cNvSpPr>
          <p:nvPr/>
        </p:nvSpPr>
        <p:spPr>
          <a:xfrm>
            <a:off x="427534" y="1905931"/>
            <a:ext cx="6172200" cy="734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rekonstrukce</a:t>
            </a:r>
          </a:p>
          <a:p>
            <a:pPr lvl="2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 mix – alespoň 10 % sociálních bytů nebo bytů pro studenty</a:t>
            </a:r>
          </a:p>
          <a:p>
            <a:pPr lvl="2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hospodářky a sociálně ohrožená území</a:t>
            </a:r>
          </a:p>
          <a:p>
            <a:pPr lvl="2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památka zapsaná na listu památek</a:t>
            </a:r>
          </a:p>
          <a:p>
            <a:endParaRPr lang="cs-CZ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D50687-D341-E040-BB56-0E9306C55B73}"/>
              </a:ext>
            </a:extLst>
          </p:cNvPr>
          <p:cNvSpPr txBox="1">
            <a:spLocks/>
          </p:cNvSpPr>
          <p:nvPr/>
        </p:nvSpPr>
        <p:spPr>
          <a:xfrm>
            <a:off x="1044055" y="2517711"/>
            <a:ext cx="6612341" cy="385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cs-CZ" sz="11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maximálně 40 % CZV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ABC259BD-D9D7-4545-A67A-060A1E59E19F}"/>
              </a:ext>
            </a:extLst>
          </p:cNvPr>
          <p:cNvSpPr txBox="1">
            <a:spLocks/>
          </p:cNvSpPr>
          <p:nvPr/>
        </p:nvSpPr>
        <p:spPr>
          <a:xfrm>
            <a:off x="1091821" y="3118699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ÚVĚR</a:t>
            </a: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E791E5C-BB1F-904E-BEA1-7E6577147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4" y="2931167"/>
            <a:ext cx="664287" cy="6642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D88C40D-CFF8-F94C-A5A8-4F985ADE8A0F}"/>
              </a:ext>
            </a:extLst>
          </p:cNvPr>
          <p:cNvSpPr txBox="1">
            <a:spLocks/>
          </p:cNvSpPr>
          <p:nvPr/>
        </p:nvSpPr>
        <p:spPr>
          <a:xfrm>
            <a:off x="1091821" y="3333912"/>
            <a:ext cx="6612341" cy="1049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460"/>
              </a:lnSpc>
              <a:buFont typeface="Arial" panose="020B0604020202020204" pitchFamily="34" charset="0"/>
              <a:buChar char="•"/>
            </a:pPr>
            <a:r>
              <a:rPr lang="cs-CZ" sz="11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90 % CZV a možno čerpat bez dotace</a:t>
            </a:r>
          </a:p>
          <a:p>
            <a:pPr marL="285750" indent="-285750">
              <a:lnSpc>
                <a:spcPts val="1460"/>
              </a:lnSpc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úroková sazba: základní sazba EU snížená a 3 p. b., min. 1 % - max. 3 % </a:t>
            </a:r>
            <a:r>
              <a:rPr lang="cs-CZ" sz="1100" b="0" dirty="0" err="1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p.a</a:t>
            </a:r>
            <a:r>
              <a:rPr lang="cs-CZ" sz="1100" b="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lnSpc>
                <a:spcPts val="1460"/>
              </a:lnSpc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fixovaná po celou dobu splácení</a:t>
            </a:r>
          </a:p>
          <a:p>
            <a:pPr marL="285750" indent="-285750">
              <a:lnSpc>
                <a:spcPts val="1460"/>
              </a:lnSpc>
              <a:buFont typeface="Arial" panose="020B0604020202020204" pitchFamily="34" charset="0"/>
              <a:buChar char="•"/>
            </a:pPr>
            <a:r>
              <a:rPr lang="cs-CZ" sz="1100" b="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splatnost 20–30 let</a:t>
            </a:r>
          </a:p>
        </p:txBody>
      </p:sp>
    </p:spTree>
    <p:extLst>
      <p:ext uri="{BB962C8B-B14F-4D97-AF65-F5344CB8AC3E}">
        <p14:creationId xmlns:p14="http://schemas.microsoft.com/office/powerpoint/2010/main" val="321366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5EA1E4C7-2E74-2447-8848-6D6362C6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00" y="0"/>
            <a:ext cx="9141291" cy="5143500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9DEE3D-96A8-3945-934A-BB2D95E5DDC3}"/>
              </a:ext>
            </a:extLst>
          </p:cNvPr>
          <p:cNvSpPr txBox="1">
            <a:spLocks/>
          </p:cNvSpPr>
          <p:nvPr/>
        </p:nvSpPr>
        <p:spPr>
          <a:xfrm>
            <a:off x="1071708" y="1370092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VÝSTAVBA</a:t>
            </a:r>
            <a:endParaRPr lang="cs-CZ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8598561-1368-AF4B-8A41-887D80CCCC67}"/>
              </a:ext>
            </a:extLst>
          </p:cNvPr>
          <p:cNvSpPr txBox="1">
            <a:spLocks/>
          </p:cNvSpPr>
          <p:nvPr/>
        </p:nvSpPr>
        <p:spPr>
          <a:xfrm>
            <a:off x="399400" y="244916"/>
            <a:ext cx="6827958" cy="77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spc="100" dirty="0">
                <a:latin typeface="Tahoma"/>
                <a:cs typeface="Tahoma"/>
              </a:rPr>
              <a:t>MOŽNOSTI VZNIKU </a:t>
            </a:r>
            <a:r>
              <a:rPr lang="cs-CZ" sz="2000" b="1" spc="100" dirty="0">
                <a:latin typeface="Tahoma"/>
                <a:cs typeface="Tahoma"/>
              </a:rPr>
              <a:t>DOSTUPNÝCH BYTŮ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4E562227-88B0-6E4A-9C9B-8D40B46030B1}"/>
              </a:ext>
            </a:extLst>
          </p:cNvPr>
          <p:cNvSpPr txBox="1">
            <a:spLocks/>
          </p:cNvSpPr>
          <p:nvPr/>
        </p:nvSpPr>
        <p:spPr>
          <a:xfrm>
            <a:off x="614173" y="1684403"/>
            <a:ext cx="6172200" cy="1574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novostavba bytového domu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úprava nebytových prostor na byty se zvýšením energetické účinnosti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úprava bytů se zvýšením energetické účinnosti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přístavba nebo nástavba, vyjma přístavby nebo nástavby rodinného domu, pokud nevznikne bytový dům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stavební úprava rodinného domu nezpůsobilého k bydlení, pokud vznikne bytový dům</a:t>
            </a:r>
          </a:p>
          <a:p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FFEB35D0-D549-3946-A269-F1DAE8A89252}"/>
              </a:ext>
            </a:extLst>
          </p:cNvPr>
          <p:cNvSpPr txBox="1">
            <a:spLocks/>
          </p:cNvSpPr>
          <p:nvPr/>
        </p:nvSpPr>
        <p:spPr>
          <a:xfrm>
            <a:off x="1039624" y="3479029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POŘÍZENÍ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(POUZE VYBRANÉ SKUPINY ŽADATELŮ)</a:t>
            </a:r>
            <a:endParaRPr lang="cs-CZ" sz="2000" dirty="0"/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25DA1292-DBE8-0E47-AE59-6E7212052F49}"/>
              </a:ext>
            </a:extLst>
          </p:cNvPr>
          <p:cNvSpPr txBox="1">
            <a:spLocks/>
          </p:cNvSpPr>
          <p:nvPr/>
        </p:nvSpPr>
        <p:spPr>
          <a:xfrm>
            <a:off x="614173" y="3793340"/>
            <a:ext cx="6172200" cy="60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koupě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dražba</a:t>
            </a:r>
          </a:p>
          <a:p>
            <a:endParaRPr lang="cs-CZ" dirty="0"/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3BD9E7C4-BD02-0143-AB30-E81BFB68B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5" y="1147011"/>
            <a:ext cx="726908" cy="726908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81468125-FD6F-C044-8FD3-C0041E595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15" y="3240506"/>
            <a:ext cx="726908" cy="7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8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03FD7054-A7FD-C548-B7C3-5A92FAE0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B424705-6038-1C49-85FD-06D22C80F0A0}"/>
              </a:ext>
            </a:extLst>
          </p:cNvPr>
          <p:cNvSpPr txBox="1">
            <a:spLocks/>
          </p:cNvSpPr>
          <p:nvPr/>
        </p:nvSpPr>
        <p:spPr>
          <a:xfrm>
            <a:off x="1103792" y="1465270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NEMOHOU VLASTNIT NEMOVITOST K BYDLENÍ</a:t>
            </a:r>
            <a:endParaRPr lang="cs-CZ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86CCCC7-CAB5-6244-BF24-378F253289E9}"/>
              </a:ext>
            </a:extLst>
          </p:cNvPr>
          <p:cNvSpPr txBox="1">
            <a:spLocks/>
          </p:cNvSpPr>
          <p:nvPr/>
        </p:nvSpPr>
        <p:spPr>
          <a:xfrm>
            <a:off x="399400" y="285860"/>
            <a:ext cx="6827958" cy="77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spc="100" dirty="0">
                <a:latin typeface="Tahoma"/>
                <a:cs typeface="Tahoma"/>
              </a:rPr>
              <a:t>CÍLOVÁ SKUPINA </a:t>
            </a:r>
            <a:r>
              <a:rPr lang="cs-CZ" sz="2000" b="1" spc="100" dirty="0">
                <a:latin typeface="Tahoma"/>
                <a:cs typeface="Tahoma"/>
              </a:rPr>
              <a:t>NÁJEMCŮ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B650C1F-12DD-FE46-A1A3-B2342973C757}"/>
              </a:ext>
            </a:extLst>
          </p:cNvPr>
          <p:cNvSpPr txBox="1">
            <a:spLocks/>
          </p:cNvSpPr>
          <p:nvPr/>
        </p:nvSpPr>
        <p:spPr>
          <a:xfrm>
            <a:off x="678341" y="1779581"/>
            <a:ext cx="6172200" cy="80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osoby s čistým příjmem do 8. příjmového decilu v ČR </a:t>
            </a:r>
            <a:b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(cca 40 tis. Kč čistého příjmu v případě jednotlivce)</a:t>
            </a:r>
          </a:p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osoby mladší 35 let</a:t>
            </a:r>
          </a:p>
          <a:p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9162A77-E822-6F46-B197-1B715EDAC5A0}"/>
              </a:ext>
            </a:extLst>
          </p:cNvPr>
          <p:cNvSpPr txBox="1">
            <a:spLocks/>
          </p:cNvSpPr>
          <p:nvPr/>
        </p:nvSpPr>
        <p:spPr>
          <a:xfrm>
            <a:off x="1103791" y="2910172"/>
            <a:ext cx="7383439" cy="55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MOHOU VLASTNIT NEMOVITOST K BYDLENÍ V JINÉM KRAJI, </a:t>
            </a:r>
            <a:b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NEŽ LEŽÍ DOSTUPNÉ BYTY</a:t>
            </a:r>
            <a:endParaRPr lang="cs-CZ" sz="2000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44A977FA-1261-564B-8A3F-3C8F38815414}"/>
              </a:ext>
            </a:extLst>
          </p:cNvPr>
          <p:cNvSpPr txBox="1">
            <a:spLocks/>
          </p:cNvSpPr>
          <p:nvPr/>
        </p:nvSpPr>
        <p:spPr>
          <a:xfrm>
            <a:off x="678341" y="3470147"/>
            <a:ext cx="6172200" cy="80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osoby vykonávající obecně prospěšná povolání </a:t>
            </a:r>
            <a:b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(lékaři, zdravotní sestry, vojáci, policisté, úředníci)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BD2E8DD-9B0C-CF40-8AF1-452FDF72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55" y="2759243"/>
            <a:ext cx="718888" cy="7188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EC0610A-F9B2-5743-A2BA-FF0BB3C01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55" y="1264927"/>
            <a:ext cx="721288" cy="7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4A9AD9D-02D8-454E-899C-AB9E09EA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3763788"/>
            <a:ext cx="6400800" cy="3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119068-AEE4-8743-97F1-515710C0F8EF}"/>
              </a:ext>
            </a:extLst>
          </p:cNvPr>
          <p:cNvSpPr txBox="1">
            <a:spLocks/>
          </p:cNvSpPr>
          <p:nvPr/>
        </p:nvSpPr>
        <p:spPr>
          <a:xfrm>
            <a:off x="312366" y="908031"/>
            <a:ext cx="4556412" cy="392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700" dirty="0">
              <a:latin typeface="Tahoma"/>
              <a:cs typeface="Tahoma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F817720B-C7EC-0944-9CD8-46B73BC9FC10}"/>
              </a:ext>
            </a:extLst>
          </p:cNvPr>
          <p:cNvSpPr txBox="1">
            <a:spLocks/>
          </p:cNvSpPr>
          <p:nvPr/>
        </p:nvSpPr>
        <p:spPr>
          <a:xfrm>
            <a:off x="303847" y="141611"/>
            <a:ext cx="82915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cs-CZ" sz="2000" b="1" spc="100" dirty="0">
                <a:latin typeface="Tahoma"/>
                <a:cs typeface="Tahoma"/>
              </a:rPr>
              <a:t>STÁTNÍ FOND </a:t>
            </a:r>
            <a:r>
              <a:rPr lang="cs-CZ" sz="2000" spc="100" dirty="0">
                <a:latin typeface="Tahoma"/>
                <a:cs typeface="Tahoma"/>
              </a:rPr>
              <a:t>PODPORY INVESTIC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CA079F2-399B-EA4B-BFE4-AB516F3B0602}"/>
              </a:ext>
            </a:extLst>
          </p:cNvPr>
          <p:cNvSpPr txBox="1">
            <a:spLocks/>
          </p:cNvSpPr>
          <p:nvPr/>
        </p:nvSpPr>
        <p:spPr>
          <a:xfrm>
            <a:off x="320723" y="841325"/>
            <a:ext cx="4666324" cy="392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cs-CZ" sz="1000" b="1" spc="5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fontAlgn="base">
              <a:lnSpc>
                <a:spcPct val="150000"/>
              </a:lnSpc>
            </a:pP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SFPI je samostatnou právnickou osobou zřízenou zákonem č. 211/2000 Sb. </a:t>
            </a:r>
            <a:b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patří mezi nepřímo řízené organizace MMR. Jeho posláním je podpora udržitelného rozvoje obcí, měst a regionů, bydlení a cestovního ruchu v souladu s veřejným zájmem a koncepcemi, strategickými dokumenty, programy a jinými dokumenty schválenými vládou ČR.</a:t>
            </a:r>
            <a:endParaRPr lang="cs-CZ" sz="1000" b="0" i="0" u="none" strike="noStrike" dirty="0">
              <a:solidFill>
                <a:srgbClr val="000000"/>
              </a:solidFill>
              <a:effectLst/>
              <a:latin typeface="HelveticaNeue-Light" panose="02000503000000020004" pitchFamily="2" charset="0"/>
            </a:endParaRPr>
          </a:p>
          <a:p>
            <a:pPr algn="l" fontAlgn="base">
              <a:lnSpc>
                <a:spcPct val="150000"/>
              </a:lnSpc>
            </a:pP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endParaRPr lang="cs-CZ" sz="1000" b="0" i="0" u="none" strike="noStrike" dirty="0">
              <a:solidFill>
                <a:srgbClr val="000000"/>
              </a:solidFill>
              <a:effectLst/>
              <a:latin typeface="HelveticaNeue-Light" panose="02000503000000020004" pitchFamily="2" charset="0"/>
            </a:endParaRPr>
          </a:p>
          <a:p>
            <a:pPr algn="l" fontAlgn="base">
              <a:lnSpc>
                <a:spcPct val="150000"/>
              </a:lnSpc>
            </a:pP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SFPI spoluvytváří kvalitní podmínky pro rozvoj bydlení, ať už se tím rozumí přímo kvalita budov určených k bydlení, nebo veřejná prostranství v blízkosti těchto staveb i v jejich širším okolí, a také motivuje subjekty na trhu s bydlením k péči o bytový fond, a to na úrovni národní i regionální.</a:t>
            </a:r>
            <a:endParaRPr lang="cs-CZ" sz="1000" b="0" i="0" u="none" strike="noStrike" dirty="0">
              <a:solidFill>
                <a:srgbClr val="000000"/>
              </a:solidFill>
              <a:effectLst/>
              <a:latin typeface="HelveticaNeue-Light" panose="02000503000000020004" pitchFamily="2" charset="0"/>
            </a:endParaRPr>
          </a:p>
          <a:p>
            <a:pPr algn="l" fontAlgn="base">
              <a:lnSpc>
                <a:spcPct val="150000"/>
              </a:lnSpc>
            </a:pP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endParaRPr lang="cs-CZ" sz="1000" b="0" i="0" u="none" strike="noStrike" dirty="0">
              <a:solidFill>
                <a:srgbClr val="000000"/>
              </a:solidFill>
              <a:effectLst/>
              <a:latin typeface="HelveticaNeue-Light" panose="02000503000000020004" pitchFamily="2" charset="0"/>
            </a:endParaRPr>
          </a:p>
          <a:p>
            <a:pPr algn="l" fontAlgn="base">
              <a:lnSpc>
                <a:spcPct val="150000"/>
              </a:lnSpc>
            </a:pP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SFPI také zajišťuje výběr peněžních příspěvků od cestovních kanceláří </a:t>
            </a:r>
            <a:b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do garančního fondu cestovních kanceláří a vyplácení prostředků z tohoto fondu podle zákona upravujícího některé podmínky podnikání a výkon některých činností v oblasti cestovního ruchu.</a:t>
            </a:r>
            <a:endParaRPr lang="cs-CZ" sz="1000" b="0" i="0" u="none" strike="noStrike" dirty="0">
              <a:solidFill>
                <a:srgbClr val="000000"/>
              </a:solidFill>
              <a:effectLst/>
              <a:latin typeface="HelveticaNeue-Light" panose="02000503000000020004" pitchFamily="2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7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271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31855603-BEBA-BE4B-9870-36CC4C3E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8021"/>
            <a:ext cx="9141291" cy="514350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0A1B64B-5BE8-B847-9F98-C4BDDF504CAF}"/>
              </a:ext>
            </a:extLst>
          </p:cNvPr>
          <p:cNvSpPr txBox="1">
            <a:spLocks/>
          </p:cNvSpPr>
          <p:nvPr/>
        </p:nvSpPr>
        <p:spPr>
          <a:xfrm>
            <a:off x="409457" y="285860"/>
            <a:ext cx="6827958" cy="77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spc="100" dirty="0">
                <a:latin typeface="Tahoma"/>
                <a:cs typeface="Tahoma"/>
              </a:rPr>
              <a:t>CÍLOVÁ SKUPINA </a:t>
            </a:r>
            <a:r>
              <a:rPr lang="cs-CZ" sz="2000" b="1" spc="100" dirty="0">
                <a:latin typeface="Tahoma"/>
                <a:cs typeface="Tahoma"/>
              </a:rPr>
              <a:t>NÁJEMCŮ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CB3107D-C05B-7D4B-8E84-077BD4F29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3" y="939629"/>
            <a:ext cx="722368" cy="722368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208D062-4105-7EF8-88A1-2F8BB46F1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16106"/>
              </p:ext>
            </p:extLst>
          </p:nvPr>
        </p:nvGraphicFramePr>
        <p:xfrm>
          <a:off x="491235" y="1745755"/>
          <a:ext cx="5614538" cy="3059581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394908">
                  <a:extLst>
                    <a:ext uri="{9D8B030D-6E8A-4147-A177-3AD203B41FA5}">
                      <a16:colId xmlns:a16="http://schemas.microsoft.com/office/drawing/2014/main" val="3699400332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2729126615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163738924"/>
                    </a:ext>
                  </a:extLst>
                </a:gridCol>
                <a:gridCol w="1171153">
                  <a:extLst>
                    <a:ext uri="{9D8B030D-6E8A-4147-A177-3AD203B41FA5}">
                      <a16:colId xmlns:a16="http://schemas.microsoft.com/office/drawing/2014/main" val="2386866782"/>
                    </a:ext>
                  </a:extLst>
                </a:gridCol>
              </a:tblGrid>
              <a:tr h="590084">
                <a:tc rowSpan="2"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highlight>
                            <a:srgbClr val="009A93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Složení</a:t>
                      </a:r>
                      <a:r>
                        <a:rPr lang="cs-CZ" sz="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domácnosti</a:t>
                      </a:r>
                      <a:endParaRPr lang="cs-CZ" sz="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Počty členů domácností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Strop příjmů pro dostupné bydlení </a:t>
                      </a:r>
                      <a:br>
                        <a:rPr lang="cs-CZ" sz="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cs-CZ" sz="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(čisté měsíční příjmy)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08250"/>
                  </a:ext>
                </a:extLst>
              </a:tr>
              <a:tr h="2837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Dospělí </a:t>
                      </a:r>
                      <a:br>
                        <a:rPr lang="cs-CZ" sz="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cs-CZ" sz="8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(osoby nad 13 let)</a:t>
                      </a:r>
                    </a:p>
                    <a:p>
                      <a:pPr algn="ctr"/>
                      <a:endParaRPr lang="cs-CZ" sz="8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Děti do 13 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77314"/>
                  </a:ext>
                </a:extLst>
              </a:tr>
              <a:tr h="275847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Jednotlivec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39 777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50556"/>
                  </a:ext>
                </a:extLst>
              </a:tr>
              <a:tr h="245659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Samoživitelka s 1 dítětem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51 710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81323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Samoživitelka s 2 dětmi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63 643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85878"/>
                  </a:ext>
                </a:extLst>
              </a:tr>
              <a:tr h="252483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Bezdětný pár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59 665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68315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Rodina s 1 dítětem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71 598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17248"/>
                  </a:ext>
                </a:extLst>
              </a:tr>
              <a:tr h="238836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Rodina s 2 dětmi do 13 let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83 531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194312"/>
                  </a:ext>
                </a:extLst>
              </a:tr>
              <a:tr h="232012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Rodina s 1 náctiletým a 1 malým dítětem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91 486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90371"/>
                  </a:ext>
                </a:extLst>
              </a:tr>
              <a:tr h="252484">
                <a:tc>
                  <a:txBody>
                    <a:bodyPr/>
                    <a:lstStyle/>
                    <a:p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Rodina s 2 dětmi (1 náctileté)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103 419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85114"/>
                  </a:ext>
                </a:extLst>
              </a:tr>
            </a:tbl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D0A27BC-9673-8F44-8571-1E2D9CF66A23}"/>
              </a:ext>
            </a:extLst>
          </p:cNvPr>
          <p:cNvSpPr txBox="1">
            <a:spLocks/>
          </p:cNvSpPr>
          <p:nvPr/>
        </p:nvSpPr>
        <p:spPr>
          <a:xfrm>
            <a:off x="1025137" y="1156997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10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OSOBY S ČISTÝM PŘÍJMEM DO 8. PŘÍJMOVÉHO DECILU V ČR</a:t>
            </a:r>
            <a:endParaRPr lang="cs-CZ" sz="1100" dirty="0">
              <a:solidFill>
                <a:srgbClr val="009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26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76C64F70-4CAA-EE48-947F-F6F9ECE1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2DD1438-CFFD-484C-97AD-BDD8BBE0FFE8}"/>
              </a:ext>
            </a:extLst>
          </p:cNvPr>
          <p:cNvSpPr txBox="1">
            <a:spLocks/>
          </p:cNvSpPr>
          <p:nvPr/>
        </p:nvSpPr>
        <p:spPr>
          <a:xfrm>
            <a:off x="1058088" y="1354466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VÝŠE NÁJEMNÉHO</a:t>
            </a:r>
            <a:endParaRPr lang="cs-CZ" sz="2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ED439F6-8E13-EC46-8438-96060860A665}"/>
              </a:ext>
            </a:extLst>
          </p:cNvPr>
          <p:cNvSpPr txBox="1">
            <a:spLocks/>
          </p:cNvSpPr>
          <p:nvPr/>
        </p:nvSpPr>
        <p:spPr>
          <a:xfrm>
            <a:off x="724878" y="1613139"/>
            <a:ext cx="7513091" cy="463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3" lvl="1" indent="0">
              <a:buNone/>
            </a:pPr>
            <a:r>
              <a:rPr lang="cs-CZ" sz="1100" b="0" dirty="0">
                <a:solidFill>
                  <a:srgbClr val="329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nákladové nájemné (anuita úvěru SFPI, anuita komerčního úvěru, náklady vlastního </a:t>
            </a:r>
            <a:br>
              <a:rPr lang="cs-CZ" sz="1100" b="0" dirty="0">
                <a:solidFill>
                  <a:srgbClr val="329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b="0" dirty="0">
                <a:solidFill>
                  <a:srgbClr val="329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kapitálu – včetně nákladů na pořízení pozemku nebo budovy, provozní náklady)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FF7228F-ACA7-9F48-8A02-9945474E05B4}"/>
              </a:ext>
            </a:extLst>
          </p:cNvPr>
          <p:cNvSpPr txBox="1">
            <a:spLocks/>
          </p:cNvSpPr>
          <p:nvPr/>
        </p:nvSpPr>
        <p:spPr>
          <a:xfrm>
            <a:off x="1058088" y="2512078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 TRVÁNÍ NÁJEMNÍ SMLOUVY</a:t>
            </a:r>
            <a:endParaRPr lang="cs-CZ" sz="2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EDE2DC-8EF1-B940-ACE7-2AE808A16E98}"/>
              </a:ext>
            </a:extLst>
          </p:cNvPr>
          <p:cNvSpPr txBox="1">
            <a:spLocks/>
          </p:cNvSpPr>
          <p:nvPr/>
        </p:nvSpPr>
        <p:spPr>
          <a:xfrm>
            <a:off x="1078561" y="2694220"/>
            <a:ext cx="7513091" cy="357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60"/>
              </a:lnSpc>
            </a:pPr>
            <a:r>
              <a:rPr lang="cs-CZ" sz="1100" b="0" spc="50" dirty="0">
                <a:solidFill>
                  <a:srgbClr val="329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cs-CZ" sz="1100" b="0" dirty="0">
                <a:solidFill>
                  <a:srgbClr val="329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smlouva na rok a následující alespoň na 2 roky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7FE1B26E-2EFA-3F49-B0B4-B221D21E3CCB}"/>
              </a:ext>
            </a:extLst>
          </p:cNvPr>
          <p:cNvSpPr txBox="1">
            <a:spLocks/>
          </p:cNvSpPr>
          <p:nvPr/>
        </p:nvSpPr>
        <p:spPr>
          <a:xfrm>
            <a:off x="1058088" y="3587492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JINÝ PŘÍJEMCE NEŽ ÚZEMNÍ SAMOSPRÁVNÝ CELEK</a:t>
            </a:r>
            <a:endParaRPr lang="cs-CZ" sz="20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F44F966-0396-0D40-B3E7-CE754C6D9E62}"/>
              </a:ext>
            </a:extLst>
          </p:cNvPr>
          <p:cNvSpPr txBox="1">
            <a:spLocks/>
          </p:cNvSpPr>
          <p:nvPr/>
        </p:nvSpPr>
        <p:spPr>
          <a:xfrm>
            <a:off x="1069935" y="3726622"/>
            <a:ext cx="7513091" cy="612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60"/>
              </a:lnSpc>
            </a:pPr>
            <a:r>
              <a:rPr lang="cs-CZ" sz="1100" b="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25 % </a:t>
            </a:r>
            <a:r>
              <a:rPr lang="cs-CZ" sz="1100" b="0" dirty="0">
                <a:solidFill>
                  <a:srgbClr val="329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bytů obsadí ve spolupráci s obcí nebo jinou veřejnou institucí </a:t>
            </a:r>
            <a:br>
              <a:rPr lang="cs-CZ" sz="1100" b="0" dirty="0">
                <a:solidFill>
                  <a:srgbClr val="329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b="0" dirty="0">
                <a:solidFill>
                  <a:srgbClr val="329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(armáda, policie ČR, nemocnice) </a:t>
            </a: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5CA1E57C-2D55-964D-93CC-B70B2F388C07}"/>
              </a:ext>
            </a:extLst>
          </p:cNvPr>
          <p:cNvSpPr txBox="1">
            <a:spLocks/>
          </p:cNvSpPr>
          <p:nvPr/>
        </p:nvSpPr>
        <p:spPr>
          <a:xfrm>
            <a:off x="359295" y="285860"/>
            <a:ext cx="6827958" cy="77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spc="100" dirty="0">
                <a:latin typeface="Tahoma"/>
                <a:cs typeface="Tahoma"/>
              </a:rPr>
              <a:t>PRAVIDLA PROVOZU </a:t>
            </a:r>
            <a:r>
              <a:rPr lang="cs-CZ" sz="2000" b="1" spc="100" dirty="0">
                <a:latin typeface="Tahoma"/>
                <a:cs typeface="Tahoma"/>
              </a:rPr>
              <a:t>NÁJEMNÍCH BYTŮ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54C60CE7-5A41-9F4D-A870-2EE2FE346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76" y="3329492"/>
            <a:ext cx="728725" cy="728725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B59FD946-F44E-1443-B935-C3C0BF67F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54" y="1098430"/>
            <a:ext cx="748701" cy="748701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8002D5E9-58AC-4541-8BA4-7AA7B0222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27" y="2277042"/>
            <a:ext cx="748701" cy="7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8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3E5A56C-646A-C346-9237-75316F89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3763788"/>
            <a:ext cx="6400800" cy="3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9C067E-5D81-434D-8E8F-6A4D32BBF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78" y="2170292"/>
            <a:ext cx="4354077" cy="2007103"/>
          </a:xfrm>
        </p:spPr>
        <p:txBody>
          <a:bodyPr>
            <a:normAutofit/>
          </a:bodyPr>
          <a:lstStyle/>
          <a:p>
            <a:pPr algn="l"/>
            <a:r>
              <a:rPr lang="cs-CZ" sz="36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METODICKÁ</a:t>
            </a:r>
            <a:br>
              <a:rPr lang="cs-CZ" sz="36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</a:t>
            </a:r>
            <a:endParaRPr lang="en-US" sz="36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0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901C6B96-322B-5848-B832-048B26CB9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957"/>
            <a:ext cx="9141291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B8EF3AE-B01E-9343-9CC4-FBA6771601FF}"/>
              </a:ext>
            </a:extLst>
          </p:cNvPr>
          <p:cNvSpPr txBox="1">
            <a:spLocks/>
          </p:cNvSpPr>
          <p:nvPr/>
        </p:nvSpPr>
        <p:spPr>
          <a:xfrm>
            <a:off x="411051" y="224444"/>
            <a:ext cx="6827958" cy="77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100" dirty="0">
                <a:latin typeface="Tahoma"/>
                <a:cs typeface="Tahoma"/>
              </a:rPr>
              <a:t>KOMPETENČNÍ</a:t>
            </a:r>
            <a:r>
              <a:rPr lang="cs-CZ" sz="2000" spc="100" dirty="0">
                <a:latin typeface="Tahoma"/>
                <a:cs typeface="Tahoma"/>
              </a:rPr>
              <a:t> A </a:t>
            </a:r>
            <a:r>
              <a:rPr lang="cs-CZ" sz="2000" b="1" spc="100" dirty="0">
                <a:latin typeface="Tahoma"/>
                <a:cs typeface="Tahoma"/>
              </a:rPr>
              <a:t>KOORDINAČNÍ </a:t>
            </a:r>
            <a:r>
              <a:rPr lang="cs-CZ" sz="2000" spc="100" dirty="0">
                <a:latin typeface="Tahoma"/>
                <a:cs typeface="Tahoma"/>
              </a:rPr>
              <a:t>CENTRUM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9728D7F-DF7E-0143-9AA9-4D50092CC29D}"/>
              </a:ext>
            </a:extLst>
          </p:cNvPr>
          <p:cNvSpPr txBox="1">
            <a:spLocks/>
          </p:cNvSpPr>
          <p:nvPr/>
        </p:nvSpPr>
        <p:spPr>
          <a:xfrm>
            <a:off x="411051" y="1258975"/>
            <a:ext cx="3468902" cy="29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100" b="1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EFEKTIVITA VEŘEJNÝCH INVESTIC</a:t>
            </a:r>
            <a:endParaRPr lang="cs-CZ" sz="1100" b="1" dirty="0">
              <a:solidFill>
                <a:srgbClr val="009A93"/>
              </a:solidFill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A8FBDA2D-00D5-B648-9884-64ADDF27C6B9}"/>
              </a:ext>
            </a:extLst>
          </p:cNvPr>
          <p:cNvSpPr txBox="1">
            <a:spLocks/>
          </p:cNvSpPr>
          <p:nvPr/>
        </p:nvSpPr>
        <p:spPr>
          <a:xfrm>
            <a:off x="411051" y="1515992"/>
            <a:ext cx="3543965" cy="1159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cs-CZ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zvýšení efektivity veřejných investic </a:t>
            </a:r>
            <a:br>
              <a:rPr lang="cs-CZ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regionech s ohledem na cíle EU primárně </a:t>
            </a:r>
            <a:br>
              <a:rPr lang="cs-CZ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zelené a digitální ekonomice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cs-CZ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modernizace veřejného zadávání projektů, </a:t>
            </a:r>
            <a:br>
              <a:rPr lang="cs-CZ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 procesů</a:t>
            </a:r>
            <a:endParaRPr lang="cs-CZ" sz="1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FFEA80E-1EB7-664F-98B0-81A532539C28}"/>
              </a:ext>
            </a:extLst>
          </p:cNvPr>
          <p:cNvSpPr txBox="1">
            <a:spLocks/>
          </p:cNvSpPr>
          <p:nvPr/>
        </p:nvSpPr>
        <p:spPr>
          <a:xfrm>
            <a:off x="419044" y="3048464"/>
            <a:ext cx="6172200" cy="34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100" b="1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PROJEKTOVÉ PŘÍPRAVY</a:t>
            </a:r>
            <a:endParaRPr lang="cs-CZ" sz="1100" b="1" dirty="0">
              <a:solidFill>
                <a:srgbClr val="009A93"/>
              </a:solidFill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8E62B5A7-5865-434F-9E43-047E1DC3FB1E}"/>
              </a:ext>
            </a:extLst>
          </p:cNvPr>
          <p:cNvSpPr txBox="1">
            <a:spLocks/>
          </p:cNvSpPr>
          <p:nvPr/>
        </p:nvSpPr>
        <p:spPr>
          <a:xfrm>
            <a:off x="419044" y="3510919"/>
            <a:ext cx="3078107" cy="43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ybudování sítě expertů a konzultantů</a:t>
            </a:r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E53981C3-7BED-9B42-92EB-318FA1008A8E}"/>
              </a:ext>
            </a:extLst>
          </p:cNvPr>
          <p:cNvSpPr txBox="1">
            <a:spLocks/>
          </p:cNvSpPr>
          <p:nvPr/>
        </p:nvSpPr>
        <p:spPr>
          <a:xfrm>
            <a:off x="3892937" y="1258975"/>
            <a:ext cx="3346072" cy="29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100" b="1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A PŘÍKLADY DOBRÉ PRAXE</a:t>
            </a:r>
            <a:endParaRPr lang="cs-CZ" sz="1100" b="1" dirty="0">
              <a:solidFill>
                <a:srgbClr val="009A93"/>
              </a:solidFill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E70FE21C-8C67-1443-BC3B-947B093216D5}"/>
              </a:ext>
            </a:extLst>
          </p:cNvPr>
          <p:cNvSpPr txBox="1">
            <a:spLocks/>
          </p:cNvSpPr>
          <p:nvPr/>
        </p:nvSpPr>
        <p:spPr>
          <a:xfrm>
            <a:off x="3879953" y="1515992"/>
            <a:ext cx="3421135" cy="104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odborné vzdělávací aktivity </a:t>
            </a:r>
            <a:b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semináře, konzultace, konference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sdílení praktických zkušeností a jejich prezentace v on-line prostředí</a:t>
            </a:r>
            <a:endParaRPr lang="cs-CZ" dirty="0"/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8D001068-559B-B142-AC6C-AF163AD03679}"/>
              </a:ext>
            </a:extLst>
          </p:cNvPr>
          <p:cNvSpPr txBox="1">
            <a:spLocks/>
          </p:cNvSpPr>
          <p:nvPr/>
        </p:nvSpPr>
        <p:spPr>
          <a:xfrm>
            <a:off x="3911253" y="3030686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100" b="1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KOMPETENCE</a:t>
            </a:r>
            <a:endParaRPr lang="cs-CZ" sz="1100" b="1" dirty="0">
              <a:solidFill>
                <a:srgbClr val="009A93"/>
              </a:solidFill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61359741-22D2-BB49-8BAD-B88DF934496A}"/>
              </a:ext>
            </a:extLst>
          </p:cNvPr>
          <p:cNvSpPr txBox="1">
            <a:spLocks/>
          </p:cNvSpPr>
          <p:nvPr/>
        </p:nvSpPr>
        <p:spPr>
          <a:xfrm>
            <a:off x="3900209" y="3438099"/>
            <a:ext cx="3543965" cy="107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podpoření znalostní základny odborné </a:t>
            </a:r>
            <a:b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laické veřejnosti pro kvalitní přípravu </a:t>
            </a:r>
            <a:b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 a zvýšení znalostí a dovedností </a:t>
            </a:r>
            <a:b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investorů a odborné veřejnosti (</a:t>
            </a:r>
            <a:r>
              <a:rPr lang="cs-CZ" sz="11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upskilling</a:t>
            </a: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11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2EB9504C-7845-4647-BD6A-7599223B5C13}"/>
              </a:ext>
            </a:extLst>
          </p:cNvPr>
          <p:cNvSpPr txBox="1">
            <a:spLocks/>
          </p:cNvSpPr>
          <p:nvPr/>
        </p:nvSpPr>
        <p:spPr>
          <a:xfrm>
            <a:off x="3903260" y="2843707"/>
            <a:ext cx="6172200" cy="29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cs-CZ" sz="1100" b="1" dirty="0">
              <a:solidFill>
                <a:srgbClr val="009A93"/>
              </a:solidFill>
            </a:endParaRP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7FFF2CED-A987-494F-BEB2-A70479F95A3F}"/>
              </a:ext>
            </a:extLst>
          </p:cNvPr>
          <p:cNvSpPr txBox="1">
            <a:spLocks/>
          </p:cNvSpPr>
          <p:nvPr/>
        </p:nvSpPr>
        <p:spPr>
          <a:xfrm>
            <a:off x="3903260" y="3100724"/>
            <a:ext cx="6172200" cy="62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  <a:tabLst>
                <a:tab pos="457200" algn="l"/>
              </a:tabLst>
            </a:pPr>
            <a:endParaRPr lang="cs-CZ" sz="11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27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E8766C14-6434-E449-9B00-BDCD9411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83"/>
            <a:ext cx="9141291" cy="5143500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89C29F6-5FB6-6F47-89CC-04B589A867BF}"/>
              </a:ext>
            </a:extLst>
          </p:cNvPr>
          <p:cNvSpPr txBox="1">
            <a:spLocks/>
          </p:cNvSpPr>
          <p:nvPr/>
        </p:nvSpPr>
        <p:spPr>
          <a:xfrm>
            <a:off x="1023582" y="1492924"/>
            <a:ext cx="6172200" cy="74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TÝM ODBORNÝCH PORDCŮ</a:t>
            </a:r>
            <a:r>
              <a:rPr lang="cs-CZ" sz="1800" b="1" dirty="0">
                <a:solidFill>
                  <a:srgbClr val="00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13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zajišťující komplexní konzultační, informační a edukační podporu obcí a neziskových organizací vedoucí k rozvoji kvalitní infrastruktury nájemního bydlení napříč Českou republikou</a:t>
            </a:r>
            <a:r>
              <a:rPr lang="cs-CZ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 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cs-CZ" sz="200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D94618F-16A2-D945-9B58-9A471F84A877}"/>
              </a:ext>
            </a:extLst>
          </p:cNvPr>
          <p:cNvSpPr txBox="1">
            <a:spLocks/>
          </p:cNvSpPr>
          <p:nvPr/>
        </p:nvSpPr>
        <p:spPr>
          <a:xfrm>
            <a:off x="407421" y="293881"/>
            <a:ext cx="6827958" cy="77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100" dirty="0">
                <a:latin typeface="Tahoma"/>
                <a:cs typeface="Tahoma"/>
              </a:rPr>
              <a:t>REGIONÁLNÍ</a:t>
            </a:r>
            <a:r>
              <a:rPr lang="cs-CZ" sz="2000" spc="100" dirty="0">
                <a:latin typeface="Tahoma"/>
                <a:cs typeface="Tahoma"/>
              </a:rPr>
              <a:t> CENTRA</a:t>
            </a:r>
            <a:endParaRPr lang="cs-CZ" sz="2000" b="1" spc="100" dirty="0">
              <a:latin typeface="Tahoma"/>
              <a:cs typeface="Tahoma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3303151-BA0F-1D42-ABAA-D1B307D5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5" y="1325864"/>
            <a:ext cx="664287" cy="664287"/>
          </a:xfrm>
          <a:prstGeom prst="rect">
            <a:avLst/>
          </a:prstGeom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97B9FDA8-105F-A24D-91BC-C451C65B511D}"/>
              </a:ext>
            </a:extLst>
          </p:cNvPr>
          <p:cNvSpPr txBox="1">
            <a:spLocks/>
          </p:cNvSpPr>
          <p:nvPr/>
        </p:nvSpPr>
        <p:spPr>
          <a:xfrm>
            <a:off x="1015053" y="2277783"/>
            <a:ext cx="6172200" cy="90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projektový manažer, seniorní a juniorní expert na stavební investice</a:t>
            </a:r>
            <a:endParaRPr lang="cs-CZ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CD4048BD-A990-B44B-B935-FF924B1AF5A5}"/>
              </a:ext>
            </a:extLst>
          </p:cNvPr>
          <p:cNvSpPr txBox="1">
            <a:spLocks/>
          </p:cNvSpPr>
          <p:nvPr/>
        </p:nvSpPr>
        <p:spPr>
          <a:xfrm>
            <a:off x="1015053" y="2852584"/>
            <a:ext cx="3468237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</a:t>
            </a:r>
            <a:endParaRPr lang="cs-CZ" sz="2000" dirty="0"/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5DDBDCFB-F9CA-8A4E-B347-621BCA93AEC0}"/>
              </a:ext>
            </a:extLst>
          </p:cNvPr>
          <p:cNvSpPr txBox="1">
            <a:spLocks/>
          </p:cNvSpPr>
          <p:nvPr/>
        </p:nvSpPr>
        <p:spPr>
          <a:xfrm>
            <a:off x="1023582" y="3205884"/>
            <a:ext cx="6172200" cy="354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cs-CZ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kvalitní infrastruktury dostupného nájemního bydlení v ČR</a:t>
            </a:r>
          </a:p>
          <a:p>
            <a:pPr marL="0" indent="0">
              <a:buNone/>
            </a:pPr>
            <a:r>
              <a:rPr lang="cs-CZ" sz="1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cs-CZ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9D15440B-CFB3-804B-8ABF-7C9C8ED9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66" y="2643296"/>
            <a:ext cx="664287" cy="66428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A814383-6B2F-284E-8C5C-B05E27062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4" y="1347537"/>
            <a:ext cx="665747" cy="6657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187C23-604E-D94E-9BC9-BF3D7BD71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34" y="2676632"/>
            <a:ext cx="673342" cy="67334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98C8F31-9C75-D22A-352D-8A80D89E58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1711" y="3641429"/>
            <a:ext cx="673342" cy="673342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64D3FCA-3910-CAB3-5C98-FFF6ECAAAC91}"/>
              </a:ext>
            </a:extLst>
          </p:cNvPr>
          <p:cNvSpPr txBox="1">
            <a:spLocks/>
          </p:cNvSpPr>
          <p:nvPr/>
        </p:nvSpPr>
        <p:spPr>
          <a:xfrm>
            <a:off x="945582" y="3719586"/>
            <a:ext cx="6172200" cy="74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cs-CZ" sz="200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C890C59-1AF0-57CD-9416-96B71CF9B2D6}"/>
              </a:ext>
            </a:extLst>
          </p:cNvPr>
          <p:cNvSpPr txBox="1">
            <a:spLocks/>
          </p:cNvSpPr>
          <p:nvPr/>
        </p:nvSpPr>
        <p:spPr>
          <a:xfrm>
            <a:off x="1063179" y="4089681"/>
            <a:ext cx="6172200" cy="90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sz="1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onzultace, informace, metodiky, propojení na experty</a:t>
            </a:r>
          </a:p>
        </p:txBody>
      </p:sp>
    </p:spTree>
    <p:extLst>
      <p:ext uri="{BB962C8B-B14F-4D97-AF65-F5344CB8AC3E}">
        <p14:creationId xmlns:p14="http://schemas.microsoft.com/office/powerpoint/2010/main" val="404944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E8766C14-6434-E449-9B00-BDCD9411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156" y="226673"/>
            <a:ext cx="9141291" cy="5143500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89C29F6-5FB6-6F47-89CC-04B589A867BF}"/>
              </a:ext>
            </a:extLst>
          </p:cNvPr>
          <p:cNvSpPr txBox="1">
            <a:spLocks/>
          </p:cNvSpPr>
          <p:nvPr/>
        </p:nvSpPr>
        <p:spPr>
          <a:xfrm>
            <a:off x="1023582" y="1492924"/>
            <a:ext cx="6172200" cy="74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KLIENTI</a:t>
            </a:r>
          </a:p>
          <a:p>
            <a:pPr marL="0" indent="0">
              <a:buFont typeface="Arial"/>
              <a:buNone/>
            </a:pPr>
            <a:endParaRPr lang="cs-CZ" sz="2000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D94618F-16A2-D945-9B58-9A471F84A877}"/>
              </a:ext>
            </a:extLst>
          </p:cNvPr>
          <p:cNvSpPr txBox="1">
            <a:spLocks/>
          </p:cNvSpPr>
          <p:nvPr/>
        </p:nvSpPr>
        <p:spPr>
          <a:xfrm>
            <a:off x="407421" y="293881"/>
            <a:ext cx="6827958" cy="770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100" dirty="0">
                <a:latin typeface="Tahoma"/>
                <a:cs typeface="Tahoma"/>
              </a:rPr>
              <a:t>REGIONÁLNÍ</a:t>
            </a:r>
            <a:r>
              <a:rPr lang="cs-CZ" sz="2000" spc="100" dirty="0">
                <a:latin typeface="Tahoma"/>
                <a:cs typeface="Tahoma"/>
              </a:rPr>
              <a:t> CENTRA</a:t>
            </a:r>
            <a:endParaRPr lang="cs-CZ" sz="2000" b="1" spc="100" dirty="0">
              <a:latin typeface="Tahoma"/>
              <a:cs typeface="Tahoma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3303151-BA0F-1D42-ABAA-D1B307D5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5" y="1325864"/>
            <a:ext cx="664287" cy="664287"/>
          </a:xfrm>
          <a:prstGeom prst="rect">
            <a:avLst/>
          </a:prstGeom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97B9FDA8-105F-A24D-91BC-C451C65B511D}"/>
              </a:ext>
            </a:extLst>
          </p:cNvPr>
          <p:cNvSpPr txBox="1">
            <a:spLocks/>
          </p:cNvSpPr>
          <p:nvPr/>
        </p:nvSpPr>
        <p:spPr>
          <a:xfrm>
            <a:off x="1010789" y="2030752"/>
            <a:ext cx="6172200" cy="90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1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bce a neziskové organizace</a:t>
            </a:r>
          </a:p>
          <a:p>
            <a:endParaRPr lang="cs-CZ" dirty="0"/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CD4048BD-A990-B44B-B935-FF924B1AF5A5}"/>
              </a:ext>
            </a:extLst>
          </p:cNvPr>
          <p:cNvSpPr txBox="1">
            <a:spLocks/>
          </p:cNvSpPr>
          <p:nvPr/>
        </p:nvSpPr>
        <p:spPr>
          <a:xfrm>
            <a:off x="1015053" y="2700576"/>
            <a:ext cx="3468237" cy="292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UMÍSTĚNÍ A SPOLUPRÁCE</a:t>
            </a:r>
            <a:endParaRPr lang="cs-CZ" sz="2000" dirty="0"/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5DDBDCFB-F9CA-8A4E-B347-621BCA93AEC0}"/>
              </a:ext>
            </a:extLst>
          </p:cNvPr>
          <p:cNvSpPr txBox="1">
            <a:spLocks/>
          </p:cNvSpPr>
          <p:nvPr/>
        </p:nvSpPr>
        <p:spPr>
          <a:xfrm>
            <a:off x="1023582" y="3076722"/>
            <a:ext cx="6172200" cy="4840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znikne celkem 8 regionálních center, jedno z nich bych mělo být ve Zlíně</a:t>
            </a:r>
          </a:p>
          <a:p>
            <a:pPr>
              <a:buFont typeface="Wingdings" pitchFamily="2" charset="2"/>
              <a:buChar char="§"/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jednáme o zasazení do místní, pro obce důvěryhodné, infrastruktury</a:t>
            </a:r>
            <a:endParaRPr lang="cs-CZ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9D15440B-CFB3-804B-8ABF-7C9C8ED9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66" y="2643296"/>
            <a:ext cx="664287" cy="66428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A814383-6B2F-284E-8C5C-B05E27062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34" y="1347537"/>
            <a:ext cx="665747" cy="6657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187C23-604E-D94E-9BC9-BF3D7BD71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47" y="2558614"/>
            <a:ext cx="673342" cy="6733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9ED575-C8D3-C6CA-88F0-0732D0B3F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55" y="3559882"/>
            <a:ext cx="718888" cy="718888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407DEB04-407D-E641-D029-79CA468C273D}"/>
              </a:ext>
            </a:extLst>
          </p:cNvPr>
          <p:cNvSpPr txBox="1">
            <a:spLocks/>
          </p:cNvSpPr>
          <p:nvPr/>
        </p:nvSpPr>
        <p:spPr>
          <a:xfrm>
            <a:off x="1010789" y="3732707"/>
            <a:ext cx="6172200" cy="74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ZAHÁJENÍ ČINNOSTI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cs-CZ" sz="2000" dirty="0"/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F25845AB-4115-C811-9929-A23ABA16AEEA}"/>
              </a:ext>
            </a:extLst>
          </p:cNvPr>
          <p:cNvSpPr txBox="1">
            <a:spLocks/>
          </p:cNvSpPr>
          <p:nvPr/>
        </p:nvSpPr>
        <p:spPr>
          <a:xfrm>
            <a:off x="1082843" y="4251854"/>
            <a:ext cx="6172200" cy="35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1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rvní čtvrtletí 2024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75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83FF9D6C-96AC-0A4E-AD69-90636B62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4"/>
            <a:ext cx="9141291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6C3F05C-90B3-7F42-AFAA-2493D2B7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6" y="1047884"/>
            <a:ext cx="779240" cy="104525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242966C-1046-8147-8928-714CD18108E8}"/>
              </a:ext>
            </a:extLst>
          </p:cNvPr>
          <p:cNvSpPr txBox="1">
            <a:spLocks/>
          </p:cNvSpPr>
          <p:nvPr/>
        </p:nvSpPr>
        <p:spPr>
          <a:xfrm>
            <a:off x="1295856" y="1246745"/>
            <a:ext cx="3328083" cy="104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20"/>
              </a:lnSpc>
              <a:spcAft>
                <a:spcPts val="800"/>
              </a:spcAft>
              <a:buNone/>
            </a:pPr>
            <a:r>
              <a:rPr lang="cs-CZ" sz="11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nadále nástroj MMR pro efektivní realizaci investic do rozvoje země</a:t>
            </a:r>
            <a:r>
              <a:rPr lang="cs-CZ" sz="1100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1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(např. p</a:t>
            </a:r>
            <a:r>
              <a:rPr lang="cs-C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řevzetí programů Podpora bydlení – podprogram Bytové domy bez bariér atd.)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64C3142-E463-9647-BBC2-E49C4FFF7172}"/>
              </a:ext>
            </a:extLst>
          </p:cNvPr>
          <p:cNvSpPr txBox="1">
            <a:spLocks/>
          </p:cNvSpPr>
          <p:nvPr/>
        </p:nvSpPr>
        <p:spPr>
          <a:xfrm>
            <a:off x="718393" y="1337268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4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sz="14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05E2B8-D23E-A746-ADA8-4240188E72CE}"/>
              </a:ext>
            </a:extLst>
          </p:cNvPr>
          <p:cNvSpPr txBox="1">
            <a:spLocks/>
          </p:cNvSpPr>
          <p:nvPr/>
        </p:nvSpPr>
        <p:spPr>
          <a:xfrm>
            <a:off x="1305193" y="2223367"/>
            <a:ext cx="1903459" cy="655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finančně stabilní partner</a:t>
            </a: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investice do infrastruktury </a:t>
            </a:r>
            <a:b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 regionech </a:t>
            </a:r>
            <a:endParaRPr lang="cs-CZ" sz="11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/>
              <a:buNone/>
            </a:pP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8A71B55-1B5E-EA44-88B0-DE384AC3A5C5}"/>
              </a:ext>
            </a:extLst>
          </p:cNvPr>
          <p:cNvSpPr txBox="1">
            <a:spLocks/>
          </p:cNvSpPr>
          <p:nvPr/>
        </p:nvSpPr>
        <p:spPr>
          <a:xfrm>
            <a:off x="1278691" y="3153682"/>
            <a:ext cx="2219331" cy="5346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1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centrální místo </a:t>
            </a: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české veřejné </a:t>
            </a:r>
            <a:b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správy v oblasti rozvoje bydlení</a:t>
            </a:r>
            <a:endParaRPr lang="cs-CZ" sz="11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/>
              <a:buNone/>
            </a:pP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71804B8-33E4-1C4B-9A7D-B6A8EDBE4B35}"/>
              </a:ext>
            </a:extLst>
          </p:cNvPr>
          <p:cNvSpPr txBox="1">
            <a:spLocks/>
          </p:cNvSpPr>
          <p:nvPr/>
        </p:nvSpPr>
        <p:spPr>
          <a:xfrm>
            <a:off x="1285750" y="4064790"/>
            <a:ext cx="3320369" cy="80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20"/>
              </a:lnSpc>
              <a:spcAft>
                <a:spcPts val="800"/>
              </a:spcAft>
              <a:buNone/>
            </a:pPr>
            <a:r>
              <a:rPr lang="cs-CZ" sz="11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spolehlivý partner veřejného a soukromého sektoru</a:t>
            </a: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který rozumí jeho zájmům a rizikům </a:t>
            </a:r>
            <a:b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chce zprostředkovávat efektivní spolupráci  </a:t>
            </a:r>
            <a:endParaRPr lang="cs-CZ" sz="11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/>
              <a:buNone/>
            </a:pPr>
            <a:endParaRPr lang="en-US" sz="1700" dirty="0">
              <a:latin typeface="Tahoma"/>
              <a:cs typeface="Tahoma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6F0053-58DD-504E-A2BD-3F249B135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58" y="1987705"/>
            <a:ext cx="779240" cy="104525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25EB0C5-3593-DE46-9D5C-939DDEA02D33}"/>
              </a:ext>
            </a:extLst>
          </p:cNvPr>
          <p:cNvSpPr txBox="1">
            <a:spLocks/>
          </p:cNvSpPr>
          <p:nvPr/>
        </p:nvSpPr>
        <p:spPr>
          <a:xfrm>
            <a:off x="713914" y="2285110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8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8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sz="18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6E224C3-612E-0342-9B83-F119BE68E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58" y="2930144"/>
            <a:ext cx="779240" cy="104525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E9D5EEB-BA51-A148-A38E-FE12058087C9}"/>
              </a:ext>
            </a:extLst>
          </p:cNvPr>
          <p:cNvSpPr txBox="1">
            <a:spLocks/>
          </p:cNvSpPr>
          <p:nvPr/>
        </p:nvSpPr>
        <p:spPr>
          <a:xfrm>
            <a:off x="713914" y="3235570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8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8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cs-CZ" sz="18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CC7E46A-6DE9-3E42-B7A3-EBBF8A62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58" y="3854901"/>
            <a:ext cx="779240" cy="1045257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E5772F3-529C-B845-ACDF-C1568A6601DE}"/>
              </a:ext>
            </a:extLst>
          </p:cNvPr>
          <p:cNvSpPr txBox="1">
            <a:spLocks/>
          </p:cNvSpPr>
          <p:nvPr/>
        </p:nvSpPr>
        <p:spPr>
          <a:xfrm>
            <a:off x="721935" y="4160327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8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8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cs-CZ" sz="18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DB147AB6-E74C-6D42-A3F1-2363B299532F}"/>
              </a:ext>
            </a:extLst>
          </p:cNvPr>
          <p:cNvSpPr txBox="1">
            <a:spLocks/>
          </p:cNvSpPr>
          <p:nvPr/>
        </p:nvSpPr>
        <p:spPr>
          <a:xfrm>
            <a:off x="550735" y="210411"/>
            <a:ext cx="44921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spc="100" dirty="0">
                <a:latin typeface="Tahoma"/>
                <a:cs typeface="Tahoma"/>
              </a:rPr>
              <a:t>VÝHLED SFPI </a:t>
            </a:r>
            <a:r>
              <a:rPr lang="cs-CZ" sz="2000" spc="100" dirty="0">
                <a:latin typeface="Tahoma"/>
                <a:cs typeface="Tahoma"/>
              </a:rPr>
              <a:t>NA ROK 2024</a:t>
            </a:r>
          </a:p>
        </p:txBody>
      </p:sp>
    </p:spTree>
    <p:extLst>
      <p:ext uri="{BB962C8B-B14F-4D97-AF65-F5344CB8AC3E}">
        <p14:creationId xmlns:p14="http://schemas.microsoft.com/office/powerpoint/2010/main" val="384628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1BB0D9-EA15-CF42-8C38-51322BBF6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5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3E5A56C-646A-C346-9237-75316F89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3763788"/>
            <a:ext cx="6400800" cy="3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9C067E-5D81-434D-8E8F-6A4D32BBF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78" y="2170292"/>
            <a:ext cx="4354077" cy="2007103"/>
          </a:xfrm>
        </p:spPr>
        <p:txBody>
          <a:bodyPr>
            <a:normAutofit/>
          </a:bodyPr>
          <a:lstStyle/>
          <a:p>
            <a:pPr algn="l"/>
            <a:r>
              <a:rPr lang="cs-CZ" sz="36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</a:t>
            </a:r>
            <a:br>
              <a:rPr lang="cs-CZ" sz="36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POZORNOST</a:t>
            </a:r>
            <a:br>
              <a:rPr lang="cs-CZ" sz="36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1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rysavka.daniel@sfpi.cz</a:t>
            </a:r>
            <a:endParaRPr lang="en-US" sz="36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1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371600" y="3763788"/>
            <a:ext cx="6400800" cy="3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DF97B6-B3F0-184A-A96C-06945936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D80E7B9-6FB1-7D42-B280-0338F6EE6071}"/>
              </a:ext>
            </a:extLst>
          </p:cNvPr>
          <p:cNvSpPr txBox="1">
            <a:spLocks/>
          </p:cNvSpPr>
          <p:nvPr/>
        </p:nvSpPr>
        <p:spPr>
          <a:xfrm>
            <a:off x="4200300" y="1262849"/>
            <a:ext cx="4556412" cy="405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80"/>
              </a:lnSpc>
            </a:pP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Mgr. Daniel </a:t>
            </a:r>
            <a:r>
              <a:rPr lang="cs-CZ" sz="1200" b="1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Ryšávka</a:t>
            </a:r>
            <a:r>
              <a:rPr lang="cs-CZ" sz="12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ředitel SFPI</a:t>
            </a:r>
          </a:p>
          <a:p>
            <a:pPr algn="l">
              <a:lnSpc>
                <a:spcPts val="1880"/>
              </a:lnSpc>
            </a:pPr>
            <a:endParaRPr lang="cs-CZ" sz="1400" b="1" spc="5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Daniel </a:t>
            </a:r>
            <a:r>
              <a:rPr lang="cs-CZ" sz="1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Ryšávka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je absolventem Masarykovy univerzity v Brně a francouzské prestižní školy pro nejvyšší státní úředníky </a:t>
            </a:r>
            <a:r>
              <a:rPr lang="cs-CZ" sz="1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École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cs-CZ" sz="1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nationale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cs-CZ" sz="10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d´administration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(ENA) ve Štrasburku. Do funkce ředitele Státního fondu podpory investic </a:t>
            </a:r>
            <a:b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byl uveden ministrem Ivanem Bartošem na začátku května 2023, předtím pracoval v Národní rozvojové bance, kde získal zkušenosti v oblasti přípravy finančních nástrojů a veřejného investování. Jako ředitel SFPI se zaměřuje </a:t>
            </a:r>
            <a:b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na projektovou podporu a financování sociálního a dostupného nájemního bydlení. </a:t>
            </a:r>
            <a:endParaRPr lang="cs-CZ" sz="10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1880"/>
              </a:lnSpc>
            </a:pPr>
            <a:endParaRPr lang="cs-CZ" sz="11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7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3217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DE3344D-A463-8E46-9679-5D9EA6EB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0CBB6B0-0CBE-6E4E-B13A-BC870DE54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68" y="1397125"/>
            <a:ext cx="779240" cy="104525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8D94F6-0EBE-6A4C-AB21-EA86E68A3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50" y="1687493"/>
            <a:ext cx="4772418" cy="4055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NÁSTROJE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C7E6B2C-B9B2-B143-AB09-AE408416ACEA}"/>
              </a:ext>
            </a:extLst>
          </p:cNvPr>
          <p:cNvSpPr txBox="1">
            <a:spLocks/>
          </p:cNvSpPr>
          <p:nvPr/>
        </p:nvSpPr>
        <p:spPr>
          <a:xfrm>
            <a:off x="601916" y="1648724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600" b="1" kern="10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cs-CZ" sz="16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cs-CZ" sz="16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1B8FEBF-370A-A64C-919E-D65F4102BD58}"/>
              </a:ext>
            </a:extLst>
          </p:cNvPr>
          <p:cNvSpPr txBox="1">
            <a:spLocks/>
          </p:cNvSpPr>
          <p:nvPr/>
        </p:nvSpPr>
        <p:spPr>
          <a:xfrm>
            <a:off x="1203763" y="2624189"/>
            <a:ext cx="4772418" cy="40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METODICKÁ PODPORA A PORADENSTVÍ</a:t>
            </a:r>
          </a:p>
          <a:p>
            <a:pPr marL="0" indent="0" algn="just">
              <a:buFont typeface="Arial"/>
              <a:buNone/>
            </a:pPr>
            <a:endParaRPr lang="en-US" sz="1700" dirty="0">
              <a:latin typeface="Tahoma"/>
              <a:cs typeface="Tahoma"/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EEF15457-DC32-0541-AF1A-57A5E04B7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78" y="2331345"/>
            <a:ext cx="779240" cy="1045257"/>
          </a:xfrm>
          <a:prstGeom prst="rect">
            <a:avLst/>
          </a:prstGeom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D2769D18-A5D8-DF4E-86FA-290A80C72ADC}"/>
              </a:ext>
            </a:extLst>
          </p:cNvPr>
          <p:cNvSpPr txBox="1">
            <a:spLocks/>
          </p:cNvSpPr>
          <p:nvPr/>
        </p:nvSpPr>
        <p:spPr>
          <a:xfrm>
            <a:off x="597562" y="2590965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6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6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58761B3F-89C1-F34C-A25A-2C55FCAEBB4E}"/>
              </a:ext>
            </a:extLst>
          </p:cNvPr>
          <p:cNvSpPr txBox="1">
            <a:spLocks/>
          </p:cNvSpPr>
          <p:nvPr/>
        </p:nvSpPr>
        <p:spPr>
          <a:xfrm>
            <a:off x="1202124" y="3130728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endParaRPr lang="cs-CZ" sz="18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Nadpis 1">
            <a:extLst>
              <a:ext uri="{FF2B5EF4-FFF2-40B4-BE49-F238E27FC236}">
                <a16:creationId xmlns:a16="http://schemas.microsoft.com/office/drawing/2014/main" id="{20088613-B0AF-CE4F-A4FC-AC509550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24" y="361551"/>
            <a:ext cx="8291512" cy="857250"/>
          </a:xfrm>
        </p:spPr>
        <p:txBody>
          <a:bodyPr/>
          <a:lstStyle/>
          <a:p>
            <a:pPr algn="l"/>
            <a:r>
              <a:rPr lang="cs-CZ" sz="2000" b="1" spc="100" dirty="0">
                <a:latin typeface="Tahoma"/>
                <a:cs typeface="Tahoma"/>
              </a:rPr>
              <a:t>SMĚŘOVÁNÍ </a:t>
            </a:r>
            <a:r>
              <a:rPr lang="cs-CZ" sz="2000" spc="100" dirty="0">
                <a:latin typeface="Tahoma"/>
                <a:cs typeface="Tahoma"/>
              </a:rPr>
              <a:t>STÁTNÍHO FONDU PODPORY IVESTIC</a:t>
            </a:r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C256B011-EDFF-DBA0-3573-ED621EB11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83" y="4013109"/>
            <a:ext cx="6328918" cy="10548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17C7E01-B03E-46B1-0E55-CD80D9B45A5D}"/>
              </a:ext>
            </a:extLst>
          </p:cNvPr>
          <p:cNvSpPr txBox="1">
            <a:spLocks/>
          </p:cNvSpPr>
          <p:nvPr/>
        </p:nvSpPr>
        <p:spPr>
          <a:xfrm>
            <a:off x="1216681" y="2971061"/>
            <a:ext cx="4772418" cy="37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1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je financovaná z </a:t>
            </a:r>
            <a:r>
              <a:rPr lang="cs-CZ" sz="11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Národního plánu obnovy</a:t>
            </a:r>
            <a:endParaRPr lang="cs-CZ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/>
              <a:buNone/>
            </a:pPr>
            <a:endParaRPr lang="en-US" sz="17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7553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3E5A56C-646A-C346-9237-75316F89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1600" y="3763788"/>
            <a:ext cx="6400800" cy="3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0F41B3-D458-024C-B64A-241FB171E03E}"/>
              </a:ext>
            </a:extLst>
          </p:cNvPr>
          <p:cNvSpPr txBox="1">
            <a:spLocks/>
          </p:cNvSpPr>
          <p:nvPr/>
        </p:nvSpPr>
        <p:spPr>
          <a:xfrm>
            <a:off x="4823436" y="2147621"/>
            <a:ext cx="4607731" cy="200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br>
              <a:rPr lang="cs-CZ" sz="30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000" b="1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NÁJEMNÍ BYDLENÍ</a:t>
            </a:r>
            <a:endParaRPr lang="en-US" sz="3000" b="1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814DED4-D9C3-404C-9EB5-E2F387141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7B6141-01BA-2193-C01D-4F1ACF08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40" y="796854"/>
            <a:ext cx="7725205" cy="442950"/>
          </a:xfrm>
        </p:spPr>
        <p:txBody>
          <a:bodyPr>
            <a:noAutofit/>
          </a:bodyPr>
          <a:lstStyle/>
          <a:p>
            <a:pPr algn="l"/>
            <a:r>
              <a:rPr lang="cs-CZ" sz="2000" b="1" spc="100" dirty="0">
                <a:latin typeface="Tahoma"/>
                <a:cs typeface="Tahoma"/>
              </a:rPr>
              <a:t>ALOKACE</a:t>
            </a:r>
            <a:r>
              <a:rPr lang="cs-CZ" sz="2000" spc="100" dirty="0">
                <a:latin typeface="Tahoma"/>
                <a:cs typeface="Tahoma"/>
              </a:rPr>
              <a:t> PROGRAMU</a:t>
            </a:r>
            <a:br>
              <a:rPr lang="en-US" sz="2000" b="1" dirty="0">
                <a:solidFill>
                  <a:srgbClr val="329C88"/>
                </a:solidFill>
                <a:latin typeface="Tahoma"/>
                <a:cs typeface="Tahoma"/>
              </a:rPr>
            </a:br>
            <a:endParaRPr lang="cs-CZ" sz="2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14540" y="1392156"/>
            <a:ext cx="8401050" cy="3590924"/>
          </a:xfrm>
        </p:spPr>
        <p:txBody>
          <a:bodyPr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cs-CZ" sz="1400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PRO </a:t>
            </a:r>
            <a:r>
              <a:rPr lang="cs-CZ" sz="1400" b="1" spc="5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PRÁVNICKÉ OSOBY</a:t>
            </a:r>
          </a:p>
          <a:p>
            <a:pPr marL="0" indent="0">
              <a:lnSpc>
                <a:spcPts val="1880"/>
              </a:lnSpc>
              <a:buNone/>
            </a:pPr>
            <a:endParaRPr lang="cs-CZ" sz="1400" b="1" spc="5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1880"/>
              </a:lnSpc>
              <a:buNone/>
            </a:pPr>
            <a:r>
              <a:rPr lang="cs-CZ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 žádostí od 15. 5., ukončen již 31. 8. 2023 – rozpočet programu </a:t>
            </a:r>
            <a:br>
              <a:rPr lang="cs-CZ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za necelé 4 měsíce vyčerpán. </a:t>
            </a:r>
          </a:p>
          <a:p>
            <a:pPr marL="0" indent="0">
              <a:buNone/>
            </a:pP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1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1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Celková alokace programu </a:t>
            </a:r>
            <a:r>
              <a:rPr lang="cs-CZ" sz="11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mil. Kč</a:t>
            </a:r>
            <a:r>
              <a:rPr lang="cs-CZ" sz="11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přičemž:</a:t>
            </a:r>
          </a:p>
          <a:p>
            <a:pPr marL="0" indent="0">
              <a:buNone/>
            </a:pPr>
            <a:endParaRPr lang="cs-CZ" sz="11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520"/>
              </a:lnSpc>
              <a:buFont typeface="Wingdings" pitchFamily="2" charset="2"/>
              <a:buChar char="§"/>
            </a:pPr>
            <a:r>
              <a:rPr lang="cs-CZ" sz="11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mil. Kč </a:t>
            </a:r>
            <a:r>
              <a:rPr lang="cs-CZ" sz="11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územní samosprávné celky</a:t>
            </a:r>
          </a:p>
          <a:p>
            <a:pPr>
              <a:lnSpc>
                <a:spcPts val="1520"/>
              </a:lnSpc>
              <a:buFont typeface="Wingdings" pitchFamily="2" charset="2"/>
              <a:buChar char="§"/>
            </a:pPr>
            <a:r>
              <a:rPr lang="cs-CZ" sz="11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mil. Kč </a:t>
            </a:r>
            <a:r>
              <a:rPr lang="cs-CZ" sz="11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ostatní právnické osoby</a:t>
            </a:r>
          </a:p>
          <a:p>
            <a:pPr>
              <a:lnSpc>
                <a:spcPts val="1520"/>
              </a:lnSpc>
              <a:buFont typeface="Wingdings" pitchFamily="2" charset="2"/>
              <a:buChar char="§"/>
            </a:pPr>
            <a:r>
              <a:rPr lang="cs-CZ" sz="11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velký zájem byla alokace navýšena v úvěrové části </a:t>
            </a:r>
            <a:r>
              <a:rPr lang="cs-CZ" sz="11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 256 mil. Kč.</a:t>
            </a:r>
            <a:r>
              <a:rPr lang="cs-CZ" sz="1100" dirty="0">
                <a:effectLst/>
              </a:rPr>
              <a:t> </a:t>
            </a:r>
            <a:endParaRPr lang="cs-CZ" sz="11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1200" spc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1171" y="1262462"/>
            <a:ext cx="8124793" cy="3435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0000"/>
              </a:solidFill>
              <a:latin typeface="Tahoma"/>
              <a:cs typeface="Tahoma"/>
            </a:endParaRPr>
          </a:p>
          <a:p>
            <a:endParaRPr lang="en-US" sz="1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61B4D8-A878-3B48-A63D-63C703A0E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8"/>
          <a:stretch/>
        </p:blipFill>
        <p:spPr>
          <a:xfrm>
            <a:off x="108487" y="2708013"/>
            <a:ext cx="7337025" cy="23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033F462-767C-7542-B261-61393ED1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1170" y="1022327"/>
            <a:ext cx="8054189" cy="375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CCBCC7-FB75-698A-2634-7DFB8B13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18" y="210048"/>
            <a:ext cx="8291512" cy="857250"/>
          </a:xfrm>
        </p:spPr>
        <p:txBody>
          <a:bodyPr/>
          <a:lstStyle/>
          <a:p>
            <a:pPr algn="l">
              <a:lnSpc>
                <a:spcPts val="2800"/>
              </a:lnSpc>
            </a:pPr>
            <a:r>
              <a:rPr lang="cs-CZ" sz="2000" b="1" spc="100" dirty="0">
                <a:latin typeface="Tahoma"/>
                <a:cs typeface="Tahoma"/>
              </a:rPr>
              <a:t>VYHODNOCENÍ </a:t>
            </a:r>
            <a:r>
              <a:rPr lang="cs-CZ" sz="2000" spc="100" dirty="0">
                <a:latin typeface="Tahoma"/>
                <a:cs typeface="Tahoma"/>
              </a:rPr>
              <a:t>PROGRAMU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75121-C51E-054E-82DE-A624E69B4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3" t="3212" r="50000" b="21568"/>
          <a:stretch/>
        </p:blipFill>
        <p:spPr>
          <a:xfrm>
            <a:off x="548641" y="1106105"/>
            <a:ext cx="3897171" cy="187847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B655263-4BF3-8A46-A24C-AB137FDEA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57" t="6330" r="4231" b="13316"/>
          <a:stretch/>
        </p:blipFill>
        <p:spPr>
          <a:xfrm>
            <a:off x="1815199" y="3007641"/>
            <a:ext cx="3867684" cy="20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1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D22702F-77EE-0444-A847-1EB19EF23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CCBCC7-FB75-698A-2634-7DFB8B13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68" y="186992"/>
            <a:ext cx="8291512" cy="857250"/>
          </a:xfrm>
        </p:spPr>
        <p:txBody>
          <a:bodyPr/>
          <a:lstStyle/>
          <a:p>
            <a:pPr algn="l"/>
            <a:r>
              <a:rPr lang="cs-CZ" sz="2000" b="1" spc="100" dirty="0">
                <a:latin typeface="Tahoma"/>
                <a:cs typeface="Tahoma"/>
              </a:rPr>
              <a:t>VYHODNOCENÍ </a:t>
            </a:r>
            <a:r>
              <a:rPr lang="cs-CZ" sz="2000" spc="100" dirty="0">
                <a:latin typeface="Tahoma"/>
                <a:cs typeface="Tahoma"/>
              </a:rPr>
              <a:t>PROGRAMU</a:t>
            </a:r>
            <a:endParaRPr lang="cs-CZ" sz="2000" spc="100" dirty="0">
              <a:solidFill>
                <a:srgbClr val="009A93"/>
              </a:solidFill>
              <a:latin typeface="Tahoma"/>
              <a:cs typeface="Tahom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1170" y="1022327"/>
            <a:ext cx="8054189" cy="375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E616F813-F373-644B-AE50-778EC1A1F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3450"/>
              </p:ext>
            </p:extLst>
          </p:nvPr>
        </p:nvGraphicFramePr>
        <p:xfrm>
          <a:off x="548641" y="1518456"/>
          <a:ext cx="2905125" cy="276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39539AEA-D88F-D942-9B85-20316F5F8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951889"/>
              </p:ext>
            </p:extLst>
          </p:nvPr>
        </p:nvGraphicFramePr>
        <p:xfrm>
          <a:off x="3405814" y="1518456"/>
          <a:ext cx="2819400" cy="277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905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1202A62C-68DB-D841-B4A2-7EC00DBF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0CBB6B0-0CBE-6E4E-B13A-BC870DE54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58" y="1094844"/>
            <a:ext cx="779240" cy="104525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8D94F6-0EBE-6A4C-AB21-EA86E68A3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010" y="1226253"/>
            <a:ext cx="4772418" cy="67989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1600" b="1" kern="100" dirty="0">
                <a:solidFill>
                  <a:srgbClr val="009A9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s nejvyšším objemem dotací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Moravskoslezský, </a:t>
            </a:r>
            <a:r>
              <a:rPr lang="cs-CZ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37,5 mil. Kč</a:t>
            </a:r>
            <a:endParaRPr lang="en-US" sz="1400" b="1" dirty="0">
              <a:latin typeface="Tahoma"/>
              <a:cs typeface="Tahoma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C7E6B2C-B9B2-B143-AB09-AE408416ACEA}"/>
              </a:ext>
            </a:extLst>
          </p:cNvPr>
          <p:cNvSpPr txBox="1">
            <a:spLocks/>
          </p:cNvSpPr>
          <p:nvPr/>
        </p:nvSpPr>
        <p:spPr>
          <a:xfrm>
            <a:off x="1214035" y="1384228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4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cs-CZ" sz="14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1B8FEBF-370A-A64C-919E-D65F4102BD58}"/>
              </a:ext>
            </a:extLst>
          </p:cNvPr>
          <p:cNvSpPr txBox="1">
            <a:spLocks/>
          </p:cNvSpPr>
          <p:nvPr/>
        </p:nvSpPr>
        <p:spPr>
          <a:xfrm>
            <a:off x="1899010" y="2070880"/>
            <a:ext cx="4772418" cy="71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6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s nejvyšším objemem úvěrů</a:t>
            </a:r>
          </a:p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Zlínský, </a:t>
            </a:r>
            <a:r>
              <a:rPr lang="cs-CZ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375,6 mil. Kč</a:t>
            </a:r>
            <a:endParaRPr lang="cs-CZ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/>
              <a:buNone/>
            </a:pP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7A8E36FE-0269-5447-BA2D-7B4CF223F5A9}"/>
              </a:ext>
            </a:extLst>
          </p:cNvPr>
          <p:cNvSpPr txBox="1">
            <a:spLocks/>
          </p:cNvSpPr>
          <p:nvPr/>
        </p:nvSpPr>
        <p:spPr>
          <a:xfrm>
            <a:off x="1899010" y="2948863"/>
            <a:ext cx="4772418" cy="71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6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s nejvíce byty</a:t>
            </a:r>
          </a:p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Zlínský, </a:t>
            </a:r>
            <a:r>
              <a:rPr lang="cs-CZ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135 bytů</a:t>
            </a:r>
            <a:endParaRPr lang="cs-CZ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/>
              <a:buNone/>
            </a:pP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713E6E5-9627-FF42-B1B7-3F1718FA297E}"/>
              </a:ext>
            </a:extLst>
          </p:cNvPr>
          <p:cNvSpPr txBox="1">
            <a:spLocks/>
          </p:cNvSpPr>
          <p:nvPr/>
        </p:nvSpPr>
        <p:spPr>
          <a:xfrm>
            <a:off x="1899010" y="3858938"/>
            <a:ext cx="4772418" cy="71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6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s nevyšší celkovou podporou</a:t>
            </a:r>
          </a:p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Vysočina, </a:t>
            </a:r>
            <a:r>
              <a:rPr lang="cs-CZ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127,3 mil. Kč</a:t>
            </a:r>
            <a:endParaRPr lang="cs-CZ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Arial"/>
              <a:buNone/>
            </a:pPr>
            <a:endParaRPr lang="en-US" sz="1700" dirty="0">
              <a:latin typeface="Tahoma"/>
              <a:cs typeface="Tahoma"/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EEF15457-DC32-0541-AF1A-57A5E04B7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68" y="1953494"/>
            <a:ext cx="779240" cy="1045257"/>
          </a:xfrm>
          <a:prstGeom prst="rect">
            <a:avLst/>
          </a:prstGeom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D2769D18-A5D8-DF4E-86FA-290A80C72ADC}"/>
              </a:ext>
            </a:extLst>
          </p:cNvPr>
          <p:cNvSpPr txBox="1">
            <a:spLocks/>
          </p:cNvSpPr>
          <p:nvPr/>
        </p:nvSpPr>
        <p:spPr>
          <a:xfrm>
            <a:off x="1202124" y="2250899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8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8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cs-CZ" sz="18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4EF44474-6F01-AA43-9041-4DF0973FB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68" y="2825302"/>
            <a:ext cx="779240" cy="1045257"/>
          </a:xfrm>
          <a:prstGeom prst="rect">
            <a:avLst/>
          </a:prstGeom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58761B3F-89C1-F34C-A25A-2C55FCAEBB4E}"/>
              </a:ext>
            </a:extLst>
          </p:cNvPr>
          <p:cNvSpPr txBox="1">
            <a:spLocks/>
          </p:cNvSpPr>
          <p:nvPr/>
        </p:nvSpPr>
        <p:spPr>
          <a:xfrm>
            <a:off x="1202124" y="3130728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8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8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cs-CZ" sz="18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11B33B86-E5C8-C24E-9F16-87BEABD0A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23" y="3672170"/>
            <a:ext cx="779240" cy="1045257"/>
          </a:xfrm>
          <a:prstGeom prst="rect">
            <a:avLst/>
          </a:prstGeom>
        </p:spPr>
      </p:pic>
      <p:sp>
        <p:nvSpPr>
          <p:cNvPr id="40" name="Subtitle 2">
            <a:extLst>
              <a:ext uri="{FF2B5EF4-FFF2-40B4-BE49-F238E27FC236}">
                <a16:creationId xmlns:a16="http://schemas.microsoft.com/office/drawing/2014/main" id="{AFB5C06A-AEF8-D440-870B-9D7ED14024EB}"/>
              </a:ext>
            </a:extLst>
          </p:cNvPr>
          <p:cNvSpPr txBox="1">
            <a:spLocks/>
          </p:cNvSpPr>
          <p:nvPr/>
        </p:nvSpPr>
        <p:spPr>
          <a:xfrm>
            <a:off x="1208200" y="3977596"/>
            <a:ext cx="418789" cy="478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/>
              <a:buNone/>
            </a:pPr>
            <a:r>
              <a:rPr lang="cs-CZ" sz="1800" b="1" kern="100" dirty="0">
                <a:solidFill>
                  <a:srgbClr val="009A9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8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cs-CZ" sz="1800" dirty="0">
              <a:solidFill>
                <a:srgbClr val="009A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Nadpis 1">
            <a:extLst>
              <a:ext uri="{FF2B5EF4-FFF2-40B4-BE49-F238E27FC236}">
                <a16:creationId xmlns:a16="http://schemas.microsoft.com/office/drawing/2014/main" id="{20088613-B0AF-CE4F-A4FC-AC509550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78" y="210411"/>
            <a:ext cx="8291512" cy="857250"/>
          </a:xfrm>
        </p:spPr>
        <p:txBody>
          <a:bodyPr/>
          <a:lstStyle/>
          <a:p>
            <a:pPr algn="l"/>
            <a:r>
              <a:rPr lang="cs-CZ" sz="2000" b="1" spc="100" dirty="0">
                <a:latin typeface="Tahoma"/>
                <a:cs typeface="Tahoma"/>
              </a:rPr>
              <a:t>PROJEKTY </a:t>
            </a:r>
            <a:r>
              <a:rPr lang="cs-CZ" sz="2000" spc="100" dirty="0">
                <a:latin typeface="Tahoma"/>
                <a:cs typeface="Tahoma"/>
              </a:rPr>
              <a:t>V KRAJÍCH</a:t>
            </a:r>
          </a:p>
        </p:txBody>
      </p:sp>
    </p:spTree>
    <p:extLst>
      <p:ext uri="{BB962C8B-B14F-4D97-AF65-F5344CB8AC3E}">
        <p14:creationId xmlns:p14="http://schemas.microsoft.com/office/powerpoint/2010/main" val="381695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10072</TotalTime>
  <Words>1420</Words>
  <Application>Microsoft Office PowerPoint</Application>
  <PresentationFormat>Předvádění na obrazovce (16:9)</PresentationFormat>
  <Paragraphs>260</Paragraphs>
  <Slides>28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HelveticaNeue-Light</vt:lpstr>
      <vt:lpstr>Tahoma</vt:lpstr>
      <vt:lpstr>Wingdings</vt:lpstr>
      <vt:lpstr>Office Theme</vt:lpstr>
      <vt:lpstr>Prezentace aplikace PowerPoint</vt:lpstr>
      <vt:lpstr>Prezentace aplikace PowerPoint</vt:lpstr>
      <vt:lpstr>Prezentace aplikace PowerPoint</vt:lpstr>
      <vt:lpstr>SMĚŘOVÁNÍ STÁTNÍHO FONDU PODPORY IVESTIC</vt:lpstr>
      <vt:lpstr>Prezentace aplikace PowerPoint</vt:lpstr>
      <vt:lpstr>ALOKACE PROGRAMU </vt:lpstr>
      <vt:lpstr>VYHODNOCENÍ PROGRAMU</vt:lpstr>
      <vt:lpstr>VYHODNOCENÍ PROGRAMU</vt:lpstr>
      <vt:lpstr>PROJEKTY V KRAJÍCH</vt:lpstr>
      <vt:lpstr>PROJEKTY V KRAJÍCH</vt:lpstr>
      <vt:lpstr>PŘÍKLADY Z PRAXE</vt:lpstr>
      <vt:lpstr>PODMÍNKY PROVOZU A NÁJMU BYTŮ</vt:lpstr>
      <vt:lpstr>PROGRAM DOSTUPNÉ BYDLENÍ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METODICKÁ PODPORA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rysavka.daniel@sfpi.cz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Jitka</dc:creator>
  <cp:lastModifiedBy>Marcela Porvazníková</cp:lastModifiedBy>
  <cp:revision>229</cp:revision>
  <cp:lastPrinted>2021-02-25T09:58:40Z</cp:lastPrinted>
  <dcterms:created xsi:type="dcterms:W3CDTF">2020-06-19T12:59:47Z</dcterms:created>
  <dcterms:modified xsi:type="dcterms:W3CDTF">2023-11-21T10:09:58Z</dcterms:modified>
</cp:coreProperties>
</file>