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360" r:id="rId2"/>
    <p:sldId id="343" r:id="rId3"/>
    <p:sldId id="361" r:id="rId4"/>
    <p:sldId id="354" r:id="rId5"/>
    <p:sldId id="363" r:id="rId6"/>
    <p:sldId id="356" r:id="rId7"/>
    <p:sldId id="351" r:id="rId8"/>
    <p:sldId id="362" r:id="rId9"/>
    <p:sldId id="404" r:id="rId10"/>
    <p:sldId id="405" r:id="rId11"/>
    <p:sldId id="406" r:id="rId12"/>
    <p:sldId id="407" r:id="rId13"/>
    <p:sldId id="408" r:id="rId14"/>
    <p:sldId id="359" r:id="rId15"/>
    <p:sldId id="364" r:id="rId16"/>
    <p:sldId id="358" r:id="rId17"/>
    <p:sldId id="402" r:id="rId18"/>
    <p:sldId id="33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T" lastIdx="14" clrIdx="0"/>
  <p:cmAuthor id="1" name="a" initials="a" lastIdx="8" clrIdx="1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4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97BDA3-6F9A-4B7F-A937-1552F7DB6784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41FA4-E25A-45A5-8E31-1294EEDE2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0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92B3-91CC-4A71-AEAC-6DCC38A49004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E3F8-4EA7-446D-A1E2-A25607136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1255-EDC7-4DDF-B21E-152CBD931C45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7FA3-9990-466E-AEBE-62055214D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ABCC-3D96-4B9E-A26B-AB497079B61F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1DEA-1F3E-488E-BD49-09703F2AC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71C0-38A4-455F-AD9F-2577F34D64CE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1F95-3540-490C-BB9B-168ABEA0B0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A255-7EC8-4522-9571-90F2D5CD6BEF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6B1D-C5C0-4A44-8061-23B5F35C9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0388-0691-4CCF-880D-5C1963002394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51A0-C1FD-4E95-B608-B7887097A3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9073-29BD-4B87-8EE5-C34F6F42E9AD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6226-9DD2-4128-8975-27FA8FB4B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2D2F-4D9A-4056-90C6-CA24079E045A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1F23-DEE8-4BA0-B0F9-394DFCB4B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C87B-887E-4C05-9176-84C407C6F455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E65C-B59D-45FF-90D7-D43FD340B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100C-6B58-4706-A128-7F87B4B2E226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9D88-6EB3-42C6-8E8C-6E0CDF952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0A04-CD53-4284-B29F-A9570B0007D5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A21A-C3A0-4409-A3D6-2E4AB91A1B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E24F3-7526-49C2-915D-E39FA0CE1907}" type="datetimeFigureOut">
              <a:rPr lang="cs-CZ"/>
              <a:pPr>
                <a:defRPr/>
              </a:pPr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BFC1A6-45B6-473E-8CB2-63C269A4E4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tmka.cz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7E39C6E2-8665-6B3E-BAF4-59D09EC0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59" y="1340768"/>
            <a:ext cx="3538141" cy="230226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D4E8A45-40A7-2EFE-6B06-A52BB735E3A9}"/>
              </a:ext>
            </a:extLst>
          </p:cNvPr>
          <p:cNvSpPr txBox="1"/>
          <p:nvPr/>
        </p:nvSpPr>
        <p:spPr>
          <a:xfrm>
            <a:off x="467544" y="1191934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Novela zákona o zeměměřictví</a:t>
            </a:r>
          </a:p>
          <a:p>
            <a:r>
              <a:rPr lang="cs-CZ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(zákon č. 47/2020 Sb.) uložila povinnost vybudovat DTM a nový stavební zákon stanovuje, že pro územní a stavební řízení bude DTM jedním ze základních podkladů.</a:t>
            </a:r>
            <a:endParaRPr lang="cs-CZ" sz="2000" dirty="0"/>
          </a:p>
        </p:txBody>
      </p:sp>
      <p:sp>
        <p:nvSpPr>
          <p:cNvPr id="13" name="Nadpis 2">
            <a:extLst>
              <a:ext uri="{FF2B5EF4-FFF2-40B4-BE49-F238E27FC236}">
                <a16:creationId xmlns:a16="http://schemas.microsoft.com/office/drawing/2014/main" id="{E22A3A19-5CE2-81B4-0841-C8BB21F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1998"/>
            <a:ext cx="4752528" cy="648072"/>
          </a:xfrm>
        </p:spPr>
        <p:txBody>
          <a:bodyPr/>
          <a:lstStyle/>
          <a:p>
            <a:r>
              <a:rPr lang="cs-CZ" sz="3200" b="1" u="sng" dirty="0">
                <a:solidFill>
                  <a:schemeClr val="tx2">
                    <a:lumMod val="50000"/>
                  </a:schemeClr>
                </a:solidFill>
              </a:rPr>
              <a:t>Digitální Technická Mapa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E47718-CC11-5F67-85B4-D5F368695EA9}"/>
              </a:ext>
            </a:extLst>
          </p:cNvPr>
          <p:cNvSpPr txBox="1"/>
          <p:nvPr/>
        </p:nvSpPr>
        <p:spPr>
          <a:xfrm>
            <a:off x="467544" y="3068960"/>
            <a:ext cx="85689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588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Správcem DTM bude kraj  v přenesené působnosti</a:t>
            </a:r>
          </a:p>
          <a:p>
            <a:pPr marL="255588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Odlišný režim pro editaci údajů o sítích a pro editaci polohopisu prostorové/povrchové situace</a:t>
            </a: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 síťového obsahu budou editorem budou </a:t>
            </a:r>
            <a:r>
              <a:rPr lang="pl-PL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přímo vlastníci</a:t>
            </a:r>
            <a:br>
              <a:rPr lang="pl-PL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pl-PL" sz="20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tedy i obce a kraje</a:t>
            </a:r>
            <a:r>
              <a:rPr lang="pl-PL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Kraj je editorem prostorové a povrchové situace u DI komuniakcí II a III. třídy </a:t>
            </a: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 prvcích se povedou údaje stanovené vyhláškou č. 393/2020 Sb</a:t>
            </a: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Údaje budou vkládány v novém „Jednotném výměnném formátu”</a:t>
            </a:r>
            <a:endParaRPr lang="cs-CZ" sz="2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0401A07-EDC6-3F42-0D65-38E7C98B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16632"/>
            <a:ext cx="2419747" cy="12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607293-FBF4-4D55-8700-77E56EE7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72280" cy="66858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naplnění – převod dat do JVF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6920A6D-2B8D-A56E-0B60-A6D86BCE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3029141"/>
            <a:ext cx="6901281" cy="1656184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Úpravy před nahráním do JVF DTM</a:t>
            </a:r>
          </a:p>
          <a:p>
            <a:pPr lvl="1"/>
            <a:r>
              <a:rPr lang="cs-CZ" sz="1800" dirty="0"/>
              <a:t>přiřazení dat k dokumentaci (ID dokumentace)</a:t>
            </a:r>
          </a:p>
          <a:p>
            <a:pPr lvl="1"/>
            <a:r>
              <a:rPr lang="cs-CZ" sz="1800" dirty="0"/>
              <a:t>převedení zápisu geometrie do formátu WKT</a:t>
            </a:r>
          </a:p>
          <a:p>
            <a:pPr lvl="1"/>
            <a:r>
              <a:rPr lang="cs-CZ" sz="1800" dirty="0"/>
              <a:t>přidání a vyplnění potřebných atributů  ze zákresu či z jiných přiložených souborů</a:t>
            </a:r>
          </a:p>
          <a:p>
            <a:endParaRPr lang="cs-CZ" sz="1800" dirty="0"/>
          </a:p>
        </p:txBody>
      </p:sp>
      <p:pic>
        <p:nvPicPr>
          <p:cNvPr id="6" name="Obrázek 3" descr="ukazka_linie_wkt.bmp">
            <a:extLst>
              <a:ext uri="{FF2B5EF4-FFF2-40B4-BE49-F238E27FC236}">
                <a16:creationId xmlns:a16="http://schemas.microsoft.com/office/drawing/2014/main" id="{70A3EF01-68A5-B581-AFDB-3DA392CAFF7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41238"/>
            <a:ext cx="3726414" cy="648072"/>
          </a:xfrm>
          <a:prstGeom prst="rect">
            <a:avLst/>
          </a:prstGeom>
        </p:spPr>
      </p:pic>
      <p:pic>
        <p:nvPicPr>
          <p:cNvPr id="7" name="Obrázek 5" descr="ukazka_linie.bmp">
            <a:extLst>
              <a:ext uri="{FF2B5EF4-FFF2-40B4-BE49-F238E27FC236}">
                <a16:creationId xmlns:a16="http://schemas.microsoft.com/office/drawing/2014/main" id="{1E33B936-A99B-71EF-7B22-FEBBB1D3C5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029141"/>
            <a:ext cx="1458162" cy="1782198"/>
          </a:xfrm>
          <a:prstGeom prst="rect">
            <a:avLst/>
          </a:prstGeom>
        </p:spPr>
      </p:pic>
      <p:sp>
        <p:nvSpPr>
          <p:cNvPr id="8" name="Šipka doprava 7">
            <a:extLst>
              <a:ext uri="{FF2B5EF4-FFF2-40B4-BE49-F238E27FC236}">
                <a16:creationId xmlns:a16="http://schemas.microsoft.com/office/drawing/2014/main" id="{A35B225B-3C8C-A119-E788-AC2ECF64B8A0}"/>
              </a:ext>
            </a:extLst>
          </p:cNvPr>
          <p:cNvSpPr/>
          <p:nvPr/>
        </p:nvSpPr>
        <p:spPr>
          <a:xfrm>
            <a:off x="2779852" y="4840507"/>
            <a:ext cx="540060" cy="37804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5652AE-3874-227B-EA73-7A0ED9912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9144000" cy="189747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388BA23-F1F3-3CC5-759C-EB512170116D}"/>
              </a:ext>
            </a:extLst>
          </p:cNvPr>
          <p:cNvSpPr txBox="1"/>
          <p:nvPr/>
        </p:nvSpPr>
        <p:spPr>
          <a:xfrm>
            <a:off x="395536" y="980728"/>
            <a:ext cx="8413448" cy="20005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defTabSz="1077913">
              <a:tabLst>
                <a:tab pos="447675" algn="l"/>
              </a:tabLst>
            </a:pPr>
            <a:r>
              <a:rPr lang="cs-CZ" b="1" dirty="0">
                <a:solidFill>
                  <a:schemeClr val="tx1"/>
                </a:solidFill>
                <a:latin typeface="+mn-lt"/>
              </a:rPr>
              <a:t>JVF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- j</a:t>
            </a:r>
            <a:r>
              <a:rPr lang="cs-CZ" b="0" i="0" dirty="0">
                <a:solidFill>
                  <a:schemeClr val="tx1"/>
                </a:solidFill>
                <a:effectLst/>
                <a:latin typeface="+mn-lt"/>
              </a:rPr>
              <a:t>ediný možný formát pro odevzdání dat do DTM ČR.  </a:t>
            </a:r>
          </a:p>
          <a:p>
            <a:pPr defTabSz="1077913">
              <a:tabLst>
                <a:tab pos="447675" algn="l"/>
              </a:tabLst>
            </a:pPr>
            <a:r>
              <a:rPr lang="cs-CZ" dirty="0">
                <a:latin typeface="+mn-lt"/>
              </a:rPr>
              <a:t>	</a:t>
            </a:r>
            <a:r>
              <a:rPr lang="cs-CZ" b="0" i="0" dirty="0">
                <a:solidFill>
                  <a:schemeClr val="tx1"/>
                </a:solidFill>
                <a:effectLst/>
                <a:latin typeface="+mn-lt"/>
              </a:rPr>
              <a:t>Jedná se o XML soubor s předepsanou strukturou. </a:t>
            </a:r>
          </a:p>
          <a:p>
            <a:pPr defTabSz="1077913">
              <a:tabLst>
                <a:tab pos="447675" algn="l"/>
              </a:tabLst>
            </a:pPr>
            <a:r>
              <a:rPr lang="cs-CZ" b="0" i="0" dirty="0">
                <a:solidFill>
                  <a:schemeClr val="tx1"/>
                </a:solidFill>
                <a:effectLst/>
                <a:latin typeface="+mn-lt"/>
              </a:rPr>
              <a:t>	- </a:t>
            </a:r>
            <a:r>
              <a:rPr lang="cs-CZ" b="0" dirty="0">
                <a:solidFill>
                  <a:schemeClr val="tx1"/>
                </a:solidFill>
                <a:latin typeface="+mn-lt"/>
              </a:rPr>
              <a:t>poloha + popisné informace </a:t>
            </a:r>
          </a:p>
          <a:p>
            <a:pPr marL="0" lvl="1" defTabSz="268288">
              <a:buNone/>
              <a:tabLst>
                <a:tab pos="447675" algn="l"/>
              </a:tabLst>
            </a:pPr>
            <a:r>
              <a:rPr lang="cs-CZ" dirty="0">
                <a:latin typeface="+mn-lt"/>
              </a:rPr>
              <a:t>	- </a:t>
            </a:r>
            <a:r>
              <a:rPr lang="cs-CZ" dirty="0" err="1">
                <a:latin typeface="+mn-lt"/>
              </a:rPr>
              <a:t>spec</a:t>
            </a:r>
            <a:r>
              <a:rPr lang="cs-CZ" dirty="0">
                <a:latin typeface="+mn-lt"/>
              </a:rPr>
              <a:t>. struktura </a:t>
            </a:r>
            <a:r>
              <a:rPr lang="cs-CZ" dirty="0" err="1">
                <a:latin typeface="+mn-lt"/>
              </a:rPr>
              <a:t>xml</a:t>
            </a:r>
            <a:r>
              <a:rPr lang="cs-CZ" dirty="0">
                <a:latin typeface="+mn-lt"/>
              </a:rPr>
              <a:t> pro potřeby DTM</a:t>
            </a:r>
          </a:p>
          <a:p>
            <a:pPr marL="0" lvl="1" defTabSz="268288">
              <a:buNone/>
              <a:tabLst>
                <a:tab pos="447675" algn="l"/>
              </a:tabLst>
            </a:pPr>
            <a:r>
              <a:rPr lang="cs-CZ" dirty="0">
                <a:latin typeface="+mn-lt"/>
              </a:rPr>
              <a:t>	- údaje ke smazání (změně), nové údaje v jednom souboru</a:t>
            </a:r>
          </a:p>
          <a:p>
            <a:pPr marL="0" lvl="1" defTabSz="1077913">
              <a:buNone/>
              <a:tabLst>
                <a:tab pos="447675" algn="l"/>
              </a:tabLst>
            </a:pPr>
            <a:r>
              <a:rPr lang="cs-CZ" dirty="0">
                <a:latin typeface="+mn-lt"/>
              </a:rPr>
              <a:t>	 - zohlednění vyhlášky 393/2020 </a:t>
            </a:r>
            <a:r>
              <a:rPr lang="cs-CZ" dirty="0" err="1">
                <a:latin typeface="+mn-lt"/>
              </a:rPr>
              <a:t>Sb</a:t>
            </a:r>
            <a:endParaRPr lang="cs-CZ" dirty="0">
              <a:latin typeface="+mn-lt"/>
            </a:endParaRPr>
          </a:p>
          <a:p>
            <a:pPr marL="0" lvl="1" algn="ctr" defTabSz="1077913">
              <a:buNone/>
              <a:tabLst>
                <a:tab pos="447675" algn="l"/>
              </a:tabLst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Stávající soubory </a:t>
            </a:r>
            <a:r>
              <a:rPr lang="cs-CZ" sz="1600" b="1" dirty="0" err="1">
                <a:solidFill>
                  <a:schemeClr val="bg1"/>
                </a:solidFill>
                <a:latin typeface="+mn-lt"/>
              </a:rPr>
              <a:t>dwg</a:t>
            </a:r>
            <a:r>
              <a:rPr lang="cs-CZ" sz="16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cs-CZ" sz="1600" b="1" dirty="0" err="1">
                <a:solidFill>
                  <a:schemeClr val="bg1"/>
                </a:solidFill>
                <a:latin typeface="+mn-lt"/>
              </a:rPr>
              <a:t>dgn</a:t>
            </a:r>
            <a:r>
              <a:rPr lang="cs-CZ" sz="1600" b="1" dirty="0">
                <a:solidFill>
                  <a:schemeClr val="bg1"/>
                </a:solidFill>
                <a:latin typeface="+mn-lt"/>
              </a:rPr>
              <a:t> apod. nezahrnují všechny náležitosti JVF, proto je nutný převod dat.</a:t>
            </a:r>
          </a:p>
        </p:txBody>
      </p:sp>
    </p:spTree>
    <p:extLst>
      <p:ext uri="{BB962C8B-B14F-4D97-AF65-F5344CB8AC3E}">
        <p14:creationId xmlns:p14="http://schemas.microsoft.com/office/powerpoint/2010/main" val="17299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FB60191-F386-07A6-9901-2689805D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B23AA43-D393-D885-CD8B-8D7C157C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325563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  atributy dat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Odlišnost od stávajících GIS -  </a:t>
            </a:r>
            <a:r>
              <a:rPr lang="cs-CZ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dwg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atd.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4156392-EF67-15EF-71E1-C0F17D374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62826"/>
            <a:ext cx="8208911" cy="48785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600" dirty="0"/>
              <a:t>Při převodu jsou zpracovaná data nahrána do migračních tabulek</a:t>
            </a:r>
          </a:p>
          <a:p>
            <a:pPr lvl="1"/>
            <a:r>
              <a:rPr lang="cs-CZ" dirty="0"/>
              <a:t>rozdělení dle geometrie na tabulky bodů, linií a polygonů</a:t>
            </a:r>
          </a:p>
          <a:p>
            <a:pPr lvl="0"/>
            <a:r>
              <a:rPr lang="cs-CZ" b="1" dirty="0"/>
              <a:t>Příklad povinných atributů pro typ objektu </a:t>
            </a:r>
          </a:p>
          <a:p>
            <a:pPr marL="0" lvl="0" indent="0">
              <a:buNone/>
            </a:pPr>
            <a:r>
              <a:rPr lang="cs-CZ" dirty="0"/>
              <a:t>	„trasa kanalizační sítě“:</a:t>
            </a:r>
          </a:p>
          <a:p>
            <a:pPr lvl="1"/>
            <a:r>
              <a:rPr lang="cs-CZ" sz="1725" dirty="0"/>
              <a:t>kód objektu (dle vyhlášky č. 393/2020)</a:t>
            </a:r>
          </a:p>
          <a:p>
            <a:pPr lvl="1"/>
            <a:r>
              <a:rPr lang="cs-CZ" sz="1725" dirty="0"/>
              <a:t>datum zápisu,</a:t>
            </a:r>
          </a:p>
          <a:p>
            <a:pPr lvl="1"/>
            <a:r>
              <a:rPr lang="cs-CZ" sz="1725" dirty="0"/>
              <a:t>ID dokumentace,</a:t>
            </a:r>
          </a:p>
          <a:p>
            <a:pPr lvl="1"/>
            <a:r>
              <a:rPr lang="cs-CZ" sz="1725" dirty="0"/>
              <a:t>zápis geometrie ve formátu WKT,</a:t>
            </a:r>
          </a:p>
          <a:p>
            <a:pPr lvl="1"/>
            <a:r>
              <a:rPr lang="cs-CZ" sz="1725" dirty="0"/>
              <a:t>úroveň umístění, </a:t>
            </a:r>
          </a:p>
          <a:p>
            <a:pPr lvl="1"/>
            <a:r>
              <a:rPr lang="cs-CZ" sz="1725" dirty="0"/>
              <a:t>třída přesnosti zaměření polohy,</a:t>
            </a:r>
          </a:p>
          <a:p>
            <a:pPr lvl="1"/>
            <a:r>
              <a:rPr lang="cs-CZ" sz="1725" dirty="0"/>
              <a:t>třída přesnosti zaměření výšky,</a:t>
            </a:r>
          </a:p>
          <a:p>
            <a:pPr lvl="1"/>
            <a:r>
              <a:rPr lang="cs-CZ" sz="1725" dirty="0"/>
              <a:t>způsob pořízení dat TI,</a:t>
            </a:r>
          </a:p>
          <a:p>
            <a:pPr lvl="1"/>
            <a:r>
              <a:rPr lang="cs-CZ" sz="1725" dirty="0"/>
              <a:t>dimenze,</a:t>
            </a:r>
          </a:p>
          <a:p>
            <a:pPr lvl="1"/>
            <a:r>
              <a:rPr lang="cs-CZ" sz="1725" dirty="0"/>
              <a:t>materiál,</a:t>
            </a:r>
          </a:p>
          <a:p>
            <a:pPr lvl="1"/>
            <a:r>
              <a:rPr lang="cs-CZ" sz="1725" dirty="0"/>
              <a:t>stav objektu,</a:t>
            </a:r>
          </a:p>
          <a:p>
            <a:pPr lvl="1"/>
            <a:r>
              <a:rPr lang="cs-CZ" sz="1725" dirty="0"/>
              <a:t>typ kanalizační sítě,</a:t>
            </a:r>
          </a:p>
          <a:p>
            <a:pPr lvl="1"/>
            <a:r>
              <a:rPr lang="cs-CZ" sz="1725" dirty="0"/>
              <a:t>typ trasy kanalizační sítě,</a:t>
            </a:r>
          </a:p>
          <a:p>
            <a:pPr lvl="1"/>
            <a:r>
              <a:rPr lang="cs-CZ" sz="1725" dirty="0"/>
              <a:t>typ pohybu kanalizačního média,</a:t>
            </a:r>
          </a:p>
          <a:p>
            <a:pPr lvl="1"/>
            <a:r>
              <a:rPr lang="cs-CZ" sz="1725" dirty="0"/>
              <a:t>další společné atributy (jméno editora, datum editace apod.)</a:t>
            </a:r>
          </a:p>
        </p:txBody>
      </p:sp>
    </p:spTree>
    <p:extLst>
      <p:ext uri="{BB962C8B-B14F-4D97-AF65-F5344CB8AC3E}">
        <p14:creationId xmlns:p14="http://schemas.microsoft.com/office/powerpoint/2010/main" val="422181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934D23-3E73-FD67-5DDE-13ECBC16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" y="3770"/>
            <a:ext cx="9144000" cy="687754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7F54E68-B9F3-A372-731F-CAD00501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5102"/>
            <a:ext cx="8064896" cy="1325563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nástroj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DTMka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mapové okno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0362A33D-9E91-51F1-76B2-B24D4AAC0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" y="1268760"/>
            <a:ext cx="7641569" cy="32635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C5CBEA-934F-003F-6E3F-118704D8F87F}"/>
              </a:ext>
            </a:extLst>
          </p:cNvPr>
          <p:cNvSpPr txBox="1"/>
          <p:nvPr/>
        </p:nvSpPr>
        <p:spPr>
          <a:xfrm>
            <a:off x="683568" y="4725144"/>
            <a:ext cx="814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systém generuje výřez mapy, v prostoru změny – vyznačuje zamýšlenou změnu</a:t>
            </a:r>
          </a:p>
          <a:p>
            <a:r>
              <a:rPr lang="cs-CZ" dirty="0"/>
              <a:t>- poskytuje podporu pro úpravy mapového obsahu</a:t>
            </a:r>
          </a:p>
          <a:p>
            <a:r>
              <a:rPr lang="cs-CZ" dirty="0"/>
              <a:t>- zobrazuje výstupy kontrol do obsahu mapy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733038-C755-7EED-CF61-C5F701CC57E4}"/>
              </a:ext>
            </a:extLst>
          </p:cNvPr>
          <p:cNvSpPr txBox="1"/>
          <p:nvPr/>
        </p:nvSpPr>
        <p:spPr>
          <a:xfrm>
            <a:off x="395535" y="6093296"/>
            <a:ext cx="842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Prohlížení mapy se zákresem kompletní DI a TI je v ceně základního plnění</a:t>
            </a:r>
          </a:p>
        </p:txBody>
      </p:sp>
    </p:spTree>
    <p:extLst>
      <p:ext uri="{BB962C8B-B14F-4D97-AF65-F5344CB8AC3E}">
        <p14:creationId xmlns:p14="http://schemas.microsoft.com/office/powerpoint/2010/main" val="339764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619D39E-58D5-9236-B423-094A1985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ABC45F2-5A8C-8041-C029-D9162BC1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cs-CZ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DTMka</a:t>
            </a:r>
            <a:r>
              <a:rPr 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 - další možnosti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98D3FC-C5BB-D75C-663F-DF318D45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901224"/>
            <a:ext cx="1744150" cy="28083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141B80-4508-6889-F99D-3E2BA611D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275" y="2276872"/>
            <a:ext cx="5308724" cy="2365597"/>
          </a:xfrm>
          <a:prstGeom prst="rect">
            <a:avLst/>
          </a:prstGeom>
        </p:spPr>
      </p:pic>
      <p:pic>
        <p:nvPicPr>
          <p:cNvPr id="7" name="Zástupný obsah 9">
            <a:extLst>
              <a:ext uri="{FF2B5EF4-FFF2-40B4-BE49-F238E27FC236}">
                <a16:creationId xmlns:a16="http://schemas.microsoft.com/office/drawing/2014/main" id="{93FC8EEA-8B39-FAF8-605E-F5D1584A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374" y="4642469"/>
            <a:ext cx="5313625" cy="2059111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E94FB16-AF17-662E-7FD8-B475F1B6B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575" y="1082465"/>
            <a:ext cx="2868430" cy="5410408"/>
          </a:xfrm>
        </p:spPr>
        <p:txBody>
          <a:bodyPr numCol="1">
            <a:noAutofit/>
          </a:bodyPr>
          <a:lstStyle/>
          <a:p>
            <a:pPr marL="457200" lvl="1" indent="0">
              <a:buNone/>
            </a:pPr>
            <a:r>
              <a:rPr lang="cs-CZ" sz="1800" b="1" dirty="0"/>
              <a:t>PASPORTY 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dopravní značení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hřbitov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inženýrské sítě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kamerové systémy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komunikace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obecní mobiliář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obecní pozemky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reklamy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sportoviště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studny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svoz odpadu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veřejné osvětlení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veřejná zeleň	</a:t>
            </a:r>
          </a:p>
        </p:txBody>
      </p:sp>
    </p:spTree>
    <p:extLst>
      <p:ext uri="{BB962C8B-B14F-4D97-AF65-F5344CB8AC3E}">
        <p14:creationId xmlns:p14="http://schemas.microsoft.com/office/powerpoint/2010/main" val="299252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D69F55-E5C8-51CD-A321-A1C3030C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609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9CE311-90AC-552E-D056-128E13040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144000" cy="46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8EB517B-DDED-2FA2-AEB5-0897D459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D3FB61C3-DF1E-D44E-9E2B-A83AA01721C3}"/>
              </a:ext>
            </a:extLst>
          </p:cNvPr>
          <p:cNvSpPr txBox="1">
            <a:spLocks/>
          </p:cNvSpPr>
          <p:nvPr/>
        </p:nvSpPr>
        <p:spPr bwMode="auto">
          <a:xfrm>
            <a:off x="930424" y="260648"/>
            <a:ext cx="7283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200" b="1" dirty="0"/>
              <a:t>DTM – Ceník SMS ČR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357A174-F96E-C2F6-439D-9C923060B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76296"/>
              </p:ext>
            </p:extLst>
          </p:nvPr>
        </p:nvGraphicFramePr>
        <p:xfrm>
          <a:off x="2267744" y="908720"/>
          <a:ext cx="5183981" cy="556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5" imgH="6192140" progId="Word.Document.12">
                  <p:embed/>
                </p:oleObj>
              </mc:Choice>
              <mc:Fallback>
                <p:oleObj name="Document" r:id="rId3" imgW="5759285" imgH="6192140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12C7C63-DAFA-A6CE-53DE-E9161846C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908720"/>
                        <a:ext cx="5183981" cy="556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6000FDE2-8071-A79C-4975-D2205C7985DB}"/>
              </a:ext>
            </a:extLst>
          </p:cNvPr>
          <p:cNvSpPr txBox="1"/>
          <p:nvPr/>
        </p:nvSpPr>
        <p:spPr>
          <a:xfrm>
            <a:off x="251520" y="641268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Cena zahrnuje služby uvedené ve smlouvě a je fakturována každý kalendářní rok</a:t>
            </a:r>
          </a:p>
        </p:txBody>
      </p:sp>
    </p:spTree>
    <p:extLst>
      <p:ext uri="{BB962C8B-B14F-4D97-AF65-F5344CB8AC3E}">
        <p14:creationId xmlns:p14="http://schemas.microsoft.com/office/powerpoint/2010/main" val="91841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69D0BBF-D88E-AF76-8F6D-292D570E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6632"/>
            <a:ext cx="2419747" cy="12937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3A04836-28BB-8F30-0D8C-CAB742E28210}"/>
              </a:ext>
            </a:extLst>
          </p:cNvPr>
          <p:cNvSpPr txBox="1"/>
          <p:nvPr/>
        </p:nvSpPr>
        <p:spPr>
          <a:xfrm>
            <a:off x="6526560" y="6376003"/>
            <a:ext cx="259228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https://dtmka.cz/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AF8815C-5189-B06E-ACBF-EAA69C264D30}"/>
              </a:ext>
            </a:extLst>
          </p:cNvPr>
          <p:cNvSpPr txBox="1"/>
          <p:nvPr/>
        </p:nvSpPr>
        <p:spPr>
          <a:xfrm>
            <a:off x="395536" y="1556792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 Horní Dolní, 500 obyvatel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5 km inženýrských sítí, kontrola stávající geodetické dokumentace ZDARMA, náklady na přepracování stávající geodetické dokumentace digitálních formátů DGN a DWG včetně převodu do JVF DTM od 4700,- do 7200,-Kč bez DPH 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 Dolní Horní, 1600 obyvatel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12 km inženýrských sítí, kontrola stávající geodetické dokumentace ZDARMA, náklady na přepracování stávající geodetické dokumentace digitálních formátů DGN a DWG včetně převodu do JVF DTM od 8550,- do 11050,-Kč bez DPH 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 Velká, 8000 obyvatel,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23km inženýrských sítí, kontrola stávající geodetické dokumentace ZDARMA, náklady na přepracování stávající geodetické dokumentace digitálních formátů DGN a DWG včetně převodu do JVF DTM od 14600,- do 18100,-Kč bez DPH 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Ceny mobilního mapování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nadzemních objektů včetně vytvoření JVF DTM se orientačně pohybují aktuálně v obcích do 1000 obyvatel od 14 000,- do 20 000,-Kč bez DPH. </a:t>
            </a:r>
          </a:p>
          <a:p>
            <a:endParaRPr lang="cs-CZ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Pozor: Konečná cena je vždy stanovena individuálně s ohledem na rozsah a úplnost podkladů, typ sítí a jejich skutečnou délku.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A72930-32BB-84FF-09FD-740EEA1A9D6B}"/>
              </a:ext>
            </a:extLst>
          </p:cNvPr>
          <p:cNvSpPr txBox="1"/>
          <p:nvPr/>
        </p:nvSpPr>
        <p:spPr>
          <a:xfrm>
            <a:off x="467544" y="404664"/>
            <a:ext cx="5688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 dirty="0">
                <a:solidFill>
                  <a:srgbClr val="2D74B5"/>
                </a:solidFill>
                <a:latin typeface="+mj-lt"/>
              </a:rPr>
              <a:t>Převod stávajících dat do JVF</a:t>
            </a:r>
          </a:p>
          <a:p>
            <a:r>
              <a:rPr lang="cs-CZ" b="1" i="0" u="none" strike="noStrike" baseline="0" dirty="0">
                <a:solidFill>
                  <a:srgbClr val="2D74B5"/>
                </a:solidFill>
                <a:latin typeface="Calibri" panose="020F0502020204030204" pitchFamily="34" charset="0"/>
              </a:rPr>
              <a:t>Ilustrativní příklady</a:t>
            </a:r>
            <a:endParaRPr lang="cs-CZ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53715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162203FF-78D8-3DDE-5A14-BC26404A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5738E-0E39-FD02-B62A-43086CB8FA4B}"/>
              </a:ext>
            </a:extLst>
          </p:cNvPr>
          <p:cNvSpPr txBox="1">
            <a:spLocks/>
          </p:cNvSpPr>
          <p:nvPr/>
        </p:nvSpPr>
        <p:spPr>
          <a:xfrm>
            <a:off x="952888" y="4460103"/>
            <a:ext cx="3619112" cy="187516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dirty="0"/>
              <a:t>N</a:t>
            </a:r>
            <a:r>
              <a:rPr lang="cs-CZ" sz="2100" b="1" dirty="0"/>
              <a:t>ESS Czech a.s.</a:t>
            </a:r>
            <a:r>
              <a:rPr lang="cs-CZ" sz="2100" dirty="0"/>
              <a:t>		</a:t>
            </a:r>
            <a:endParaRPr lang="cs-CZ" sz="2100" b="1" dirty="0"/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ISKN pro ČÚZK		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ZR RÚIAN pro ČUZK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DTM pro hl. m. Prahu		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DTM pro Středočeský kraj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DTM pro Správu železnic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107A8EB-D562-0D8A-E0A2-FCD7F4C8431E}"/>
              </a:ext>
            </a:extLst>
          </p:cNvPr>
          <p:cNvSpPr txBox="1">
            <a:spLocks/>
          </p:cNvSpPr>
          <p:nvPr/>
        </p:nvSpPr>
        <p:spPr>
          <a:xfrm>
            <a:off x="4788024" y="4460103"/>
            <a:ext cx="3619112" cy="18751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b="1" dirty="0"/>
              <a:t>Hexagon s.r.o. 	</a:t>
            </a:r>
            <a:r>
              <a:rPr lang="cs-CZ" sz="2100" b="1" dirty="0" err="1"/>
              <a:t>Intergraph</a:t>
            </a:r>
            <a:r>
              <a:rPr lang="cs-CZ" sz="2100" b="1" dirty="0"/>
              <a:t> CS 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DTM Institut plánování a rozvoje </a:t>
            </a:r>
            <a:r>
              <a:rPr lang="cs-CZ" sz="135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hl.m</a:t>
            </a:r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. Prahy</a:t>
            </a:r>
          </a:p>
          <a:p>
            <a:r>
              <a:rPr lang="cs-CZ" sz="135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Geoportál</a:t>
            </a:r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 ČÚZK 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GIS pro Lesy ČR, </a:t>
            </a:r>
            <a:r>
              <a:rPr lang="cs-CZ" sz="135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s.p</a:t>
            </a:r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350" dirty="0">
                <a:latin typeface="Calibri" panose="020F0502020204030204" pitchFamily="34" charset="0"/>
                <a:cs typeface="Times New Roman" panose="02020603050405020304" pitchFamily="18" charset="0"/>
              </a:rPr>
              <a:t>GIS pro E.ON </a:t>
            </a:r>
            <a:endParaRPr lang="cs-CZ" sz="21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1DE4AB7-761F-AC8D-72A2-18B4CDFE7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9680" cy="24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Zástupný symbol pro obsah 6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686800" cy="3989388"/>
          </a:xfrm>
        </p:spPr>
        <p:txBody>
          <a:bodyPr/>
          <a:lstStyle/>
          <a:p>
            <a:pPr lvl="1">
              <a:buNone/>
            </a:pPr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0113" y="2492375"/>
            <a:ext cx="7127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399035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+mn-lt"/>
              </a:rPr>
              <a:t>DĚKUJI ZA POZORNOST</a:t>
            </a:r>
          </a:p>
          <a:p>
            <a:pPr algn="ctr"/>
            <a:endParaRPr lang="cs-CZ" sz="2400" b="1" dirty="0">
              <a:latin typeface="+mn-lt"/>
            </a:endParaRPr>
          </a:p>
          <a:p>
            <a:pPr algn="ctr"/>
            <a:r>
              <a:rPr lang="cs-CZ" sz="2400" b="1" dirty="0">
                <a:latin typeface="+mn-lt"/>
              </a:rPr>
              <a:t>Mgr. Oldřich Vávra</a:t>
            </a:r>
          </a:p>
          <a:p>
            <a:pPr algn="ctr"/>
            <a:r>
              <a:rPr lang="cs-CZ" sz="2400" b="1" dirty="0">
                <a:latin typeface="+mn-lt"/>
              </a:rPr>
              <a:t>1.místopředseda SMS ČR</a:t>
            </a:r>
          </a:p>
          <a:p>
            <a:pPr algn="ctr"/>
            <a:r>
              <a:rPr lang="cs-CZ" sz="2400" b="1" dirty="0">
                <a:latin typeface="+mn-lt"/>
              </a:rPr>
              <a:t>vavra@smscr.cz</a:t>
            </a:r>
          </a:p>
          <a:p>
            <a:pPr algn="ctr"/>
            <a:endParaRPr lang="cs-CZ" sz="32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FE08876-A34B-C57F-AF54-84DBD80FD1F6}"/>
              </a:ext>
            </a:extLst>
          </p:cNvPr>
          <p:cNvSpPr txBox="1"/>
          <p:nvPr/>
        </p:nvSpPr>
        <p:spPr>
          <a:xfrm>
            <a:off x="2110644" y="548680"/>
            <a:ext cx="53416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n-lt"/>
                <a:hlinkClick r:id="rId2"/>
              </a:rPr>
              <a:t>https://dtmka.cz/</a:t>
            </a:r>
            <a:endParaRPr lang="cs-CZ" sz="2000" dirty="0">
              <a:latin typeface="+mn-lt"/>
            </a:endParaRPr>
          </a:p>
          <a:p>
            <a:pPr algn="ctr"/>
            <a:endParaRPr lang="cs-CZ" sz="2000" dirty="0">
              <a:latin typeface="+mn-lt"/>
            </a:endParaRPr>
          </a:p>
          <a:p>
            <a:pPr algn="ctr"/>
            <a:r>
              <a:rPr lang="cs-CZ" sz="2000" b="1" i="0" dirty="0">
                <a:solidFill>
                  <a:srgbClr val="0E2258"/>
                </a:solidFill>
                <a:effectLst/>
                <a:latin typeface="+mn-lt"/>
              </a:rPr>
              <a:t>Kontaktní e-mail</a:t>
            </a:r>
          </a:p>
          <a:p>
            <a:pPr algn="ctr"/>
            <a:r>
              <a:rPr lang="cs-CZ" sz="2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info@dtmka.cz</a:t>
            </a:r>
            <a:br>
              <a:rPr lang="cs-CZ" sz="2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endParaRPr lang="cs-CZ" sz="2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algn="ctr"/>
            <a:r>
              <a:rPr lang="cs-CZ" sz="2000" b="1" i="0" dirty="0">
                <a:solidFill>
                  <a:srgbClr val="0E2258"/>
                </a:solidFill>
                <a:effectLst/>
                <a:latin typeface="+mn-lt"/>
              </a:rPr>
              <a:t>Technická podpora - </a:t>
            </a:r>
            <a:r>
              <a:rPr lang="cs-CZ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(jen pro registrované obce</a:t>
            </a:r>
            <a:r>
              <a:rPr lang="cs-CZ" sz="2000" b="0" i="0" dirty="0">
                <a:solidFill>
                  <a:srgbClr val="666666"/>
                </a:solidFill>
                <a:effectLst/>
                <a:latin typeface="+mn-lt"/>
              </a:rPr>
              <a:t>)</a:t>
            </a:r>
          </a:p>
          <a:p>
            <a:pPr algn="ctr"/>
            <a:r>
              <a:rPr lang="cs-CZ" sz="2000" b="0" i="0" dirty="0">
                <a:solidFill>
                  <a:srgbClr val="0070C0"/>
                </a:solidFill>
                <a:effectLst/>
                <a:latin typeface="+mn-lt"/>
              </a:rPr>
              <a:t>podpora</a:t>
            </a:r>
            <a:r>
              <a:rPr lang="cs-CZ" b="0" i="0" dirty="0">
                <a:solidFill>
                  <a:srgbClr val="0070C0"/>
                </a:solidFill>
                <a:effectLst/>
                <a:latin typeface="+mn-lt"/>
              </a:rPr>
              <a:t>@dtmka.cz</a:t>
            </a:r>
            <a:br>
              <a:rPr lang="cs-CZ" b="0" i="0" dirty="0">
                <a:solidFill>
                  <a:srgbClr val="666666"/>
                </a:solidFill>
                <a:effectLst/>
                <a:latin typeface="+mn-lt"/>
              </a:rPr>
            </a:br>
            <a:endParaRPr lang="cs-CZ" b="0" i="0" dirty="0">
              <a:solidFill>
                <a:srgbClr val="666666"/>
              </a:solidFill>
              <a:effectLst/>
              <a:latin typeface="+mn-lt"/>
            </a:endParaRPr>
          </a:p>
          <a:p>
            <a:pPr algn="ctr"/>
            <a:r>
              <a:rPr lang="cs-CZ" b="1" i="0" dirty="0">
                <a:solidFill>
                  <a:srgbClr val="0E2258"/>
                </a:solidFill>
                <a:effectLst/>
                <a:latin typeface="+mn-lt"/>
              </a:rPr>
              <a:t>Zavolejte nám</a:t>
            </a:r>
          </a:p>
          <a:p>
            <a:pPr algn="ctr"/>
            <a:r>
              <a:rPr lang="cs-CZ" b="0" i="0" dirty="0">
                <a:effectLst/>
                <a:latin typeface="+mn-lt"/>
              </a:rPr>
              <a:t>+420 770 600 163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08A197-6C40-7773-E5D0-183E63ED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16632"/>
            <a:ext cx="2419747" cy="12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ADDA58-6C63-87C1-46DB-A3E0C799E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013"/>
            <a:ext cx="9144000" cy="476726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3D8752E-1895-09E6-B685-BE08AC235231}"/>
              </a:ext>
            </a:extLst>
          </p:cNvPr>
          <p:cNvSpPr txBox="1"/>
          <p:nvPr/>
        </p:nvSpPr>
        <p:spPr>
          <a:xfrm>
            <a:off x="135834" y="5899823"/>
            <a:ext cx="9000999" cy="80021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VEŘEJNÉ MAPOVÉ DÍLO VELKÉHO MĚŘÍTKA</a:t>
            </a:r>
          </a:p>
          <a:p>
            <a:pPr algn="ctr"/>
            <a:r>
              <a:rPr lang="cs-CZ" sz="2200" b="1" dirty="0">
                <a:solidFill>
                  <a:srgbClr val="C00000"/>
                </a:solidFill>
              </a:rPr>
              <a:t>AUTORIZOVANÝ PŘÍSTUP    =     INDIVIDUÁLNÍ ZODPOVĚDNOST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E07BDE-4F36-530C-A773-CB08DF31D8D0}"/>
              </a:ext>
            </a:extLst>
          </p:cNvPr>
          <p:cNvSpPr txBox="1"/>
          <p:nvPr/>
        </p:nvSpPr>
        <p:spPr>
          <a:xfrm>
            <a:off x="334007" y="116632"/>
            <a:ext cx="8475985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PODPORA ÚZEMNÍHO A STAVEBNÍHO ŘÍZENÍ </a:t>
            </a:r>
          </a:p>
          <a:p>
            <a:pPr algn="ctr"/>
            <a:r>
              <a:rPr lang="cs-CZ" sz="28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 LEPŠÍ KOORDINACE STAVEBNÍCH PRACÍ. </a:t>
            </a:r>
          </a:p>
        </p:txBody>
      </p:sp>
    </p:spTree>
    <p:extLst>
      <p:ext uri="{BB962C8B-B14F-4D97-AF65-F5344CB8AC3E}">
        <p14:creationId xmlns:p14="http://schemas.microsoft.com/office/powerpoint/2010/main" val="338071365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99621CD-F5F8-B296-AA68-4C7DB417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06" y="1212658"/>
            <a:ext cx="8858137" cy="3394472"/>
          </a:xfrm>
        </p:spPr>
        <p:txBody>
          <a:bodyPr lIns="80296"/>
          <a:lstStyle/>
          <a:p>
            <a:pPr marL="0" indent="0">
              <a:buNone/>
            </a:pPr>
            <a:r>
              <a:rPr lang="cs-CZ" sz="1800" b="1" dirty="0"/>
              <a:t>Národní úroveň (IS DMVS)					</a:t>
            </a:r>
            <a:r>
              <a:rPr lang="cs-CZ" sz="1800" b="1" dirty="0">
                <a:solidFill>
                  <a:srgbClr val="C00000"/>
                </a:solidFill>
              </a:rPr>
              <a:t>Krajská úroveň (IS DTM)		</a:t>
            </a:r>
          </a:p>
          <a:p>
            <a:pPr marL="273050" indent="-273050"/>
            <a:endParaRPr lang="cs-CZ" sz="1800" b="1" dirty="0"/>
          </a:p>
        </p:txBody>
      </p:sp>
      <p:sp>
        <p:nvSpPr>
          <p:cNvPr id="6" name="Vývojový diagram: magnetický disk 5">
            <a:extLst>
              <a:ext uri="{FF2B5EF4-FFF2-40B4-BE49-F238E27FC236}">
                <a16:creationId xmlns:a16="http://schemas.microsoft.com/office/drawing/2014/main" id="{5E586F62-4DCE-9624-BE6A-C939BB6C0BA9}"/>
              </a:ext>
            </a:extLst>
          </p:cNvPr>
          <p:cNvSpPr/>
          <p:nvPr/>
        </p:nvSpPr>
        <p:spPr>
          <a:xfrm>
            <a:off x="4444394" y="239833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magnetický disk 6">
            <a:extLst>
              <a:ext uri="{FF2B5EF4-FFF2-40B4-BE49-F238E27FC236}">
                <a16:creationId xmlns:a16="http://schemas.microsoft.com/office/drawing/2014/main" id="{EA888B85-1B55-9014-7932-02B04DD32716}"/>
              </a:ext>
            </a:extLst>
          </p:cNvPr>
          <p:cNvSpPr/>
          <p:nvPr/>
        </p:nvSpPr>
        <p:spPr>
          <a:xfrm>
            <a:off x="4609764" y="2920002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A53F2B64-9965-0DB9-B36D-B6D033832905}"/>
              </a:ext>
            </a:extLst>
          </p:cNvPr>
          <p:cNvSpPr/>
          <p:nvPr/>
        </p:nvSpPr>
        <p:spPr>
          <a:xfrm>
            <a:off x="5421123" y="3694972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magnetický disk 8">
            <a:extLst>
              <a:ext uri="{FF2B5EF4-FFF2-40B4-BE49-F238E27FC236}">
                <a16:creationId xmlns:a16="http://schemas.microsoft.com/office/drawing/2014/main" id="{83E7776D-5BA8-CB8E-5F25-A19F9283713F}"/>
              </a:ext>
            </a:extLst>
          </p:cNvPr>
          <p:cNvSpPr/>
          <p:nvPr/>
        </p:nvSpPr>
        <p:spPr>
          <a:xfrm>
            <a:off x="3937023" y="4006257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723D7552-DBA0-E414-DEA6-5B3A51F1574A}"/>
              </a:ext>
            </a:extLst>
          </p:cNvPr>
          <p:cNvSpPr/>
          <p:nvPr/>
        </p:nvSpPr>
        <p:spPr>
          <a:xfrm>
            <a:off x="2852429" y="2974742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E8243C56-618C-007B-7247-6DE50D4AA5EE}"/>
              </a:ext>
            </a:extLst>
          </p:cNvPr>
          <p:cNvSpPr/>
          <p:nvPr/>
        </p:nvSpPr>
        <p:spPr>
          <a:xfrm>
            <a:off x="2619558" y="2015172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magnetický disk 11">
            <a:extLst>
              <a:ext uri="{FF2B5EF4-FFF2-40B4-BE49-F238E27FC236}">
                <a16:creationId xmlns:a16="http://schemas.microsoft.com/office/drawing/2014/main" id="{B8A79E96-9FF6-C78B-377F-8445751D5E81}"/>
              </a:ext>
            </a:extLst>
          </p:cNvPr>
          <p:cNvSpPr/>
          <p:nvPr/>
        </p:nvSpPr>
        <p:spPr>
          <a:xfrm>
            <a:off x="4011511" y="1456359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magnetický disk 12">
            <a:extLst>
              <a:ext uri="{FF2B5EF4-FFF2-40B4-BE49-F238E27FC236}">
                <a16:creationId xmlns:a16="http://schemas.microsoft.com/office/drawing/2014/main" id="{0F76348F-566B-7E39-2869-797E2FDE6A2B}"/>
              </a:ext>
            </a:extLst>
          </p:cNvPr>
          <p:cNvSpPr/>
          <p:nvPr/>
        </p:nvSpPr>
        <p:spPr>
          <a:xfrm>
            <a:off x="5255752" y="1456359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magnetický disk 13">
            <a:extLst>
              <a:ext uri="{FF2B5EF4-FFF2-40B4-BE49-F238E27FC236}">
                <a16:creationId xmlns:a16="http://schemas.microsoft.com/office/drawing/2014/main" id="{8B4BE621-E5C0-4496-36EF-B3486AA6866D}"/>
              </a:ext>
            </a:extLst>
          </p:cNvPr>
          <p:cNvSpPr/>
          <p:nvPr/>
        </p:nvSpPr>
        <p:spPr>
          <a:xfrm>
            <a:off x="5843787" y="218878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magnetický disk 14">
            <a:extLst>
              <a:ext uri="{FF2B5EF4-FFF2-40B4-BE49-F238E27FC236}">
                <a16:creationId xmlns:a16="http://schemas.microsoft.com/office/drawing/2014/main" id="{443DF531-9BC9-CA24-CAEC-A48979A81DA4}"/>
              </a:ext>
            </a:extLst>
          </p:cNvPr>
          <p:cNvSpPr/>
          <p:nvPr/>
        </p:nvSpPr>
        <p:spPr>
          <a:xfrm>
            <a:off x="6187628" y="2974743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magnetický disk 15">
            <a:extLst>
              <a:ext uri="{FF2B5EF4-FFF2-40B4-BE49-F238E27FC236}">
                <a16:creationId xmlns:a16="http://schemas.microsoft.com/office/drawing/2014/main" id="{E1763270-E436-5509-0C74-80F60913A112}"/>
              </a:ext>
            </a:extLst>
          </p:cNvPr>
          <p:cNvSpPr/>
          <p:nvPr/>
        </p:nvSpPr>
        <p:spPr>
          <a:xfrm>
            <a:off x="6518369" y="4268595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magnetický disk 16">
            <a:extLst>
              <a:ext uri="{FF2B5EF4-FFF2-40B4-BE49-F238E27FC236}">
                <a16:creationId xmlns:a16="http://schemas.microsoft.com/office/drawing/2014/main" id="{F3FD8D92-2793-BE2D-C581-46B41C2857A3}"/>
              </a:ext>
            </a:extLst>
          </p:cNvPr>
          <p:cNvSpPr/>
          <p:nvPr/>
        </p:nvSpPr>
        <p:spPr>
          <a:xfrm>
            <a:off x="7178935" y="3466017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magnetický disk 17">
            <a:extLst>
              <a:ext uri="{FF2B5EF4-FFF2-40B4-BE49-F238E27FC236}">
                <a16:creationId xmlns:a16="http://schemas.microsoft.com/office/drawing/2014/main" id="{B844C880-EAA9-4A7D-2792-87F95C68E28D}"/>
              </a:ext>
            </a:extLst>
          </p:cNvPr>
          <p:cNvSpPr/>
          <p:nvPr/>
        </p:nvSpPr>
        <p:spPr>
          <a:xfrm>
            <a:off x="8403551" y="3378343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magnetický disk 18">
            <a:extLst>
              <a:ext uri="{FF2B5EF4-FFF2-40B4-BE49-F238E27FC236}">
                <a16:creationId xmlns:a16="http://schemas.microsoft.com/office/drawing/2014/main" id="{23003FC1-AD5E-7ECF-7D67-F32849E409E2}"/>
              </a:ext>
            </a:extLst>
          </p:cNvPr>
          <p:cNvSpPr/>
          <p:nvPr/>
        </p:nvSpPr>
        <p:spPr>
          <a:xfrm>
            <a:off x="7695916" y="4298362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9DE9167-197C-5E3B-2A56-B7B008BF4ECE}"/>
              </a:ext>
            </a:extLst>
          </p:cNvPr>
          <p:cNvCxnSpPr/>
          <p:nvPr/>
        </p:nvCxnSpPr>
        <p:spPr>
          <a:xfrm flipV="1">
            <a:off x="1157424" y="1109487"/>
            <a:ext cx="2237355" cy="1104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4B04D71-9E89-0BFF-6F47-D073D52B6911}"/>
              </a:ext>
            </a:extLst>
          </p:cNvPr>
          <p:cNvCxnSpPr/>
          <p:nvPr/>
        </p:nvCxnSpPr>
        <p:spPr>
          <a:xfrm>
            <a:off x="1073744" y="4132881"/>
            <a:ext cx="2739892" cy="746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4863B443-8AF2-8173-A1B7-17AC3868E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4" y="2482303"/>
            <a:ext cx="1827420" cy="158402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1F48D5C-F2AB-F5DE-D478-F95BEF8A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96" y="501141"/>
            <a:ext cx="6859800" cy="5144850"/>
          </a:xfrm>
          <a:prstGeom prst="rect">
            <a:avLst/>
          </a:prstGeom>
        </p:spPr>
      </p:pic>
      <p:sp>
        <p:nvSpPr>
          <p:cNvPr id="24" name="Obdélník 2">
            <a:extLst>
              <a:ext uri="{FF2B5EF4-FFF2-40B4-BE49-F238E27FC236}">
                <a16:creationId xmlns:a16="http://schemas.microsoft.com/office/drawing/2014/main" id="{9AD71787-4D1F-2D5F-937E-3EDC99A5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01" y="230509"/>
            <a:ext cx="8354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>
                    <a:lumMod val="75000"/>
                  </a:schemeClr>
                </a:solidFill>
              </a:rPr>
              <a:t>Architektura řešení </a:t>
            </a:r>
            <a:r>
              <a:rPr lang="pl-PL" sz="2800" b="1" u="sng" dirty="0">
                <a:solidFill>
                  <a:schemeClr val="tx2">
                    <a:lumMod val="75000"/>
                  </a:schemeClr>
                </a:solidFill>
              </a:rPr>
              <a:t>digitálních technických map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AB286CA-CBBE-4E66-BEAC-B59C9AA89B97}"/>
              </a:ext>
            </a:extLst>
          </p:cNvPr>
          <p:cNvSpPr txBox="1"/>
          <p:nvPr/>
        </p:nvSpPr>
        <p:spPr>
          <a:xfrm>
            <a:off x="167996" y="4565070"/>
            <a:ext cx="4317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14  - krajských map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14  - různých řešení a přístupů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Stejné povinnosti obcí v celé ČR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CBA2D64-89C5-1EF9-BADD-F04104CA8F0C}"/>
              </a:ext>
            </a:extLst>
          </p:cNvPr>
          <p:cNvSpPr txBox="1"/>
          <p:nvPr/>
        </p:nvSpPr>
        <p:spPr>
          <a:xfrm>
            <a:off x="311865" y="5775691"/>
            <a:ext cx="8281496" cy="83099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Žádný kraj neposkytne obcím 100% zastoupení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				– individuální povinnost obce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0832E8D-38E5-164A-BA2B-2CE75995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0483" y="370734"/>
            <a:ext cx="7283152" cy="537986"/>
          </a:xfrm>
        </p:spPr>
        <p:txBody>
          <a:bodyPr/>
          <a:lstStyle/>
          <a:p>
            <a:r>
              <a:rPr lang="cs-CZ" sz="3200" b="1" u="sng" dirty="0">
                <a:solidFill>
                  <a:schemeClr val="tx2">
                    <a:lumMod val="50000"/>
                  </a:schemeClr>
                </a:solidFill>
              </a:rPr>
              <a:t>Povinnosti vlastníků – obcí</a:t>
            </a:r>
          </a:p>
        </p:txBody>
      </p:sp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C9FC2834-B8FC-210A-C8A6-47E0C7379B63}"/>
              </a:ext>
            </a:extLst>
          </p:cNvPr>
          <p:cNvSpPr txBox="1">
            <a:spLocks/>
          </p:cNvSpPr>
          <p:nvPr/>
        </p:nvSpPr>
        <p:spPr bwMode="auto">
          <a:xfrm>
            <a:off x="611560" y="2927415"/>
            <a:ext cx="8236756" cy="12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2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Povinnost pro všechny vlastníky dopravní a technické infrastruktury naplnit DTM kraje  a následně od 1.7.2024 zajistit pravidelnou aktualizaci.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F1462C-E213-1F9B-0E55-F0412EEDC7B5}"/>
              </a:ext>
            </a:extLst>
          </p:cNvPr>
          <p:cNvSpPr txBox="1"/>
          <p:nvPr/>
        </p:nvSpPr>
        <p:spPr>
          <a:xfrm>
            <a:off x="539552" y="980728"/>
            <a:ext cx="7920880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chemeClr val="tx2"/>
              </a:buClr>
              <a:defRPr/>
            </a:pP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Klíčová role obce jako vlastníka dopravní a technické infrastruktury.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Místní a účelové komunikace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Vodovod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Kanalizace (splašková, dešťová)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Veřejné osvětlení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Telekomunikační sít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D4D15C-F062-DBAD-A60A-83DCDC7CE3C1}"/>
              </a:ext>
            </a:extLst>
          </p:cNvPr>
          <p:cNvSpPr txBox="1"/>
          <p:nvPr/>
        </p:nvSpPr>
        <p:spPr>
          <a:xfrm>
            <a:off x="613994" y="4149080"/>
            <a:ext cx="8530006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Úvodní naplnění dat do DTM kraje </a:t>
            </a:r>
          </a:p>
          <a:p>
            <a:pPr marL="822325" lvl="2" indent="-2857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Inventarizace TI za celou obec včetně „historických rozvodů“ (akce „Z“)</a:t>
            </a:r>
          </a:p>
          <a:p>
            <a:pPr marL="822325" lvl="2" indent="-2857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Export existujících dat ze stávajících GIS</a:t>
            </a:r>
          </a:p>
          <a:p>
            <a:pPr marL="822325" lvl="2" indent="-2857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Převod do  JVF a následný import DTM kraje </a:t>
            </a:r>
          </a:p>
          <a:p>
            <a:pPr marL="342900" lvl="1" indent="-342900" defTabSz="1077913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/>
            </a:pPr>
            <a:r>
              <a:rPr lang="cs-CZ" sz="1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Následná aktualizace</a:t>
            </a:r>
          </a:p>
          <a:p>
            <a:pPr marL="0" lvl="1" algn="ctr" defTabSz="1077913">
              <a:spcBef>
                <a:spcPts val="600"/>
              </a:spcBef>
              <a:buClr>
                <a:schemeClr val="tx2"/>
              </a:buClr>
              <a:tabLst>
                <a:tab pos="628650" algn="l"/>
              </a:tabLst>
              <a:defRPr/>
            </a:pPr>
            <a:r>
              <a:rPr lang="cs-CZ" sz="28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Obec = editor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8831838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9C04E-2DC9-CAF0-E8C7-04972DC8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/>
          <a:lstStyle/>
          <a:p>
            <a:r>
              <a:rPr lang="cs-CZ" sz="3600" b="1" u="sng" dirty="0">
                <a:cs typeface="Arial" panose="020B0604020202020204" pitchFamily="34" charset="0"/>
              </a:rPr>
              <a:t>Čekat nebo začít </a:t>
            </a:r>
            <a:r>
              <a:rPr lang="cs-CZ" b="1" u="sng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5FB18-46C5-CA74-E5EE-DF173D26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3096553"/>
          </a:xfr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Připravovaná výzva MPO</a:t>
            </a:r>
          </a:p>
          <a:p>
            <a:r>
              <a:rPr lang="cs-CZ" sz="1800" dirty="0"/>
              <a:t>Určena pro kraje</a:t>
            </a:r>
          </a:p>
          <a:p>
            <a:r>
              <a:rPr lang="cs-CZ" sz="1800" dirty="0"/>
              <a:t>DPH neuznatelný výdaj = spolufinancování</a:t>
            </a:r>
          </a:p>
          <a:p>
            <a:r>
              <a:rPr lang="cs-CZ" sz="1800" dirty="0"/>
              <a:t>Předpokládá se zapojení cca 20% obcí</a:t>
            </a:r>
          </a:p>
          <a:p>
            <a:r>
              <a:rPr lang="cs-CZ" sz="1800" dirty="0"/>
              <a:t>Předmětem digitalizace nebudou objekty DTM, které byly konsolidované v minulosti </a:t>
            </a:r>
          </a:p>
          <a:p>
            <a:r>
              <a:rPr lang="cs-CZ" sz="1800" dirty="0"/>
              <a:t>Prostředky výzvy jsou limitované</a:t>
            </a:r>
          </a:p>
          <a:p>
            <a:r>
              <a:rPr lang="cs-CZ" sz="1800" dirty="0"/>
              <a:t>Jednotlivé kraje dosud nejsou rozhodnuty zda k žádost podají</a:t>
            </a:r>
          </a:p>
          <a:p>
            <a:r>
              <a:rPr lang="cs-CZ" sz="1800" dirty="0"/>
              <a:t>předpoklad ukončení příjmu žádostí – podzim 2023. </a:t>
            </a:r>
            <a:br>
              <a:rPr lang="cs-CZ" sz="1800" dirty="0"/>
            </a:br>
            <a:r>
              <a:rPr lang="cs-CZ" sz="1800" u="sng" dirty="0"/>
              <a:t>Vyhodnocení výzvy ??    Horizont realizace ??</a:t>
            </a:r>
          </a:p>
          <a:p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E0E54C-00F5-79A2-829C-4A9C0349BF32}"/>
              </a:ext>
            </a:extLst>
          </p:cNvPr>
          <p:cNvSpPr txBox="1"/>
          <p:nvPr/>
        </p:nvSpPr>
        <p:spPr>
          <a:xfrm>
            <a:off x="899592" y="423618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Výsledky dotazníkového šetření MPO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9BEECC-6038-AE04-BC9D-10481454F068}"/>
              </a:ext>
            </a:extLst>
          </p:cNvPr>
          <p:cNvSpPr txBox="1"/>
          <p:nvPr/>
        </p:nvSpPr>
        <p:spPr>
          <a:xfrm>
            <a:off x="827584" y="4820959"/>
            <a:ext cx="7344816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840288" algn="l"/>
              </a:tabLst>
            </a:pPr>
            <a:r>
              <a:rPr lang="cs-CZ" dirty="0"/>
              <a:t>Počet obcí, které vyplnilo dotazník	2716	43% všech obcí</a:t>
            </a:r>
          </a:p>
          <a:p>
            <a:pPr>
              <a:tabLst>
                <a:tab pos="4840288" algn="l"/>
              </a:tabLst>
            </a:pPr>
            <a:r>
              <a:rPr lang="cs-CZ" dirty="0"/>
              <a:t>Počet obcí, které potřebují digitalizovat DI a TI	2475</a:t>
            </a:r>
          </a:p>
          <a:p>
            <a:pPr>
              <a:tabLst>
                <a:tab pos="4840288" algn="l"/>
              </a:tabLst>
            </a:pPr>
            <a:r>
              <a:rPr lang="cs-CZ" dirty="0"/>
              <a:t>Potřeba digitalizace  DI	55 223 km</a:t>
            </a:r>
          </a:p>
          <a:p>
            <a:pPr>
              <a:tabLst>
                <a:tab pos="4840288" algn="l"/>
              </a:tabLst>
            </a:pPr>
            <a:r>
              <a:rPr lang="cs-CZ" dirty="0"/>
              <a:t>Potřeba digitalizace TI	69 899 km</a:t>
            </a:r>
          </a:p>
        </p:txBody>
      </p:sp>
    </p:spTree>
    <p:extLst>
      <p:ext uri="{BB962C8B-B14F-4D97-AF65-F5344CB8AC3E}">
        <p14:creationId xmlns:p14="http://schemas.microsoft.com/office/powerpoint/2010/main" val="96956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AA99E0B-D096-0CFB-D05C-725024E91CA5}"/>
              </a:ext>
            </a:extLst>
          </p:cNvPr>
          <p:cNvSpPr txBox="1"/>
          <p:nvPr/>
        </p:nvSpPr>
        <p:spPr>
          <a:xfrm>
            <a:off x="961823" y="5281193"/>
            <a:ext cx="797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cs-CZ" sz="1600" b="1" u="sng" dirty="0">
                <a:solidFill>
                  <a:schemeClr val="tx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Aditivní služby</a:t>
            </a:r>
          </a:p>
          <a:p>
            <a:pPr marL="1714500" lvl="4" indent="-3429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Úvodní naplnění</a:t>
            </a:r>
          </a:p>
          <a:p>
            <a:pPr marL="1714500" lvl="4" indent="-3429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Převody dat</a:t>
            </a:r>
          </a:p>
          <a:p>
            <a:pPr marL="1714500" lvl="4" indent="-3429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Mapování </a:t>
            </a:r>
          </a:p>
          <a:p>
            <a:pPr marL="1714500" lvl="4" indent="-3429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Pasporty</a:t>
            </a: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61A91C-8646-0391-7840-9FE6217285A0}"/>
              </a:ext>
            </a:extLst>
          </p:cNvPr>
          <p:cNvSpPr txBox="1"/>
          <p:nvPr/>
        </p:nvSpPr>
        <p:spPr>
          <a:xfrm>
            <a:off x="940119" y="1242271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Komplexní zabezpečení povinností v oblasti DTM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Zabezpečíme agendu DTM komplexně a v úplnosti</a:t>
            </a:r>
          </a:p>
          <a:p>
            <a:pPr algn="l"/>
            <a:endParaRPr lang="cs-CZ" sz="1600" b="1" i="0" u="sng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pPr algn="l"/>
            <a:r>
              <a:rPr lang="cs-CZ" sz="1600" b="1" i="0" u="sng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Kompetenční centrum SMS ČR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Times New Roman" panose="02020603050405020304" pitchFamily="18" charset="0"/>
              </a:rPr>
              <a:t>Jediná centrální informační platforma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Hotline pro řešení technických dotazů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Po registraci zdarma posoudíme vaše stávající podklady a navrhneme vhodný postup konkrétně pro vaši obec.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Provedeme převod do jednotného výměnného formátu /JVF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Nemáte-li vhodná data, zajistíme pro vás jejich pořízení a digitalizaci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Zajistíme přejímku geodetických záměrů dodavatelů a budoucí zápisy do DTM</a:t>
            </a:r>
          </a:p>
          <a:p>
            <a:pPr algn="l"/>
            <a:endParaRPr lang="cs-CZ" sz="1600" b="1" i="0" u="sng" dirty="0">
              <a:solidFill>
                <a:srgbClr val="0E2258"/>
              </a:solidFill>
              <a:effectLst/>
              <a:latin typeface="Quicksand"/>
            </a:endParaRPr>
          </a:p>
          <a:p>
            <a:pPr algn="l"/>
            <a:r>
              <a:rPr lang="cs-CZ" sz="1600" b="1" i="0" u="sng" dirty="0">
                <a:solidFill>
                  <a:srgbClr val="0E2258"/>
                </a:solidFill>
                <a:effectLst/>
                <a:latin typeface="Quicksand"/>
              </a:rPr>
              <a:t>Sw nástroj pro editaci a sdílení dat </a:t>
            </a:r>
            <a:r>
              <a:rPr lang="cs-CZ" sz="1600" b="1" i="0" u="sng" dirty="0" err="1">
                <a:solidFill>
                  <a:srgbClr val="0E2258"/>
                </a:solidFill>
                <a:effectLst/>
                <a:latin typeface="Quicksand"/>
              </a:rPr>
              <a:t>DTMka</a:t>
            </a:r>
            <a:endParaRPr lang="cs-CZ" sz="1600" b="1" i="0" u="sng" dirty="0">
              <a:solidFill>
                <a:srgbClr val="0E2258"/>
              </a:solidFill>
              <a:effectLst/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Nástroj umožňující editaci vlastními silami</a:t>
            </a:r>
          </a:p>
          <a:p>
            <a:pPr algn="l"/>
            <a:endParaRPr lang="cs-CZ" sz="1600" b="1" u="sng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cs-CZ" sz="16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 systému zdarma možnost prohlížení dat + tvorba pasportů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A04836-28BB-8F30-0D8C-CAB742E28210}"/>
              </a:ext>
            </a:extLst>
          </p:cNvPr>
          <p:cNvSpPr txBox="1"/>
          <p:nvPr/>
        </p:nvSpPr>
        <p:spPr>
          <a:xfrm>
            <a:off x="6372200" y="6139424"/>
            <a:ext cx="259228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https://dtmka.cz/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66F17C4D-E3E1-866D-11EC-378D23FF6B26}"/>
              </a:ext>
            </a:extLst>
          </p:cNvPr>
          <p:cNvSpPr txBox="1">
            <a:spLocks/>
          </p:cNvSpPr>
          <p:nvPr/>
        </p:nvSpPr>
        <p:spPr bwMode="auto">
          <a:xfrm>
            <a:off x="611560" y="614326"/>
            <a:ext cx="7283152" cy="3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Řešení SMS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E59D80-FAD2-88E4-AA19-E11946F9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16" y="62136"/>
            <a:ext cx="3097284" cy="15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64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81369"/>
            <a:ext cx="7283152" cy="374783"/>
          </a:xfrm>
        </p:spPr>
        <p:txBody>
          <a:bodyPr/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Řešení SMS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EA5AB7-B616-D64E-E378-27CC7D6A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93" y="1797392"/>
            <a:ext cx="9144000" cy="40177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7A87DE-C934-FA26-4ECA-4E263B49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7634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3CF986F-BDDC-6369-3EEA-4B7D84CC2A09}"/>
              </a:ext>
            </a:extLst>
          </p:cNvPr>
          <p:cNvSpPr txBox="1"/>
          <p:nvPr/>
        </p:nvSpPr>
        <p:spPr>
          <a:xfrm>
            <a:off x="107504" y="5229200"/>
            <a:ext cx="280831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b="1" i="0" dirty="0">
                <a:solidFill>
                  <a:srgbClr val="0E2258"/>
                </a:solidFill>
                <a:effectLst/>
                <a:latin typeface="Quicksand"/>
              </a:rPr>
              <a:t>Registrace &amp; konzultace</a:t>
            </a:r>
          </a:p>
          <a:p>
            <a:pPr algn="ctr"/>
            <a:r>
              <a:rPr lang="cs-CZ" sz="1800" b="0" i="0" dirty="0">
                <a:solidFill>
                  <a:srgbClr val="666666"/>
                </a:solidFill>
                <a:effectLst/>
                <a:latin typeface="Nunito" pitchFamily="2" charset="-18"/>
              </a:rPr>
              <a:t>Registrujte se u nás a my zdarma posoudíme, zda máte vyhovující data pro DTM.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88F27A-CB10-5FAD-E22C-339EF4B86863}"/>
              </a:ext>
            </a:extLst>
          </p:cNvPr>
          <p:cNvSpPr txBox="1"/>
          <p:nvPr/>
        </p:nvSpPr>
        <p:spPr>
          <a:xfrm>
            <a:off x="3038772" y="5249182"/>
            <a:ext cx="290138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b="1" i="0" dirty="0">
                <a:solidFill>
                  <a:srgbClr val="0E2258"/>
                </a:solidFill>
                <a:effectLst/>
                <a:latin typeface="Quicksand"/>
              </a:rPr>
              <a:t>Návrh vhodného postupu</a:t>
            </a:r>
          </a:p>
          <a:p>
            <a:pPr algn="ctr"/>
            <a:r>
              <a:rPr lang="cs-CZ" sz="1800" b="0" i="0" dirty="0">
                <a:solidFill>
                  <a:srgbClr val="666666"/>
                </a:solidFill>
                <a:effectLst/>
                <a:latin typeface="Nunito" pitchFamily="2" charset="-18"/>
              </a:rPr>
              <a:t>Ukážeme vám způsoby, jak případně vhodná data o obecní infrastruktuře zajistit.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78B3B-F1C1-460B-03D4-6D98EFA2A019}"/>
              </a:ext>
            </a:extLst>
          </p:cNvPr>
          <p:cNvSpPr txBox="1"/>
          <p:nvPr/>
        </p:nvSpPr>
        <p:spPr>
          <a:xfrm>
            <a:off x="6063109" y="5249182"/>
            <a:ext cx="2924882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b="1" i="0" dirty="0">
                <a:solidFill>
                  <a:srgbClr val="0E2258"/>
                </a:solidFill>
                <a:effectLst/>
                <a:latin typeface="Quicksand"/>
              </a:rPr>
              <a:t>Předání dat do krajské DTM</a:t>
            </a:r>
          </a:p>
          <a:p>
            <a:pPr algn="ctr"/>
            <a:r>
              <a:rPr lang="cs-CZ" sz="1800" b="0" i="0" dirty="0">
                <a:solidFill>
                  <a:srgbClr val="666666"/>
                </a:solidFill>
                <a:effectLst/>
                <a:latin typeface="Nunito" pitchFamily="2" charset="-18"/>
              </a:rPr>
              <a:t>K předání využijete sami náš jednoduchý nástroj, nebo to kompletně necháte na nás.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5F38-8A38-05B3-DC81-163220F993C5}"/>
              </a:ext>
            </a:extLst>
          </p:cNvPr>
          <p:cNvSpPr txBox="1"/>
          <p:nvPr/>
        </p:nvSpPr>
        <p:spPr>
          <a:xfrm>
            <a:off x="6551712" y="477269"/>
            <a:ext cx="259228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https://dtmka.cz/</a:t>
            </a:r>
          </a:p>
        </p:txBody>
      </p:sp>
    </p:spTree>
    <p:extLst>
      <p:ext uri="{BB962C8B-B14F-4D97-AF65-F5344CB8AC3E}">
        <p14:creationId xmlns:p14="http://schemas.microsoft.com/office/powerpoint/2010/main" val="219923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43B0BD8-8940-9474-B0E6-426A1522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1BEE4-5A8D-BFA5-8205-1537A8D9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773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Klíčové vlastnosti :</a:t>
            </a:r>
            <a:endParaRPr lang="cs-CZ" b="1" dirty="0"/>
          </a:p>
          <a:p>
            <a:r>
              <a:rPr lang="cs-CZ" dirty="0"/>
              <a:t>webová mapová aplikace propojená se systémem prohlížení a sdílení GIS informací</a:t>
            </a:r>
          </a:p>
          <a:p>
            <a:r>
              <a:rPr lang="cs-CZ" dirty="0"/>
              <a:t>poskytuje funkce pro zajištění povinností správce DTI</a:t>
            </a:r>
          </a:p>
          <a:p>
            <a:r>
              <a:rPr lang="cs-CZ" dirty="0"/>
              <a:t>umožňuje kontrolu přebíraných dat</a:t>
            </a:r>
          </a:p>
          <a:p>
            <a:r>
              <a:rPr lang="cs-CZ" dirty="0"/>
              <a:t>činnosti jsou protokolovány a archivovány </a:t>
            </a:r>
          </a:p>
          <a:p>
            <a:r>
              <a:rPr lang="cs-CZ" dirty="0"/>
              <a:t>automatizované předávání dat DTI prostřednictvím služeb na kraj</a:t>
            </a:r>
          </a:p>
          <a:p>
            <a:r>
              <a:rPr lang="cs-CZ" dirty="0"/>
              <a:t>nástroje pro </a:t>
            </a:r>
            <a:r>
              <a:rPr lang="cs-CZ" dirty="0" err="1"/>
              <a:t>vektorizaci</a:t>
            </a:r>
            <a:r>
              <a:rPr lang="cs-CZ" dirty="0"/>
              <a:t> nebo kopírování dat DTI ze současných evidencí</a:t>
            </a:r>
          </a:p>
          <a:p>
            <a:r>
              <a:rPr lang="cs-CZ" dirty="0"/>
              <a:t>nástroje pro automatizované převzetí dat DTI od geodeta ve standardním formátu</a:t>
            </a:r>
          </a:p>
          <a:p>
            <a:r>
              <a:rPr lang="cs-CZ" dirty="0"/>
              <a:t>publikace obecní DTM i dat z DTM kraje</a:t>
            </a:r>
          </a:p>
          <a:p>
            <a:r>
              <a:rPr lang="cs-CZ" b="1" dirty="0">
                <a:solidFill>
                  <a:schemeClr val="bg1"/>
                </a:solidFill>
              </a:rPr>
              <a:t>podpora 3D včetně editací ve 3D</a:t>
            </a:r>
          </a:p>
          <a:p>
            <a:r>
              <a:rPr lang="cs-CZ" b="1" dirty="0">
                <a:solidFill>
                  <a:schemeClr val="bg1"/>
                </a:solidFill>
              </a:rPr>
              <a:t>KOMPLEXNÍ ŘEŠENÍ</a:t>
            </a:r>
          </a:p>
          <a:p>
            <a:r>
              <a:rPr lang="cs-CZ" b="1" dirty="0">
                <a:solidFill>
                  <a:schemeClr val="bg1"/>
                </a:solidFill>
              </a:rPr>
              <a:t>VŠE NA JEDNOM MÍSTĚ</a:t>
            </a:r>
          </a:p>
          <a:p>
            <a:r>
              <a:rPr lang="cs-CZ" b="1" dirty="0">
                <a:solidFill>
                  <a:schemeClr val="bg1"/>
                </a:solidFill>
              </a:rPr>
              <a:t>ZAJIŠTĚNA TECHNICKÁ I LEGISLATIVNÍ SHODA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F459822-7834-6189-E118-00D5CA33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5102"/>
            <a:ext cx="8064896" cy="1325563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nástroj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DTMka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řešení pro obce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872CF6-F9C5-6E0F-67AC-1EAEF9D1873C}"/>
              </a:ext>
            </a:extLst>
          </p:cNvPr>
          <p:cNvSpPr txBox="1"/>
          <p:nvPr/>
        </p:nvSpPr>
        <p:spPr>
          <a:xfrm>
            <a:off x="6541232" y="6266526"/>
            <a:ext cx="25922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https://dtmka.cz/</a:t>
            </a:r>
          </a:p>
        </p:txBody>
      </p:sp>
    </p:spTree>
    <p:extLst>
      <p:ext uri="{BB962C8B-B14F-4D97-AF65-F5344CB8AC3E}">
        <p14:creationId xmlns:p14="http://schemas.microsoft.com/office/powerpoint/2010/main" val="60742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8A11194-97CC-DF9C-B0F7-0A17D250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-1"/>
            <a:ext cx="9144000" cy="687754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E6C7198-8E75-2AFC-BA6C-9D990205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5102"/>
            <a:ext cx="8064896" cy="1325563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Kompetenční centrum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/ Posouzení dat 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 descr="knezice_zakres.bmp">
            <a:extLst>
              <a:ext uri="{FF2B5EF4-FFF2-40B4-BE49-F238E27FC236}">
                <a16:creationId xmlns:a16="http://schemas.microsoft.com/office/drawing/2014/main" id="{8B9974F9-A60A-99C3-D8D0-5D7D850C9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435" y="1482408"/>
            <a:ext cx="3272162" cy="2778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0" descr="technicka_zprava.bmp">
            <a:extLst>
              <a:ext uri="{FF2B5EF4-FFF2-40B4-BE49-F238E27FC236}">
                <a16:creationId xmlns:a16="http://schemas.microsoft.com/office/drawing/2014/main" id="{4B01DADD-1652-22B6-FA63-AAB78F59D8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467" y="1238053"/>
            <a:ext cx="2490313" cy="3320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ázek 1" descr="seznam_bodu.bmp">
            <a:extLst>
              <a:ext uri="{FF2B5EF4-FFF2-40B4-BE49-F238E27FC236}">
                <a16:creationId xmlns:a16="http://schemas.microsoft.com/office/drawing/2014/main" id="{CB1AFAD8-F8B4-A2E2-572E-BB4E3B4FCC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3252" y="1238053"/>
            <a:ext cx="2383522" cy="33818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EC899A-63E8-ADBA-CA13-C6D2F1F52DE8}"/>
              </a:ext>
            </a:extLst>
          </p:cNvPr>
          <p:cNvSpPr txBox="1"/>
          <p:nvPr/>
        </p:nvSpPr>
        <p:spPr>
          <a:xfrm>
            <a:off x="899592" y="4830335"/>
            <a:ext cx="7776864" cy="178510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bg1"/>
                </a:solidFill>
              </a:rPr>
              <a:t>Umíme efektivně zpracovat a pro převod do  JVF  využít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Mapy a plány v tištěné podobě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Papírové zákresy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DWG, DGN soubory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Pasporty</a:t>
            </a:r>
          </a:p>
        </p:txBody>
      </p:sp>
    </p:spTree>
    <p:extLst>
      <p:ext uri="{BB962C8B-B14F-4D97-AF65-F5344CB8AC3E}">
        <p14:creationId xmlns:p14="http://schemas.microsoft.com/office/powerpoint/2010/main" val="1412097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1315</Words>
  <Application>Microsoft Office PowerPoint</Application>
  <PresentationFormat>Předvádění na obrazovce (4:3)</PresentationFormat>
  <Paragraphs>189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Nunito</vt:lpstr>
      <vt:lpstr>Quicksand</vt:lpstr>
      <vt:lpstr>Wingdings</vt:lpstr>
      <vt:lpstr>Motiv sady Office</vt:lpstr>
      <vt:lpstr>Document</vt:lpstr>
      <vt:lpstr>Digitální Technická Mapa</vt:lpstr>
      <vt:lpstr>Prezentace aplikace PowerPoint</vt:lpstr>
      <vt:lpstr>Prezentace aplikace PowerPoint</vt:lpstr>
      <vt:lpstr>Povinnosti vlastníků – obcí</vt:lpstr>
      <vt:lpstr>Čekat nebo začít ?</vt:lpstr>
      <vt:lpstr>Prezentace aplikace PowerPoint</vt:lpstr>
      <vt:lpstr>Řešení SMS ČR</vt:lpstr>
      <vt:lpstr>SW nástroj DTMka  Komplexní řešení pro obce</vt:lpstr>
      <vt:lpstr>Kompetenční centrum Audit / Posouzení dat </vt:lpstr>
      <vt:lpstr>Úvodní naplnění – převod dat do JVF</vt:lpstr>
      <vt:lpstr>DTM  atributy dat Odlišnost od stávajících GIS -  dwg, dgn atd.</vt:lpstr>
      <vt:lpstr>Sw nástroj DTMka – mapové okno</vt:lpstr>
      <vt:lpstr>DTMka - další možnosti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TISKOVÉ MATERIÁLY SMSČR</dc:title>
  <dc:creator>Admin</dc:creator>
  <cp:lastModifiedBy>Oldřich Vávra</cp:lastModifiedBy>
  <cp:revision>217</cp:revision>
  <dcterms:created xsi:type="dcterms:W3CDTF">2014-04-15T11:05:22Z</dcterms:created>
  <dcterms:modified xsi:type="dcterms:W3CDTF">2023-04-25T15:33:15Z</dcterms:modified>
</cp:coreProperties>
</file>