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4"/>
  </p:sldMasterIdLst>
  <p:notesMasterIdLst>
    <p:notesMasterId r:id="rId25"/>
  </p:notesMasterIdLst>
  <p:handoutMasterIdLst>
    <p:handoutMasterId r:id="rId26"/>
  </p:handoutMasterIdLst>
  <p:sldIdLst>
    <p:sldId id="256" r:id="rId5"/>
    <p:sldId id="466" r:id="rId6"/>
    <p:sldId id="478" r:id="rId7"/>
    <p:sldId id="476" r:id="rId8"/>
    <p:sldId id="468" r:id="rId9"/>
    <p:sldId id="480" r:id="rId10"/>
    <p:sldId id="481" r:id="rId11"/>
    <p:sldId id="482" r:id="rId12"/>
    <p:sldId id="439" r:id="rId13"/>
    <p:sldId id="444" r:id="rId14"/>
    <p:sldId id="486" r:id="rId15"/>
    <p:sldId id="487" r:id="rId16"/>
    <p:sldId id="488" r:id="rId17"/>
    <p:sldId id="490" r:id="rId18"/>
    <p:sldId id="489" r:id="rId19"/>
    <p:sldId id="448" r:id="rId20"/>
    <p:sldId id="441" r:id="rId21"/>
    <p:sldId id="484" r:id="rId22"/>
    <p:sldId id="483" r:id="rId23"/>
    <p:sldId id="491" r:id="rId24"/>
  </p:sldIdLst>
  <p:sldSz cx="10693400" cy="7561263"/>
  <p:notesSz cx="9856788" cy="6797675"/>
  <p:defaultTextStyle>
    <a:defPPr>
      <a:defRPr lang="cs-CZ"/>
    </a:defPPr>
    <a:lvl1pPr algn="l" rtl="0" fontAlgn="base">
      <a:spcBef>
        <a:spcPct val="2000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5A939"/>
    <a:srgbClr val="FF0000"/>
    <a:srgbClr val="00FF00"/>
    <a:srgbClr val="FFFF00"/>
    <a:srgbClr val="333333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0581" autoAdjust="0"/>
  </p:normalViewPr>
  <p:slideViewPr>
    <p:cSldViewPr>
      <p:cViewPr>
        <p:scale>
          <a:sx n="66" d="100"/>
          <a:sy n="66" d="100"/>
        </p:scale>
        <p:origin x="1800" y="774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235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raziste-my.sharepoint.com/personal/pavel_hajek_straziste_cz/Documents/Rada%20Kraje%20Vyso&#269;ina/Adapta&#269;n&#237;%20strategie%20VVE,%20FVE/NKE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[NKEP.xlsx]List1!$C$4</c:f>
              <c:strCache>
                <c:ptCount val="1"/>
                <c:pt idx="0">
                  <c:v>Jaderné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[NKEP.xlsx]List1!$D$3:$F$3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2050</c:v>
                </c:pt>
              </c:numCache>
            </c:numRef>
          </c:xVal>
          <c:yVal>
            <c:numRef>
              <c:f>[NKEP.xlsx]List1!$D$4:$F$4</c:f>
              <c:numCache>
                <c:formatCode>0.0</c:formatCode>
                <c:ptCount val="3"/>
                <c:pt idx="0">
                  <c:v>4.3</c:v>
                </c:pt>
                <c:pt idx="1">
                  <c:v>4.3</c:v>
                </c:pt>
                <c:pt idx="2">
                  <c:v>5.9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A0A-488F-8D77-607FE60C9BE7}"/>
            </c:ext>
          </c:extLst>
        </c:ser>
        <c:ser>
          <c:idx val="1"/>
          <c:order val="1"/>
          <c:tx>
            <c:strRef>
              <c:f>[NKEP.xlsx]List1!$C$5</c:f>
              <c:strCache>
                <c:ptCount val="1"/>
                <c:pt idx="0">
                  <c:v>Solární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[NKEP.xlsx]List1!$D$3:$F$3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2050</c:v>
                </c:pt>
              </c:numCache>
            </c:numRef>
          </c:xVal>
          <c:yVal>
            <c:numRef>
              <c:f>[NKEP.xlsx]List1!$D$5:$F$5</c:f>
              <c:numCache>
                <c:formatCode>0.0</c:formatCode>
                <c:ptCount val="3"/>
                <c:pt idx="0">
                  <c:v>2.1</c:v>
                </c:pt>
                <c:pt idx="1">
                  <c:v>10.1</c:v>
                </c:pt>
                <c:pt idx="2">
                  <c:v>26.1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A0A-488F-8D77-607FE60C9BE7}"/>
            </c:ext>
          </c:extLst>
        </c:ser>
        <c:ser>
          <c:idx val="2"/>
          <c:order val="2"/>
          <c:tx>
            <c:strRef>
              <c:f>[NKEP.xlsx]List1!$C$6</c:f>
              <c:strCache>
                <c:ptCount val="1"/>
                <c:pt idx="0">
                  <c:v>Větrná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/>
              <c:tx>
                <c:rich>
                  <a:bodyPr/>
                  <a:lstStyle/>
                  <a:p>
                    <a:fld id="{AE33A6A2-E211-4F14-AC93-6AEE1EAEBC35}" type="YVALUE">
                      <a:rPr lang="en-US" sz="1100" b="1"/>
                      <a:pPr/>
                      <a:t>[HODNOTA Y]</a:t>
                    </a:fld>
                    <a:endParaRPr lang="cs-CZ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A0A-488F-8D77-607FE60C9BE7}"/>
                </c:ext>
              </c:extLst>
            </c:dLbl>
            <c:spPr>
              <a:solidFill>
                <a:srgbClr val="FF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[NKEP.xlsx]List1!$D$3:$F$3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2050</c:v>
                </c:pt>
              </c:numCache>
            </c:numRef>
          </c:xVal>
          <c:yVal>
            <c:numRef>
              <c:f>[NKEP.xlsx]List1!$D$6:$F$6</c:f>
              <c:numCache>
                <c:formatCode>0.0</c:formatCode>
                <c:ptCount val="3"/>
                <c:pt idx="0">
                  <c:v>0.3</c:v>
                </c:pt>
                <c:pt idx="1">
                  <c:v>1.5</c:v>
                </c:pt>
                <c:pt idx="2">
                  <c:v>5.5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A0A-488F-8D77-607FE60C9BE7}"/>
            </c:ext>
          </c:extLst>
        </c:ser>
        <c:ser>
          <c:idx val="3"/>
          <c:order val="3"/>
          <c:tx>
            <c:strRef>
              <c:f>[NKEP.xlsx]List1!$C$7</c:f>
              <c:strCache>
                <c:ptCount val="1"/>
                <c:pt idx="0">
                  <c:v>Plyn/vodík</c:v>
                </c:pt>
              </c:strCache>
            </c:strRef>
          </c:tx>
          <c:spPr>
            <a:ln w="28575" cap="rnd">
              <a:solidFill>
                <a:srgbClr val="25A939"/>
              </a:solidFill>
              <a:round/>
            </a:ln>
            <a:effectLst/>
          </c:spPr>
          <c:marker>
            <c:symbol val="none"/>
          </c:marker>
          <c:xVal>
            <c:numRef>
              <c:f>[NKEP.xlsx]List1!$D$3:$F$3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2050</c:v>
                </c:pt>
              </c:numCache>
            </c:numRef>
          </c:xVal>
          <c:yVal>
            <c:numRef>
              <c:f>[NKEP.xlsx]List1!$D$7:$F$7</c:f>
              <c:numCache>
                <c:formatCode>0.0</c:formatCode>
                <c:ptCount val="3"/>
                <c:pt idx="0">
                  <c:v>2.4</c:v>
                </c:pt>
                <c:pt idx="1">
                  <c:v>3.2</c:v>
                </c:pt>
                <c:pt idx="2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A0A-488F-8D77-607FE60C9BE7}"/>
            </c:ext>
          </c:extLst>
        </c:ser>
        <c:ser>
          <c:idx val="4"/>
          <c:order val="4"/>
          <c:tx>
            <c:strRef>
              <c:f>[NKEP.xlsx]List1!$C$8</c:f>
              <c:strCache>
                <c:ptCount val="1"/>
                <c:pt idx="0">
                  <c:v>Uhlí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[NKEP.xlsx]List1!$D$3:$F$3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2050</c:v>
                </c:pt>
              </c:numCache>
            </c:numRef>
          </c:xVal>
          <c:yVal>
            <c:numRef>
              <c:f>[NKEP.xlsx]List1!$D$8:$F$8</c:f>
              <c:numCache>
                <c:formatCode>0.0</c:formatCode>
                <c:ptCount val="3"/>
                <c:pt idx="0">
                  <c:v>9.4</c:v>
                </c:pt>
                <c:pt idx="1">
                  <c:v>3</c:v>
                </c:pt>
                <c:pt idx="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A0A-488F-8D77-607FE60C9B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4900784"/>
        <c:axId val="324896520"/>
      </c:scatterChart>
      <c:valAx>
        <c:axId val="324900784"/>
        <c:scaling>
          <c:orientation val="minMax"/>
          <c:max val="205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4896520"/>
        <c:crosses val="autoZero"/>
        <c:crossBetween val="midCat"/>
      </c:valAx>
      <c:valAx>
        <c:axId val="324896520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Předpokládaný výkon zdrojů [GWe]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4900784"/>
        <c:crosses val="autoZero"/>
        <c:crossBetween val="midCat"/>
        <c:minorUnit val="0.5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196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3238" y="0"/>
            <a:ext cx="4271962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27196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102BC797-0C11-49E2-A6F6-35D6CADC393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196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3238" y="0"/>
            <a:ext cx="4271962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7375" y="509588"/>
            <a:ext cx="36036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5838" y="3228975"/>
            <a:ext cx="7885112" cy="305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27196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2CDA0606-5712-4BFD-9A5F-CE6E12595CA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Podle v říjnu</a:t>
            </a:r>
            <a:r>
              <a:rPr lang="cs-CZ" baseline="0" dirty="0" smtClean="0"/>
              <a:t> 2023 schváleného NKEP mám dosáhnout těchto zdrojů. Návrh bude překlopen do SEK, která má ukončené MPŘ a předpokládá se jeho schválení vládou v 6/2024</a:t>
            </a:r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0606-5712-4BFD-9A5F-CE6E12595CAA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6966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cs-CZ" dirty="0" smtClean="0">
                <a:solidFill>
                  <a:schemeClr val="tx1"/>
                </a:solidFill>
              </a:rPr>
              <a:t>Siluety sídel  Počet cca 41</a:t>
            </a:r>
          </a:p>
          <a:p>
            <a:pPr marL="0" indent="0"/>
            <a:r>
              <a:rPr lang="cs-CZ" dirty="0" smtClean="0">
                <a:solidFill>
                  <a:schemeClr val="tx1"/>
                </a:solidFill>
              </a:rPr>
              <a:t>Významné krajinné předěly </a:t>
            </a:r>
            <a:r>
              <a:rPr lang="cs-CZ" baseline="0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Počet cca 53</a:t>
            </a:r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0606-5712-4BFD-9A5F-CE6E12595CAA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6275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Přírodní dominanty – vyvýšeniny</a:t>
            </a:r>
            <a:r>
              <a:rPr lang="cs-CZ" baseline="0" dirty="0" smtClean="0">
                <a:solidFill>
                  <a:schemeClr val="tx1"/>
                </a:solidFill>
              </a:rPr>
              <a:t>  </a:t>
            </a:r>
            <a:r>
              <a:rPr lang="cs-CZ" dirty="0" smtClean="0">
                <a:solidFill>
                  <a:schemeClr val="tx1"/>
                </a:solidFill>
              </a:rPr>
              <a:t>Počet cca 35</a:t>
            </a:r>
          </a:p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Kulturněhistorické dominanty    Počet cca 521</a:t>
            </a:r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0606-5712-4BFD-9A5F-CE6E12595CAA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1510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Přírodní dominanty – vyvýšeniny</a:t>
            </a:r>
            <a:r>
              <a:rPr lang="cs-CZ" baseline="0" dirty="0" smtClean="0">
                <a:solidFill>
                  <a:schemeClr val="tx1"/>
                </a:solidFill>
              </a:rPr>
              <a:t>  </a:t>
            </a:r>
            <a:r>
              <a:rPr lang="cs-CZ" dirty="0" smtClean="0">
                <a:solidFill>
                  <a:schemeClr val="tx1"/>
                </a:solidFill>
              </a:rPr>
              <a:t>Počet cca 35</a:t>
            </a:r>
          </a:p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Kulturněhistorické dominanty    Počet cca 521</a:t>
            </a:r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0606-5712-4BFD-9A5F-CE6E12595CAA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3881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SOKR od r. 2008 celkem 22 oblastí krajinného rázu Kraje Vysočina – nezměněno</a:t>
            </a:r>
          </a:p>
          <a:p>
            <a:pPr algn="l"/>
            <a:r>
              <a:rPr lang="cs-CZ" altLang="cs-CZ" u="sng" dirty="0" smtClean="0">
                <a:solidFill>
                  <a:schemeClr val="tx1"/>
                </a:solidFill>
              </a:rPr>
              <a:t>Textová část : - </a:t>
            </a:r>
            <a:r>
              <a:rPr lang="cs-CZ" altLang="cs-CZ" dirty="0" smtClean="0">
                <a:solidFill>
                  <a:schemeClr val="tx1"/>
                </a:solidFill>
              </a:rPr>
              <a:t>cíle, metodika, stručný popis oblastí s ohledem na umístění VTE,</a:t>
            </a:r>
          </a:p>
          <a:p>
            <a:pPr algn="l"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</a:rPr>
              <a:t>závěr – možnosti umístění/neumístění VTE: nepřípustné, nedoporučující, možné za určitých podmínek, možné v části oblasti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0606-5712-4BFD-9A5F-CE6E12595CAA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646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>
                <a:solidFill>
                  <a:schemeClr val="accent6">
                    <a:lumMod val="75000"/>
                  </a:schemeClr>
                </a:solidFill>
              </a:rPr>
              <a:t>Směrnice Evropského parlamentu a Rady (EU) 2023/2413 ze dne 18. října 2023, je platná od 20. listopadu 2023</a:t>
            </a:r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0606-5712-4BFD-9A5F-CE6E12595CAA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9836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článek 15b RED III, </a:t>
            </a:r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0606-5712-4BFD-9A5F-CE6E12595CAA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4677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u="sng" dirty="0" smtClean="0">
                <a:solidFill>
                  <a:schemeClr val="accent6">
                    <a:lumMod val="75000"/>
                  </a:schemeClr>
                </a:solidFill>
              </a:rPr>
              <a:t>(článek 15c RED III)</a:t>
            </a:r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0606-5712-4BFD-9A5F-CE6E12595CAA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804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článek 15b RED III, </a:t>
            </a:r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0606-5712-4BFD-9A5F-CE6E12595CAA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6550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RIA</a:t>
            </a:r>
            <a:r>
              <a:rPr lang="cs-CZ" baseline="0" dirty="0" smtClean="0"/>
              <a:t> – hodnocení dopadů zákona</a:t>
            </a:r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0606-5712-4BFD-9A5F-CE6E12595CAA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1677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RIA</a:t>
            </a:r>
            <a:r>
              <a:rPr lang="cs-CZ" baseline="0" dirty="0" smtClean="0"/>
              <a:t> – hodnocení dopadů zákona</a:t>
            </a:r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0606-5712-4BFD-9A5F-CE6E12595CAA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2495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SOKR od r. 2008 celkem 22 oblastí krajinného rázu Kraje Vysočina – nezměněno</a:t>
            </a:r>
          </a:p>
          <a:p>
            <a:pPr algn="l"/>
            <a:r>
              <a:rPr lang="cs-CZ" altLang="cs-CZ" u="sng" dirty="0" smtClean="0">
                <a:solidFill>
                  <a:schemeClr val="tx1"/>
                </a:solidFill>
              </a:rPr>
              <a:t>Textová část : - </a:t>
            </a:r>
            <a:r>
              <a:rPr lang="cs-CZ" altLang="cs-CZ" dirty="0" smtClean="0">
                <a:solidFill>
                  <a:schemeClr val="tx1"/>
                </a:solidFill>
              </a:rPr>
              <a:t>cíle, metodika, stručný popis oblastí s ohledem na umístění VTE,</a:t>
            </a:r>
          </a:p>
          <a:p>
            <a:pPr algn="l"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</a:rPr>
              <a:t>závěr – možnosti umístění/neumístění VTE: nepřípustné, nedoporučující, možné za určitých podmínek, možné v části oblasti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0606-5712-4BFD-9A5F-CE6E12595CAA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3133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>
                <a:solidFill>
                  <a:schemeClr val="tx1"/>
                </a:solidFill>
              </a:rPr>
              <a:t>Místa krajinného rázu     Počet cca 90</a:t>
            </a:r>
          </a:p>
          <a:p>
            <a:pPr>
              <a:defRPr/>
            </a:pPr>
            <a:r>
              <a:rPr lang="cs-CZ" dirty="0" smtClean="0">
                <a:solidFill>
                  <a:schemeClr val="tx1"/>
                </a:solidFill>
              </a:rPr>
              <a:t>Prvky historického členění krajiny  Počet cca 266</a:t>
            </a:r>
            <a:endParaRPr lang="cs-CZ" altLang="cs-CZ" sz="1200" dirty="0" smtClean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0606-5712-4BFD-9A5F-CE6E12595CAA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7955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BEF99D-1E70-475F-A720-76D05565FE1A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79FD4-123C-4D4B-813A-65A0316DDE59}" type="datetime1">
              <a:rPr lang="cs-CZ"/>
              <a:pPr>
                <a:defRPr/>
              </a:pPr>
              <a:t>26.05.2024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0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866EC-A920-4D1D-A48D-D6B4553C43A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CC6EE-05C9-44AC-BA93-5DC681A506C1}" type="datetime1">
              <a:rPr lang="cs-CZ"/>
              <a:pPr>
                <a:defRPr/>
              </a:pPr>
              <a:t>26.05.2024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478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439025" y="177800"/>
            <a:ext cx="1939925" cy="641191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619250" y="177800"/>
            <a:ext cx="5667375" cy="641191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B80958-E5E5-4FD3-8CBF-0889583727F8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D3AD4-0B59-4920-981E-7B7B0F68B27E}" type="datetime1">
              <a:rPr lang="cs-CZ"/>
              <a:pPr>
                <a:defRPr/>
              </a:pPr>
              <a:t>26.05.2024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87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32225" y="177800"/>
            <a:ext cx="4235450" cy="43338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1619250" y="1619250"/>
            <a:ext cx="7759700" cy="49704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C65A1-6131-4DA9-8F61-7FD0A9389E13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929F2-4EF5-4885-83D9-03CBE8E00600}" type="datetime1">
              <a:rPr lang="cs-CZ"/>
              <a:pPr>
                <a:defRPr/>
              </a:pPr>
              <a:t>26.05.2024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5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32225" y="177800"/>
            <a:ext cx="4235450" cy="43338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619250" y="1619250"/>
            <a:ext cx="3803650" cy="49704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575300" y="1619250"/>
            <a:ext cx="3803650" cy="49704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C57509-562A-4DBC-98F7-CF11D0D51A94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E992E-B4AF-428B-A92F-07429BC6CB06}" type="datetime1">
              <a:rPr lang="cs-CZ"/>
              <a:pPr>
                <a:defRPr/>
              </a:pPr>
              <a:t>26.05.2024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505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E59ECA-C578-4ADC-B0D1-2E16086FAEE5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1514E-7952-4053-808D-DDC12B2756B3}" type="datetime1">
              <a:rPr lang="cs-CZ"/>
              <a:pPr>
                <a:defRPr/>
              </a:pPr>
              <a:t>26.05.2024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247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BFD9F-76C3-4C32-93B9-4FCB4E890D6D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9A98A-B96C-4D15-94D2-9FFE5BBA8170}" type="datetime1">
              <a:rPr lang="cs-CZ"/>
              <a:pPr>
                <a:defRPr/>
              </a:pPr>
              <a:t>26.05.2024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548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619250" y="1619250"/>
            <a:ext cx="3803650" cy="497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575300" y="1619250"/>
            <a:ext cx="3803650" cy="497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35916-8DE5-4E59-8A42-0158AC76BCD2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4EF38-1BBB-4969-AF4C-7E986C545198}" type="datetime1">
              <a:rPr lang="cs-CZ"/>
              <a:pPr>
                <a:defRPr/>
              </a:pPr>
              <a:t>26.05.2024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52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323B4-EB35-4321-A96F-CAD2E3D13B89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D704C-25DC-4009-958B-2A98925AD612}" type="datetime1">
              <a:rPr lang="cs-CZ"/>
              <a:pPr>
                <a:defRPr/>
              </a:pPr>
              <a:t>26.05.2024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52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29351-DC38-4BF1-8850-9710585DC936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A025A-66B5-499A-8346-52120A3B234A}" type="datetime1">
              <a:rPr lang="cs-CZ"/>
              <a:pPr>
                <a:defRPr/>
              </a:pPr>
              <a:t>26.05.2024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12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3DA67B-BE9D-4F32-ABB8-3BE9BBE904B3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096CD-37D2-4CC1-B014-D90B0C185A5D}" type="datetime1">
              <a:rPr lang="cs-CZ"/>
              <a:pPr>
                <a:defRPr/>
              </a:pPr>
              <a:t>26.05.2024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3128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67A13-A3FD-448D-B046-8EBEBB930BDA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580DA-5744-4942-B295-5FB20546283C}" type="datetime1">
              <a:rPr lang="cs-CZ"/>
              <a:pPr>
                <a:defRPr/>
              </a:pPr>
              <a:t>26.05.2024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33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BADBF-3398-456C-9357-14C3A06742FB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E168A-E623-436F-994D-7ED8137FF1A6}" type="datetime1">
              <a:rPr lang="cs-CZ"/>
              <a:pPr>
                <a:defRPr/>
              </a:pPr>
              <a:t>26.05.2024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72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ozadi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36525"/>
            <a:ext cx="10902951" cy="770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32225" y="177800"/>
            <a:ext cx="42354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Nadpis prezentace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619250"/>
            <a:ext cx="7759700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Název oddílu – úroveň 1</a:t>
            </a:r>
          </a:p>
          <a:p>
            <a:pPr lvl="1"/>
            <a:r>
              <a:rPr lang="cs-CZ" altLang="cs-CZ"/>
              <a:t>Text oddílu – úroveň 2</a:t>
            </a:r>
          </a:p>
          <a:p>
            <a:pPr lvl="2"/>
            <a:r>
              <a:rPr lang="cs-CZ" altLang="cs-CZ"/>
              <a:t>Text oddílu – úroveň 3</a:t>
            </a: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8278813" y="7124700"/>
            <a:ext cx="2181225" cy="25558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defTabSz="995363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5363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5363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5363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5363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cs-CZ" altLang="cs-CZ" sz="1400">
              <a:solidFill>
                <a:schemeClr val="bg2"/>
              </a:solidFill>
            </a:endParaRPr>
          </a:p>
        </p:txBody>
      </p:sp>
      <p:sp>
        <p:nvSpPr>
          <p:cNvPr id="6349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6638" y="7124700"/>
            <a:ext cx="1316037" cy="184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7A49D895-4A79-4112-BD96-725EA928816D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34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778250" y="7124700"/>
            <a:ext cx="1638300" cy="2555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97174473-2BBD-4AA5-83FD-C06905A3EF20}" type="datetime1">
              <a:rPr lang="cs-CZ"/>
              <a:pPr>
                <a:defRPr/>
              </a:pPr>
              <a:t>26.05.2024</a:t>
            </a:fld>
            <a:endParaRPr lang="cs-CZ"/>
          </a:p>
        </p:txBody>
      </p:sp>
      <p:pic>
        <p:nvPicPr>
          <p:cNvPr id="1032" name="Picture 11" descr="Logo bar poz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6948488"/>
            <a:ext cx="10810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charset="0"/>
        </a:defRPr>
      </a:lvl9pPr>
    </p:titleStyle>
    <p:bodyStyle>
      <a:lvl1pPr marL="342900" indent="-342900" algn="l" defTabSz="182563" rtl="0" eaLnBrk="0" fontAlgn="base" hangingPunct="0">
        <a:lnSpc>
          <a:spcPct val="113000"/>
        </a:lnSpc>
        <a:spcBef>
          <a:spcPct val="0"/>
        </a:spcBef>
        <a:spcAft>
          <a:spcPct val="0"/>
        </a:spcAft>
        <a:defRPr sz="2200" b="1">
          <a:solidFill>
            <a:srgbClr val="25A939"/>
          </a:solidFill>
          <a:latin typeface="+mn-lt"/>
          <a:ea typeface="+mn-ea"/>
          <a:cs typeface="+mn-cs"/>
        </a:defRPr>
      </a:lvl1pPr>
      <a:lvl2pPr marL="720725" indent="-457200" algn="l" defTabSz="182563" rtl="0" eaLnBrk="0" fontAlgn="base" hangingPunct="0">
        <a:lnSpc>
          <a:spcPct val="125000"/>
        </a:lnSpc>
        <a:spcBef>
          <a:spcPct val="0"/>
        </a:spcBef>
        <a:spcAft>
          <a:spcPct val="20000"/>
        </a:spcAft>
        <a:buClr>
          <a:srgbClr val="25A939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2pPr>
      <a:lvl3pPr marL="1524000" indent="-263525" algn="l" defTabSz="182563" rtl="0" eaLnBrk="0" fontAlgn="base" hangingPunct="0">
        <a:spcBef>
          <a:spcPct val="0"/>
        </a:spcBef>
        <a:spcAft>
          <a:spcPct val="0"/>
        </a:spcAft>
        <a:buClr>
          <a:srgbClr val="25A939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3pPr>
      <a:lvl4pPr marL="2292350" indent="-228600" algn="l" defTabSz="1825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700338" indent="-228600" algn="l" defTabSz="1825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3157538" indent="-228600" algn="l" defTabSz="1825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614738" indent="-228600" algn="l" defTabSz="1825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4071938" indent="-228600" algn="l" defTabSz="1825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529138" indent="-228600" algn="l" defTabSz="1825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po.gov.cz/cz/rozcestnik/pro-media/tiskove-zpravy/vlada-schvalila-klimaticko-energeticky-plan--nastini-cestu-dekarbonizace-ceske-ekonomiky--277443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Hajek.pavel@kr-vysocina.cz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pozadi_uv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675"/>
            <a:ext cx="10974388" cy="775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3363" y="1116013"/>
            <a:ext cx="10658475" cy="1800225"/>
          </a:xfrm>
          <a:noFill/>
        </p:spPr>
        <p:txBody>
          <a:bodyPr wrap="none"/>
          <a:lstStyle/>
          <a:p>
            <a:pPr algn="ctr" eaLnBrk="1" hangingPunct="1"/>
            <a:r>
              <a:rPr lang="cs-CZ" altLang="cs-CZ" sz="3200" dirty="0" smtClean="0"/>
              <a:t/>
            </a:r>
            <a:br>
              <a:rPr lang="cs-CZ" altLang="cs-CZ" sz="3200" dirty="0" smtClean="0"/>
            </a:br>
            <a:r>
              <a:rPr lang="cs-CZ" altLang="cs-CZ" sz="3200" dirty="0" smtClean="0"/>
              <a:t>Větrná energie v Kraji Vysočina</a:t>
            </a:r>
            <a:endParaRPr lang="cs-CZ" altLang="cs-CZ" sz="3200" dirty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2288" y="3348038"/>
            <a:ext cx="9720956" cy="1873250"/>
          </a:xfrm>
          <a:noFill/>
        </p:spPr>
        <p:txBody>
          <a:bodyPr wrap="none"/>
          <a:lstStyle/>
          <a:p>
            <a:pPr algn="l" eaLnBrk="1" hangingPunct="1"/>
            <a:r>
              <a:rPr lang="cs-CZ" altLang="cs-CZ" sz="2800" b="0" dirty="0">
                <a:solidFill>
                  <a:srgbClr val="DDDDDD"/>
                </a:solidFill>
              </a:rPr>
              <a:t>											</a:t>
            </a:r>
            <a:r>
              <a:rPr lang="cs-CZ" altLang="cs-CZ" sz="2800" b="0" dirty="0" smtClean="0">
                <a:solidFill>
                  <a:srgbClr val="DDDDDD"/>
                </a:solidFill>
              </a:rPr>
              <a:t>	</a:t>
            </a:r>
            <a:endParaRPr lang="cs-CZ" altLang="cs-CZ" b="0" dirty="0">
              <a:solidFill>
                <a:srgbClr val="DDDDDD"/>
              </a:solidFill>
            </a:endParaRPr>
          </a:p>
          <a:p>
            <a:pPr algn="l" eaLnBrk="1" hangingPunct="1"/>
            <a:r>
              <a:rPr lang="cs-CZ" altLang="cs-CZ" b="0" dirty="0" smtClean="0">
                <a:solidFill>
                  <a:srgbClr val="DDDDDD"/>
                </a:solidFill>
              </a:rPr>
              <a:t>		                                           Ing. Pavel Hájek</a:t>
            </a:r>
          </a:p>
          <a:p>
            <a:pPr eaLnBrk="1" hangingPunct="1"/>
            <a:r>
              <a:rPr lang="cs-CZ" altLang="cs-CZ" b="0" dirty="0" smtClean="0">
                <a:solidFill>
                  <a:srgbClr val="DDDDDD"/>
                </a:solidFill>
              </a:rPr>
              <a:t>radní </a:t>
            </a:r>
            <a:r>
              <a:rPr lang="cs-CZ" altLang="cs-CZ" b="0" dirty="0" smtClean="0">
                <a:solidFill>
                  <a:srgbClr val="DDDDDD"/>
                </a:solidFill>
              </a:rPr>
              <a:t>Kraje Vysočina pro oblast </a:t>
            </a:r>
            <a:r>
              <a:rPr lang="cs-CZ" altLang="cs-CZ" b="0" dirty="0" smtClean="0">
                <a:solidFill>
                  <a:srgbClr val="DDDDDD"/>
                </a:solidFill>
              </a:rPr>
              <a:t>lesního </a:t>
            </a:r>
            <a:r>
              <a:rPr lang="cs-CZ" altLang="cs-CZ" b="0" dirty="0" smtClean="0">
                <a:solidFill>
                  <a:srgbClr val="DDDDDD"/>
                </a:solidFill>
              </a:rPr>
              <a:t>a </a:t>
            </a:r>
            <a:r>
              <a:rPr lang="cs-CZ" altLang="cs-CZ" b="0" dirty="0" smtClean="0">
                <a:solidFill>
                  <a:srgbClr val="DDDDDD"/>
                </a:solidFill>
              </a:rPr>
              <a:t>vodního </a:t>
            </a:r>
            <a:r>
              <a:rPr lang="cs-CZ" altLang="cs-CZ" b="0" dirty="0" smtClean="0">
                <a:solidFill>
                  <a:srgbClr val="DDDDDD"/>
                </a:solidFill>
              </a:rPr>
              <a:t>hospodářství, </a:t>
            </a:r>
            <a:r>
              <a:rPr lang="cs-CZ" altLang="cs-CZ" b="0" dirty="0" smtClean="0">
                <a:solidFill>
                  <a:srgbClr val="DDDDDD"/>
                </a:solidFill>
              </a:rPr>
              <a:t/>
            </a:r>
            <a:br>
              <a:rPr lang="cs-CZ" altLang="cs-CZ" b="0" dirty="0" smtClean="0">
                <a:solidFill>
                  <a:srgbClr val="DDDDDD"/>
                </a:solidFill>
              </a:rPr>
            </a:br>
            <a:r>
              <a:rPr lang="cs-CZ" altLang="cs-CZ" b="0" dirty="0" smtClean="0">
                <a:solidFill>
                  <a:srgbClr val="DDDDDD"/>
                </a:solidFill>
              </a:rPr>
              <a:t>zemědělství a </a:t>
            </a:r>
            <a:r>
              <a:rPr lang="cs-CZ" altLang="cs-CZ" b="0" dirty="0" smtClean="0">
                <a:solidFill>
                  <a:srgbClr val="DDDDDD"/>
                </a:solidFill>
              </a:rPr>
              <a:t>životní prostředí</a:t>
            </a:r>
            <a:endParaRPr lang="cs-CZ" altLang="cs-CZ" b="0" dirty="0">
              <a:solidFill>
                <a:srgbClr val="DDDDDD"/>
              </a:solidFill>
            </a:endParaRPr>
          </a:p>
          <a:p>
            <a:pPr algn="l" eaLnBrk="1" hangingPunct="1"/>
            <a:r>
              <a:rPr lang="cs-CZ" altLang="cs-CZ" sz="2400" dirty="0">
                <a:solidFill>
                  <a:schemeClr val="bg1"/>
                </a:solidFill>
              </a:rPr>
              <a:t>       </a:t>
            </a:r>
          </a:p>
          <a:p>
            <a:pPr algn="l" eaLnBrk="1" hangingPunct="1"/>
            <a:endParaRPr lang="cs-CZ" altLang="cs-CZ" b="0" dirty="0">
              <a:solidFill>
                <a:srgbClr val="DDDDDD"/>
              </a:solidFill>
            </a:endParaRPr>
          </a:p>
          <a:p>
            <a:pPr algn="l" eaLnBrk="1" hangingPunct="1"/>
            <a:r>
              <a:rPr lang="cs-CZ" altLang="cs-CZ" b="0" dirty="0">
                <a:solidFill>
                  <a:srgbClr val="DDDDDD"/>
                </a:solidFill>
              </a:rPr>
              <a:t>										</a:t>
            </a:r>
            <a:r>
              <a:rPr lang="cs-CZ" altLang="cs-CZ" b="0" dirty="0">
                <a:solidFill>
                  <a:schemeClr val="tx1"/>
                </a:solidFill>
              </a:rPr>
              <a:t>        		</a:t>
            </a:r>
          </a:p>
          <a:p>
            <a:pPr algn="l" eaLnBrk="1" hangingPunct="1"/>
            <a:r>
              <a:rPr lang="cs-CZ" altLang="cs-CZ" b="0" dirty="0">
                <a:solidFill>
                  <a:schemeClr val="tx1"/>
                </a:solidFill>
              </a:rPr>
              <a:t>																													</a:t>
            </a:r>
            <a:r>
              <a:rPr lang="cs-CZ" altLang="cs-CZ" sz="2400" b="0" dirty="0">
                <a:solidFill>
                  <a:srgbClr val="DDDDDD"/>
                </a:solidFill>
              </a:rPr>
              <a:t>				</a:t>
            </a:r>
          </a:p>
        </p:txBody>
      </p:sp>
      <p:pic>
        <p:nvPicPr>
          <p:cNvPr id="2053" name="Picture 14" descr="Logo bar po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516688"/>
            <a:ext cx="2087562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graf 4"/>
          <p:cNvPicPr>
            <a:picLocks noGrp="1" noChangeAspect="1"/>
          </p:cNvPicPr>
          <p:nvPr>
            <p:ph type="chart" idx="1"/>
          </p:nvPr>
        </p:nvPicPr>
        <p:blipFill>
          <a:blip r:embed="rId3"/>
          <a:stretch>
            <a:fillRect/>
          </a:stretch>
        </p:blipFill>
        <p:spPr>
          <a:xfrm>
            <a:off x="1314252" y="468263"/>
            <a:ext cx="7488832" cy="6244758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C65A1-6131-4DA9-8F61-7FD0A9389E13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500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Plošně chráněné oblasti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C65A1-6131-4DA9-8F61-7FD0A9389E13}" type="slidenum">
              <a:rPr lang="cs-CZ" altLang="cs-CZ" smtClean="0"/>
              <a:pPr/>
              <a:t>11</a:t>
            </a:fld>
            <a:endParaRPr lang="cs-CZ" alt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332" y="798755"/>
            <a:ext cx="7272808" cy="67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DA67B-BE9D-4F32-ABB8-3BE9BBE904B3}" type="slidenum">
              <a:rPr lang="cs-CZ" altLang="cs-CZ" smtClean="0"/>
              <a:pPr/>
              <a:t>12</a:t>
            </a:fld>
            <a:endParaRPr lang="cs-CZ" alt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40" y="828303"/>
            <a:ext cx="7276352" cy="6732960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832225" y="177800"/>
            <a:ext cx="4235450" cy="433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9pPr>
          </a:lstStyle>
          <a:p>
            <a:r>
              <a:rPr lang="cs-CZ" kern="0" smtClean="0"/>
              <a:t>Plošně chráněné oblasti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25131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DA67B-BE9D-4F32-ABB8-3BE9BBE904B3}" type="slidenum">
              <a:rPr lang="cs-CZ" altLang="cs-CZ" smtClean="0"/>
              <a:pPr/>
              <a:t>13</a:t>
            </a:fld>
            <a:endParaRPr lang="cs-CZ" alt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3832225" y="177800"/>
            <a:ext cx="4235450" cy="433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9pPr>
          </a:lstStyle>
          <a:p>
            <a:r>
              <a:rPr lang="cs-CZ" kern="0" dirty="0" smtClean="0"/>
              <a:t>Liniové jevy</a:t>
            </a:r>
            <a:endParaRPr lang="cs-CZ" kern="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6295"/>
            <a:ext cx="10819308" cy="60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9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DA67B-BE9D-4F32-ABB8-3BE9BBE904B3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3832225" y="177800"/>
            <a:ext cx="4235450" cy="433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9pPr>
          </a:lstStyle>
          <a:p>
            <a:r>
              <a:rPr lang="cs-CZ" kern="0" dirty="0" smtClean="0"/>
              <a:t>Bodové dominanty</a:t>
            </a:r>
            <a:endParaRPr lang="cs-CZ" kern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" y="756295"/>
            <a:ext cx="10693400" cy="619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1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DA67B-BE9D-4F32-ABB8-3BE9BBE904B3}" type="slidenum">
              <a:rPr lang="cs-CZ" altLang="cs-CZ" smtClean="0"/>
              <a:pPr/>
              <a:t>15</a:t>
            </a:fld>
            <a:endParaRPr lang="cs-CZ" alt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738188" y="0"/>
            <a:ext cx="7146991" cy="46551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9pPr>
          </a:lstStyle>
          <a:p>
            <a:r>
              <a:rPr lang="cs-CZ" kern="0" dirty="0" smtClean="0"/>
              <a:t>Bodové dominanty a jejich skutečná viditelnost</a:t>
            </a:r>
            <a:endParaRPr lang="cs-CZ" kern="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71" y="611188"/>
            <a:ext cx="10863606" cy="612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2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DA67B-BE9D-4F32-ABB8-3BE9BBE904B3}" type="slidenum">
              <a:rPr lang="cs-CZ" altLang="cs-CZ" smtClean="0"/>
              <a:pPr/>
              <a:t>16</a:t>
            </a:fld>
            <a:endParaRPr lang="cs-CZ" alt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237" y="-64529"/>
            <a:ext cx="8430802" cy="73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4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C65A1-6131-4DA9-8F61-7FD0A9389E13}" type="slidenum">
              <a:rPr lang="cs-CZ" altLang="cs-CZ" smtClean="0"/>
              <a:pPr/>
              <a:t>17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279"/>
            <a:ext cx="10891315" cy="614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5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C65A1-6131-4DA9-8F61-7FD0A9389E13}" type="slidenum">
              <a:rPr lang="cs-CZ" altLang="cs-CZ" smtClean="0"/>
              <a:pPr/>
              <a:t>18</a:t>
            </a:fld>
            <a:endParaRPr lang="cs-CZ" altLang="cs-CZ"/>
          </a:p>
        </p:txBody>
      </p:sp>
      <p:sp>
        <p:nvSpPr>
          <p:cNvPr id="2" name="Zástupný symbol pro graf 1"/>
          <p:cNvSpPr>
            <a:spLocks noGrp="1"/>
          </p:cNvSpPr>
          <p:nvPr>
            <p:ph type="chart" idx="1"/>
          </p:nvPr>
        </p:nvSpPr>
        <p:spPr/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536653"/>
            <a:ext cx="10729448" cy="513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 bwMode="auto">
          <a:xfrm>
            <a:off x="801688" y="972320"/>
            <a:ext cx="9090025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charset="0"/>
              </a:defRPr>
            </a:lvl9pPr>
          </a:lstStyle>
          <a:p>
            <a:pPr algn="ctr"/>
            <a:r>
              <a:rPr lang="cs-CZ" sz="3200" kern="0" dirty="0" smtClean="0">
                <a:solidFill>
                  <a:srgbClr val="25A939"/>
                </a:solidFill>
              </a:rPr>
              <a:t>Příklad aplikace </a:t>
            </a:r>
            <a:r>
              <a:rPr lang="cs-CZ" sz="3200" kern="0" dirty="0" err="1" smtClean="0">
                <a:solidFill>
                  <a:srgbClr val="25A939"/>
                </a:solidFill>
              </a:rPr>
              <a:t>SOKRu</a:t>
            </a:r>
            <a:endParaRPr lang="cs-CZ" sz="3200" kern="0" dirty="0">
              <a:solidFill>
                <a:srgbClr val="25A9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4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116" y="862558"/>
            <a:ext cx="10513168" cy="5834559"/>
          </a:xfrm>
        </p:spPr>
        <p:txBody>
          <a:bodyPr/>
          <a:lstStyle/>
          <a:p>
            <a:pPr>
              <a:buFontTx/>
              <a:buChar char="-"/>
            </a:pPr>
            <a:endParaRPr lang="cs-CZ" dirty="0">
              <a:solidFill>
                <a:srgbClr val="FF0000"/>
              </a:solidFill>
            </a:endParaRPr>
          </a:p>
          <a:p>
            <a:pPr marL="0" indent="0"/>
            <a:r>
              <a:rPr lang="cs-CZ" dirty="0" smtClean="0">
                <a:solidFill>
                  <a:srgbClr val="FF0000"/>
                </a:solidFill>
              </a:rPr>
              <a:t> </a:t>
            </a:r>
          </a:p>
          <a:p>
            <a:r>
              <a:rPr lang="cs-CZ" dirty="0"/>
              <a:t> 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59ECA-C578-4ADC-B0D1-2E16086FAEE5}" type="slidenum">
              <a:rPr lang="cs-CZ" altLang="cs-CZ" smtClean="0"/>
              <a:pPr/>
              <a:t>19</a:t>
            </a:fld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297"/>
            <a:ext cx="8010996" cy="59458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856" y="4356695"/>
            <a:ext cx="4864007" cy="234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1688" y="972320"/>
            <a:ext cx="9090025" cy="1368152"/>
          </a:xfrm>
        </p:spPr>
        <p:txBody>
          <a:bodyPr/>
          <a:lstStyle/>
          <a:p>
            <a:pPr algn="ctr"/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</a:rPr>
              <a:t>Národní </a:t>
            </a:r>
            <a:r>
              <a:rPr lang="cs-CZ" sz="3200" dirty="0" err="1" smtClean="0">
                <a:solidFill>
                  <a:schemeClr val="accent6">
                    <a:lumMod val="75000"/>
                  </a:schemeClr>
                </a:solidFill>
              </a:rPr>
              <a:t>klimaticko</a:t>
            </a: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</a:rPr>
              <a:t> - energetický plán</a:t>
            </a:r>
            <a:endParaRPr lang="cs-CZ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693029"/>
              </p:ext>
            </p:extLst>
          </p:nvPr>
        </p:nvGraphicFramePr>
        <p:xfrm>
          <a:off x="54111" y="1678839"/>
          <a:ext cx="10981221" cy="4982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933132"/>
              </p:ext>
            </p:extLst>
          </p:nvPr>
        </p:nvGraphicFramePr>
        <p:xfrm>
          <a:off x="6138787" y="1656398"/>
          <a:ext cx="4680522" cy="2052224"/>
        </p:xfrm>
        <a:graphic>
          <a:graphicData uri="http://schemas.openxmlformats.org/drawingml/2006/table">
            <a:tbl>
              <a:tblPr/>
              <a:tblGrid>
                <a:gridCol w="1715070">
                  <a:extLst>
                    <a:ext uri="{9D8B030D-6E8A-4147-A177-3AD203B41FA5}">
                      <a16:colId xmlns:a16="http://schemas.microsoft.com/office/drawing/2014/main" val="1416569552"/>
                    </a:ext>
                  </a:extLst>
                </a:gridCol>
                <a:gridCol w="988484">
                  <a:extLst>
                    <a:ext uri="{9D8B030D-6E8A-4147-A177-3AD203B41FA5}">
                      <a16:colId xmlns:a16="http://schemas.microsoft.com/office/drawing/2014/main" val="566079723"/>
                    </a:ext>
                  </a:extLst>
                </a:gridCol>
                <a:gridCol w="988484">
                  <a:extLst>
                    <a:ext uri="{9D8B030D-6E8A-4147-A177-3AD203B41FA5}">
                      <a16:colId xmlns:a16="http://schemas.microsoft.com/office/drawing/2014/main" val="1051783371"/>
                    </a:ext>
                  </a:extLst>
                </a:gridCol>
                <a:gridCol w="988484">
                  <a:extLst>
                    <a:ext uri="{9D8B030D-6E8A-4147-A177-3AD203B41FA5}">
                      <a16:colId xmlns:a16="http://schemas.microsoft.com/office/drawing/2014/main" val="1372702622"/>
                    </a:ext>
                  </a:extLst>
                </a:gridCol>
              </a:tblGrid>
              <a:tr h="25652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výkon zdrojů [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GWe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33869"/>
                  </a:ext>
                </a:extLst>
              </a:tr>
              <a:tr h="25652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Zdroje                             rok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190653"/>
                  </a:ext>
                </a:extLst>
              </a:tr>
              <a:tr h="25652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Jaderné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912811"/>
                  </a:ext>
                </a:extLst>
              </a:tr>
              <a:tr h="25652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Solární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438452"/>
                  </a:ext>
                </a:extLst>
              </a:tr>
              <a:tr h="25652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Větrná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758248"/>
                  </a:ext>
                </a:extLst>
              </a:tr>
              <a:tr h="25652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Plyn/vodík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98156"/>
                  </a:ext>
                </a:extLst>
              </a:tr>
              <a:tr h="25652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Uhlí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322949"/>
                  </a:ext>
                </a:extLst>
              </a:tr>
              <a:tr h="25652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9706"/>
                  </a:ext>
                </a:extLst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1458268" y="188642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accent6">
                    <a:lumMod val="75000"/>
                  </a:schemeClr>
                </a:solidFill>
              </a:rPr>
              <a:t>scénář WAM3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227021" y="6588943"/>
            <a:ext cx="2592288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4"/>
              </a:rPr>
              <a:t>www.mpo.cz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7404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275263" y="0"/>
            <a:ext cx="4679950" cy="611188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Kontakty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2650" y="1331913"/>
            <a:ext cx="8856663" cy="5400675"/>
          </a:xfrm>
        </p:spPr>
        <p:txBody>
          <a:bodyPr/>
          <a:lstStyle/>
          <a:p>
            <a:pPr marL="0" lvl="4" algn="ctr">
              <a:buFont typeface="Wingdings" panose="05000000000000000000" pitchFamily="2" charset="2"/>
              <a:buNone/>
            </a:pPr>
            <a:r>
              <a:rPr lang="cs-CZ" altLang="cs-CZ" sz="3600" b="1" smtClean="0"/>
              <a:t>Děkuji za pozornost!</a:t>
            </a:r>
          </a:p>
          <a:p>
            <a:pPr marL="0" lvl="4" algn="ctr">
              <a:buFont typeface="Wingdings" panose="05000000000000000000" pitchFamily="2" charset="2"/>
              <a:buNone/>
            </a:pPr>
            <a:endParaRPr lang="cs-CZ" altLang="cs-CZ" sz="1800" b="1" smtClean="0"/>
          </a:p>
          <a:p>
            <a:pPr marL="0" lvl="4" algn="ctr">
              <a:buFont typeface="Wingdings" panose="05000000000000000000" pitchFamily="2" charset="2"/>
              <a:buNone/>
            </a:pPr>
            <a:endParaRPr lang="cs-CZ" altLang="cs-CZ" sz="1800" b="1" smtClean="0"/>
          </a:p>
          <a:p>
            <a:pPr marL="0" lvl="4" algn="ctr">
              <a:buFont typeface="Wingdings" panose="05000000000000000000" pitchFamily="2" charset="2"/>
              <a:buNone/>
            </a:pPr>
            <a:r>
              <a:rPr lang="cs-CZ" altLang="cs-CZ" sz="3600" smtClean="0"/>
              <a:t>Ing. Pavel Hájek</a:t>
            </a:r>
          </a:p>
          <a:p>
            <a:pPr marL="0" lvl="4" algn="ctr">
              <a:buFont typeface="Wingdings" panose="05000000000000000000" pitchFamily="2" charset="2"/>
              <a:buNone/>
            </a:pPr>
            <a:endParaRPr lang="cs-CZ" altLang="cs-CZ" sz="3600" smtClean="0"/>
          </a:p>
          <a:p>
            <a:pPr marL="0" lvl="4" algn="ctr">
              <a:buFont typeface="Wingdings" panose="05000000000000000000" pitchFamily="2" charset="2"/>
              <a:buNone/>
            </a:pPr>
            <a:r>
              <a:rPr lang="cs-CZ" altLang="cs-CZ" sz="2800" smtClean="0"/>
              <a:t>724 192 514</a:t>
            </a:r>
          </a:p>
          <a:p>
            <a:pPr marL="0" lvl="4" algn="ctr">
              <a:buFont typeface="Wingdings" panose="05000000000000000000" pitchFamily="2" charset="2"/>
              <a:buNone/>
            </a:pPr>
            <a:r>
              <a:rPr lang="cs-CZ" altLang="cs-CZ" sz="2800" smtClean="0">
                <a:hlinkClick r:id="rId2"/>
              </a:rPr>
              <a:t>hajek.pavel</a:t>
            </a:r>
            <a:r>
              <a:rPr lang="cs-CZ" altLang="cs-CZ" sz="2800" smtClean="0">
                <a:solidFill>
                  <a:schemeClr val="accent2"/>
                </a:solidFill>
                <a:hlinkClick r:id="rId2"/>
              </a:rPr>
              <a:t>@kr-vysocina.cz</a:t>
            </a:r>
            <a:r>
              <a:rPr lang="cs-CZ" altLang="cs-CZ" sz="2800" smtClean="0">
                <a:solidFill>
                  <a:schemeClr val="accent2"/>
                </a:solidFill>
              </a:rPr>
              <a:t> </a:t>
            </a:r>
          </a:p>
          <a:p>
            <a:pPr marL="0" lvl="4" algn="ctr">
              <a:buFont typeface="Wingdings" panose="05000000000000000000" pitchFamily="2" charset="2"/>
              <a:buNone/>
            </a:pPr>
            <a:endParaRPr lang="cs-CZ" altLang="cs-CZ" sz="1800" smtClean="0"/>
          </a:p>
          <a:p>
            <a:pPr marL="263525" lvl="1" indent="0" algn="just" eaLnBrk="1" hangingPunct="1">
              <a:buFont typeface="Wingdings" panose="05000000000000000000" pitchFamily="2" charset="2"/>
              <a:buNone/>
            </a:pPr>
            <a:endParaRPr lang="cs-CZ" altLang="cs-CZ" sz="2400" smtClean="0">
              <a:solidFill>
                <a:srgbClr val="C00000"/>
              </a:solidFill>
            </a:endParaRPr>
          </a:p>
        </p:txBody>
      </p:sp>
      <p:sp>
        <p:nvSpPr>
          <p:cNvPr id="32772" name="Zástupný symbol pro číslo snímku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defTabSz="99536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536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536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536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536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65DD4E-A633-44D5-BCA8-34B14190090B}" type="slidenum">
              <a:rPr lang="cs-CZ" altLang="cs-CZ" sz="1400" smtClean="0">
                <a:solidFill>
                  <a:schemeClr val="bg2"/>
                </a:solidFill>
              </a:rPr>
              <a:pPr/>
              <a:t>20</a:t>
            </a:fld>
            <a:endParaRPr lang="cs-CZ" altLang="cs-CZ" sz="140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53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1688" y="972320"/>
            <a:ext cx="9090025" cy="1368152"/>
          </a:xfrm>
        </p:spPr>
        <p:txBody>
          <a:bodyPr/>
          <a:lstStyle/>
          <a:p>
            <a:pPr algn="ctr"/>
            <a:r>
              <a:rPr lang="cs-CZ" sz="3200" dirty="0" smtClean="0">
                <a:solidFill>
                  <a:srgbClr val="25A939"/>
                </a:solidFill>
              </a:rPr>
              <a:t>Jak toho dosáhnout</a:t>
            </a:r>
            <a:endParaRPr lang="cs-CZ" sz="3200" dirty="0">
              <a:solidFill>
                <a:srgbClr val="25A939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4112" y="1622148"/>
            <a:ext cx="10585176" cy="4622072"/>
          </a:xfrm>
        </p:spPr>
        <p:txBody>
          <a:bodyPr/>
          <a:lstStyle/>
          <a:p>
            <a:pPr algn="l"/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</a:rPr>
              <a:t>Stavby VTE do 50 m výšky</a:t>
            </a:r>
          </a:p>
          <a:p>
            <a:pPr algn="l">
              <a:spcBef>
                <a:spcPts val="1200"/>
              </a:spcBef>
            </a:pP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</a:rPr>
              <a:t>Projednávané záměry stavby VTE</a:t>
            </a:r>
          </a:p>
          <a:p>
            <a:pPr algn="l">
              <a:spcBef>
                <a:spcPts val="1200"/>
              </a:spcBef>
            </a:pP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</a:rPr>
              <a:t>VTE vyšší než 50 m do počtu 3 ks umístěné:</a:t>
            </a:r>
          </a:p>
          <a:p>
            <a:pPr algn="l"/>
            <a:r>
              <a:rPr lang="cs-CZ" sz="1600" dirty="0"/>
              <a:t>a) </a:t>
            </a:r>
            <a:r>
              <a:rPr lang="cs-CZ" sz="1600" dirty="0" smtClean="0"/>
              <a:t> mimo</a:t>
            </a:r>
            <a:r>
              <a:rPr lang="cs-CZ" sz="1600" dirty="0"/>
              <a:t> </a:t>
            </a:r>
            <a:r>
              <a:rPr lang="cs-CZ" sz="1600" dirty="0" smtClean="0"/>
              <a:t>lokality </a:t>
            </a:r>
            <a:r>
              <a:rPr lang="cs-CZ" sz="1600" dirty="0"/>
              <a:t>soustavy Natura 2000 nebo ve zvláště chráněných územích a jejich ochranných pásmech,</a:t>
            </a:r>
          </a:p>
          <a:p>
            <a:pPr algn="l"/>
            <a:r>
              <a:rPr lang="cs-CZ" sz="1600" dirty="0"/>
              <a:t>(b) </a:t>
            </a:r>
            <a:r>
              <a:rPr lang="cs-CZ" sz="1600" dirty="0" smtClean="0"/>
              <a:t>v </a:t>
            </a:r>
            <a:r>
              <a:rPr lang="cs-CZ" sz="1600" dirty="0"/>
              <a:t>místě, které je k nejbližšímu chráněnému venkovnímu prostoru staveb podle jiného právního předpisu </a:t>
            </a:r>
            <a:r>
              <a:rPr lang="cs-CZ" sz="1600" dirty="0" smtClean="0"/>
              <a:t>  		dále </a:t>
            </a:r>
            <a:r>
              <a:rPr lang="cs-CZ" sz="1600" dirty="0"/>
              <a:t>než 1 km od stožáru větrné elektrárny,</a:t>
            </a:r>
          </a:p>
          <a:p>
            <a:pPr algn="l"/>
            <a:r>
              <a:rPr lang="cs-CZ" sz="1600" dirty="0"/>
              <a:t>(c) </a:t>
            </a:r>
            <a:r>
              <a:rPr lang="cs-CZ" sz="1600" dirty="0" smtClean="0"/>
              <a:t>v</a:t>
            </a:r>
            <a:r>
              <a:rPr lang="cs-CZ" sz="1600" dirty="0"/>
              <a:t> místě, které je od jiné stávající nebo připravované větrné elektrárny </a:t>
            </a:r>
            <a:r>
              <a:rPr lang="cs-CZ" sz="1600" dirty="0" smtClean="0"/>
              <a:t>dále </a:t>
            </a:r>
            <a:r>
              <a:rPr lang="cs-CZ" sz="1600" dirty="0"/>
              <a:t>než 3 km od stožáru </a:t>
            </a:r>
            <a:r>
              <a:rPr lang="cs-CZ" sz="1600" dirty="0" smtClean="0"/>
              <a:t>VTE</a:t>
            </a:r>
          </a:p>
          <a:p>
            <a:pPr algn="l"/>
            <a:r>
              <a:rPr lang="cs-CZ" sz="3200" dirty="0" smtClean="0"/>
              <a:t>Bez EIA, ale musí být JES</a:t>
            </a:r>
            <a:endParaRPr lang="cs-CZ" sz="3200" dirty="0"/>
          </a:p>
          <a:p>
            <a:pPr algn="l">
              <a:spcBef>
                <a:spcPts val="1200"/>
              </a:spcBef>
            </a:pP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</a:rPr>
              <a:t>Běžný povolovací proces pro záměry nad 3 VTE</a:t>
            </a:r>
          </a:p>
          <a:p>
            <a:pPr algn="l">
              <a:spcBef>
                <a:spcPts val="1200"/>
              </a:spcBef>
            </a:pP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</a:rPr>
              <a:t>Vymezení 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oblastí pro zrychlené zavádění OZE </a:t>
            </a:r>
            <a:endParaRPr lang="cs-CZ" sz="32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cs-CZ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cs-CZ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94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124" y="828304"/>
            <a:ext cx="10657184" cy="5761410"/>
          </a:xfrm>
        </p:spPr>
        <p:txBody>
          <a:bodyPr/>
          <a:lstStyle/>
          <a:p>
            <a:pPr algn="ctr"/>
            <a:r>
              <a:rPr lang="cs-CZ" sz="2800" dirty="0"/>
              <a:t>Nezbytné </a:t>
            </a:r>
            <a:r>
              <a:rPr lang="cs-CZ" sz="2800" dirty="0" smtClean="0"/>
              <a:t>oblasti</a:t>
            </a:r>
          </a:p>
          <a:p>
            <a:pPr lvl="1"/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vzdálenost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max.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20 km od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místa připojení​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vyloučena území soustavy NATURA 2000, NP a 1. + 2. zóny CHKO</a:t>
            </a:r>
          </a:p>
          <a:p>
            <a:pPr lvl="1"/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VTE: vítr nad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4,5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m/s ve 100 m nad povrchem </a:t>
            </a:r>
          </a:p>
          <a:p>
            <a:pPr lvl="1"/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FVE​: oslunění min. 850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kWh/m</a:t>
            </a:r>
            <a:r>
              <a:rPr lang="cs-CZ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59ECA-C578-4ADC-B0D1-2E16086FAEE5}" type="slidenum">
              <a:rPr lang="cs-CZ" altLang="cs-CZ" smtClean="0"/>
              <a:pPr/>
              <a:t>4</a:t>
            </a:fld>
            <a:endParaRPr lang="cs-CZ" alt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814EF5D-368D-9A0D-4D58-5204B936D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4" y="3015959"/>
            <a:ext cx="5144998" cy="364082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536724D-2423-BD34-A4B4-1E9DD4CF22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71" y="3020131"/>
            <a:ext cx="5097608" cy="360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67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124" y="828304"/>
            <a:ext cx="10657184" cy="1080119"/>
          </a:xfrm>
        </p:spPr>
        <p:txBody>
          <a:bodyPr/>
          <a:lstStyle/>
          <a:p>
            <a:pPr algn="ctr"/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Vymezení oblastí pro zrychlené zavádění </a:t>
            </a: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</a:rPr>
              <a:t>OZE</a:t>
            </a:r>
            <a:endParaRPr lang="cs-CZ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2124" y="2124447"/>
            <a:ext cx="10657184" cy="4464496"/>
          </a:xfrm>
        </p:spPr>
        <p:txBody>
          <a:bodyPr/>
          <a:lstStyle/>
          <a:p>
            <a:pPr algn="l"/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       Vymezování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oblastí pro zrychlené zavádění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OZE: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lvl="1" algn="l"/>
            <a:r>
              <a:rPr lang="cs-CZ" sz="2200" b="1" dirty="0">
                <a:solidFill>
                  <a:srgbClr val="25A939"/>
                </a:solidFill>
              </a:rPr>
              <a:t>pro VTE / FVE </a:t>
            </a:r>
            <a:endParaRPr lang="cs-CZ" sz="2200" b="1" dirty="0" smtClean="0">
              <a:solidFill>
                <a:srgbClr val="25A939"/>
              </a:solidFill>
            </a:endParaRPr>
          </a:p>
          <a:p>
            <a:pPr lvl="1" algn="l"/>
            <a:r>
              <a:rPr lang="cs-CZ" sz="2200" b="1" dirty="0" smtClean="0">
                <a:solidFill>
                  <a:srgbClr val="25A939"/>
                </a:solidFill>
              </a:rPr>
              <a:t>v </a:t>
            </a:r>
            <a:r>
              <a:rPr lang="cs-CZ" sz="2200" b="1" dirty="0">
                <a:solidFill>
                  <a:srgbClr val="25A939"/>
                </a:solidFill>
              </a:rPr>
              <a:t>rámci nezbytných </a:t>
            </a:r>
            <a:r>
              <a:rPr lang="cs-CZ" sz="2200" b="1" dirty="0" smtClean="0">
                <a:solidFill>
                  <a:srgbClr val="25A939"/>
                </a:solidFill>
              </a:rPr>
              <a:t>oblastí</a:t>
            </a:r>
            <a:endParaRPr lang="cs-CZ" sz="2200" b="1" dirty="0">
              <a:solidFill>
                <a:srgbClr val="25A939"/>
              </a:solidFill>
            </a:endParaRPr>
          </a:p>
          <a:p>
            <a:pPr lvl="1" algn="l"/>
            <a:endParaRPr lang="cs-CZ" sz="2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 algn="l"/>
            <a:r>
              <a:rPr lang="cs-CZ" sz="2200" b="1" dirty="0" smtClean="0">
                <a:solidFill>
                  <a:schemeClr val="accent6">
                    <a:lumMod val="75000"/>
                  </a:schemeClr>
                </a:solidFill>
              </a:rPr>
              <a:t>Vymezování </a:t>
            </a:r>
            <a:r>
              <a:rPr lang="cs-CZ" sz="2200" b="1" dirty="0">
                <a:solidFill>
                  <a:schemeClr val="accent6">
                    <a:lumMod val="75000"/>
                  </a:schemeClr>
                </a:solidFill>
              </a:rPr>
              <a:t>na třech </a:t>
            </a:r>
            <a:r>
              <a:rPr lang="cs-CZ" sz="2200" b="1" dirty="0" smtClean="0">
                <a:solidFill>
                  <a:schemeClr val="accent6">
                    <a:lumMod val="75000"/>
                  </a:schemeClr>
                </a:solidFill>
              </a:rPr>
              <a:t>stupních: </a:t>
            </a:r>
            <a:br>
              <a:rPr lang="cs-CZ" sz="22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sz="2200" b="1" dirty="0" smtClean="0">
                <a:solidFill>
                  <a:srgbClr val="25A939"/>
                </a:solidFill>
              </a:rPr>
              <a:t>V </a:t>
            </a:r>
            <a:r>
              <a:rPr lang="cs-CZ" sz="2200" b="1" dirty="0">
                <a:solidFill>
                  <a:srgbClr val="25A939"/>
                </a:solidFill>
              </a:rPr>
              <a:t>ÚP – oblasti místního významu</a:t>
            </a:r>
          </a:p>
          <a:p>
            <a:pPr lvl="1" algn="l"/>
            <a:r>
              <a:rPr lang="cs-CZ" sz="2200" b="1" dirty="0">
                <a:solidFill>
                  <a:srgbClr val="25A939"/>
                </a:solidFill>
              </a:rPr>
              <a:t>V ZÚR – oblasti nadmístního významu</a:t>
            </a:r>
          </a:p>
          <a:p>
            <a:pPr lvl="1" algn="l"/>
            <a:r>
              <a:rPr lang="cs-CZ" sz="2200" b="1" dirty="0">
                <a:solidFill>
                  <a:srgbClr val="25A939"/>
                </a:solidFill>
              </a:rPr>
              <a:t>V ÚRP – oblasti celostátního významu</a:t>
            </a: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0355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124" y="828304"/>
            <a:ext cx="10657184" cy="5761410"/>
          </a:xfrm>
        </p:spPr>
        <p:txBody>
          <a:bodyPr/>
          <a:lstStyle/>
          <a:p>
            <a:pPr algn="ctr"/>
            <a:r>
              <a:rPr lang="cs-CZ" sz="2800" dirty="0" smtClean="0"/>
              <a:t>Oblasti pro zrychlené zavádění OZE</a:t>
            </a:r>
            <a:endParaRPr lang="cs-CZ" sz="2800" dirty="0" smtClean="0"/>
          </a:p>
          <a:p>
            <a:pPr lvl="1"/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Pracovní verze zpracovaná VUKOZ​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Zohledněny celorepublikově známé limity ochrany přírody, ale ne všechny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Není řešen vliv na krajinný ráz a ornitologie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Není posouzena přijatelnost záměrů pro Armádu ČR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59ECA-C578-4ADC-B0D1-2E16086FAEE5}" type="slidenum">
              <a:rPr lang="cs-CZ" altLang="cs-CZ" smtClean="0"/>
              <a:pPr/>
              <a:t>6</a:t>
            </a:fld>
            <a:endParaRPr lang="cs-CZ" alt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4262" t="10423" r="12887" b="29001"/>
          <a:stretch/>
        </p:blipFill>
        <p:spPr>
          <a:xfrm rot="16200000">
            <a:off x="6425529" y="2298352"/>
            <a:ext cx="3672408" cy="519680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17011" t="6824" r="12887" b="31263"/>
          <a:stretch/>
        </p:blipFill>
        <p:spPr>
          <a:xfrm rot="16200000">
            <a:off x="900100" y="2160451"/>
            <a:ext cx="367240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88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124" y="828304"/>
            <a:ext cx="10657184" cy="5761410"/>
          </a:xfrm>
        </p:spPr>
        <p:txBody>
          <a:bodyPr/>
          <a:lstStyle/>
          <a:p>
            <a:pPr algn="ctr"/>
            <a:r>
              <a:rPr lang="cs-CZ" sz="2800" dirty="0"/>
              <a:t>Návrh zákona o vymezování oblastí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pro </a:t>
            </a:r>
            <a:r>
              <a:rPr lang="cs-CZ" sz="2800" dirty="0"/>
              <a:t>zrychlené zavádění obnovitelných zdrojů energie </a:t>
            </a:r>
            <a:endParaRPr lang="cs-CZ" sz="2800" dirty="0" smtClean="0"/>
          </a:p>
          <a:p>
            <a:pPr lvl="1"/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Plán legislativních prací vlády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na rok 2024 </a:t>
            </a:r>
          </a:p>
          <a:p>
            <a:pPr lvl="1"/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Je zpracován návrh §§ znění zákona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Není zpracována RIA</a:t>
            </a:r>
          </a:p>
          <a:p>
            <a:pPr lvl="1"/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Během června 2024 meziresortní připomínkové řízení</a:t>
            </a:r>
          </a:p>
          <a:p>
            <a:pPr lvl="1"/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Předpokládaná účinnost od 1.1.2025</a:t>
            </a:r>
          </a:p>
          <a:p>
            <a:pPr lvl="1"/>
            <a:endParaRPr lang="cs-CZ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V AZ má být „</a:t>
            </a:r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předposouzen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“ vliv na některé neměnné chráněné jevy – SEA+</a:t>
            </a:r>
          </a:p>
          <a:p>
            <a:pPr lvl="1"/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Čím větší AZ, tím obtížnější posouzení, pro VTE optimální 20 km</a:t>
            </a:r>
            <a:r>
              <a:rPr lang="cs-CZ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pPr lvl="1"/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Neznamená to, že nebude vliv na některé složky životního prostředí v AZ posuzován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tzv. „vypínání zákonů“), tj. neposouzení vůbec nebo ve zjednodušené formě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59ECA-C578-4ADC-B0D1-2E16086FAEE5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022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124" y="828304"/>
            <a:ext cx="10657184" cy="5761410"/>
          </a:xfrm>
        </p:spPr>
        <p:txBody>
          <a:bodyPr/>
          <a:lstStyle/>
          <a:p>
            <a:pPr algn="ctr"/>
            <a:r>
              <a:rPr lang="cs-CZ" sz="2800" dirty="0" smtClean="0"/>
              <a:t>Předpokládané „úřadování“ v  AZ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59ECA-C578-4ADC-B0D1-2E16086FAEE5}" type="slidenum">
              <a:rPr lang="cs-CZ" altLang="cs-CZ" smtClean="0"/>
              <a:pPr/>
              <a:t>8</a:t>
            </a:fld>
            <a:endParaRPr lang="cs-CZ" alt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D9A455-B00D-4570-8A58-F6C8D8005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 b="6667"/>
          <a:stretch/>
        </p:blipFill>
        <p:spPr>
          <a:xfrm>
            <a:off x="162124" y="1338458"/>
            <a:ext cx="10531276" cy="551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4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116" y="862558"/>
            <a:ext cx="10513168" cy="5834559"/>
          </a:xfrm>
        </p:spPr>
        <p:txBody>
          <a:bodyPr/>
          <a:lstStyle/>
          <a:p>
            <a:pPr algn="ctr"/>
            <a:r>
              <a:rPr lang="cs-CZ" sz="3200" dirty="0" smtClean="0">
                <a:solidFill>
                  <a:schemeClr val="tx2"/>
                </a:solidFill>
              </a:rPr>
              <a:t>Revize Strategie ochrany krajinného rázu Kraje Vysočina (SOKR)</a:t>
            </a:r>
          </a:p>
          <a:p>
            <a:pPr algn="ctr"/>
            <a:endParaRPr lang="cs-CZ" sz="3200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postavena nezávisle na legislativní situaci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tx2"/>
                </a:solidFill>
              </a:rPr>
              <a:t>ochrana krajiny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tx2"/>
                </a:solidFill>
              </a:rPr>
              <a:t>samostatné odvětví na pomezí různých vědních oborů (geografie, historie, architektura, urbanismus, ekologie, aj.). </a:t>
            </a:r>
          </a:p>
          <a:p>
            <a:endParaRPr lang="cs-CZ" dirty="0" smtClean="0">
              <a:solidFill>
                <a:schemeClr val="tx2"/>
              </a:solidFill>
            </a:endParaRPr>
          </a:p>
          <a:p>
            <a:r>
              <a:rPr lang="cs-CZ" u="sng" dirty="0" smtClean="0">
                <a:solidFill>
                  <a:schemeClr val="accent6">
                    <a:lumMod val="75000"/>
                  </a:schemeClr>
                </a:solidFill>
              </a:rPr>
              <a:t>Cíle - použití pro: 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Rozhodování JES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Podklady pro projektanty, investory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2"/>
                </a:solidFill>
              </a:rPr>
              <a:t>Informace pro obce, veřejnost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1"/>
                </a:solidFill>
              </a:rPr>
              <a:t>Podklad pro vymezení Akceleračních zón na úrovni ZÚR, URP, aj.,</a:t>
            </a:r>
          </a:p>
          <a:p>
            <a:pPr>
              <a:buFontTx/>
              <a:buChar char="-"/>
            </a:pPr>
            <a:endParaRPr lang="cs-CZ" dirty="0">
              <a:solidFill>
                <a:srgbClr val="FF0000"/>
              </a:solidFill>
            </a:endParaRPr>
          </a:p>
          <a:p>
            <a:pPr marL="0" indent="0"/>
            <a:r>
              <a:rPr lang="cs-CZ" dirty="0" smtClean="0">
                <a:solidFill>
                  <a:srgbClr val="FF0000"/>
                </a:solidFill>
              </a:rPr>
              <a:t> </a:t>
            </a:r>
          </a:p>
          <a:p>
            <a:r>
              <a:rPr lang="cs-CZ" dirty="0"/>
              <a:t> 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59ECA-C578-4ADC-B0D1-2E16086FAEE5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47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">
  <a:themeElements>
    <a:clrScheme name="prezenta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zenta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373063" marR="0" indent="-373063" algn="l" defTabSz="9953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cs-CZ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373063" marR="0" indent="-373063" algn="l" defTabSz="9953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cs-CZ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zent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EE5AC499A0DBB418F525C1CC779FFCA" ma:contentTypeVersion="18" ma:contentTypeDescription="Vytvoří nový dokument" ma:contentTypeScope="" ma:versionID="ebb192686380bd6687dafbf157cec682">
  <xsd:schema xmlns:xsd="http://www.w3.org/2001/XMLSchema" xmlns:xs="http://www.w3.org/2001/XMLSchema" xmlns:p="http://schemas.microsoft.com/office/2006/metadata/properties" xmlns:ns3="75cef711-901d-4d45-abb0-45bd5fadf4e7" xmlns:ns4="59dc06ab-9841-4d07-ba44-957f3d6eb79a" targetNamespace="http://schemas.microsoft.com/office/2006/metadata/properties" ma:root="true" ma:fieldsID="49c4ddf7e7aa58f256e5a2394ab24d33" ns3:_="" ns4:_="">
    <xsd:import namespace="75cef711-901d-4d45-abb0-45bd5fadf4e7"/>
    <xsd:import namespace="59dc06ab-9841-4d07-ba44-957f3d6eb79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cef711-901d-4d45-abb0-45bd5fadf4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c06ab-9841-4d07-ba44-957f3d6eb79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5cef711-901d-4d45-abb0-45bd5fadf4e7" xsi:nil="true"/>
  </documentManagement>
</p:properties>
</file>

<file path=customXml/itemProps1.xml><?xml version="1.0" encoding="utf-8"?>
<ds:datastoreItem xmlns:ds="http://schemas.openxmlformats.org/officeDocument/2006/customXml" ds:itemID="{5826173D-FBDA-41AB-8F35-55E1215E57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cef711-901d-4d45-abb0-45bd5fadf4e7"/>
    <ds:schemaRef ds:uri="59dc06ab-9841-4d07-ba44-957f3d6eb7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BD806F-57FF-4504-802A-5F4714EA12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906B9B-7424-44F1-9B8D-DB3B4173B964}">
  <ds:schemaRefs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59dc06ab-9841-4d07-ba44-957f3d6eb79a"/>
    <ds:schemaRef ds:uri="http://purl.org/dc/dcmitype/"/>
    <ds:schemaRef ds:uri="http://schemas.microsoft.com/office/infopath/2007/PartnerControls"/>
    <ds:schemaRef ds:uri="75cef711-901d-4d45-abb0-45bd5fadf4e7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6687</TotalTime>
  <Words>841</Words>
  <Application>Microsoft Office PowerPoint</Application>
  <PresentationFormat>Vlastní</PresentationFormat>
  <Paragraphs>164</Paragraphs>
  <Slides>20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prezentace</vt:lpstr>
      <vt:lpstr> Větrná energie v Kraji Vysočina</vt:lpstr>
      <vt:lpstr>Národní klimaticko - energetický plán</vt:lpstr>
      <vt:lpstr>Jak toho dosáhnout</vt:lpstr>
      <vt:lpstr>Prezentace aplikace PowerPoint</vt:lpstr>
      <vt:lpstr>Vymezení oblastí pro zrychlené zavádění OZE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Plošně chráněné oblasti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Kontakty</vt:lpstr>
    </vt:vector>
  </TitlesOfParts>
  <Company>KrU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Kraj Vysočina  Postoj k alternativním energetickým zdrojům</dc:title>
  <dc:creator>rysavy.z</dc:creator>
  <cp:lastModifiedBy>Pavel Hájek</cp:lastModifiedBy>
  <cp:revision>696</cp:revision>
  <cp:lastPrinted>2012-03-05T13:56:15Z</cp:lastPrinted>
  <dcterms:created xsi:type="dcterms:W3CDTF">2009-05-12T05:07:58Z</dcterms:created>
  <dcterms:modified xsi:type="dcterms:W3CDTF">2024-05-27T05:03:02Z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0x0101002EE5AC499A0DBB418F525C1CC779FFCA</vt:lpwstr>
  </property>
</Properties>
</file>