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65" r:id="rId2"/>
    <p:sldId id="1215" r:id="rId3"/>
    <p:sldId id="1216" r:id="rId4"/>
    <p:sldId id="1217" r:id="rId5"/>
    <p:sldId id="1218" r:id="rId6"/>
    <p:sldId id="1219" r:id="rId7"/>
    <p:sldId id="1220" r:id="rId8"/>
    <p:sldId id="1221" r:id="rId9"/>
    <p:sldId id="1222" r:id="rId10"/>
    <p:sldId id="1223" r:id="rId11"/>
    <p:sldId id="1224" r:id="rId12"/>
    <p:sldId id="1225" r:id="rId13"/>
    <p:sldId id="1226" r:id="rId14"/>
    <p:sldId id="1227" r:id="rId15"/>
    <p:sldId id="1228" r:id="rId16"/>
    <p:sldId id="1229" r:id="rId17"/>
    <p:sldId id="1232" r:id="rId18"/>
    <p:sldId id="1233" r:id="rId19"/>
    <p:sldId id="1234" r:id="rId20"/>
    <p:sldId id="1235" r:id="rId21"/>
    <p:sldId id="1236" r:id="rId22"/>
    <p:sldId id="1237" r:id="rId23"/>
    <p:sldId id="1230" r:id="rId24"/>
    <p:sldId id="1231" r:id="rId25"/>
    <p:sldId id="1238" r:id="rId26"/>
    <p:sldId id="1239" r:id="rId27"/>
    <p:sldId id="1240" r:id="rId28"/>
    <p:sldId id="1241" r:id="rId29"/>
    <p:sldId id="1242" r:id="rId30"/>
    <p:sldId id="1243" r:id="rId31"/>
    <p:sldId id="1244" r:id="rId3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119CF45-CF92-474E-B50C-71C1F8FDE5B1}">
          <p14:sldIdLst>
            <p14:sldId id="265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  <p14:sldId id="1227"/>
            <p14:sldId id="1228"/>
            <p14:sldId id="1229"/>
            <p14:sldId id="1232"/>
            <p14:sldId id="1233"/>
            <p14:sldId id="1234"/>
            <p14:sldId id="1235"/>
            <p14:sldId id="1236"/>
            <p14:sldId id="1237"/>
            <p14:sldId id="1230"/>
            <p14:sldId id="1231"/>
            <p14:sldId id="1238"/>
            <p14:sldId id="1239"/>
            <p14:sldId id="1240"/>
            <p14:sldId id="1241"/>
            <p14:sldId id="1242"/>
            <p14:sldId id="1243"/>
            <p14:sldId id="12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ová Andrea (MPSV)" initials="MA(" lastIdx="69" clrIdx="0">
    <p:extLst>
      <p:ext uri="{19B8F6BF-5375-455C-9EA6-DF929625EA0E}">
        <p15:presenceInfo xmlns:p15="http://schemas.microsoft.com/office/powerpoint/2012/main" userId="S-1-5-21-2860373619-1581124721-2029513195-100915" providerId="AD"/>
      </p:ext>
    </p:extLst>
  </p:cmAuthor>
  <p:cmAuthor id="2" name="Pleštilová Radka Bc., DiS. (MPSV)" initials="PRBD(" lastIdx="10" clrIdx="1">
    <p:extLst>
      <p:ext uri="{19B8F6BF-5375-455C-9EA6-DF929625EA0E}">
        <p15:presenceInfo xmlns:p15="http://schemas.microsoft.com/office/powerpoint/2012/main" userId="S-1-5-21-2860373619-1581124721-2029513195-70354" providerId="AD"/>
      </p:ext>
    </p:extLst>
  </p:cmAuthor>
  <p:cmAuthor id="3" name="Vorlíková Dagmar Mgr. et Mgr. (MPSV)" initials="VDMeM(" lastIdx="1" clrIdx="2">
    <p:extLst>
      <p:ext uri="{19B8F6BF-5375-455C-9EA6-DF929625EA0E}">
        <p15:presenceInfo xmlns:p15="http://schemas.microsoft.com/office/powerpoint/2012/main" userId="S::dagmar.vorlikova@mpsv.cz::7e946dc7-cc1d-4f22-a8f0-b954f459200f" providerId="AD"/>
      </p:ext>
    </p:extLst>
  </p:cmAuthor>
  <p:cmAuthor id="4" name="Müllerová Andrea (MPSV)" initials="MA( [2]" lastIdx="16" clrIdx="3">
    <p:extLst>
      <p:ext uri="{19B8F6BF-5375-455C-9EA6-DF929625EA0E}">
        <p15:presenceInfo xmlns:p15="http://schemas.microsoft.com/office/powerpoint/2012/main" userId="S::andrea.mullerova2@mpsv.cz::decfec18-9f64-4c6c-9066-f4c5a224c37e" providerId="AD"/>
      </p:ext>
    </p:extLst>
  </p:cmAuthor>
  <p:cmAuthor id="5" name="Veselá Hana Bc. (MPSV)" initials="VHB(" lastIdx="11" clrIdx="4">
    <p:extLst>
      <p:ext uri="{19B8F6BF-5375-455C-9EA6-DF929625EA0E}">
        <p15:presenceInfo xmlns:p15="http://schemas.microsoft.com/office/powerpoint/2012/main" userId="S::hana.vesela@mpsv.cz::38dd39aa-29c0-422c-a29b-510b95a72e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9C"/>
    <a:srgbClr val="254061"/>
    <a:srgbClr val="0000F2"/>
    <a:srgbClr val="4B39F1"/>
    <a:srgbClr val="D3EAFC"/>
    <a:srgbClr val="C5DFED"/>
    <a:srgbClr val="740000"/>
    <a:srgbClr val="314A6A"/>
    <a:srgbClr val="A7D8F9"/>
    <a:srgbClr val="576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8" autoAdjust="0"/>
  </p:normalViewPr>
  <p:slideViewPr>
    <p:cSldViewPr>
      <p:cViewPr varScale="1">
        <p:scale>
          <a:sx n="59" d="100"/>
          <a:sy n="59" d="100"/>
        </p:scale>
        <p:origin x="8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185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D898-603C-4629-B610-49B62867AD03}" type="datetimeFigureOut">
              <a:rPr lang="cs-CZ" smtClean="0"/>
              <a:t>15.05.2023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0CAC-D0D2-45A6-946A-597620F1AF3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2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D51C-057C-4EC3-AEE4-4C67A48E82CF}" type="datetimeFigureOut">
              <a:rPr lang="cs-CZ" smtClean="0"/>
              <a:t>15.05.2023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004C-02AA-484A-9004-C9B8E98E92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7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45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9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3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5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7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7CAC-48C8-4912-8AD9-A0C0A0D9EF4E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37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12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59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8B5F-1D30-44E9-9676-F3ABA7A07F3F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38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99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7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36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0"/>
              <a:t>15.05.2023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0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detske-skupiny" TargetMode="External"/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mpsv.cz/web/cz/metodicke-material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web/cz/zadost-o-udeleni-opravneni" TargetMode="External"/><Relationship Id="rId2" Type="http://schemas.openxmlformats.org/officeDocument/2006/relationships/hyperlink" Target="http://evidence.mpsv.cz/eEDS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dsmpsv.cz/cs/pro-poskytovatele/evidence-detske-skupin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mpsv.cz/documents/20142/225508/220295-PB-D%C4%9ATSK%C3%89-SKUPINY-MPSV+p%C5%99ipom%C3%ADnky-REVIZE+MPSV.pdf/7ea6263d-1fee-453a-c170-c8b81719acf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mpsv.cz/documents/20142/225508/R%C3%A1mcov%C3%BD+popis+-+majetek+finance.pdf/da68da83-99fe-228b-132f-9aa851134a6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mpsv.cz/images/ke_stazeni/Dokumenty_pro_poskytovatele/%C5%BD%C3%A1dost_o_ud%C4%9Blen%C3%AD_opr%C3%A1vn%C4%9Bn%C3%AD_tiskopis_novela.docx" TargetMode="External"/><Relationship Id="rId2" Type="http://schemas.openxmlformats.org/officeDocument/2006/relationships/hyperlink" Target="http://www.dsmpsv.cz/images/ke_stazeni/Dokumenty_pro_poskytovatele/%C5%BD%C3%A1dost_o_ud%C4%9Blen%C3%AD_opr%C3%A1vn%C4%9Bn%C3%AD_tiskopis_novel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evidence.mpsv.cz/eEDS/index.ph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nancovani-pece-o-det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po.detskeskupiny@mpsv.cz" TargetMode="External"/><Relationship Id="rId2" Type="http://schemas.openxmlformats.org/officeDocument/2006/relationships/hyperlink" Target="http://www.mpsv.cz/web/cz/narodni-plan-obnov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www.mpsv.cz/web/cz/prispevek-na-provoz-detskych-skupin" TargetMode="External"/><Relationship Id="rId4" Type="http://schemas.openxmlformats.org/officeDocument/2006/relationships/hyperlink" Target="http://www.esfcr.cz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web/cz/prispevek-na-provoz-detskych-skupi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s@mpsv.cz" TargetMode="External"/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mpsv.cz/detske-skupin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mpsv.cz/cs/pro-poskytovatele/informacni-materialy" TargetMode="External"/><Relationship Id="rId2" Type="http://schemas.openxmlformats.org/officeDocument/2006/relationships/hyperlink" Target="http://www.dsmpsv.cz/cs/pro-poskytovatele/on-line-vzdelav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://www.dsmpsv.cz/cs/pro-obce/balicek-pro-municipality-k-zrizeni-detske-skupiny-v-obci" TargetMode="External"/><Relationship Id="rId4" Type="http://schemas.openxmlformats.org/officeDocument/2006/relationships/hyperlink" Target="https://www.mpsv.cz/web/cz/metodicke-materia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839416" y="4725144"/>
            <a:ext cx="1440160" cy="1440160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69E1D1-79E3-4F68-9E1E-C7E366FF2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76" y="1874587"/>
            <a:ext cx="10584160" cy="2738467"/>
          </a:xfrm>
        </p:spPr>
        <p:txBody>
          <a:bodyPr>
            <a:noAutofit/>
          </a:bodyPr>
          <a:lstStyle/>
          <a:p>
            <a:r>
              <a:rPr lang="cs-CZ" sz="3300" dirty="0">
                <a:solidFill>
                  <a:schemeClr val="tx2"/>
                </a:solidFill>
              </a:rPr>
              <a:t>Krajské shromáždění SMS ČR v Kraji Vysočina</a:t>
            </a:r>
            <a:br>
              <a:rPr lang="cs-CZ" sz="3300" dirty="0">
                <a:solidFill>
                  <a:schemeClr val="tx2"/>
                </a:solidFill>
              </a:rPr>
            </a:br>
            <a:r>
              <a:rPr lang="cs-CZ" sz="3600" b="1" dirty="0">
                <a:solidFill>
                  <a:schemeClr val="tx2"/>
                </a:solidFill>
              </a:rPr>
              <a:t>Financování budování dětských skupin </a:t>
            </a:r>
            <a:br>
              <a:rPr lang="cs-CZ" sz="3600" b="1" dirty="0">
                <a:solidFill>
                  <a:schemeClr val="tx2"/>
                </a:solidFill>
              </a:rPr>
            </a:br>
            <a:r>
              <a:rPr lang="cs-CZ" sz="3600" b="1" dirty="0">
                <a:solidFill>
                  <a:schemeClr val="tx2"/>
                </a:solidFill>
              </a:rPr>
              <a:t>z Národního plánu obnovy</a:t>
            </a:r>
            <a:br>
              <a:rPr lang="cs-CZ" sz="3300" dirty="0">
                <a:solidFill>
                  <a:schemeClr val="tx2"/>
                </a:solidFill>
              </a:rPr>
            </a:br>
            <a:r>
              <a:rPr lang="cs-CZ" sz="3300" dirty="0">
                <a:solidFill>
                  <a:schemeClr val="tx2"/>
                </a:solidFill>
              </a:rPr>
              <a:t>15</a:t>
            </a:r>
            <a:r>
              <a:rPr lang="cs-CZ" sz="3600" dirty="0">
                <a:solidFill>
                  <a:schemeClr val="tx2"/>
                </a:solidFill>
              </a:rPr>
              <a:t>. 5. 2023, Jihlava</a:t>
            </a:r>
            <a:endParaRPr lang="cs-CZ" sz="3300" dirty="0">
              <a:solidFill>
                <a:schemeClr val="tx2"/>
              </a:solidFill>
            </a:endParaRPr>
          </a:p>
        </p:txBody>
      </p:sp>
      <p:sp>
        <p:nvSpPr>
          <p:cNvPr id="23" name="Podnadpis 22"/>
          <p:cNvSpPr>
            <a:spLocks noGrp="1"/>
          </p:cNvSpPr>
          <p:nvPr>
            <p:ph type="subTitle" idx="1"/>
          </p:nvPr>
        </p:nvSpPr>
        <p:spPr>
          <a:xfrm>
            <a:off x="2895600" y="4788381"/>
            <a:ext cx="6400800" cy="1260139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rgbClr val="254061"/>
                </a:solidFill>
              </a:rPr>
              <a:t>Projekt: Podpora a zvyšování kvality služeb v oblasti péče a slaďování pracovního a rodinného života</a:t>
            </a:r>
          </a:p>
          <a:p>
            <a:br>
              <a:rPr lang="cs-CZ" altLang="cs-CZ" sz="300" b="1" dirty="0">
                <a:solidFill>
                  <a:srgbClr val="254061"/>
                </a:solidFill>
                <a:cs typeface="Arial" charset="0"/>
              </a:rPr>
            </a:br>
            <a:r>
              <a:rPr lang="cs-CZ" sz="22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CZ.03.01.02/00/22_013/0000257</a:t>
            </a:r>
            <a:endParaRPr lang="cs-CZ" sz="2200" b="1" dirty="0">
              <a:solidFill>
                <a:srgbClr val="25406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11568608" y="86078"/>
            <a:ext cx="5760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-6978" y="10356"/>
            <a:ext cx="1080120" cy="108012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1316580" y="362194"/>
            <a:ext cx="504056" cy="504056"/>
          </a:xfrm>
          <a:prstGeom prst="ellipse">
            <a:avLst/>
          </a:prstGeom>
          <a:solidFill>
            <a:srgbClr val="8FC3DD"/>
          </a:solidFill>
          <a:ln>
            <a:solidFill>
              <a:srgbClr val="8FC3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ětiva 10"/>
          <p:cNvSpPr/>
          <p:nvPr/>
        </p:nvSpPr>
        <p:spPr>
          <a:xfrm rot="16200000">
            <a:off x="1127448" y="-361189"/>
            <a:ext cx="720080" cy="720080"/>
          </a:xfrm>
          <a:prstGeom prst="chord">
            <a:avLst>
              <a:gd name="adj1" fmla="val 5441031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/>
          <p:cNvSpPr/>
          <p:nvPr/>
        </p:nvSpPr>
        <p:spPr>
          <a:xfrm>
            <a:off x="11568608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1485668" y="1367228"/>
            <a:ext cx="9144000" cy="342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800" dirty="0">
              <a:solidFill>
                <a:srgbClr val="25406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2927969-F3FE-4B0F-B2ED-40DD710531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247" r="19628" b="-8292"/>
          <a:stretch/>
        </p:blipFill>
        <p:spPr>
          <a:xfrm>
            <a:off x="3698747" y="550417"/>
            <a:ext cx="4794506" cy="639327"/>
          </a:xfrm>
          <a:prstGeom prst="rect">
            <a:avLst/>
          </a:prstGeom>
        </p:spPr>
      </p:pic>
      <p:sp>
        <p:nvSpPr>
          <p:cNvPr id="16" name="Tětiva 15">
            <a:extLst>
              <a:ext uri="{FF2B5EF4-FFF2-40B4-BE49-F238E27FC236}">
                <a16:creationId xmlns:a16="http://schemas.microsoft.com/office/drawing/2014/main" id="{4D74BD82-F273-0168-1FC5-0BF5EBAA57E9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ětiva 18">
            <a:extLst>
              <a:ext uri="{FF2B5EF4-FFF2-40B4-BE49-F238E27FC236}">
                <a16:creationId xmlns:a16="http://schemas.microsoft.com/office/drawing/2014/main" id="{4D162DD6-B3BF-D025-E878-2C276395EEE4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Zákon o poskytování služby péče o dítě v DS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sz="2400" b="1" dirty="0">
                <a:cs typeface="Calibri" panose="020F0502020204030204" pitchFamily="34" charset="0"/>
              </a:rPr>
              <a:t>Zákon č. 247/2014 Sb</a:t>
            </a:r>
            <a:r>
              <a:rPr lang="cs-CZ" sz="2400" dirty="0">
                <a:cs typeface="Calibri" panose="020F0502020204030204" pitchFamily="34" charset="0"/>
              </a:rPr>
              <a:t>. upravuje podmínky, za nichž je poskytována služba péče o dítě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v DS, a podmínky pro získání oprávnění k poskytování služby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Poskytování služby péče o dítě v DS</a:t>
            </a:r>
          </a:p>
          <a:p>
            <a:pPr lvl="1" algn="just">
              <a:spcBef>
                <a:spcPts val="600"/>
              </a:spcBef>
            </a:pPr>
            <a:r>
              <a:rPr lang="cs-CZ" sz="2000" dirty="0">
                <a:cs typeface="Calibri" panose="020F0502020204030204" pitchFamily="34" charset="0"/>
              </a:rPr>
              <a:t>poskytovatel, oprávnění, podmínky, standardy kvality péče, úhrada nákladů, počet dětí </a:t>
            </a:r>
            <a:br>
              <a:rPr lang="cs-CZ" sz="2000" dirty="0">
                <a:cs typeface="Calibri" panose="020F0502020204030204" pitchFamily="34" charset="0"/>
              </a:rPr>
            </a:br>
            <a:r>
              <a:rPr lang="cs-CZ" sz="2000" dirty="0">
                <a:cs typeface="Calibri" panose="020F0502020204030204" pitchFamily="34" charset="0"/>
              </a:rPr>
              <a:t>a pečujících osob, stravování, vnitřní pravidla a plán výchovy a péče, evidence dětí, pojištění, smlouva o poskytování péče, přerušení poskytování služby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Technické požadavky na stavby a hygienické požadavky na prostory a provoz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Vznik, změna a zánik oprávnění a evidence poskytovatelů  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Příspěvek na provoz dětské skupiny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Kontrola, přestupky</a:t>
            </a:r>
          </a:p>
          <a:p>
            <a:pPr algn="just">
              <a:spcBef>
                <a:spcPts val="600"/>
              </a:spcBef>
            </a:pPr>
            <a:endParaRPr lang="cs-CZ" sz="2400" dirty="0"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10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1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Novela zákona č. 247/2014 Sb. – zásadní změny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/>
              <a:t>Zásadní změny:</a:t>
            </a:r>
          </a:p>
          <a:p>
            <a:r>
              <a:rPr lang="cs-CZ" altLang="cs-CZ" sz="2400" dirty="0"/>
              <a:t>název „dětská skupina“</a:t>
            </a:r>
          </a:p>
          <a:p>
            <a:r>
              <a:rPr lang="cs-CZ" altLang="cs-CZ" sz="2400" dirty="0"/>
              <a:t>věk dětí, pečující osoby a počet dětí</a:t>
            </a:r>
          </a:p>
          <a:p>
            <a:r>
              <a:rPr lang="cs-CZ" altLang="cs-CZ" sz="2400" dirty="0"/>
              <a:t>kvalifikace pečujících osob a další vzdělávání pečujících osob</a:t>
            </a:r>
          </a:p>
          <a:p>
            <a:r>
              <a:rPr lang="cs-CZ" altLang="cs-CZ" sz="2400" dirty="0"/>
              <a:t>nová vyhláška k provedení zákona</a:t>
            </a:r>
          </a:p>
          <a:p>
            <a:r>
              <a:rPr lang="cs-CZ" altLang="cs-CZ" sz="2400" dirty="0"/>
              <a:t>standardy kvality péče o děti v DS</a:t>
            </a:r>
          </a:p>
          <a:p>
            <a:r>
              <a:rPr lang="cs-CZ" altLang="cs-CZ" sz="2400" dirty="0"/>
              <a:t>příspěvky od rodičů</a:t>
            </a:r>
          </a:p>
          <a:p>
            <a:r>
              <a:rPr lang="cs-CZ" altLang="cs-CZ" sz="2400" dirty="0"/>
              <a:t>příspěvek na provoz DS</a:t>
            </a:r>
          </a:p>
          <a:p>
            <a:r>
              <a:rPr lang="cs-CZ" altLang="cs-CZ" sz="2400" dirty="0"/>
              <a:t>zápis do evidence</a:t>
            </a:r>
          </a:p>
          <a:p>
            <a:pPr marL="0" indent="0">
              <a:buNone/>
            </a:pPr>
            <a:r>
              <a:rPr lang="cs-CZ" altLang="cs-CZ" sz="2400" i="1" dirty="0"/>
              <a:t>Více informací na </a:t>
            </a:r>
            <a:r>
              <a:rPr lang="cs-CZ" altLang="cs-CZ" sz="2400" i="1" dirty="0">
                <a:hlinkClick r:id="rId2"/>
              </a:rPr>
              <a:t>www.dsmpsv.cz</a:t>
            </a:r>
            <a:r>
              <a:rPr lang="cs-CZ" altLang="cs-CZ" sz="2400" i="1" dirty="0"/>
              <a:t> a </a:t>
            </a:r>
            <a:r>
              <a:rPr lang="cs-CZ" altLang="cs-CZ" sz="2400" i="1" dirty="0">
                <a:hlinkClick r:id="rId3"/>
              </a:rPr>
              <a:t>www.mpsv.cz/detske-skupiny</a:t>
            </a:r>
            <a:r>
              <a:rPr lang="cs-CZ" altLang="cs-CZ" sz="2400" i="1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11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Novela zákona č. 247/2014 Sb. – zásadní změny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400" b="1" dirty="0"/>
              <a:t>Věk dětí:</a:t>
            </a:r>
          </a:p>
          <a:p>
            <a:pPr algn="just">
              <a:tabLst>
                <a:tab pos="2241550" algn="l"/>
              </a:tabLst>
            </a:pPr>
            <a:r>
              <a:rPr lang="cs-CZ" altLang="cs-CZ" sz="2400" dirty="0"/>
              <a:t>od 6 měsíců do zahájení povinné školní docházky </a:t>
            </a:r>
          </a:p>
          <a:p>
            <a:pPr lvl="1" algn="just"/>
            <a:r>
              <a:rPr lang="cs-CZ" altLang="cs-CZ" sz="2000" dirty="0"/>
              <a:t>děti do 1 roku věku pouze ve skupině 4 dětí mladších 4 let.</a:t>
            </a:r>
          </a:p>
          <a:p>
            <a:pPr algn="just"/>
            <a:r>
              <a:rPr lang="cs-CZ" altLang="cs-CZ" sz="2400" dirty="0"/>
              <a:t>věkové rozpětí pro skupinu si poskytovatel určuje sám</a:t>
            </a:r>
          </a:p>
          <a:p>
            <a:pPr algn="just"/>
            <a:r>
              <a:rPr lang="cs-CZ" altLang="cs-CZ" sz="2400" b="1" dirty="0"/>
              <a:t>Podle věku se rozlišuje: </a:t>
            </a:r>
          </a:p>
          <a:p>
            <a:pPr lvl="1" algn="just"/>
            <a:r>
              <a:rPr lang="cs-CZ" altLang="cs-CZ" sz="2000" dirty="0"/>
              <a:t>strava: do 1. narozenin pouze rodič, u starších dětí dle smlouvy</a:t>
            </a:r>
          </a:p>
          <a:p>
            <a:pPr lvl="1" algn="just"/>
            <a:r>
              <a:rPr lang="cs-CZ" altLang="cs-CZ" sz="2000" dirty="0"/>
              <a:t>financování: různá výše normativů pro děti ve věku do 31. srpna po 3. narozeninách a pro děti starší</a:t>
            </a:r>
          </a:p>
          <a:p>
            <a:pPr lvl="1" algn="just"/>
            <a:r>
              <a:rPr lang="cs-CZ" altLang="cs-CZ" sz="2000" dirty="0"/>
              <a:t>u normativu na stravování dětí do 3. narozenin výživové normy dle vyhlášky MPSV, </a:t>
            </a:r>
            <a:br>
              <a:rPr lang="cs-CZ" altLang="cs-CZ" sz="2000" dirty="0"/>
            </a:br>
            <a:r>
              <a:rPr lang="cs-CZ" altLang="cs-CZ" sz="2000" dirty="0"/>
              <a:t>po 3. narozeninách dle vyhlášky o školním stravování</a:t>
            </a:r>
          </a:p>
          <a:p>
            <a:pPr lvl="1" algn="just"/>
            <a:r>
              <a:rPr lang="cs-CZ" altLang="cs-CZ" sz="2000" dirty="0"/>
              <a:t>osoba s pedagogických vzděláním na 20 hod týdně u dětí ve věku od 1. září po 3. narozeninách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12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Novela zákona č. 247/2014 Sb. – zásadní změny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/>
              <a:t>Pečující osoby a počet dětí</a:t>
            </a:r>
          </a:p>
          <a:p>
            <a:pPr marL="0" indent="0" algn="just">
              <a:buNone/>
              <a:tabLst>
                <a:tab pos="2241550" algn="l"/>
              </a:tabLst>
            </a:pPr>
            <a:endParaRPr lang="cs-CZ" altLang="cs-CZ" sz="2400" dirty="0"/>
          </a:p>
          <a:p>
            <a:pPr marL="0" indent="0" algn="just">
              <a:buNone/>
              <a:tabLst>
                <a:tab pos="2241550" algn="l"/>
              </a:tabLst>
            </a:pPr>
            <a:endParaRPr lang="cs-CZ" altLang="cs-CZ" dirty="0"/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pro počet pečujících osob je rozhodný počet aktuálně současně přítomných dětí,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poskytovatel je povinen zohlednit zdravotní stav dětí, dobu pobytu dětí v dětské skupině a věk dětí, zejména počet dětí ve věku do 2 let,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počet dětí nesmí přesáhnout kapacitu zapsanou v evidenci, v případě dítěte mladšího 1 roku maximálně 4 děti mladší 4 let,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min. 1 pečující osoba se  zdravotním vzděláním nebo novou PK Chůva pro děti v dětské skupině,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odborná způsobilost – kvalifikace v oblasti pedagogické, zdravotní, sociální, PK Chůva do zahájení povinné školní docházky a PK Chůva pro děti v dětské skupině,</a:t>
            </a:r>
          </a:p>
          <a:p>
            <a:pPr marL="342900" lvl="1" indent="-342900" algn="just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cs-CZ" altLang="cs-CZ" sz="2000" dirty="0"/>
              <a:t>další vzdělávání v oblasti péče o děti v rozsahu nejméně 8 hod ročně, z toho nejméně jednou </a:t>
            </a:r>
            <a:br>
              <a:rPr lang="cs-CZ" altLang="cs-CZ" sz="2000" dirty="0"/>
            </a:br>
            <a:r>
              <a:rPr lang="cs-CZ" altLang="cs-CZ" sz="2000" dirty="0"/>
              <a:t>za 2 roky kurz první pomoci zaměřený na dětský věk.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  <a:tabLst>
                <a:tab pos="2241550" algn="l"/>
              </a:tabLst>
            </a:pPr>
            <a:endParaRPr lang="cs-CZ" alt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13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B39348-8A13-508F-9F35-A8559E7A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979037"/>
            <a:ext cx="7200800" cy="11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Novela zákona č. 247/2014 Sb. – zásadní změny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400" b="1" dirty="0"/>
              <a:t>Vyhláška č. 350/2021 Sb., </a:t>
            </a:r>
            <a:r>
              <a:rPr lang="cs-CZ" altLang="cs-CZ" sz="2400" dirty="0"/>
              <a:t>o provedení některých ustanovení zákona o poskytování služby péče o dítě v dětské skupině a o změně souvisejících zákonů (§ 1 a Příloha č. 1)</a:t>
            </a:r>
          </a:p>
          <a:p>
            <a:pPr algn="just"/>
            <a:r>
              <a:rPr lang="cs-CZ" altLang="cs-CZ" sz="2200" dirty="0"/>
              <a:t>obsah kritérií u standardů kvality,</a:t>
            </a:r>
          </a:p>
          <a:p>
            <a:pPr algn="just"/>
            <a:r>
              <a:rPr lang="cs-CZ" altLang="cs-CZ" sz="2200" dirty="0"/>
              <a:t>provozní podmínky a hygienické požadavky na prostory a provoz dětské skupiny do 12 dětí,</a:t>
            </a:r>
          </a:p>
          <a:p>
            <a:pPr algn="just"/>
            <a:r>
              <a:rPr lang="cs-CZ" altLang="cs-CZ" sz="2200" dirty="0"/>
              <a:t>rozsah úklidu prostor dětské skupiny po ukončení jiných činností,</a:t>
            </a:r>
          </a:p>
          <a:p>
            <a:pPr algn="just"/>
            <a:r>
              <a:rPr lang="pl-PL" altLang="cs-CZ" sz="2200" dirty="0"/>
              <a:t>výživové normy pro děti od 1 roku věku do 3 let věku (</a:t>
            </a:r>
            <a:r>
              <a:rPr lang="cs-CZ" altLang="cs-CZ" sz="2200" dirty="0"/>
              <a:t>vztahují se na poskytovatele, který zajišťuje stravu a žádá o příspěvek).</a:t>
            </a:r>
          </a:p>
          <a:p>
            <a:pPr marL="0" indent="0" algn="just">
              <a:buNone/>
            </a:pPr>
            <a:endParaRPr lang="cs-CZ" altLang="cs-CZ" sz="2200" dirty="0"/>
          </a:p>
          <a:p>
            <a:pPr marL="0" indent="0" algn="just">
              <a:buNone/>
            </a:pPr>
            <a:r>
              <a:rPr lang="cs-CZ" sz="2400" b="1" dirty="0"/>
              <a:t>Nově požární předpisy – bude upravena požární vyhláška, p</a:t>
            </a:r>
            <a:r>
              <a:rPr lang="cs-CZ" altLang="cs-CZ" sz="2400" b="1" dirty="0"/>
              <a:t>ro vznik oprávnění je nutné doložit doklad o splnění podmínek požární prevence.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14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7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Povinnost s cílem zaručit určitou minimální úroveň služeb a stálá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snaha o zvyšování kvality služby ve všech oblastech </a:t>
            </a: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Splňovat je musí všichni poskytovatelé, povinnost je účinná v souvislosti s novelou, od 1. 10. 2021, plnění kontroluje MPSV</a:t>
            </a: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Hodnocení kritérií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(„nesplněno“ / „splněno dobře“ / „splněno výborně“)</a:t>
            </a: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Nedosažení úrovně „dobře“ v některém z kritérií = nápravné opatření ve lhůtě minimálně 7 dní</a:t>
            </a: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Nesplnění nápravného opatření  je přestupkem = sankce, opakované nesplnění nápravných opatření během 3 let = ztráta bezúhonnosti na 3 roky </a:t>
            </a:r>
          </a:p>
          <a:p>
            <a:pPr algn="just"/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Metodika: </a:t>
            </a:r>
            <a:r>
              <a:rPr lang="cs-CZ" altLang="cs-CZ" sz="2400" i="1" kern="1200" dirty="0">
                <a:ea typeface="+mn-ea"/>
                <a:cs typeface="+mn-cs"/>
                <a:hlinkClick r:id="rId2"/>
              </a:rPr>
              <a:t>https://www.mpsv.cz/web/cz/metodicke-materialy</a:t>
            </a:r>
            <a:endParaRPr lang="cs-CZ" altLang="cs-CZ" sz="2400" i="1" kern="1200" dirty="0"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15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Standardy kvality péče o děti v dětských skupinách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728" y="1621711"/>
            <a:ext cx="6782544" cy="2119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Oblast péče o dítě a naplňování potřeb dítěte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Kvalita plánu výchovy a péče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Postup při adaptaci dítěte na pobyt v dětské skupině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Sledování vývoje dítěte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Komunikace s rodiči dítěte o potřebách a vývoji dítěte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16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733A734-2789-8A2B-422A-5D1BD4A1B768}"/>
              </a:ext>
            </a:extLst>
          </p:cNvPr>
          <p:cNvSpPr txBox="1">
            <a:spLocks/>
          </p:cNvSpPr>
          <p:nvPr/>
        </p:nvSpPr>
        <p:spPr>
          <a:xfrm>
            <a:off x="1053594" y="3981163"/>
            <a:ext cx="4394334" cy="1773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Oblast personálního zabezpečení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Péče o zaměstnance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Kvalita dalšího vzdělávání pečujících osob 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A38A42A-073F-67BA-CFB9-E828C6364148}"/>
              </a:ext>
            </a:extLst>
          </p:cNvPr>
          <p:cNvSpPr txBox="1">
            <a:spLocks/>
          </p:cNvSpPr>
          <p:nvPr/>
        </p:nvSpPr>
        <p:spPr>
          <a:xfrm>
            <a:off x="6522804" y="3944060"/>
            <a:ext cx="4856489" cy="1847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Oblast provozního zabezpečení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Dodržování vnitřních pravidel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Zajištění bezpečnosti dětí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Řešení mimořádných situací </a:t>
            </a:r>
          </a:p>
        </p:txBody>
      </p:sp>
    </p:spTree>
    <p:extLst>
      <p:ext uri="{BB962C8B-B14F-4D97-AF65-F5344CB8AC3E}">
        <p14:creationId xmlns:p14="http://schemas.microsoft.com/office/powerpoint/2010/main" val="294681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Žádost o udělení oprávnění – evidence poskytovatelů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dirty="0"/>
              <a:t>Poskytovat službu péče o dítě v dětské skupině lze jen na základě oprávnění </a:t>
            </a:r>
            <a:br>
              <a:rPr lang="cs-CZ" sz="2400" dirty="0"/>
            </a:br>
            <a:r>
              <a:rPr lang="cs-CZ" sz="2400" dirty="0"/>
              <a:t>k poskytování. Toto oprávnění vzniká dnem zápisu do evidence poskytovatelů. </a:t>
            </a:r>
          </a:p>
          <a:p>
            <a:r>
              <a:rPr lang="cs-CZ" sz="2400" dirty="0"/>
              <a:t>Informace, odkazy pro elektronické podání i</a:t>
            </a:r>
            <a:r>
              <a:rPr lang="cs-CZ" sz="2400" dirty="0">
                <a:cs typeface="Calibri" panose="020F0502020204030204" pitchFamily="34" charset="0"/>
              </a:rPr>
              <a:t> </a:t>
            </a:r>
            <a:r>
              <a:rPr lang="cs-CZ" sz="2400" dirty="0"/>
              <a:t>tiskopisy pro papírové podání naleznete na </a:t>
            </a:r>
            <a:r>
              <a:rPr lang="cs-CZ" sz="2400" dirty="0">
                <a:solidFill>
                  <a:srgbClr val="09509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http://evidence.mpsv.cz/eEDS/index.php</a:t>
            </a:r>
            <a:r>
              <a:rPr lang="cs-CZ" sz="2400" dirty="0">
                <a:solidFill>
                  <a:srgbClr val="09509C"/>
                </a:solidFill>
              </a:rPr>
              <a:t> </a:t>
            </a:r>
          </a:p>
          <a:p>
            <a:r>
              <a:rPr lang="cs-CZ" sz="2400" dirty="0"/>
              <a:t>Další informace k žádosti o zápis do evidence poskytovatelů zde:</a:t>
            </a:r>
            <a:br>
              <a:rPr lang="cs-CZ" sz="2400" dirty="0"/>
            </a:br>
            <a:r>
              <a:rPr lang="cs-CZ" sz="2400" dirty="0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www.mpsv.cz/web/cz/zadost-o-udeleni-opravneni</a:t>
            </a:r>
            <a:endParaRPr lang="cs-CZ" sz="2400" dirty="0">
              <a:solidFill>
                <a:srgbClr val="09509C"/>
              </a:solidFill>
            </a:endParaRPr>
          </a:p>
          <a:p>
            <a:r>
              <a:rPr lang="cs-CZ" sz="2400" dirty="0"/>
              <a:t>Postup jak podat žádost a oznámit změny zde: </a:t>
            </a:r>
            <a:br>
              <a:rPr lang="cs-CZ" sz="2400" dirty="0"/>
            </a:br>
            <a:r>
              <a:rPr lang="cs-CZ" sz="2400" dirty="0">
                <a:solidFill>
                  <a:srgbClr val="0950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Podpora implementace dětských skupin - Evidence dětské skupiny (dsmpsv.cz)</a:t>
            </a:r>
            <a:endParaRPr lang="cs-CZ" sz="2400" dirty="0">
              <a:solidFill>
                <a:srgbClr val="09509C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17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Formulář: </a:t>
            </a:r>
            <a:r>
              <a:rPr lang="cs-CZ" sz="2400" b="1" dirty="0">
                <a:cs typeface="Arial" panose="020B0604020202020204" pitchFamily="34" charset="0"/>
              </a:rPr>
              <a:t>Žádost o udělení oprávnění poskytování služby péče o</a:t>
            </a:r>
            <a:r>
              <a:rPr lang="cs-CZ" sz="2400" b="1" dirty="0">
                <a:cs typeface="Calibri" panose="020F0502020204030204" pitchFamily="34" charset="0"/>
              </a:rPr>
              <a:t> </a:t>
            </a:r>
            <a:r>
              <a:rPr lang="cs-CZ" sz="2400" b="1" dirty="0">
                <a:cs typeface="Arial" panose="020B0604020202020204" pitchFamily="34" charset="0"/>
              </a:rPr>
              <a:t>dítě v 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>
                <a:cs typeface="Arial" panose="020B0604020202020204" pitchFamily="34" charset="0"/>
              </a:rPr>
              <a:t>K žádosti o zápis je nutné přiložit </a:t>
            </a:r>
            <a:r>
              <a:rPr lang="cs-CZ" sz="2000" b="1" dirty="0">
                <a:cs typeface="Arial" panose="020B0604020202020204" pitchFamily="34" charset="0"/>
              </a:rPr>
              <a:t>originál nebo výstup z autorizované konverze </a:t>
            </a:r>
            <a:r>
              <a:rPr lang="cs-CZ" sz="2000" dirty="0">
                <a:cs typeface="Arial" panose="020B0604020202020204" pitchFamily="34" charset="0"/>
              </a:rPr>
              <a:t>těchto dokumentů: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000" b="1" dirty="0">
                <a:cs typeface="Arial" panose="020B0604020202020204" pitchFamily="34" charset="0"/>
              </a:rPr>
              <a:t>Doklad o vlastnickém nebo jiném právu k objektu nebo prostorám</a:t>
            </a:r>
            <a:r>
              <a:rPr lang="cs-CZ" sz="2000" dirty="0">
                <a:cs typeface="Arial" panose="020B0604020202020204" pitchFamily="34" charset="0"/>
              </a:rPr>
              <a:t>, z něhož vyplývá oprávnění tento objekt nebo prostory užívat k poskytování služby péče o dítě v dětské skupině.</a:t>
            </a: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cs typeface="Arial" panose="020B0604020202020204" pitchFamily="34" charset="0"/>
              </a:rPr>
              <a:t>V předmětu/účelu nájemní smlouvy je ze zákona vyžadováno </a:t>
            </a:r>
            <a:r>
              <a:rPr lang="cs-CZ" sz="2000" b="1" dirty="0">
                <a:cs typeface="Arial" panose="020B0604020202020204" pitchFamily="34" charset="0"/>
              </a:rPr>
              <a:t>„provozování dětské skupiny“. </a:t>
            </a:r>
            <a:r>
              <a:rPr lang="cs-CZ" sz="2000" dirty="0">
                <a:cs typeface="Arial" panose="020B0604020202020204" pitchFamily="34" charset="0"/>
              </a:rPr>
              <a:t>S ohledem na povinnost poskytovatele informovat rodiče i MPSV o ukončení činnosti dětské skupiny 3 měsíce předem – ve smyslu § 19 odst. 2 písm. d) a § 19 odst. 5, je vyžadováno, aby </a:t>
            </a:r>
            <a:r>
              <a:rPr lang="cs-CZ" sz="2000" b="1" dirty="0">
                <a:cs typeface="Arial" panose="020B0604020202020204" pitchFamily="34" charset="0"/>
              </a:rPr>
              <a:t>výpovědní doba u nájemní smlouvy byla nejméně 3 měsíce.</a:t>
            </a:r>
            <a:endParaRPr lang="cs-CZ" sz="2000" dirty="0"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 nájemní smlouvy musí být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podpisy všech vlastníků 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dle výpisu z katastru nemovitostí.</a:t>
            </a:r>
            <a:endParaRPr lang="cs-CZ" sz="2000" dirty="0"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cs typeface="Arial" panose="020B0604020202020204" pitchFamily="34" charset="0"/>
              </a:rPr>
              <a:t>Pokud se jedná o podnájemní smlouvu, tak doložte </a:t>
            </a:r>
            <a:r>
              <a:rPr lang="cs-CZ" sz="2000" b="1" dirty="0">
                <a:cs typeface="Arial" panose="020B0604020202020204" pitchFamily="34" charset="0"/>
              </a:rPr>
              <a:t>souhlas vlastníka s provozováním dětské skupiny.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18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6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38114" cy="452596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ochrany.</a:t>
            </a:r>
          </a:p>
          <a:p>
            <a:pPr lvl="1" algn="just">
              <a:spcBef>
                <a:spcPts val="400"/>
              </a:spcBef>
            </a:pPr>
            <a:r>
              <a:rPr lang="cs-CZ" sz="1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rokazuje se splnění požadavků požární ochrany dokladem, a to </a:t>
            </a:r>
            <a:r>
              <a:rPr lang="cs-CZ" sz="1800" b="1" dirty="0">
                <a:ea typeface="Calibri" panose="020F0502020204030204" pitchFamily="34" charset="0"/>
                <a:cs typeface="Arial" panose="020B0604020202020204" pitchFamily="34" charset="0"/>
              </a:rPr>
              <a:t>požárně bezpečnostním řešením </a:t>
            </a: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1800" b="1" dirty="0">
                <a:ea typeface="Calibri" panose="020F0502020204030204" pitchFamily="34" charset="0"/>
                <a:cs typeface="Arial" panose="020B0604020202020204" pitchFamily="34" charset="0"/>
              </a:rPr>
              <a:t> obdobným dokumentem </a:t>
            </a: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vypracovaným v souladu s ustanovením </a:t>
            </a:r>
            <a:r>
              <a:rPr lang="cs-CZ" sz="1800" b="1" dirty="0">
                <a:ea typeface="Calibri" panose="020F0502020204030204" pitchFamily="34" charset="0"/>
                <a:cs typeface="Arial" panose="020B0604020202020204" pitchFamily="34" charset="0"/>
              </a:rPr>
              <a:t>§ 41 odst. 2 vyhlášky č. 246/2001 Sb</a:t>
            </a: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b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o stanovení podmínek požární bezpečnosti a výkonu státního požárního dozoru </a:t>
            </a:r>
            <a:r>
              <a:rPr lang="cs-CZ" sz="1750" dirty="0">
                <a:ea typeface="Calibri" panose="020F0502020204030204" pitchFamily="34" charset="0"/>
                <a:cs typeface="Arial" panose="020B0604020202020204" pitchFamily="34" charset="0"/>
              </a:rPr>
              <a:t>(vyhláška o požární prevenci).</a:t>
            </a:r>
          </a:p>
          <a:p>
            <a:pPr lvl="1" algn="just">
              <a:spcBef>
                <a:spcPts val="400"/>
              </a:spcBef>
            </a:pPr>
            <a:r>
              <a:rPr lang="cs-CZ" sz="1800" b="1" dirty="0">
                <a:cs typeface="Calibri" panose="020F0502020204030204" pitchFamily="34" charset="0"/>
              </a:rPr>
              <a:t>Přehled požadavků požární ochrany při poskytování služby péče o dítě v dětské skupině z hlediska požární bezpečnosti staveb (PODMÍNKY POŽÁRNÍ BEZPEČNOSTI DĚTSKÝCH SKUPIN) ke dni 1.8.2022 </a:t>
            </a:r>
            <a:r>
              <a:rPr lang="cs-CZ" sz="1800" dirty="0">
                <a:cs typeface="Calibri" panose="020F0502020204030204" pitchFamily="34" charset="0"/>
              </a:rPr>
              <a:t>(ke stažení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220295-PB-DĚTSKÉ-SKUPINY-MPSV připomínky-REVIZE MPSV</a:t>
            </a:r>
            <a:r>
              <a:rPr lang="cs-CZ" sz="1800" dirty="0"/>
              <a:t>)</a:t>
            </a:r>
          </a:p>
          <a:p>
            <a:pPr lvl="1" algn="just">
              <a:spcBef>
                <a:spcPts val="400"/>
              </a:spcBef>
            </a:pP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Požárně bezpečnostní řešení nebo obdobný dokument </a:t>
            </a:r>
            <a:r>
              <a:rPr lang="cs-CZ" sz="1800" b="1" dirty="0">
                <a:solidFill>
                  <a:srgbClr val="000000"/>
                </a:solidFill>
                <a:cs typeface="Arial" panose="020B0604020202020204" pitchFamily="34" charset="0"/>
              </a:rPr>
              <a:t>je oprávněna vypracovat pouze osoba, které byla udělena autorizace pro požární bezpečnost staveb</a:t>
            </a: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 podle zákona č. 360/1992 Sb., o výkonu povolání autorizovaných architektů a o výkonu povolání autorizovaných inženýrů a  techniků činných ve výstavbě,</a:t>
            </a:r>
            <a:b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v platném znění (</a:t>
            </a: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musí mít tzv. „kulaté razítko“ podle zákona o autorizaci)</a:t>
            </a:r>
            <a:r>
              <a:rPr lang="cs-CZ" sz="18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lvl="1" algn="just">
              <a:spcBef>
                <a:spcPts val="400"/>
              </a:spcBef>
            </a:pP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Dále se splnění požadavků požární ochrany prokazuje </a:t>
            </a:r>
            <a:r>
              <a:rPr lang="cs-CZ" sz="1800" b="1" dirty="0">
                <a:ea typeface="Calibri" panose="020F0502020204030204" pitchFamily="34" charset="0"/>
                <a:cs typeface="Arial" panose="020B0604020202020204" pitchFamily="34" charset="0"/>
              </a:rPr>
              <a:t>závazným stanoviskem místně příslušného Hasičského záchranného sboru kraje</a:t>
            </a: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, jako dotčeného orgánu na úseku požární ochrany u </a:t>
            </a:r>
            <a:r>
              <a:rPr lang="cs-CZ" sz="1800" b="1" dirty="0">
                <a:ea typeface="Calibri" panose="020F0502020204030204" pitchFamily="34" charset="0"/>
                <a:cs typeface="Arial" panose="020B0604020202020204" pitchFamily="34" charset="0"/>
              </a:rPr>
              <a:t>staveb kategorie </a:t>
            </a:r>
            <a:br>
              <a:rPr lang="cs-CZ" sz="1800" b="1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b="1" dirty="0">
                <a:ea typeface="Calibri" panose="020F0502020204030204" pitchFamily="34" charset="0"/>
                <a:cs typeface="Arial" panose="020B0604020202020204" pitchFamily="34" charset="0"/>
              </a:rPr>
              <a:t>II a III. </a:t>
            </a:r>
            <a:r>
              <a:rPr lang="cs-CZ" sz="1800" dirty="0">
                <a:ea typeface="Calibri" panose="020F0502020204030204" pitchFamily="34" charset="0"/>
                <a:cs typeface="Arial" panose="020B0604020202020204" pitchFamily="34" charset="0"/>
              </a:rPr>
              <a:t>Až vydáním souhlasného závazného stanoviska je potvrzena správnost posouzení a návrhu požární bezpečnosti dětské skupiny. </a:t>
            </a:r>
            <a:endParaRPr lang="cs-C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14375" lvl="1" indent="0" algn="just">
              <a:spcBef>
                <a:spcPts val="400"/>
              </a:spcBef>
              <a:buNone/>
            </a:pPr>
            <a:endParaRPr lang="cs-CZ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spcBef>
                <a:spcPts val="400"/>
              </a:spcBef>
            </a:pPr>
            <a:endParaRPr lang="cs-CZ" sz="19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19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5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Program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Dětské skupiny – flexibilní forma péče o děti předškolního věku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Zákon o poskytování služby péče o dítě v DS a jeho novela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Zápis do evidence poskytovatelů služby péče o dítě v dětské skupině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Příspěvek na provoz dětských skupin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Prostor pro Vaše dotazy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15" name="Tětiva 14">
            <a:extLst>
              <a:ext uri="{FF2B5EF4-FFF2-40B4-BE49-F238E27FC236}">
                <a16:creationId xmlns:a16="http://schemas.microsoft.com/office/drawing/2014/main" id="{FF8188EF-F633-0E0E-6E98-5FF07C2D2524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ětiva 15">
            <a:extLst>
              <a:ext uri="{FF2B5EF4-FFF2-40B4-BE49-F238E27FC236}">
                <a16:creationId xmlns:a16="http://schemas.microsoft.com/office/drawing/2014/main" id="{A80DD979-5DFB-5F9A-9D76-4128979BEA6B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3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 startAt="3"/>
              <a:tabLst>
                <a:tab pos="135255" algn="l"/>
                <a:tab pos="34290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Závazné stanovisko krajské hygienické stanice (KHS) o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splnění hygienických požadavků na stravování, prostory a provoz, v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nichž bude poskytována služba péče o dítě v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dětské skupině.</a:t>
            </a:r>
          </a:p>
          <a:p>
            <a:pPr lvl="1" algn="just">
              <a:spcBef>
                <a:spcPts val="600"/>
              </a:spcBef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Závazné stanovisko KHS ve smyslu § 15 a § 16 odst. 4 písm. c) „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 splnění hygienických požadavků na stravování, prostory a provoz, v nichž bude poskytována služba péče o dítě v dětské skupině“ </a:t>
            </a: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(včetně kapacity). </a:t>
            </a:r>
          </a:p>
          <a:p>
            <a:pPr marL="741600" lvl="1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Žádné jiné stanovisko KHS, např. stanovisko se změnou užívání prostor, kolaudační souhlas </a:t>
            </a:r>
            <a:b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 souhlas s projektovou dokumentací nemůže být pro zápis do evidence dětských skupin MPSV akceptováno.</a:t>
            </a: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4"/>
              <a:tabLst>
                <a:tab pos="135255" algn="l"/>
                <a:tab pos="34290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nebo potvrzení o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uzavření smlouvy o pojištění odpovědnosti za újmu, které vystaví pojišťovna.</a:t>
            </a:r>
          </a:p>
          <a:p>
            <a:pPr lvl="1" algn="just">
              <a:spcBef>
                <a:spcPts val="600"/>
              </a:spcBef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Vyžadováno je </a:t>
            </a:r>
            <a:r>
              <a:rPr lang="cs-CZ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„pojištění odpovědnosti za újmu způsobenou při poskytování služby péče o dítě v dětské skupině“ </a:t>
            </a:r>
            <a:r>
              <a:rPr lang="cs-CZ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 smyslu § 12.</a:t>
            </a:r>
            <a:endParaRPr lang="cs-CZ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600" lvl="1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endParaRPr lang="cs-CZ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20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3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požadované dokumenty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800" indent="-514800" algn="just">
              <a:spcBef>
                <a:spcPts val="600"/>
              </a:spcBef>
              <a:buFont typeface="+mj-lt"/>
              <a:buAutoNum type="arabicPeriod" startAt="5"/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případě, že žadatel je fyzická osoba (občan ČR i cizinec) nebo právnická osoba se sídlem v zahraničí ve smyslu § 5a odst. 3, musí žadatel předložit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 z rejstříku trestů nebo doklad obdobný výpisu z rejstříku trestů vydaný státem jehož je občanem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1480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 případě že je žadatel právnická osoba, předkládá se výpis z rejstříku trestů všech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členů jejího statutárního orgánu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ve smyslu § 5 odst. 1 písm. a). </a:t>
            </a:r>
          </a:p>
          <a:p>
            <a:pPr marL="51480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Výpis z rejstříku trestu nesmí být starší 3 měsíců.</a:t>
            </a: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poskytování služby péče o dítě v dětské skupině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(podepsaný, netřeba autorizovaná konverze). Doporučení naleznete na webových stránkách MPSV,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Státní příspěvkové organizace nebo příspěvkové organizace zřízené územním samosprávním celkem dokládají </a:t>
            </a:r>
            <a:r>
              <a:rPr 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souhlas zřizovatele nebo toho, kdo vůči ní plní funkci zřizovatele podle rozpočtových pravidel, </a:t>
            </a:r>
            <a:r>
              <a:rPr 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s žádostí o udělení oprávnění (§ 5 odst. 1 písm. g).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21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3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</a:rPr>
              <a:t>Zápis do evidence – způsob podání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sz="2200" dirty="0">
                <a:solidFill>
                  <a:srgbClr val="000000"/>
                </a:solidFill>
              </a:rPr>
              <a:t>Formulář Žádost o udělení oprávnění k poskytování služby péče o dítě v dětské skupině</a:t>
            </a:r>
            <a:br>
              <a:rPr lang="cs-CZ" sz="2200" dirty="0">
                <a:solidFill>
                  <a:srgbClr val="000000"/>
                </a:solidFill>
              </a:rPr>
            </a:br>
            <a:r>
              <a:rPr lang="cs-CZ" sz="2200" dirty="0">
                <a:solidFill>
                  <a:srgbClr val="000000"/>
                </a:solidFill>
              </a:rPr>
              <a:t>- </a:t>
            </a:r>
            <a:r>
              <a:rPr lang="cs-CZ" sz="2200" dirty="0">
                <a:solidFill>
                  <a:srgbClr val="0053A0"/>
                </a:solidFill>
                <a:hlinkClick r:id="rId2"/>
              </a:rPr>
              <a:t>v </a:t>
            </a:r>
            <a:r>
              <a:rPr lang="cs-CZ" sz="2200" dirty="0" err="1">
                <a:solidFill>
                  <a:srgbClr val="0053A0"/>
                </a:solidFill>
                <a:hlinkClick r:id="rId2"/>
              </a:rPr>
              <a:t>pdf</a:t>
            </a:r>
            <a:r>
              <a:rPr lang="cs-CZ" sz="2200" dirty="0">
                <a:solidFill>
                  <a:srgbClr val="000000"/>
                </a:solidFill>
              </a:rPr>
              <a:t>, </a:t>
            </a:r>
            <a:r>
              <a:rPr lang="cs-CZ" sz="2200" dirty="0">
                <a:solidFill>
                  <a:srgbClr val="0053A0"/>
                </a:solidFill>
                <a:hlinkClick r:id="rId3"/>
              </a:rPr>
              <a:t>ve </a:t>
            </a:r>
            <a:r>
              <a:rPr lang="cs-CZ" sz="2200" dirty="0" err="1">
                <a:solidFill>
                  <a:srgbClr val="0053A0"/>
                </a:solidFill>
                <a:hlinkClick r:id="rId3"/>
              </a:rPr>
              <a:t>word</a:t>
            </a:r>
            <a:endParaRPr lang="cs-CZ" altLang="cs-CZ" sz="22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cs-CZ" altLang="cs-CZ" sz="2200" b="1" dirty="0"/>
              <a:t>Možnosti podání žádosti:</a:t>
            </a:r>
          </a:p>
          <a:p>
            <a:pPr marL="358775" lvl="1" algn="just">
              <a:spcBef>
                <a:spcPts val="600"/>
              </a:spcBef>
              <a:tabLst>
                <a:tab pos="135255" algn="l"/>
                <a:tab pos="342900" algn="l"/>
              </a:tabLst>
              <a:defRPr/>
            </a:pPr>
            <a:r>
              <a:rPr lang="cs-CZ" altLang="cs-CZ" sz="2000" b="1" dirty="0"/>
              <a:t>Elektronicky (dokumenty obsahující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elektronický podpis osoby, která dokument vydala, nebo </a:t>
            </a:r>
            <a:r>
              <a:rPr lang="cs-CZ" altLang="cs-CZ" sz="2000" b="1" dirty="0"/>
              <a:t>formou autorizované konverze dokumentů)</a:t>
            </a:r>
          </a:p>
          <a:p>
            <a:pPr marL="742950" lvl="2" indent="-342900" algn="just">
              <a:spcBef>
                <a:spcPts val="600"/>
              </a:spcBef>
              <a:tabLst>
                <a:tab pos="2241550" algn="l"/>
              </a:tabLst>
            </a:pPr>
            <a:r>
              <a:rPr lang="cs-CZ" altLang="cs-CZ" sz="2000" dirty="0"/>
              <a:t>zaslat prostřednictvím datové schránky MPSV: sc9aavg (do poznámky uvést evidence dětských skupin) nebo</a:t>
            </a:r>
          </a:p>
          <a:p>
            <a:pPr marL="742950" lvl="2" indent="-342900" algn="just">
              <a:spcBef>
                <a:spcPts val="600"/>
              </a:spcBef>
              <a:tabLst>
                <a:tab pos="2241550" algn="l"/>
              </a:tabLst>
            </a:pPr>
            <a:r>
              <a:rPr lang="cs-CZ" altLang="cs-CZ" sz="2000" dirty="0"/>
              <a:t>nahrát dokumenty </a:t>
            </a:r>
            <a:r>
              <a:rPr lang="cs-CZ" sz="2000" u="sng" dirty="0">
                <a:solidFill>
                  <a:srgbClr val="0053A0"/>
                </a:solidFill>
                <a:hlinkClick r:id="rId4"/>
              </a:rPr>
              <a:t>do elektronické evidence dětských skupin e-EDS </a:t>
            </a:r>
            <a:endParaRPr lang="cs-CZ" sz="2000" dirty="0">
              <a:solidFill>
                <a:srgbClr val="0053A0"/>
              </a:solidFill>
            </a:endParaRPr>
          </a:p>
          <a:p>
            <a:pPr marL="358775" lvl="1" algn="just">
              <a:spcBef>
                <a:spcPts val="600"/>
              </a:spcBef>
              <a:tabLst>
                <a:tab pos="135255" algn="l"/>
                <a:tab pos="342900" algn="l"/>
              </a:tabLst>
              <a:defRPr/>
            </a:pPr>
            <a:r>
              <a:rPr lang="cs-CZ" altLang="cs-CZ" sz="2000" b="1" dirty="0"/>
              <a:t>V listinné podobě (originály nebo ověřené kopie):</a:t>
            </a:r>
          </a:p>
          <a:p>
            <a:pPr marL="742950" lvl="2" indent="-342900" algn="just">
              <a:spcBef>
                <a:spcPts val="600"/>
              </a:spcBef>
              <a:tabLst>
                <a:tab pos="2241550" algn="l"/>
              </a:tabLst>
            </a:pPr>
            <a:r>
              <a:rPr lang="cs-CZ" altLang="cs-CZ" sz="2000" dirty="0"/>
              <a:t>zaslat poštou na adresu Ministerstva práce a sociálních věcí, Evidence dětských skupin, </a:t>
            </a:r>
            <a:br>
              <a:rPr lang="cs-CZ" altLang="cs-CZ" sz="2000" dirty="0"/>
            </a:br>
            <a:r>
              <a:rPr lang="cs-CZ" altLang="cs-CZ" sz="2000" dirty="0"/>
              <a:t>Na Poříčním právu 1, 12801 Praha 2 nebo</a:t>
            </a:r>
          </a:p>
          <a:p>
            <a:pPr marL="742950" lvl="2" indent="-342900" algn="just">
              <a:spcBef>
                <a:spcPts val="600"/>
              </a:spcBef>
              <a:tabLst>
                <a:tab pos="2241550" algn="l"/>
              </a:tabLst>
            </a:pPr>
            <a:r>
              <a:rPr lang="cs-CZ" altLang="cs-CZ" sz="2000" dirty="0"/>
              <a:t>donést osobně na podatelnu MPSV na výše uvedenou adresu.</a:t>
            </a:r>
            <a:endParaRPr lang="cs-CZ" altLang="cs-CZ" sz="2400" dirty="0">
              <a:solidFill>
                <a:srgbClr val="0053A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22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8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Průvodce možnostmi financování dětských skupin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23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Nadpis 13">
            <a:extLst>
              <a:ext uri="{FF2B5EF4-FFF2-40B4-BE49-F238E27FC236}">
                <a16:creationId xmlns:a16="http://schemas.microsoft.com/office/drawing/2014/main" id="{BC2CE8F5-CA67-7E2C-9FF8-C4011C86C4E1}"/>
              </a:ext>
            </a:extLst>
          </p:cNvPr>
          <p:cNvSpPr txBox="1">
            <a:spLocks/>
          </p:cNvSpPr>
          <p:nvPr/>
        </p:nvSpPr>
        <p:spPr>
          <a:xfrm>
            <a:off x="1981200" y="534337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4D6AA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www.esfcr.cz/financovani-pece-o-deti</a:t>
            </a:r>
            <a:endParaRPr lang="cs-CZ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Zástupný obsah 6">
            <a:extLst>
              <a:ext uri="{FF2B5EF4-FFF2-40B4-BE49-F238E27FC236}">
                <a16:creationId xmlns:a16="http://schemas.microsoft.com/office/drawing/2014/main" id="{5AB23D4A-B2CC-460C-2466-E041615FC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04" t="24882" r="3976" b="6369"/>
          <a:stretch/>
        </p:blipFill>
        <p:spPr>
          <a:xfrm>
            <a:off x="1981200" y="1412777"/>
            <a:ext cx="8542292" cy="4104456"/>
          </a:xfrm>
        </p:spPr>
      </p:pic>
    </p:spTree>
    <p:extLst>
      <p:ext uri="{BB962C8B-B14F-4D97-AF65-F5344CB8AC3E}">
        <p14:creationId xmlns:p14="http://schemas.microsoft.com/office/powerpoint/2010/main" val="26706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Financování budování a provozu dětských skupin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cs-CZ" sz="2200" dirty="0"/>
              <a:t>Národní plán obnovy</a:t>
            </a:r>
          </a:p>
          <a:p>
            <a:pPr lvl="1" algn="just">
              <a:spcBef>
                <a:spcPts val="400"/>
              </a:spcBef>
            </a:pPr>
            <a:r>
              <a:rPr lang="cs-CZ" sz="19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www.mpsv.cz/web/cz/narodni-plan-obnovy</a:t>
            </a:r>
            <a:r>
              <a:rPr lang="cs-CZ" sz="1900" dirty="0">
                <a:effectLst/>
                <a:ea typeface="Calibri" panose="020F0502020204030204" pitchFamily="34" charset="0"/>
              </a:rPr>
              <a:t> </a:t>
            </a:r>
            <a:endParaRPr lang="cs-CZ" sz="1900" dirty="0"/>
          </a:p>
          <a:p>
            <a:pPr lvl="1" algn="just">
              <a:spcBef>
                <a:spcPts val="400"/>
              </a:spcBef>
            </a:pPr>
            <a:r>
              <a:rPr lang="pl-PL" sz="1900" dirty="0"/>
              <a:t>dotazy: </a:t>
            </a:r>
            <a:r>
              <a:rPr lang="cs-CZ" sz="1900" dirty="0">
                <a:solidFill>
                  <a:srgbClr val="254061"/>
                </a:solidFill>
                <a:hlinkClick r:id="rId3"/>
              </a:rPr>
              <a:t>npo.detskeskupiny@mpsv.cz</a:t>
            </a:r>
            <a:endParaRPr lang="cs-CZ" sz="1900" dirty="0">
              <a:solidFill>
                <a:srgbClr val="254061"/>
              </a:solidFill>
            </a:endParaRPr>
          </a:p>
          <a:p>
            <a:pPr lvl="1" algn="just">
              <a:spcBef>
                <a:spcPts val="400"/>
              </a:spcBef>
            </a:pPr>
            <a:r>
              <a:rPr lang="cs-CZ" sz="1900" dirty="0"/>
              <a:t>výzvy zaměřené na výstavbu, rekonstrukci či nákup budov i venkovních prostor za účelem vybudování nových kapacit dětských skupin</a:t>
            </a:r>
          </a:p>
          <a:p>
            <a:pPr lvl="1" algn="just">
              <a:spcBef>
                <a:spcPts val="400"/>
              </a:spcBef>
            </a:pPr>
            <a:r>
              <a:rPr lang="pl-PL" sz="1900" dirty="0"/>
              <a:t>výzva č. 45 vyhlášena dne 17. 3., příjem žádostí od 14. 4. do 15. 11. 2023</a:t>
            </a:r>
            <a:endParaRPr lang="cs-CZ" sz="1900" dirty="0"/>
          </a:p>
          <a:p>
            <a:pPr>
              <a:spcBef>
                <a:spcPts val="400"/>
              </a:spcBef>
            </a:pPr>
            <a:r>
              <a:rPr lang="cs-CZ" sz="2200" dirty="0"/>
              <a:t>Operační program Zaměstnanost plus</a:t>
            </a:r>
          </a:p>
          <a:p>
            <a:pPr lvl="1">
              <a:spcBef>
                <a:spcPts val="400"/>
              </a:spcBef>
            </a:pPr>
            <a:r>
              <a:rPr lang="cs-CZ" sz="1900" dirty="0">
                <a:hlinkClick r:id="rId4"/>
              </a:rPr>
              <a:t>www.esfcr.cz</a:t>
            </a:r>
            <a:r>
              <a:rPr lang="cs-CZ" sz="1900" dirty="0"/>
              <a:t> </a:t>
            </a:r>
          </a:p>
          <a:p>
            <a:pPr lvl="1" algn="just">
              <a:spcBef>
                <a:spcPts val="400"/>
              </a:spcBef>
            </a:pPr>
            <a:r>
              <a:rPr lang="cs-CZ" sz="1900" dirty="0"/>
              <a:t>výzvy OPZ+ je možné čerpat na podporu na vytvoření nových dětských skupin (neinvestiční výdaje na adaptaci prostor) spolu s podporou prvního roku provozu DS</a:t>
            </a:r>
          </a:p>
          <a:p>
            <a:pPr lvl="1" algn="just">
              <a:spcBef>
                <a:spcPts val="400"/>
              </a:spcBef>
            </a:pPr>
            <a:r>
              <a:rPr lang="pl-PL" sz="1900" dirty="0"/>
              <a:t>výzva č. 40 vyhlášena dne 10. 3., příjem žádostí od 17. 3. do 11. 4. 2023</a:t>
            </a:r>
            <a:endParaRPr lang="cs-CZ" sz="1900" dirty="0"/>
          </a:p>
          <a:p>
            <a:pPr>
              <a:spcBef>
                <a:spcPts val="400"/>
              </a:spcBef>
            </a:pPr>
            <a:r>
              <a:rPr lang="cs-CZ" sz="2200" dirty="0"/>
              <a:t>Státní příspěvek na provoz dětských skupin</a:t>
            </a:r>
          </a:p>
          <a:p>
            <a:pPr lvl="1">
              <a:spcBef>
                <a:spcPts val="400"/>
              </a:spcBef>
            </a:pPr>
            <a:r>
              <a:rPr lang="cs-CZ" sz="1900" dirty="0">
                <a:hlinkClick r:id="rId5"/>
              </a:rPr>
              <a:t>Příspěvek na provoz dětských skupin (mpsv.cz)</a:t>
            </a:r>
            <a:endParaRPr lang="cs-CZ" sz="19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24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Zavedení stabilního financování ze státního rozpočtu po ukončení čerpání z ESF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příspěvek na provoz: účelově vázaný nárokový příspěvek pro poskytovatele služby péče </a:t>
            </a:r>
            <a:b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o děti v dětské skupině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nárokové stabilní a předvídatelné financování dle uzavřených smluv s rodiči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příspěvek na provoz dětské skupiny na obsazené kapacitní místo</a:t>
            </a:r>
          </a:p>
          <a:p>
            <a:pPr lvl="1"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u dětí do 3 let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(s překryvem do 31.8.) 1,7násobku normativu MŠMT pro soukromé mateřské školy</a:t>
            </a:r>
          </a:p>
          <a:p>
            <a:pPr lvl="1"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u starších dětí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 zahájení povinné školní docházky ve stejné výši jako normativ MŠMT pro soukromé mateřské školy</a:t>
            </a:r>
          </a:p>
          <a:p>
            <a:pPr lvl="1"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obdobně normativy na stravování dětí, pokud je strava zajišťována poskytovatelem za dodržení výživových norem a toto je upraveno ve smlouvě s rodiči.</a:t>
            </a: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25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6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4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26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F4BA3ED5-0AD1-A1A9-9782-FC2BDE82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5620172"/>
            <a:ext cx="8720754" cy="4731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dirty="0">
                <a:cs typeface="Calibri" panose="020F0502020204030204" pitchFamily="34" charset="0"/>
              </a:rPr>
              <a:t>Více informací: </a:t>
            </a:r>
            <a:r>
              <a:rPr lang="cs-CZ" sz="2400" dirty="0">
                <a:hlinkClick r:id="rId3"/>
              </a:rPr>
              <a:t>Příspěvek na provoz dětských skupin (mpsv.cz)</a:t>
            </a:r>
            <a:r>
              <a:rPr lang="cs-CZ" sz="2400" dirty="0"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cs-CZ" sz="36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0CC63A0-FF71-BD33-C6A9-AFAF901F5E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0" t="28794" r="23980" b="12454"/>
          <a:stretch/>
        </p:blipFill>
        <p:spPr>
          <a:xfrm>
            <a:off x="2567608" y="1412776"/>
            <a:ext cx="698956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0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Žádost o příspěvek se podává průběžně kdykoliv v daném roku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na který se žádá (výjimka viz Lex Ukrajina).</a:t>
            </a:r>
          </a:p>
          <a:p>
            <a:pPr algn="just">
              <a:spcBef>
                <a:spcPts val="600"/>
              </a:spcBef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Výplata příspěvku probíhá následně v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pravidelných zálohách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dle aktualizovaných dat od poskytovatele (do 5. následujícího měsíce hlášení obsazenosti kapacitních míst)</a:t>
            </a:r>
          </a:p>
          <a:p>
            <a:pPr algn="just">
              <a:spcBef>
                <a:spcPts val="600"/>
              </a:spcBef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Veškeré úkony související s příspěvkem jsou řešeny skrze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elektronickou aplikaci MPSV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Podpora formou příspěvku je cílena na spoluzajištění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financování běžných výdajů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které souvisejí s poskytováním služby péče o dítě v DS (mzdové náklady, další vzdělávání PO, náklady na stravování dětí, další provozní náklady).</a:t>
            </a:r>
          </a:p>
          <a:p>
            <a:pPr algn="just">
              <a:spcBef>
                <a:spcPts val="600"/>
              </a:spcBef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Příspěvek se poskytuje dle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uzavřené smlouvy s rodičem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, pokud jsou ve smlouvě uvedeny dny a přesná doba, kdy dítě obsazuje kapacitní místo. Pokud toto ve smlouvě uvedeno není, je třeba vést pro účely prokázání obsazenosti kapacitního místa denní docházku dítěte.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27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75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Příspěvek na provoz dětských skupin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buNone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Podmínky nároku na příspěvek:</a:t>
            </a:r>
          </a:p>
          <a:p>
            <a:pPr algn="just">
              <a:spcBef>
                <a:spcPts val="3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Nárok na příspěvek mají všichni poskytovatelé, kteří: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jsou zapsáni v evidenci poskytovatelů,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mají oprávnění k poskytování služby v zařízení, na které žádají příspěvek,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žádají příspěvek na zařízení s kapacitou alespoň 3 místa.</a:t>
            </a:r>
          </a:p>
          <a:p>
            <a:pPr algn="just">
              <a:spcBef>
                <a:spcPts val="3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Výjimkou jsou organizační složky státu a státní příspěvkové organizace. </a:t>
            </a:r>
          </a:p>
          <a:p>
            <a:pPr algn="just">
              <a:spcBef>
                <a:spcPts val="3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Rodič dítěte musí mít vazbu na trh práce – výjimka viz Lex Ukrajina</a:t>
            </a:r>
          </a:p>
          <a:p>
            <a:pPr algn="just">
              <a:spcBef>
                <a:spcPts val="3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přerušení poskytování služby poskytovatelem náleží příspěvek v délce „pěti týdnů“, resp. 5x počet provozních dnů v týdnu.</a:t>
            </a:r>
          </a:p>
          <a:p>
            <a:pPr algn="just">
              <a:spcBef>
                <a:spcPts val="3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Nárok na příspěvek pro mladší dítě, tj. pro dítě od šesti měsíců věku do 31. srpna po dosažení tří let věku, je podmíněn úhradou od rodiče v maximální výši 4 720 Kč měsíčně.</a:t>
            </a:r>
          </a:p>
          <a:p>
            <a:pPr algn="just">
              <a:spcBef>
                <a:spcPts val="3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Kapacitní místo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musí být daný provozní den alespoň 3 souvislé hodiny obsazeno jedním dítětem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prokazuje se uzavřenou smlouvou.</a:t>
            </a: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28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4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Webové stránky projektu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www.dsmpsv.cz</a:t>
            </a:r>
            <a:endParaRPr lang="pl-PL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ds@mpsv.cz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29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19FDCA-95A3-76F8-789D-84A451285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421" y="2697024"/>
            <a:ext cx="6840000" cy="32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Co je dětská skupina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dirty="0">
                <a:cs typeface="Calibri" panose="020F0502020204030204" pitchFamily="34" charset="0"/>
              </a:rPr>
              <a:t>Služba péče o dítě předškolního věku </a:t>
            </a:r>
            <a:r>
              <a:rPr lang="cs-CZ" sz="2400" dirty="0">
                <a:cs typeface="Calibri" panose="020F0502020204030204" pitchFamily="34" charset="0"/>
              </a:rPr>
              <a:t>(od 6 měsíců do zahájení povinné školní docházky, pro děti mladší 1 roku zvláštní podmínky)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Mimo domov, v kolektivu dětí, pravidelná péče</a:t>
            </a:r>
          </a:p>
          <a:p>
            <a:pPr algn="just"/>
            <a:r>
              <a:rPr lang="cs-CZ" sz="2400" b="1" dirty="0">
                <a:cs typeface="Calibri" panose="020F0502020204030204" pitchFamily="34" charset="0"/>
              </a:rPr>
              <a:t>Péče zaměřena na zajištění potřeb dětí, výchovu, rozvoj schopností </a:t>
            </a:r>
            <a:br>
              <a:rPr lang="cs-CZ" sz="2400" b="1" dirty="0">
                <a:cs typeface="Calibri" panose="020F0502020204030204" pitchFamily="34" charset="0"/>
              </a:rPr>
            </a:br>
            <a:r>
              <a:rPr lang="cs-CZ" sz="2400" b="1" dirty="0">
                <a:cs typeface="Calibri" panose="020F0502020204030204" pitchFamily="34" charset="0"/>
              </a:rPr>
              <a:t>a dovedností, kulturních a hygienických návyků 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Maximálně 24 dětí (možnost sdílení míst), nejčastěji 12 dětí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Na neziskové bázi – finančně dostupná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Kvalifikace pečujících osob a další vzdělávání – kvalitní poskytování služeb</a:t>
            </a:r>
          </a:p>
          <a:p>
            <a:pPr algn="just"/>
            <a:r>
              <a:rPr lang="cs-CZ" sz="2400" b="1" dirty="0">
                <a:cs typeface="Calibri" panose="020F0502020204030204" pitchFamily="34" charset="0"/>
              </a:rPr>
              <a:t>Standardy kvality péče o děti v DS </a:t>
            </a:r>
            <a:r>
              <a:rPr lang="cs-CZ" sz="2400" dirty="0">
                <a:cs typeface="Calibri" panose="020F0502020204030204" pitchFamily="34" charset="0"/>
              </a:rPr>
              <a:t>– zaručení určité úrovně služeb a stálá snaha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o zvyšování kvality služby ve všech oblastech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3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6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Webové stránky MPSV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www.mpsv.cz/detske-skupiny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4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30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C2A345-CACE-C3B7-4C3A-650CDC440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1" t="10232" r="12154" b="18261"/>
          <a:stretch/>
        </p:blipFill>
        <p:spPr>
          <a:xfrm>
            <a:off x="2432944" y="2204864"/>
            <a:ext cx="7479480" cy="38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2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>Děkuji za pozornost.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Bc. Anna Machátová</a:t>
            </a:r>
          </a:p>
          <a:p>
            <a:pPr marL="0" indent="0" algn="ctr"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Metodička na podporu zřizování dětských skupin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Tel. 778 427 892</a:t>
            </a:r>
          </a:p>
          <a:p>
            <a:pPr marL="0" indent="0" algn="ctr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Mail: anna.machatova@mpsv.cz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31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Počet dětských skupin k 15.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.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4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ětiva 7">
            <a:extLst>
              <a:ext uri="{FF2B5EF4-FFF2-40B4-BE49-F238E27FC236}">
                <a16:creationId xmlns:a16="http://schemas.microsoft.com/office/drawing/2014/main" id="{420F2060-8D33-543D-D4AC-0599CD07E0B4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ětiva 8">
            <a:extLst>
              <a:ext uri="{FF2B5EF4-FFF2-40B4-BE49-F238E27FC236}">
                <a16:creationId xmlns:a16="http://schemas.microsoft.com/office/drawing/2014/main" id="{98DE8EF1-5E64-EF32-844B-05AABFA3AFFB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C578037A-4F76-8C8B-13A5-F02D648B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81110"/>
            <a:ext cx="9144000" cy="4784194"/>
          </a:xfrm>
        </p:spPr>
        <p:txBody>
          <a:bodyPr>
            <a:noAutofit/>
          </a:bodyPr>
          <a:lstStyle/>
          <a:p>
            <a:pPr>
              <a:buSzPct val="110000"/>
            </a:pPr>
            <a:r>
              <a:rPr lang="cs-CZ" sz="2800" b="1" dirty="0"/>
              <a:t>Počet DS v ČR / v Kraji Vysočina:</a:t>
            </a:r>
            <a:r>
              <a:rPr lang="cs-CZ" dirty="0"/>
              <a:t>		 </a:t>
            </a:r>
            <a:r>
              <a:rPr lang="cs-CZ" sz="2800" dirty="0"/>
              <a:t>1 517 / 39</a:t>
            </a:r>
          </a:p>
          <a:p>
            <a:pPr>
              <a:buSzPct val="110000"/>
            </a:pPr>
            <a:r>
              <a:rPr lang="cs-CZ" sz="2600" b="1" dirty="0"/>
              <a:t>Počet míst pro děti v ČR / v Kraji Vysočina:	</a:t>
            </a:r>
            <a:r>
              <a:rPr lang="cs-CZ" sz="2800" dirty="0"/>
              <a:t>20 408 / 461</a:t>
            </a:r>
          </a:p>
          <a:p>
            <a:pPr>
              <a:buClr>
                <a:schemeClr val="accent5">
                  <a:lumMod val="75000"/>
                </a:schemeClr>
              </a:buClr>
              <a:buSzPct val="110000"/>
            </a:pPr>
            <a:endParaRPr lang="cs-CZ" sz="28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005FEC7-326F-C912-C1D7-C2A037011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852936"/>
            <a:ext cx="4035934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728165B-6F1C-A78C-EADC-C5A5C5860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28" y="2852936"/>
            <a:ext cx="4459546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16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Hlavní výhody dětských skupin pro rodiče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dirty="0">
                <a:cs typeface="Calibri" panose="020F0502020204030204" pitchFamily="34" charset="0"/>
              </a:rPr>
              <a:t>Přispívají k lepšímu </a:t>
            </a:r>
            <a:r>
              <a:rPr lang="cs-CZ" sz="2400" b="1" dirty="0">
                <a:cs typeface="Calibri" panose="020F0502020204030204" pitchFamily="34" charset="0"/>
              </a:rPr>
              <a:t>sladění pracovního a rodinného života </a:t>
            </a:r>
            <a:r>
              <a:rPr lang="cs-CZ" sz="2400" dirty="0">
                <a:cs typeface="Calibri" panose="020F0502020204030204" pitchFamily="34" charset="0"/>
              </a:rPr>
              <a:t>(díky flexibilitě otevírací doby, která je přizpůsobená potřebám rodičů).</a:t>
            </a:r>
          </a:p>
          <a:p>
            <a:pPr algn="just"/>
            <a:r>
              <a:rPr lang="cs-CZ" sz="2400" b="1" dirty="0">
                <a:cs typeface="Calibri" panose="020F0502020204030204" pitchFamily="34" charset="0"/>
              </a:rPr>
              <a:t>Pomáhají s postupným návratem rodičů do práce</a:t>
            </a:r>
            <a:r>
              <a:rPr lang="cs-CZ" sz="2400" dirty="0">
                <a:cs typeface="Calibri" panose="020F0502020204030204" pitchFamily="34" charset="0"/>
              </a:rPr>
              <a:t>, rodič může dětskou skupinu využít jen ve dnech, kdy to skutečně potřebuje.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Díky menšímu kolektivu umožňují </a:t>
            </a:r>
            <a:r>
              <a:rPr lang="cs-CZ" sz="2400" b="1" dirty="0">
                <a:cs typeface="Calibri" panose="020F0502020204030204" pitchFamily="34" charset="0"/>
              </a:rPr>
              <a:t>individuální přístup k dítěti.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Pomáhají socializaci a rozvoji dítěte (děti se speciálními potřebami).</a:t>
            </a:r>
          </a:p>
          <a:p>
            <a:pPr algn="just"/>
            <a:r>
              <a:rPr lang="cs-CZ" sz="2400" b="1" dirty="0">
                <a:cs typeface="Calibri" panose="020F0502020204030204" pitchFamily="34" charset="0"/>
              </a:rPr>
              <a:t>Usnadňují adaptaci </a:t>
            </a:r>
            <a:r>
              <a:rPr lang="cs-CZ" sz="2400" dirty="0">
                <a:cs typeface="Calibri" panose="020F0502020204030204" pitchFamily="34" charset="0"/>
              </a:rPr>
              <a:t>dítěte díky rodinnému prostředí a širokému věkovému rozpětí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v kolektivu.</a:t>
            </a:r>
          </a:p>
          <a:p>
            <a:pPr algn="just"/>
            <a:r>
              <a:rPr lang="cs-CZ" sz="2400" b="1" dirty="0">
                <a:cs typeface="Calibri" panose="020F0502020204030204" pitchFamily="34" charset="0"/>
              </a:rPr>
              <a:t>Jsou flexibilní a finančně dostupné</a:t>
            </a:r>
            <a:r>
              <a:rPr lang="cs-CZ" sz="24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Obohacují nabídku služeb péče o děti (zejména děti 1 – 3 roky).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Rodiče mohou uhrazené školné uplatnit jako slevu na dani.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5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7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Hlavní výhody dětských skupin pro obce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400" b="1" dirty="0">
                <a:solidFill>
                  <a:prstClr val="black"/>
                </a:solidFill>
              </a:rPr>
              <a:t>Jasná legislativa a pravidla </a:t>
            </a:r>
            <a:r>
              <a:rPr lang="cs-CZ" sz="2400" dirty="0">
                <a:solidFill>
                  <a:prstClr val="black"/>
                </a:solidFill>
              </a:rPr>
              <a:t>– evidence MPSV, legislativní ukotvení, záruka kvality.</a:t>
            </a:r>
          </a:p>
          <a:p>
            <a:pPr algn="just"/>
            <a:r>
              <a:rPr lang="cs-CZ" sz="2400" b="1" dirty="0">
                <a:solidFill>
                  <a:prstClr val="black"/>
                </a:solidFill>
              </a:rPr>
              <a:t>Příspěvek na provoz DS </a:t>
            </a:r>
            <a:r>
              <a:rPr lang="cs-CZ" sz="2400" dirty="0">
                <a:solidFill>
                  <a:prstClr val="black"/>
                </a:solidFill>
              </a:rPr>
              <a:t>– elektronická aplikace, jednoduché vykazování, zálohové platby.</a:t>
            </a:r>
          </a:p>
          <a:p>
            <a:pPr algn="just"/>
            <a:r>
              <a:rPr lang="cs-CZ" sz="2400" dirty="0">
                <a:solidFill>
                  <a:prstClr val="black"/>
                </a:solidFill>
              </a:rPr>
              <a:t>Podpora ze systémového projektu MPSV – metodická pomoc, vzdělávání, poradenství, příručky a další podpůrné materiály.</a:t>
            </a:r>
          </a:p>
          <a:p>
            <a:pPr algn="just"/>
            <a:r>
              <a:rPr lang="cs-CZ" sz="2400" b="1" dirty="0">
                <a:solidFill>
                  <a:prstClr val="black"/>
                </a:solidFill>
              </a:rPr>
              <a:t>Široké možnosti zřizovatelů </a:t>
            </a:r>
            <a:r>
              <a:rPr lang="cs-CZ" sz="2400" dirty="0">
                <a:solidFill>
                  <a:prstClr val="black"/>
                </a:solidFill>
              </a:rPr>
              <a:t>– obec, příspěvková organizace obce, spolupráce 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s neziskovou organizací.</a:t>
            </a:r>
          </a:p>
          <a:p>
            <a:pPr algn="just"/>
            <a:r>
              <a:rPr lang="cs-CZ" sz="2400" dirty="0">
                <a:solidFill>
                  <a:prstClr val="black"/>
                </a:solidFill>
              </a:rPr>
              <a:t>Možnost vytváření nových pracovních míst, podpora flexibilních forem práce, </a:t>
            </a:r>
            <a:r>
              <a:rPr lang="cs-CZ" sz="2400" b="1" dirty="0">
                <a:solidFill>
                  <a:prstClr val="black"/>
                </a:solidFill>
              </a:rPr>
              <a:t>zajištění péče o děti přímo v místě bydliště/pracoviště</a:t>
            </a:r>
            <a:r>
              <a:rPr lang="cs-CZ" sz="2400" dirty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cs-CZ" sz="2400" b="1" dirty="0">
                <a:solidFill>
                  <a:prstClr val="black"/>
                </a:solidFill>
              </a:rPr>
              <a:t>Flexibilní otevírací doba </a:t>
            </a:r>
            <a:r>
              <a:rPr lang="cs-CZ" sz="2400" dirty="0">
                <a:solidFill>
                  <a:prstClr val="black"/>
                </a:solidFill>
              </a:rPr>
              <a:t>podle potřeb obyvatel obce.</a:t>
            </a:r>
          </a:p>
          <a:p>
            <a:pPr algn="just"/>
            <a:r>
              <a:rPr lang="cs-CZ" sz="2400" dirty="0">
                <a:cs typeface="Calibri" panose="020F0502020204030204" pitchFamily="34" charset="0"/>
              </a:rPr>
              <a:t>Možnost zapojení rodin do místní komunity a dění v obci.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6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9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Dětské skupiny a jejich role v obci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b="1" dirty="0">
                <a:cs typeface="Calibri" panose="020F0502020204030204" pitchFamily="34" charset="0"/>
              </a:rPr>
              <a:t>Možnosti využití DS v obcích: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dirty="0">
                <a:cs typeface="Calibri" panose="020F0502020204030204" pitchFamily="34" charset="0"/>
              </a:rPr>
              <a:t>V obci MŠ je, ale má nedostatečnou kapacitu – dětská skupina doplňuje kapacitu MŠ.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dirty="0">
                <a:cs typeface="Calibri" panose="020F0502020204030204" pitchFamily="34" charset="0"/>
              </a:rPr>
              <a:t>V obci MŠ je, ale nepřijímá děti mladší 3 let – dětská skupina zajišťuje péči o děti převážně ve věku 2 – 3 roky.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dirty="0">
                <a:cs typeface="Calibri" panose="020F0502020204030204" pitchFamily="34" charset="0"/>
              </a:rPr>
              <a:t>V obci MŠ je – dětská skupina nabízí rodičům možnost volby předškolního zařízení péče o děti.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dirty="0">
                <a:cs typeface="Calibri" panose="020F0502020204030204" pitchFamily="34" charset="0"/>
              </a:rPr>
              <a:t> V obci MŠ chybí – dětská skupina zajišťuje péči o děti předškolního věku.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dirty="0">
                <a:cs typeface="Calibri" panose="020F0502020204030204" pitchFamily="34" charset="0"/>
              </a:rPr>
              <a:t>Kapacita DS rovněž může pomoci pokrýt požadavky obcí z okolí.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7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accent1">
                    <a:lumMod val="50000"/>
                  </a:schemeClr>
                </a:solidFill>
              </a:rPr>
              <a:t>Dětská skupina a mateřská škola – hlavní rozdíly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8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Zástupný symbol pro obsah 14">
            <a:extLst>
              <a:ext uri="{FF2B5EF4-FFF2-40B4-BE49-F238E27FC236}">
                <a16:creationId xmlns:a16="http://schemas.microsoft.com/office/drawing/2014/main" id="{1B8C944C-4754-C099-AE12-8C976CA5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9581"/>
            <a:ext cx="5054352" cy="4608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Mateřská škola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MŠMT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cílovou skupinou jsou děti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děti ve věku od 2 let </a:t>
            </a:r>
            <a:br>
              <a:rPr lang="cs-CZ" sz="2400" dirty="0"/>
            </a:br>
            <a:r>
              <a:rPr lang="cs-CZ" sz="2400" dirty="0"/>
              <a:t>do zahájení povinné školní docházky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předškolní vzdělávání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zajišťuje povinné předškolní vzdělávání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školní vzdělávací program</a:t>
            </a:r>
          </a:p>
        </p:txBody>
      </p:sp>
      <p:sp>
        <p:nvSpPr>
          <p:cNvPr id="16" name="Zástupný symbol pro obsah 14">
            <a:extLst>
              <a:ext uri="{FF2B5EF4-FFF2-40B4-BE49-F238E27FC236}">
                <a16:creationId xmlns:a16="http://schemas.microsoft.com/office/drawing/2014/main" id="{9FE43F7E-7A37-D808-EB6C-C6CD00DC87AD}"/>
              </a:ext>
            </a:extLst>
          </p:cNvPr>
          <p:cNvSpPr txBox="1">
            <a:spLocks/>
          </p:cNvSpPr>
          <p:nvPr/>
        </p:nvSpPr>
        <p:spPr>
          <a:xfrm>
            <a:off x="6336145" y="1556792"/>
            <a:ext cx="5224169" cy="4608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/>
              <a:t>Dětská skupina</a:t>
            </a:r>
          </a:p>
          <a:p>
            <a:r>
              <a:rPr lang="cs-CZ" sz="2400" dirty="0"/>
              <a:t>MPSV</a:t>
            </a:r>
          </a:p>
          <a:p>
            <a:r>
              <a:rPr lang="cs-CZ" sz="2400" dirty="0"/>
              <a:t>cílovou skupinou jsou rodiče</a:t>
            </a:r>
          </a:p>
          <a:p>
            <a:r>
              <a:rPr lang="cs-CZ" sz="2400" dirty="0"/>
              <a:t>děti ve věku od 6 měsíců </a:t>
            </a:r>
            <a:br>
              <a:rPr lang="cs-CZ" sz="2400" dirty="0"/>
            </a:br>
            <a:r>
              <a:rPr lang="cs-CZ" sz="2400" dirty="0"/>
              <a:t>do zahájení povinné školní docházky</a:t>
            </a:r>
          </a:p>
          <a:p>
            <a:r>
              <a:rPr lang="cs-CZ" sz="2400" dirty="0"/>
              <a:t>výchova a péče </a:t>
            </a:r>
          </a:p>
          <a:p>
            <a:r>
              <a:rPr lang="cs-CZ" sz="2400" dirty="0"/>
              <a:t>povinné předškolní vzdělávání formou individuálního plánu</a:t>
            </a:r>
          </a:p>
          <a:p>
            <a:r>
              <a:rPr lang="cs-CZ" sz="2400" dirty="0"/>
              <a:t>plán výchovy a péče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786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>
            <a:extLst>
              <a:ext uri="{FF2B5EF4-FFF2-40B4-BE49-F238E27FC236}">
                <a16:creationId xmlns:a16="http://schemas.microsoft.com/office/drawing/2014/main" id="{C9FFA590-85F6-F1FD-78BC-997E94F1A0FF}"/>
              </a:ext>
            </a:extLst>
          </p:cNvPr>
          <p:cNvSpPr/>
          <p:nvPr/>
        </p:nvSpPr>
        <p:spPr>
          <a:xfrm>
            <a:off x="10704512" y="4522756"/>
            <a:ext cx="1368152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accent1">
                    <a:lumMod val="50000"/>
                  </a:schemeClr>
                </a:solidFill>
              </a:rPr>
              <a:t>Motivace obcí a podpora ze strany MPSV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400"/>
              </a:spcBef>
              <a:buClr>
                <a:schemeClr val="accent5">
                  <a:lumMod val="75000"/>
                </a:schemeClr>
              </a:buClr>
              <a:buSzPct val="110000"/>
              <a:buNone/>
            </a:pPr>
            <a:r>
              <a:rPr lang="cs-CZ" sz="2400" b="1" dirty="0"/>
              <a:t>Možnosti podpory – VŠE ZDARMA:</a:t>
            </a:r>
          </a:p>
          <a:p>
            <a:pPr algn="just">
              <a:spcBef>
                <a:spcPts val="400"/>
              </a:spcBef>
              <a:buSzPct val="110000"/>
            </a:pPr>
            <a:r>
              <a:rPr lang="cs-CZ" sz="2400" dirty="0"/>
              <a:t>Finanční podpora budování a provoz dětských skupin</a:t>
            </a:r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Metodická pomoc a podpora, konzultace a poradenství </a:t>
            </a:r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E-learning a online vzdělávání </a:t>
            </a:r>
            <a:br>
              <a:rPr lang="cs-CZ" sz="2400" dirty="0"/>
            </a:br>
            <a:r>
              <a:rPr lang="cs-CZ" sz="2000" dirty="0">
                <a:hlinkClick r:id="rId2"/>
              </a:rPr>
              <a:t>Podpora implementace dětských skupin - On-line vzdělávání (dsmpsv.cz)</a:t>
            </a:r>
            <a:endParaRPr lang="cs-CZ" sz="2000" dirty="0"/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Vydané informační a metodické materiály</a:t>
            </a:r>
            <a:br>
              <a:rPr lang="cs-CZ" sz="2400" dirty="0"/>
            </a:br>
            <a:r>
              <a:rPr lang="cs-CZ" sz="2000" dirty="0">
                <a:hlinkClick r:id="rId3"/>
              </a:rPr>
              <a:t>Podpora implementace dětských skupin - Informační materiály (dsmpsv.cz)</a:t>
            </a:r>
            <a:endParaRPr lang="cs-CZ" sz="2000" dirty="0"/>
          </a:p>
          <a:p>
            <a:pPr marL="358775" indent="0">
              <a:spcBef>
                <a:spcPts val="400"/>
              </a:spcBef>
              <a:buSzPct val="110000"/>
              <a:buNone/>
            </a:pPr>
            <a:r>
              <a:rPr lang="cs-CZ" sz="2000" dirty="0">
                <a:hlinkClick r:id="rId4"/>
              </a:rPr>
              <a:t>Metodické materiály (mpsv.cz)</a:t>
            </a:r>
            <a:endParaRPr lang="cs-CZ" sz="2000" dirty="0"/>
          </a:p>
          <a:p>
            <a:pPr>
              <a:spcBef>
                <a:spcPts val="400"/>
              </a:spcBef>
              <a:buSzPct val="110000"/>
            </a:pPr>
            <a:r>
              <a:rPr lang="cs-CZ" sz="2400" dirty="0"/>
              <a:t>Balíček pro municipality </a:t>
            </a:r>
            <a:br>
              <a:rPr lang="cs-CZ" sz="2400" dirty="0"/>
            </a:br>
            <a:r>
              <a:rPr lang="cs-CZ" sz="2000" dirty="0">
                <a:hlinkClick r:id="rId5"/>
              </a:rPr>
              <a:t>Podpora implementace dětských skupin - Balíček pro municipality k zřízení dětské skupiny v obci (dsmpsv.cz)</a:t>
            </a:r>
            <a:endParaRPr lang="cs-CZ" sz="2000" dirty="0"/>
          </a:p>
          <a:p>
            <a:pPr algn="just">
              <a:spcBef>
                <a:spcPts val="400"/>
              </a:spcBef>
              <a:buSzPct val="110000"/>
            </a:pPr>
            <a:r>
              <a:rPr lang="cs-CZ" sz="2400" dirty="0"/>
              <a:t>Sdílení zkušeností a dobré praxe, stáže a návštěvy v DS v obcích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9</a:t>
            </a:fld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1F7BF56-4362-4BE8-EA59-7C94A1ECE64C}"/>
              </a:ext>
            </a:extLst>
          </p:cNvPr>
          <p:cNvCxnSpPr>
            <a:cxnSpLocks/>
          </p:cNvCxnSpPr>
          <p:nvPr/>
        </p:nvCxnSpPr>
        <p:spPr>
          <a:xfrm>
            <a:off x="609600" y="1340768"/>
            <a:ext cx="10972800" cy="0"/>
          </a:xfrm>
          <a:prstGeom prst="line">
            <a:avLst/>
          </a:prstGeom>
          <a:ln w="19050">
            <a:solidFill>
              <a:srgbClr val="8F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>
            <a:extLst>
              <a:ext uri="{FF2B5EF4-FFF2-40B4-BE49-F238E27FC236}">
                <a16:creationId xmlns:a16="http://schemas.microsoft.com/office/drawing/2014/main" id="{9328445F-C99D-F00A-1BFC-53081109A5FD}"/>
              </a:ext>
            </a:extLst>
          </p:cNvPr>
          <p:cNvSpPr/>
          <p:nvPr/>
        </p:nvSpPr>
        <p:spPr>
          <a:xfrm>
            <a:off x="10811524" y="5628032"/>
            <a:ext cx="1080120" cy="1080120"/>
          </a:xfrm>
          <a:prstGeom prst="ellipse">
            <a:avLst/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ětiva 11">
            <a:extLst>
              <a:ext uri="{FF2B5EF4-FFF2-40B4-BE49-F238E27FC236}">
                <a16:creationId xmlns:a16="http://schemas.microsoft.com/office/drawing/2014/main" id="{1CFE1461-0042-FA99-116E-F916DBA290F8}"/>
              </a:ext>
            </a:extLst>
          </p:cNvPr>
          <p:cNvSpPr/>
          <p:nvPr/>
        </p:nvSpPr>
        <p:spPr>
          <a:xfrm>
            <a:off x="11560314" y="5206832"/>
            <a:ext cx="1368152" cy="1260140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/>
          </a:solidFill>
          <a:ln>
            <a:solidFill>
              <a:srgbClr val="A7D8F9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Výseč 17">
            <a:extLst>
              <a:ext uri="{FF2B5EF4-FFF2-40B4-BE49-F238E27FC236}">
                <a16:creationId xmlns:a16="http://schemas.microsoft.com/office/drawing/2014/main" id="{159ACBF0-F824-E6E0-EE03-1FE541C1FE22}"/>
              </a:ext>
            </a:extLst>
          </p:cNvPr>
          <p:cNvSpPr/>
          <p:nvPr/>
        </p:nvSpPr>
        <p:spPr>
          <a:xfrm rot="16200000">
            <a:off x="11179705" y="-962201"/>
            <a:ext cx="2024590" cy="1924402"/>
          </a:xfrm>
          <a:prstGeom prst="pie">
            <a:avLst>
              <a:gd name="adj1" fmla="val 10805790"/>
              <a:gd name="adj2" fmla="val 16202347"/>
            </a:avLst>
          </a:prstGeom>
          <a:solidFill>
            <a:srgbClr val="8FC3DD">
              <a:alpha val="51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872D039-F48E-19C6-6E9C-064EB634DD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757" b="-22413"/>
          <a:stretch/>
        </p:blipFill>
        <p:spPr>
          <a:xfrm>
            <a:off x="3898833" y="6196972"/>
            <a:ext cx="4394334" cy="661028"/>
          </a:xfrm>
          <a:prstGeom prst="rect">
            <a:avLst/>
          </a:prstGeom>
        </p:spPr>
      </p:pic>
      <p:sp>
        <p:nvSpPr>
          <p:cNvPr id="6" name="Tětiva 5">
            <a:extLst>
              <a:ext uri="{FF2B5EF4-FFF2-40B4-BE49-F238E27FC236}">
                <a16:creationId xmlns:a16="http://schemas.microsoft.com/office/drawing/2014/main" id="{FBEEFB9C-FA4C-AD87-71ED-AB42E7C05520}"/>
              </a:ext>
            </a:extLst>
          </p:cNvPr>
          <p:cNvSpPr/>
          <p:nvPr/>
        </p:nvSpPr>
        <p:spPr>
          <a:xfrm rot="10800000">
            <a:off x="-696259" y="3719879"/>
            <a:ext cx="1359858" cy="1152128"/>
          </a:xfrm>
          <a:prstGeom prst="chord">
            <a:avLst>
              <a:gd name="adj1" fmla="val 5384523"/>
              <a:gd name="adj2" fmla="val 16200000"/>
            </a:avLst>
          </a:prstGeom>
          <a:solidFill>
            <a:schemeClr val="accent5">
              <a:lumMod val="40000"/>
              <a:lumOff val="60000"/>
              <a:alpha val="69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ětiva 6">
            <a:extLst>
              <a:ext uri="{FF2B5EF4-FFF2-40B4-BE49-F238E27FC236}">
                <a16:creationId xmlns:a16="http://schemas.microsoft.com/office/drawing/2014/main" id="{B798007C-B483-1842-B3D9-4EC8A8345D42}"/>
              </a:ext>
            </a:extLst>
          </p:cNvPr>
          <p:cNvSpPr/>
          <p:nvPr/>
        </p:nvSpPr>
        <p:spPr>
          <a:xfrm rot="10800000">
            <a:off x="-563398" y="3158480"/>
            <a:ext cx="1122798" cy="1122798"/>
          </a:xfrm>
          <a:prstGeom prst="chord">
            <a:avLst>
              <a:gd name="adj1" fmla="val 5441031"/>
              <a:gd name="adj2" fmla="val 16200000"/>
            </a:avLst>
          </a:prstGeom>
          <a:solidFill>
            <a:srgbClr val="A7D8F9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42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11653</TotalTime>
  <Words>3080</Words>
  <Application>Microsoft Office PowerPoint</Application>
  <PresentationFormat>Širokoúhlá obrazovka</PresentationFormat>
  <Paragraphs>261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Roboto Slab</vt:lpstr>
      <vt:lpstr>Times New Roman</vt:lpstr>
      <vt:lpstr>Motiv systému Office</vt:lpstr>
      <vt:lpstr>Krajské shromáždění SMS ČR v Kraji Vysočina Financování budování dětských skupin  z Národního plánu obnovy 15. 5. 2023, Jihlava</vt:lpstr>
      <vt:lpstr>Program</vt:lpstr>
      <vt:lpstr>Co je dětská skupina</vt:lpstr>
      <vt:lpstr>Počet dětských skupin k 15. 5. 2023</vt:lpstr>
      <vt:lpstr>Hlavní výhody dětských skupin pro rodiče</vt:lpstr>
      <vt:lpstr>Hlavní výhody dětských skupin pro obce</vt:lpstr>
      <vt:lpstr>Dětské skupiny a jejich role v obci</vt:lpstr>
      <vt:lpstr>Dětská skupina a mateřská škola – hlavní rozdíly</vt:lpstr>
      <vt:lpstr>Motivace obcí a podpora ze strany MPSV </vt:lpstr>
      <vt:lpstr>Zákon o poskytování služby péče o dítě v DS</vt:lpstr>
      <vt:lpstr>Novela zákona č. 247/2014 Sb. – zásadní změny</vt:lpstr>
      <vt:lpstr>Novela zákona č. 247/2014 Sb. – zásadní změny</vt:lpstr>
      <vt:lpstr>Novela zákona č. 247/2014 Sb. – zásadní změny</vt:lpstr>
      <vt:lpstr>Novela zákona č. 247/2014 Sb. – zásadní změny</vt:lpstr>
      <vt:lpstr>Standardy kvality péče o děti v dětských skupinách</vt:lpstr>
      <vt:lpstr>Standardy kvality péče o děti v dětských skupinách</vt:lpstr>
      <vt:lpstr>Žádost o udělení oprávnění – evidence poskytovatelů</vt:lpstr>
      <vt:lpstr>Zápis do evidence – požadované dokumenty</vt:lpstr>
      <vt:lpstr>Zápis do evidence – požadované dokumenty</vt:lpstr>
      <vt:lpstr>Zápis do evidence – požadované dokumenty</vt:lpstr>
      <vt:lpstr>Zápis do evidence – požadované dokumenty</vt:lpstr>
      <vt:lpstr>Zápis do evidence – způsob podání</vt:lpstr>
      <vt:lpstr>Průvodce možnostmi financování dětských skupin</vt:lpstr>
      <vt:lpstr>Financování budování a provozu dětských skupin</vt:lpstr>
      <vt:lpstr>Příspěvek na provoz dětských skupin</vt:lpstr>
      <vt:lpstr>Příspěvek na provoz dětských skupin</vt:lpstr>
      <vt:lpstr>Příspěvek na provoz dětských skupin</vt:lpstr>
      <vt:lpstr>Příspěvek na provoz dětských skupin</vt:lpstr>
      <vt:lpstr>Webové stránky projektu</vt:lpstr>
      <vt:lpstr>Webové stránky MPSV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Müllerová Andrea (MPSV)</dc:creator>
  <cp:lastModifiedBy>Machátová Anna Bc. (MPSV)</cp:lastModifiedBy>
  <cp:revision>540</cp:revision>
  <cp:lastPrinted>2019-10-02T14:57:20Z</cp:lastPrinted>
  <dcterms:created xsi:type="dcterms:W3CDTF">2018-01-19T11:49:57Z</dcterms:created>
  <dcterms:modified xsi:type="dcterms:W3CDTF">2023-05-15T04:32:22Z</dcterms:modified>
</cp:coreProperties>
</file>