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0" r:id="rId2"/>
    <p:sldId id="447" r:id="rId3"/>
    <p:sldId id="452" r:id="rId4"/>
    <p:sldId id="257" r:id="rId5"/>
    <p:sldId id="259" r:id="rId6"/>
    <p:sldId id="260" r:id="rId7"/>
    <p:sldId id="432" r:id="rId8"/>
    <p:sldId id="429" r:id="rId9"/>
    <p:sldId id="464" r:id="rId10"/>
    <p:sldId id="261" r:id="rId11"/>
    <p:sldId id="465" r:id="rId12"/>
    <p:sldId id="435" r:id="rId13"/>
    <p:sldId id="466" r:id="rId14"/>
    <p:sldId id="463" r:id="rId15"/>
    <p:sldId id="467" r:id="rId16"/>
    <p:sldId id="468" r:id="rId17"/>
    <p:sldId id="469" r:id="rId18"/>
    <p:sldId id="470" r:id="rId19"/>
    <p:sldId id="471" r:id="rId20"/>
    <p:sldId id="472" r:id="rId21"/>
    <p:sldId id="478" r:id="rId22"/>
    <p:sldId id="479" r:id="rId23"/>
    <p:sldId id="481" r:id="rId24"/>
    <p:sldId id="482" r:id="rId25"/>
    <p:sldId id="48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8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674A41-CBE7-7C06-B06D-457234826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0A6B05-7B7D-153C-B480-156D296A4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B93D5C-7988-5957-5E85-BE33FF73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1B2E9E-DCC2-2F8D-96D7-E383242C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D13413-A6FA-6E93-6C98-E255700F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4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89B44-E8DC-3CFD-B884-A8FAB934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7847AD-ED7A-6A93-EEBF-F757B0939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4CA67C-A383-03AD-B5D6-B51A08643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003585-D88C-2F69-7F05-3C6BB356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F409CE-CBE4-7E2D-4CAA-271F4AAC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74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10B67ED-61BD-ADB1-DAEB-C85010078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DF221A0-6E76-E4C8-C45F-737526BB6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57726E-CB9A-B73D-E283-CD460B919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E47E06-4479-1D37-4229-1D90510F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231A95-090E-DA39-D76E-A010BC527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27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4F4F0-DB4A-BB0B-1EE0-8F47DDBDC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F34B1B-68D2-B7F0-7D14-4A6B89462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131F6E-AA56-0510-CE7C-AC961D10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EC320C-468A-FF38-6E4B-6820D1E1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1F996C-5395-C528-452F-D40000E7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80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E71CE-68D4-5ABA-F461-2120276E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B07741-72CC-7658-50B0-C7A156E52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068C88-B3E3-803F-C3F4-0CC964E8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742A7D-7137-5DCF-1080-60BD81523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CDB463-DCD6-816A-2F4A-934C42CF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7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04C3E-F0F5-2D84-DE1E-6EE6FBFC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462A7A-5A05-CC8E-E6CD-EB5870BAD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75E762-5F46-D2D7-EDB4-26F63A4D7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952135-D551-4357-7FBC-E6B57F5BF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4067DC-CCDD-DA7D-824A-810FF7A2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93D31D-902D-5D7D-274F-7E0C824D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86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80116-997D-CF9C-242D-53A9E513B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E98619-CDA9-11AB-9912-D70AD8F3A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A0BEFF8-BA21-DA28-F628-F000C50C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29CFCBF-8EC8-E07B-D2A6-0A43B2F9F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2FE5E40-36DF-99BD-FB55-4307C1CCE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F57596F-A82C-1720-21F9-4489AD29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C572C45-092B-12FE-4017-A2AFEA5A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C48BEF1-903A-95CA-4FFD-C5F5FB44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9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142831-089A-CAFD-16A2-B3B9B8812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8BB5788-7FB5-C1D2-93A8-A8369BEC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364610-C7D4-DB3A-7D94-F9DE4B12F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D0E0B0-D3B1-CDAA-AF35-14F3F497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36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9E73BCD-2F97-3679-A4CE-4DCF5EC9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35280BE-64C1-29D7-4135-17903DD8F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86A5DE-2A6A-0099-97D5-69ED75AA0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86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5E600-B651-DA51-B085-59CBBC8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A1C005-62DA-EDCE-549E-35AFD0E55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6EAE10-793A-619B-ABF4-7D805EB54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D4DBB7-1427-FB99-50F0-0F4516AD0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985898-4529-8090-39F7-845BA811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409AC8-8462-F500-4CAF-E32DFFED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4152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841912-DED4-EAC6-2F7F-CE6994EA6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7DDB779-567D-3C84-2049-E93DB73B0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0DB322-2BB7-5E28-322D-11D7261E2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945779-7219-98B9-2D4F-C7389A7E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F6B3FC-A385-E390-C1E7-B194B180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D08EBA-ADD0-70CB-4653-797D9B97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71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FF5085-52D4-A142-B8DF-E2042B60F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233879-D5E3-2341-A6A5-D3F64E01E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3234AD-56C7-BEA6-42BD-364246C16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340D3-7664-4B5B-A6BB-435D7A1CB763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6E82B4-F4DE-68AE-06C8-183BDEB4C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98F547-D44D-1534-30E5-3D0A3DE63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3E7B8-0532-42EB-A788-E651DC18F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56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15ECCB3-74D9-E9E2-563F-17C93E79C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675632C-F6A3-3215-70B9-760349911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1086"/>
            <a:ext cx="9144000" cy="313789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DIGITÁLNÍ MAPA </a:t>
            </a:r>
            <a:b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br>
              <a:rPr lang="cs-CZ" sz="1600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r>
              <a:rPr lang="cs-CZ" b="1" dirty="0" err="1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DTMka</a:t>
            </a:r>
            <a:b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br>
              <a:rPr lang="cs-CZ" sz="1600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 AGIS SMS ČR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1F4DCC4-9ED8-A2F3-E3D8-22F626C225DA}"/>
              </a:ext>
            </a:extLst>
          </p:cNvPr>
          <p:cNvSpPr txBox="1"/>
          <p:nvPr/>
        </p:nvSpPr>
        <p:spPr>
          <a:xfrm>
            <a:off x="4763194" y="6035040"/>
            <a:ext cx="481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Pavel Macoun, </a:t>
            </a:r>
            <a:r>
              <a:rPr lang="cs-CZ" b="1" dirty="0" err="1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SMSdata</a:t>
            </a:r>
            <a: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 s.r.o.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4876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20C5DAE-596B-4E86-7B06-C88E1E51F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8"/>
          <a:stretch/>
        </p:blipFill>
        <p:spPr>
          <a:xfrm>
            <a:off x="0" y="1213658"/>
            <a:ext cx="12192000" cy="5665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14D63-5704-1CF3-5723-C4E90AA3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rgbClr val="00B050"/>
                </a:solidFill>
              </a:rPr>
              <a:t>Domapování</a:t>
            </a:r>
            <a:r>
              <a:rPr lang="cs-CZ" b="1" dirty="0">
                <a:solidFill>
                  <a:srgbClr val="00B050"/>
                </a:solidFill>
              </a:rPr>
              <a:t> objektů v AGIS, připraveno pro DTM</a:t>
            </a:r>
          </a:p>
        </p:txBody>
      </p:sp>
    </p:spTree>
    <p:extLst>
      <p:ext uri="{BB962C8B-B14F-4D97-AF65-F5344CB8AC3E}">
        <p14:creationId xmlns:p14="http://schemas.microsoft.com/office/powerpoint/2010/main" val="336141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20C5DAE-596B-4E86-7B06-C88E1E51F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8"/>
          <a:stretch/>
        </p:blipFill>
        <p:spPr>
          <a:xfrm>
            <a:off x="0" y="1213658"/>
            <a:ext cx="12192000" cy="5665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414D63-5704-1CF3-5723-C4E90AA39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rgbClr val="00B050"/>
                </a:solidFill>
              </a:rPr>
              <a:t>Domapování</a:t>
            </a:r>
            <a:r>
              <a:rPr lang="cs-CZ" b="1" dirty="0">
                <a:solidFill>
                  <a:srgbClr val="00B050"/>
                </a:solidFill>
              </a:rPr>
              <a:t> objektů v AGIS, připraveno pro DTM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E12FCC-4A4B-BA31-1949-2BE5BECED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7382" y="1218453"/>
            <a:ext cx="14251647" cy="629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7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900B1C6-0A95-CE16-9167-6049494F6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"/>
          <a:stretch/>
        </p:blipFill>
        <p:spPr>
          <a:xfrm>
            <a:off x="-904285" y="1097281"/>
            <a:ext cx="13077311" cy="57616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D580C3-69DE-0185-8442-4B85469C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rgbClr val="00B050"/>
                </a:solidFill>
              </a:rPr>
              <a:t>Domapování</a:t>
            </a:r>
            <a:r>
              <a:rPr lang="cs-CZ" b="1" dirty="0">
                <a:solidFill>
                  <a:srgbClr val="00B050"/>
                </a:solidFill>
              </a:rPr>
              <a:t> dalších objektů pro pasport</a:t>
            </a:r>
          </a:p>
        </p:txBody>
      </p:sp>
    </p:spTree>
    <p:extLst>
      <p:ext uri="{BB962C8B-B14F-4D97-AF65-F5344CB8AC3E}">
        <p14:creationId xmlns:p14="http://schemas.microsoft.com/office/powerpoint/2010/main" val="867665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15ECCB3-74D9-E9E2-563F-17C93E79C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675632C-F6A3-3215-70B9-760349911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702" y="2078180"/>
            <a:ext cx="10997738" cy="428105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DTM KRAJE a DIGITÁLNÍ MAPA OBCE </a:t>
            </a:r>
            <a:b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br>
              <a:rPr lang="cs-CZ" sz="1600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r>
              <a:rPr lang="cs-CZ" sz="3200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vše přehledně na jednom místě v</a:t>
            </a:r>
            <a:b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br>
              <a:rPr lang="cs-CZ" sz="1600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 AGIS SMS ČR</a:t>
            </a:r>
            <a:b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b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„digitalizace jako příležitost“</a:t>
            </a:r>
          </a:p>
        </p:txBody>
      </p:sp>
    </p:spTree>
    <p:extLst>
      <p:ext uri="{BB962C8B-B14F-4D97-AF65-F5344CB8AC3E}">
        <p14:creationId xmlns:p14="http://schemas.microsoft.com/office/powerpoint/2010/main" val="68324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60E70D3-12C5-A12D-FFF6-95F6625E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141"/>
            <a:ext cx="12192000" cy="6335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vše přehledně na jednom místě</a:t>
            </a:r>
          </a:p>
        </p:txBody>
      </p:sp>
    </p:spTree>
    <p:extLst>
      <p:ext uri="{BB962C8B-B14F-4D97-AF65-F5344CB8AC3E}">
        <p14:creationId xmlns:p14="http://schemas.microsoft.com/office/powerpoint/2010/main" val="1318239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A866ED-0A02-9F7A-9142-9B8DA3791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750"/>
            <a:ext cx="12192000" cy="6374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půdní fond</a:t>
            </a:r>
          </a:p>
        </p:txBody>
      </p:sp>
    </p:spTree>
    <p:extLst>
      <p:ext uri="{BB962C8B-B14F-4D97-AF65-F5344CB8AC3E}">
        <p14:creationId xmlns:p14="http://schemas.microsoft.com/office/powerpoint/2010/main" val="899571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E634DD8-EA49-D6CD-F8D0-3E586BABC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946046"/>
            <a:ext cx="12192000" cy="6355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ochrana území</a:t>
            </a:r>
          </a:p>
        </p:txBody>
      </p:sp>
    </p:spTree>
    <p:extLst>
      <p:ext uri="{BB962C8B-B14F-4D97-AF65-F5344CB8AC3E}">
        <p14:creationId xmlns:p14="http://schemas.microsoft.com/office/powerpoint/2010/main" val="1443069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B9ED99-1AB9-CB1B-E871-440FDEE2D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" y="933668"/>
            <a:ext cx="12192000" cy="6344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katastr nemovitostí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A31A66-233D-5F75-F9F7-54C48562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74" y="3000738"/>
            <a:ext cx="2643122" cy="19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D188312-B43E-6902-2426-DEC778781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551"/>
            <a:ext cx="12192000" cy="6358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majetek obce / ČR</a:t>
            </a:r>
          </a:p>
        </p:txBody>
      </p:sp>
    </p:spTree>
    <p:extLst>
      <p:ext uri="{BB962C8B-B14F-4D97-AF65-F5344CB8AC3E}">
        <p14:creationId xmlns:p14="http://schemas.microsoft.com/office/powerpoint/2010/main" val="2981742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F7B0119-015D-5A97-644A-C1D82569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015"/>
            <a:ext cx="12192000" cy="6341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infrastruktura obce</a:t>
            </a:r>
          </a:p>
        </p:txBody>
      </p:sp>
    </p:spTree>
    <p:extLst>
      <p:ext uri="{BB962C8B-B14F-4D97-AF65-F5344CB8AC3E}">
        <p14:creationId xmlns:p14="http://schemas.microsoft.com/office/powerpoint/2010/main" val="3694643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399E9A-EA73-D97C-2CB6-07C8AC185DC8}"/>
              </a:ext>
            </a:extLst>
          </p:cNvPr>
          <p:cNvSpPr txBox="1"/>
          <p:nvPr/>
        </p:nvSpPr>
        <p:spPr>
          <a:xfrm>
            <a:off x="1" y="19863"/>
            <a:ext cx="1212826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00B050"/>
                </a:solidFill>
                <a:latin typeface="+mj-lt"/>
              </a:rPr>
              <a:t>SMS ČR, NESS Czech a </a:t>
            </a:r>
            <a:r>
              <a:rPr lang="cs-CZ" sz="4400" b="1" dirty="0" err="1">
                <a:solidFill>
                  <a:srgbClr val="00B050"/>
                </a:solidFill>
                <a:latin typeface="+mj-lt"/>
              </a:rPr>
              <a:t>SMSdata</a:t>
            </a:r>
            <a:r>
              <a:rPr lang="cs-CZ" sz="4400" b="1" dirty="0">
                <a:solidFill>
                  <a:srgbClr val="00B050"/>
                </a:solidFill>
                <a:latin typeface="+mj-lt"/>
              </a:rPr>
              <a:t> vytváří projekt </a:t>
            </a:r>
            <a:r>
              <a:rPr lang="cs-CZ" sz="4400" b="1" dirty="0" err="1">
                <a:solidFill>
                  <a:srgbClr val="00B050"/>
                </a:solidFill>
                <a:latin typeface="+mj-lt"/>
              </a:rPr>
              <a:t>DTMka</a:t>
            </a:r>
            <a:r>
              <a:rPr lang="cs-CZ" sz="4400" b="1" dirty="0">
                <a:solidFill>
                  <a:srgbClr val="00B050"/>
                </a:solidFill>
                <a:latin typeface="+mj-lt"/>
              </a:rPr>
              <a:t> pro řešení problematiky digitálních technických map</a:t>
            </a:r>
          </a:p>
          <a:p>
            <a:endParaRPr lang="cs-CZ" sz="1400" dirty="0">
              <a:solidFill>
                <a:srgbClr val="00B050"/>
              </a:solidFill>
            </a:endParaRPr>
          </a:p>
          <a:p>
            <a:r>
              <a:rPr lang="cs-CZ" sz="2800" dirty="0"/>
              <a:t>	Součásti projektu:</a:t>
            </a:r>
          </a:p>
          <a:p>
            <a:endParaRPr lang="cs-CZ" dirty="0"/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cs-CZ" sz="2800" dirty="0"/>
              <a:t>Kompetenční centrum</a:t>
            </a:r>
          </a:p>
          <a:p>
            <a:pPr marL="2400300" lvl="4" indent="-571500">
              <a:buFont typeface="Arial" panose="020B0604020202020204" pitchFamily="34" charset="0"/>
              <a:buChar char="•"/>
            </a:pPr>
            <a:r>
              <a:rPr lang="cs-CZ" sz="2800" dirty="0"/>
              <a:t>Odborná pomoc obcím</a:t>
            </a:r>
          </a:p>
          <a:p>
            <a:pPr marL="2400300" lvl="4" indent="-571500">
              <a:buFont typeface="Arial" panose="020B0604020202020204" pitchFamily="34" charset="0"/>
              <a:buChar char="•"/>
            </a:pPr>
            <a:r>
              <a:rPr lang="cs-CZ" sz="2800" dirty="0"/>
              <a:t>Zpracování dat DTI</a:t>
            </a:r>
          </a:p>
          <a:p>
            <a:pPr marL="2400300" lvl="4" indent="-571500">
              <a:buFont typeface="Arial" panose="020B0604020202020204" pitchFamily="34" charset="0"/>
              <a:buChar char="•"/>
            </a:pPr>
            <a:r>
              <a:rPr lang="cs-CZ" sz="2800" dirty="0"/>
              <a:t>Publikace DTI v AGIS</a:t>
            </a:r>
          </a:p>
          <a:p>
            <a:pPr marL="2400300" lvl="4" indent="-571500">
              <a:buFont typeface="Arial" panose="020B0604020202020204" pitchFamily="34" charset="0"/>
              <a:buChar char="•"/>
            </a:pPr>
            <a:r>
              <a:rPr lang="cs-CZ" sz="2800" dirty="0"/>
              <a:t>Převod dat do DTM kraje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cs-CZ" sz="2800" dirty="0"/>
              <a:t>Software pro údržbu DTI obce v DTM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cs-CZ" sz="2800" dirty="0"/>
              <a:t>Příprava pro tvorbu digitálních map obcí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cs-CZ" sz="2800" dirty="0"/>
              <a:t>Nástroje na založení a vedení pasportů</a:t>
            </a:r>
          </a:p>
        </p:txBody>
      </p:sp>
    </p:spTree>
    <p:extLst>
      <p:ext uri="{BB962C8B-B14F-4D97-AF65-F5344CB8AC3E}">
        <p14:creationId xmlns:p14="http://schemas.microsoft.com/office/powerpoint/2010/main" val="172266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F7B0119-015D-5A97-644A-C1D82569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015"/>
            <a:ext cx="12192000" cy="6341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data pro DTM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C20CB3-3A9B-85BF-C54E-92866FDFD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644"/>
            <a:ext cx="12192000" cy="63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97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F7B0119-015D-5A97-644A-C1D82569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015"/>
            <a:ext cx="12192000" cy="6341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pasport místních komunikací </a:t>
            </a:r>
            <a:r>
              <a:rPr lang="cs-CZ" sz="3200" b="1" dirty="0">
                <a:solidFill>
                  <a:srgbClr val="00B050"/>
                </a:solidFill>
              </a:rPr>
              <a:t>(Z. 13/1997 Sb.)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C20CB3-3A9B-85BF-C54E-92866FDFD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644"/>
            <a:ext cx="12192000" cy="63581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5A99C6E-CA8A-5004-2084-ECB66C28F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0128" y="926017"/>
            <a:ext cx="12886678" cy="635816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06F9D57-B248-EC9A-1907-68039B3530B9}"/>
              </a:ext>
            </a:extLst>
          </p:cNvPr>
          <p:cNvSpPr txBox="1"/>
          <p:nvPr/>
        </p:nvSpPr>
        <p:spPr>
          <a:xfrm>
            <a:off x="-82595" y="3771473"/>
            <a:ext cx="3366654" cy="2677656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k dispozici jsou pasporty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místních komunikací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veřejného osvětlení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dopravního značení</a:t>
            </a:r>
          </a:p>
          <a:p>
            <a:endParaRPr lang="cs-CZ" sz="2400" b="1" dirty="0">
              <a:solidFill>
                <a:schemeClr val="bg1"/>
              </a:solidFill>
            </a:endParaRPr>
          </a:p>
          <a:p>
            <a:r>
              <a:rPr lang="cs-CZ" sz="2400" b="1" dirty="0">
                <a:solidFill>
                  <a:schemeClr val="bg1"/>
                </a:solidFill>
              </a:rPr>
              <a:t>před dokončením je pasport hřbitovů</a:t>
            </a:r>
          </a:p>
        </p:txBody>
      </p:sp>
    </p:spTree>
    <p:extLst>
      <p:ext uri="{BB962C8B-B14F-4D97-AF65-F5344CB8AC3E}">
        <p14:creationId xmlns:p14="http://schemas.microsoft.com/office/powerpoint/2010/main" val="2541447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pasport místních komunikací - detail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6F480A-AB81-1AAC-E48F-179061A19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747"/>
            <a:ext cx="12192000" cy="59112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0569C6-FD95-36F9-4A80-A1BBAF857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5292"/>
            <a:ext cx="12192000" cy="574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pasport veřejného osvětlení - detail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B3D04F-BBD4-BD11-0C92-805D1B6B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929"/>
            <a:ext cx="12192000" cy="50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3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5270759-3D1D-3DA3-FCCC-254D7BAD8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6630"/>
            <a:ext cx="12192000" cy="4923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356233-5E27-AE04-5D4D-8F007ADA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62" y="-232755"/>
            <a:ext cx="11222874" cy="161768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AGIS – pasport dopravního značení - detail</a:t>
            </a:r>
          </a:p>
        </p:txBody>
      </p:sp>
    </p:spTree>
    <p:extLst>
      <p:ext uri="{BB962C8B-B14F-4D97-AF65-F5344CB8AC3E}">
        <p14:creationId xmlns:p14="http://schemas.microsoft.com/office/powerpoint/2010/main" val="2727801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15ECCB3-74D9-E9E2-563F-17C93E79C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675632C-F6A3-3215-70B9-760349911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702" y="2078181"/>
            <a:ext cx="10997738" cy="363507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Děkuji Vám za pozornost </a:t>
            </a:r>
            <a:b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br>
              <a:rPr lang="cs-CZ" sz="1600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r>
              <a:rPr lang="cs-CZ" sz="3200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kontakt : dtmka@smsdata.cz</a:t>
            </a:r>
            <a:b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br>
              <a:rPr lang="cs-CZ" sz="1600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</a:br>
            <a:r>
              <a:rPr lang="cs-CZ" b="1" dirty="0">
                <a:solidFill>
                  <a:srgbClr val="347D2B"/>
                </a:solidFill>
                <a:latin typeface="+mn-lt"/>
                <a:cs typeface="Poppins SemiBold" panose="00000700000000000000" pitchFamily="2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997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9ED7-60BA-9178-0C71-4A65B7555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72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Kompetenční centrum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64969-D14F-68E0-F815-4C8AF3F6B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9333"/>
            <a:ext cx="10515600" cy="473763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= komplexní pomoc obcím v souvislosti s DTM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Zpracování podkladů DTI obcí pro prvotní naplnění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Převod zpracovaných podkladů do JVF (1.4.3)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Uložení zpracovaných dat pro další využití a aktualizace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Migrace zpracovaných dat DTI do krajských DTM prostřednictvím IS DMVS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Podpora procesu aktualizace DTI v krajských DTM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kern="100" dirty="0">
                <a:ea typeface="Aptos" panose="020B0004020202020204" pitchFamily="34" charset="0"/>
                <a:cs typeface="Times New Roman" panose="02020603050405020304" pitchFamily="18" charset="0"/>
              </a:rPr>
              <a:t>Možnost tvorby digitální mapy obce a vybraných pasportů 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Domapování</a:t>
            </a:r>
            <a:r>
              <a:rPr lang="cs-CZ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objektů DTI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31DB52B-CC9A-7992-E8FD-2E34A1E4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194E4-239C-C54B-AA32-FB0FBECE350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442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8">
            <a:extLst>
              <a:ext uri="{FF2B5EF4-FFF2-40B4-BE49-F238E27FC236}">
                <a16:creationId xmlns:a16="http://schemas.microsoft.com/office/drawing/2014/main" id="{9C559B01-C3CC-3719-09C6-14D2EF9820F4}"/>
              </a:ext>
            </a:extLst>
          </p:cNvPr>
          <p:cNvSpPr txBox="1">
            <a:spLocks/>
          </p:cNvSpPr>
          <p:nvPr/>
        </p:nvSpPr>
        <p:spPr>
          <a:xfrm>
            <a:off x="4600764" y="1681781"/>
            <a:ext cx="2639807" cy="2088232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cloud KC pro data DTI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3AFFCAE-EC61-C1B5-132C-86D23DEE00B1}"/>
              </a:ext>
            </a:extLst>
          </p:cNvPr>
          <p:cNvSpPr txBox="1"/>
          <p:nvPr/>
        </p:nvSpPr>
        <p:spPr>
          <a:xfrm>
            <a:off x="665747" y="1626052"/>
            <a:ext cx="3096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Obec vloží svá data DTI ve standardních formátech do cloudu Kompetenčního centra</a:t>
            </a:r>
          </a:p>
          <a:p>
            <a:r>
              <a:rPr lang="cs-CZ" dirty="0"/>
              <a:t>(</a:t>
            </a:r>
            <a:r>
              <a:rPr lang="cs-CZ" dirty="0" err="1"/>
              <a:t>dgn</a:t>
            </a:r>
            <a:r>
              <a:rPr lang="cs-CZ" dirty="0"/>
              <a:t>, </a:t>
            </a:r>
            <a:r>
              <a:rPr lang="cs-CZ" dirty="0" err="1"/>
              <a:t>dwg</a:t>
            </a:r>
            <a:r>
              <a:rPr lang="cs-CZ" dirty="0"/>
              <a:t>, </a:t>
            </a:r>
            <a:r>
              <a:rPr lang="cs-CZ" dirty="0" err="1"/>
              <a:t>shp</a:t>
            </a:r>
            <a:r>
              <a:rPr lang="cs-CZ" dirty="0"/>
              <a:t>, </a:t>
            </a:r>
            <a:r>
              <a:rPr lang="cs-CZ" dirty="0" err="1"/>
              <a:t>pdf</a:t>
            </a:r>
            <a:r>
              <a:rPr lang="cs-CZ" dirty="0"/>
              <a:t>, </a:t>
            </a:r>
            <a:r>
              <a:rPr lang="cs-CZ" dirty="0" err="1"/>
              <a:t>jpg</a:t>
            </a:r>
            <a:r>
              <a:rPr lang="cs-CZ" dirty="0"/>
              <a:t>, …)</a:t>
            </a:r>
          </a:p>
        </p:txBody>
      </p:sp>
      <p:cxnSp>
        <p:nvCxnSpPr>
          <p:cNvPr id="15" name="Spojnice: pravoúhlá 14">
            <a:extLst>
              <a:ext uri="{FF2B5EF4-FFF2-40B4-BE49-F238E27FC236}">
                <a16:creationId xmlns:a16="http://schemas.microsoft.com/office/drawing/2014/main" id="{1BD47F65-F5B1-E9AE-7D8B-ED41D97CF155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36812" y="2198088"/>
            <a:ext cx="380364" cy="2001253"/>
          </a:xfrm>
          <a:prstGeom prst="bentConnector2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4E23FBD-00A1-1CEF-4975-2164090505C5}"/>
              </a:ext>
            </a:extLst>
          </p:cNvPr>
          <p:cNvSpPr txBox="1"/>
          <p:nvPr/>
        </p:nvSpPr>
        <p:spPr>
          <a:xfrm>
            <a:off x="4235120" y="3863855"/>
            <a:ext cx="372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KC projedná s obcí korektnost dat DTI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8C4B6A9-9A8F-348E-4896-2276095C1426}"/>
              </a:ext>
            </a:extLst>
          </p:cNvPr>
          <p:cNvSpPr txBox="1"/>
          <p:nvPr/>
        </p:nvSpPr>
        <p:spPr>
          <a:xfrm>
            <a:off x="1042737" y="4395537"/>
            <a:ext cx="3481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Pokud lze data DTI přepracovat,</a:t>
            </a:r>
          </a:p>
          <a:p>
            <a:r>
              <a:rPr lang="cs-CZ" dirty="0"/>
              <a:t>je spolu s touto informací obci předložena nabídka KC dle schváleného ceníku aditivních služeb na zpracování dat pro DTM včetně převodu do JVF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F87226E-A4C9-DDCB-5DE0-2802F74D16B3}"/>
              </a:ext>
            </a:extLst>
          </p:cNvPr>
          <p:cNvSpPr txBox="1"/>
          <p:nvPr/>
        </p:nvSpPr>
        <p:spPr>
          <a:xfrm>
            <a:off x="6793832" y="4422809"/>
            <a:ext cx="4162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Pokud jsou data DTI od obce nepoužitelná je obci nabídnuta možnost mobilního mapování nadzemních objektů DTI včetně převodu pořízených dat JVF dle ceníku aditivních služeb KC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DE98BEF-8344-3888-A870-CEA43D196E47}"/>
              </a:ext>
            </a:extLst>
          </p:cNvPr>
          <p:cNvCxnSpPr/>
          <p:nvPr/>
        </p:nvCxnSpPr>
        <p:spPr>
          <a:xfrm flipH="1">
            <a:off x="3391695" y="3885681"/>
            <a:ext cx="719667" cy="445870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79F1DCA-29B5-8281-8318-DF80775AC192}"/>
              </a:ext>
            </a:extLst>
          </p:cNvPr>
          <p:cNvCxnSpPr>
            <a:cxnSpLocks/>
          </p:cNvCxnSpPr>
          <p:nvPr/>
        </p:nvCxnSpPr>
        <p:spPr>
          <a:xfrm>
            <a:off x="8346355" y="3858177"/>
            <a:ext cx="606391" cy="454158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E3D48F4B-AC90-BF5A-3670-AA5037A7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6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Zpracování dat</a:t>
            </a:r>
          </a:p>
        </p:txBody>
      </p:sp>
    </p:spTree>
    <p:extLst>
      <p:ext uri="{BB962C8B-B14F-4D97-AF65-F5344CB8AC3E}">
        <p14:creationId xmlns:p14="http://schemas.microsoft.com/office/powerpoint/2010/main" val="186939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1C94653-23EA-1882-1626-3E75A99FA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3" r="6011" b="18465"/>
          <a:stretch/>
        </p:blipFill>
        <p:spPr>
          <a:xfrm>
            <a:off x="6118583" y="209494"/>
            <a:ext cx="6028267" cy="60641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D5A23B-09BF-0850-B6F7-CA80EC862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43"/>
          <a:stretch/>
        </p:blipFill>
        <p:spPr>
          <a:xfrm>
            <a:off x="1" y="1546578"/>
            <a:ext cx="5159021" cy="403577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D3DC8F-ABEE-BD2F-8391-0A4D02F86705}"/>
              </a:ext>
            </a:extLst>
          </p:cNvPr>
          <p:cNvSpPr txBox="1"/>
          <p:nvPr/>
        </p:nvSpPr>
        <p:spPr>
          <a:xfrm>
            <a:off x="8348139" y="6478341"/>
            <a:ext cx="206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grafický soubor .</a:t>
            </a:r>
            <a:r>
              <a:rPr lang="cs-CZ" dirty="0" err="1"/>
              <a:t>pdf</a:t>
            </a:r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90AEF-6269-CDDC-EBAD-80D88902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68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Všechna data mají cenu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006F07C-EF70-D2DF-5C99-9272E893E819}"/>
              </a:ext>
            </a:extLst>
          </p:cNvPr>
          <p:cNvSpPr txBox="1"/>
          <p:nvPr/>
        </p:nvSpPr>
        <p:spPr>
          <a:xfrm>
            <a:off x="1467556" y="5775077"/>
            <a:ext cx="206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vektorový soubor .</a:t>
            </a:r>
            <a:r>
              <a:rPr lang="cs-CZ" dirty="0" err="1"/>
              <a:t>dgn</a:t>
            </a:r>
            <a:r>
              <a:rPr lang="cs-CZ" dirty="0"/>
              <a:t>; </a:t>
            </a:r>
            <a:r>
              <a:rPr lang="cs-CZ" dirty="0" err="1"/>
              <a:t>dwg</a:t>
            </a:r>
            <a:r>
              <a:rPr lang="cs-CZ" dirty="0"/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3345806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ozlov_vektor.bmp">
            <a:extLst>
              <a:ext uri="{FF2B5EF4-FFF2-40B4-BE49-F238E27FC236}">
                <a16:creationId xmlns:a16="http://schemas.microsoft.com/office/drawing/2014/main" id="{5C6CA541-EEC8-A19C-8261-01D79F8854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970" y="1197593"/>
            <a:ext cx="3416314" cy="3327655"/>
          </a:xfrm>
          <a:prstGeom prst="rect">
            <a:avLst/>
          </a:prstGeom>
        </p:spPr>
      </p:pic>
      <p:pic>
        <p:nvPicPr>
          <p:cNvPr id="4" name="Zástupný symbol pro obsah 7" descr="linie.bmp">
            <a:extLst>
              <a:ext uri="{FF2B5EF4-FFF2-40B4-BE49-F238E27FC236}">
                <a16:creationId xmlns:a16="http://schemas.microsoft.com/office/drawing/2014/main" id="{3EB796B8-F680-105B-3F09-D942F1AB4E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1737" y="1238845"/>
            <a:ext cx="3688227" cy="3588949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891EBB2B-9C03-6CC5-E0C4-AAD8E0F28794}"/>
              </a:ext>
            </a:extLst>
          </p:cNvPr>
          <p:cNvCxnSpPr/>
          <p:nvPr/>
        </p:nvCxnSpPr>
        <p:spPr>
          <a:xfrm>
            <a:off x="3847282" y="2145913"/>
            <a:ext cx="4034589" cy="0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8678E92-62A4-AA95-0A6D-27945DC0BD6F}"/>
              </a:ext>
            </a:extLst>
          </p:cNvPr>
          <p:cNvCxnSpPr>
            <a:cxnSpLocks/>
          </p:cNvCxnSpPr>
          <p:nvPr/>
        </p:nvCxnSpPr>
        <p:spPr>
          <a:xfrm rot="5400000">
            <a:off x="7940646" y="2715290"/>
            <a:ext cx="1564107" cy="1427419"/>
          </a:xfrm>
          <a:prstGeom prst="bentConnector3">
            <a:avLst>
              <a:gd name="adj1" fmla="val 99231"/>
            </a:avLst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pojnice: pravoúhlá 12">
            <a:extLst>
              <a:ext uri="{FF2B5EF4-FFF2-40B4-BE49-F238E27FC236}">
                <a16:creationId xmlns:a16="http://schemas.microsoft.com/office/drawing/2014/main" id="{38528F41-5623-0CE3-3890-D2BE0B69B6FB}"/>
              </a:ext>
            </a:extLst>
          </p:cNvPr>
          <p:cNvCxnSpPr>
            <a:cxnSpLocks/>
          </p:cNvCxnSpPr>
          <p:nvPr/>
        </p:nvCxnSpPr>
        <p:spPr>
          <a:xfrm rot="10800000">
            <a:off x="1800731" y="5012016"/>
            <a:ext cx="2001249" cy="633661"/>
          </a:xfrm>
          <a:prstGeom prst="bentConnector3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pojnice: pravoúhlá 15">
            <a:extLst>
              <a:ext uri="{FF2B5EF4-FFF2-40B4-BE49-F238E27FC236}">
                <a16:creationId xmlns:a16="http://schemas.microsoft.com/office/drawing/2014/main" id="{89CD2CEC-798E-1CE6-CC6D-788AD737A9D3}"/>
              </a:ext>
            </a:extLst>
          </p:cNvPr>
          <p:cNvCxnSpPr/>
          <p:nvPr/>
        </p:nvCxnSpPr>
        <p:spPr>
          <a:xfrm rot="10800000" flipV="1">
            <a:off x="1780675" y="5648538"/>
            <a:ext cx="2037349" cy="589549"/>
          </a:xfrm>
          <a:prstGeom prst="bentConnector3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9C40138-C812-A78B-3FD2-48CC0ED6D111}"/>
              </a:ext>
            </a:extLst>
          </p:cNvPr>
          <p:cNvSpPr txBox="1"/>
          <p:nvPr/>
        </p:nvSpPr>
        <p:spPr>
          <a:xfrm>
            <a:off x="649704" y="46636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kontrolaAGIS</a:t>
            </a:r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602D165-F0A5-A7B8-1337-8DCE9C8861D2}"/>
              </a:ext>
            </a:extLst>
          </p:cNvPr>
          <p:cNvSpPr txBox="1"/>
          <p:nvPr/>
        </p:nvSpPr>
        <p:spPr>
          <a:xfrm>
            <a:off x="457200" y="5939017"/>
            <a:ext cx="1323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migrační DB</a:t>
            </a:r>
          </a:p>
          <a:p>
            <a:r>
              <a:rPr lang="cs-CZ" dirty="0"/>
              <a:t>pro DTM (JVF)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4B9F861-9D4D-A133-D655-C39DBB1FE043}"/>
              </a:ext>
            </a:extLst>
          </p:cNvPr>
          <p:cNvSpPr txBox="1"/>
          <p:nvPr/>
        </p:nvSpPr>
        <p:spPr>
          <a:xfrm>
            <a:off x="9790173" y="3753214"/>
            <a:ext cx="157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doplnění atributů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0E758B4-B97C-A8D0-BA29-018C3C18BCAB}"/>
              </a:ext>
            </a:extLst>
          </p:cNvPr>
          <p:cNvSpPr txBox="1"/>
          <p:nvPr/>
        </p:nvSpPr>
        <p:spPr>
          <a:xfrm>
            <a:off x="3801089" y="2263090"/>
            <a:ext cx="4126976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cs-CZ" dirty="0"/>
              <a:t>příklad povinných atributů pro typ objektu „trasa kanalizační sítě“ (JVF 1.4.2):</a:t>
            </a:r>
          </a:p>
          <a:p>
            <a:pPr lvl="0"/>
            <a:endParaRPr lang="cs-CZ" sz="1100" dirty="0"/>
          </a:p>
          <a:p>
            <a:pPr lvl="0"/>
            <a:r>
              <a:rPr lang="cs-CZ" dirty="0"/>
              <a:t>zápis geometrie ve formátu WKT,</a:t>
            </a:r>
          </a:p>
          <a:p>
            <a:pPr lvl="0"/>
            <a:r>
              <a:rPr lang="cs-CZ" dirty="0"/>
              <a:t>úroveň umístění, </a:t>
            </a:r>
          </a:p>
          <a:p>
            <a:pPr lvl="0"/>
            <a:r>
              <a:rPr lang="cs-CZ" dirty="0"/>
              <a:t>třída přesnosti zaměření polohy,</a:t>
            </a:r>
          </a:p>
          <a:p>
            <a:pPr lvl="0"/>
            <a:r>
              <a:rPr lang="cs-CZ" dirty="0"/>
              <a:t>třída přesnosti zaměření výšky,</a:t>
            </a:r>
          </a:p>
          <a:p>
            <a:pPr lvl="0"/>
            <a:r>
              <a:rPr lang="cs-CZ" dirty="0"/>
              <a:t>způsob pořízení dat TI,</a:t>
            </a:r>
          </a:p>
          <a:p>
            <a:pPr lvl="0"/>
            <a:r>
              <a:rPr lang="cs-CZ" dirty="0"/>
              <a:t>dimenze,</a:t>
            </a:r>
          </a:p>
          <a:p>
            <a:pPr lvl="0"/>
            <a:r>
              <a:rPr lang="cs-CZ" dirty="0"/>
              <a:t>materiál,</a:t>
            </a:r>
          </a:p>
          <a:p>
            <a:pPr lvl="0"/>
            <a:r>
              <a:rPr lang="cs-CZ" dirty="0"/>
              <a:t>stav objektu,</a:t>
            </a:r>
          </a:p>
          <a:p>
            <a:pPr lvl="0"/>
            <a:r>
              <a:rPr lang="cs-CZ" dirty="0"/>
              <a:t>typ kanalizační sítě,</a:t>
            </a:r>
          </a:p>
          <a:p>
            <a:pPr lvl="0"/>
            <a:r>
              <a:rPr lang="cs-CZ" dirty="0"/>
              <a:t>typ trasy kanalizační sítě,</a:t>
            </a:r>
          </a:p>
          <a:p>
            <a:pPr lvl="0"/>
            <a:r>
              <a:rPr lang="cs-CZ" dirty="0"/>
              <a:t>typ pohybu kanalizačního média,</a:t>
            </a:r>
          </a:p>
          <a:p>
            <a:pPr lvl="0"/>
            <a:r>
              <a:rPr lang="cs-CZ" dirty="0"/>
              <a:t>další společné atributy (jméno editora, datum editace apod.)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DE2E9-3AB0-4EFB-832E-C5F12277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8298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Proces zpracování dat</a:t>
            </a:r>
          </a:p>
        </p:txBody>
      </p:sp>
    </p:spTree>
    <p:extLst>
      <p:ext uri="{BB962C8B-B14F-4D97-AF65-F5344CB8AC3E}">
        <p14:creationId xmlns:p14="http://schemas.microsoft.com/office/powerpoint/2010/main" val="70112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A4BD891-3D6B-CA51-29D5-787A1E376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" y="1120654"/>
            <a:ext cx="12046282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CD45EF3-0817-7416-0494-4E0EBB6C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8298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Evidenční modul </a:t>
            </a:r>
            <a:r>
              <a:rPr lang="cs-CZ" b="1" dirty="0" err="1">
                <a:solidFill>
                  <a:srgbClr val="00B050"/>
                </a:solidFill>
              </a:rPr>
              <a:t>DTMky</a:t>
            </a:r>
            <a:r>
              <a:rPr lang="cs-CZ" b="1" dirty="0">
                <a:solidFill>
                  <a:srgbClr val="00B050"/>
                </a:solidFill>
              </a:rPr>
              <a:t>, v. 1.x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AA1EDD2-0665-648E-9C0C-75F2AAE916E1}"/>
              </a:ext>
            </a:extLst>
          </p:cNvPr>
          <p:cNvSpPr txBox="1"/>
          <p:nvPr/>
        </p:nvSpPr>
        <p:spPr>
          <a:xfrm>
            <a:off x="1213338" y="6118164"/>
            <a:ext cx="1021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</a:rPr>
              <a:t>manuální přepracování dat do migrační databáze, prvotní naplnění systému </a:t>
            </a:r>
            <a:r>
              <a:rPr lang="cs-CZ" dirty="0" err="1">
                <a:highlight>
                  <a:srgbClr val="00FF00"/>
                </a:highlight>
              </a:rPr>
              <a:t>DTMka</a:t>
            </a:r>
            <a:r>
              <a:rPr lang="cs-CZ" dirty="0">
                <a:highlight>
                  <a:srgbClr val="00FF00"/>
                </a:highlight>
              </a:rPr>
              <a:t>, prohlížení dat, </a:t>
            </a:r>
          </a:p>
          <a:p>
            <a:r>
              <a:rPr lang="cs-CZ" dirty="0">
                <a:highlight>
                  <a:srgbClr val="00FF00"/>
                </a:highlight>
              </a:rPr>
              <a:t>odesílání dat přes IS DMVS do krajských DTM</a:t>
            </a:r>
          </a:p>
        </p:txBody>
      </p:sp>
    </p:spTree>
    <p:extLst>
      <p:ext uri="{BB962C8B-B14F-4D97-AF65-F5344CB8AC3E}">
        <p14:creationId xmlns:p14="http://schemas.microsoft.com/office/powerpoint/2010/main" val="1046442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14C88D9-8206-05DA-38B6-A1A5D3D3DDB2}"/>
              </a:ext>
            </a:extLst>
          </p:cNvPr>
          <p:cNvSpPr txBox="1"/>
          <p:nvPr/>
        </p:nvSpPr>
        <p:spPr>
          <a:xfrm>
            <a:off x="2614863" y="1724526"/>
            <a:ext cx="713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migrační databáze ukázka</a:t>
            </a:r>
          </a:p>
        </p:txBody>
      </p:sp>
      <p:pic>
        <p:nvPicPr>
          <p:cNvPr id="2" name="Obrázek 12">
            <a:extLst>
              <a:ext uri="{FF2B5EF4-FFF2-40B4-BE49-F238E27FC236}">
                <a16:creationId xmlns:a16="http://schemas.microsoft.com/office/drawing/2014/main" id="{EBC02782-48A6-65DD-7103-B6D2668AF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98" y="1090088"/>
            <a:ext cx="10839215" cy="62248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EB90FCD-545B-4760-1DD3-A52B990F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8298"/>
          </a:xfrm>
        </p:spPr>
        <p:txBody>
          <a:bodyPr/>
          <a:lstStyle/>
          <a:p>
            <a:r>
              <a:rPr lang="cs-CZ" b="1" dirty="0">
                <a:solidFill>
                  <a:srgbClr val="00B050"/>
                </a:solidFill>
              </a:rPr>
              <a:t>Editační modul </a:t>
            </a:r>
            <a:r>
              <a:rPr lang="cs-CZ" b="1" dirty="0" err="1">
                <a:solidFill>
                  <a:srgbClr val="00B050"/>
                </a:solidFill>
              </a:rPr>
              <a:t>DTMky</a:t>
            </a:r>
            <a:r>
              <a:rPr lang="cs-CZ" b="1" dirty="0">
                <a:solidFill>
                  <a:srgbClr val="00B050"/>
                </a:solidFill>
              </a:rPr>
              <a:t>, v. 2.0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AA59ACC-45EA-EE44-4518-5B798E5291A9}"/>
              </a:ext>
            </a:extLst>
          </p:cNvPr>
          <p:cNvSpPr txBox="1"/>
          <p:nvPr/>
        </p:nvSpPr>
        <p:spPr>
          <a:xfrm>
            <a:off x="3200398" y="6190267"/>
            <a:ext cx="8986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00"/>
                </a:highlight>
              </a:rPr>
              <a:t>zpracování aktualizace obecních dat, import změnové dokumentace v JVF</a:t>
            </a:r>
          </a:p>
          <a:p>
            <a:r>
              <a:rPr lang="cs-CZ" dirty="0">
                <a:highlight>
                  <a:srgbClr val="00FF00"/>
                </a:highlight>
              </a:rPr>
              <a:t>a integrace na IS DMVS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7422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E4F636-F0F5-1BD6-1FAD-0B430EC0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8298"/>
          </a:xfrm>
        </p:spPr>
        <p:txBody>
          <a:bodyPr/>
          <a:lstStyle/>
          <a:p>
            <a:r>
              <a:rPr lang="cs-CZ" b="1" dirty="0" err="1">
                <a:solidFill>
                  <a:srgbClr val="00B050"/>
                </a:solidFill>
              </a:rPr>
              <a:t>Domapování</a:t>
            </a:r>
            <a:r>
              <a:rPr lang="cs-CZ" b="1" dirty="0">
                <a:solidFill>
                  <a:srgbClr val="00B050"/>
                </a:solidFill>
              </a:rPr>
              <a:t> komunikací a nadzemních objektů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2C2F9B7-E0E6-ED87-D2AB-290930BE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872"/>
            <a:ext cx="7316923" cy="487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92A70E6-0A0C-68E9-9327-C99A6888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610" y="1556147"/>
            <a:ext cx="2982265" cy="513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8B5CF3FA-40F5-D85A-2D1C-B5C3FC2E4912}"/>
              </a:ext>
            </a:extLst>
          </p:cNvPr>
          <p:cNvCxnSpPr/>
          <p:nvPr/>
        </p:nvCxnSpPr>
        <p:spPr>
          <a:xfrm>
            <a:off x="5300770" y="2497479"/>
            <a:ext cx="3774478" cy="104502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9686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</TotalTime>
  <Words>538</Words>
  <Application>Microsoft Office PowerPoint</Application>
  <PresentationFormat>Širokoúhlá obrazovka</PresentationFormat>
  <Paragraphs>84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Symbol</vt:lpstr>
      <vt:lpstr>Motiv Office</vt:lpstr>
      <vt:lpstr>DIGITÁLNÍ MAPA   DTMka   AGIS SMS ČR</vt:lpstr>
      <vt:lpstr>Prezentace aplikace PowerPoint</vt:lpstr>
      <vt:lpstr>Kompetenční centrum</vt:lpstr>
      <vt:lpstr>Zpracování dat</vt:lpstr>
      <vt:lpstr>Všechna data mají cenu</vt:lpstr>
      <vt:lpstr>Proces zpracování dat</vt:lpstr>
      <vt:lpstr>Evidenční modul DTMky, v. 1.x</vt:lpstr>
      <vt:lpstr>Editační modul DTMky, v. 2.0</vt:lpstr>
      <vt:lpstr>Domapování komunikací a nadzemních objektů</vt:lpstr>
      <vt:lpstr>Domapování objektů v AGIS, připraveno pro DTM</vt:lpstr>
      <vt:lpstr>Domapování objektů v AGIS, připraveno pro DTM</vt:lpstr>
      <vt:lpstr>Domapování dalších objektů pro pasport</vt:lpstr>
      <vt:lpstr>DTM KRAJE a DIGITÁLNÍ MAPA OBCE   vše přehledně na jednom místě v   AGIS SMS ČR  „digitalizace jako příležitost“</vt:lpstr>
      <vt:lpstr>AGIS – vše přehledně na jednom místě</vt:lpstr>
      <vt:lpstr>AGIS – půdní fond</vt:lpstr>
      <vt:lpstr>AGIS – ochrana území</vt:lpstr>
      <vt:lpstr>AGIS – katastr nemovitostí</vt:lpstr>
      <vt:lpstr>AGIS – majetek obce / ČR</vt:lpstr>
      <vt:lpstr>AGIS – infrastruktura obce</vt:lpstr>
      <vt:lpstr>AGIS – data pro DTM</vt:lpstr>
      <vt:lpstr>AGIS – pasport místních komunikací (Z. 13/1997 Sb.)</vt:lpstr>
      <vt:lpstr>AGIS – pasport místních komunikací - detail</vt:lpstr>
      <vt:lpstr>AGIS – pasport veřejného osvětlení - detail</vt:lpstr>
      <vt:lpstr>AGIS – pasport dopravního značení - detail</vt:lpstr>
      <vt:lpstr>Děkuji Vám za pozornost   kontakt : dtmka@smsdata.cz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Macoun</dc:creator>
  <cp:lastModifiedBy>Pavel Macoun</cp:lastModifiedBy>
  <cp:revision>28</cp:revision>
  <dcterms:created xsi:type="dcterms:W3CDTF">2023-10-09T18:15:16Z</dcterms:created>
  <dcterms:modified xsi:type="dcterms:W3CDTF">2024-05-20T11:20:34Z</dcterms:modified>
</cp:coreProperties>
</file>