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3" r:id="rId3"/>
    <p:sldId id="268" r:id="rId4"/>
    <p:sldId id="269" r:id="rId5"/>
    <p:sldId id="278" r:id="rId6"/>
    <p:sldId id="279" r:id="rId7"/>
    <p:sldId id="270" r:id="rId8"/>
    <p:sldId id="273" r:id="rId9"/>
    <p:sldId id="280" r:id="rId10"/>
    <p:sldId id="274" r:id="rId11"/>
    <p:sldId id="271" r:id="rId12"/>
    <p:sldId id="267" r:id="rId13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47"/>
  </p:normalViewPr>
  <p:slideViewPr>
    <p:cSldViewPr snapToGrid="0" snapToObjects="1">
      <p:cViewPr varScale="1">
        <p:scale>
          <a:sx n="68" d="100"/>
          <a:sy n="68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2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CD87A-4594-472E-B46A-E36D3BCB461F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BB66E39-756F-452C-B9C2-F7855A78E75D}">
      <dgm:prSet phldrT="[Text]" custT="1"/>
      <dgm:spPr/>
      <dgm:t>
        <a:bodyPr/>
        <a:lstStyle/>
        <a:p>
          <a:r>
            <a:rPr lang="cs-CZ" sz="1400" b="1" dirty="0"/>
            <a:t>Partnerství ČS – SMS ČR</a:t>
          </a:r>
        </a:p>
        <a:p>
          <a:r>
            <a:rPr lang="cs-CZ" sz="1400" dirty="0"/>
            <a:t>ČS oficiální partner sdružení a jejich konferencí</a:t>
          </a:r>
        </a:p>
      </dgm:t>
    </dgm:pt>
    <dgm:pt modelId="{5372EE28-CCD8-4A35-96F5-6415E9C7EA14}" type="parTrans" cxnId="{E567C4F9-A88C-45F7-A913-FF6C52549A1C}">
      <dgm:prSet/>
      <dgm:spPr/>
      <dgm:t>
        <a:bodyPr/>
        <a:lstStyle/>
        <a:p>
          <a:endParaRPr lang="cs-CZ"/>
        </a:p>
      </dgm:t>
    </dgm:pt>
    <dgm:pt modelId="{A7A544A3-37E6-4B72-B61F-CB592DCECBB0}" type="sibTrans" cxnId="{E567C4F9-A88C-45F7-A913-FF6C52549A1C}">
      <dgm:prSet/>
      <dgm:spPr/>
      <dgm:t>
        <a:bodyPr/>
        <a:lstStyle/>
        <a:p>
          <a:endParaRPr lang="cs-CZ"/>
        </a:p>
      </dgm:t>
    </dgm:pt>
    <dgm:pt modelId="{C32F0075-A303-4F69-A622-7DC1EBA5E84B}">
      <dgm:prSet phldrT="[Text]" custT="1"/>
      <dgm:spPr/>
      <dgm:t>
        <a:bodyPr/>
        <a:lstStyle/>
        <a:p>
          <a:endParaRPr lang="cs-CZ" sz="1100" b="1" dirty="0"/>
        </a:p>
        <a:p>
          <a:r>
            <a:rPr lang="cs-CZ" sz="1400" b="1" dirty="0"/>
            <a:t>1. Analýza hospodaření pro města a obce</a:t>
          </a:r>
        </a:p>
        <a:p>
          <a:r>
            <a:rPr lang="cs-CZ" sz="1400" dirty="0"/>
            <a:t> </a:t>
          </a:r>
        </a:p>
        <a:p>
          <a:r>
            <a:rPr lang="cs-CZ" sz="1400" dirty="0"/>
            <a:t>- analýza predikce daní a daňových příjmů</a:t>
          </a:r>
        </a:p>
        <a:p>
          <a:r>
            <a:rPr lang="cs-CZ" sz="1400" dirty="0"/>
            <a:t>- analýza maximální roční dluhové služby</a:t>
          </a:r>
        </a:p>
        <a:p>
          <a:r>
            <a:rPr lang="cs-CZ" sz="1400" dirty="0"/>
            <a:t>- doporučený limit úvěrového zatížení</a:t>
          </a:r>
        </a:p>
        <a:p>
          <a:r>
            <a:rPr lang="cs-CZ" sz="1400" dirty="0"/>
            <a:t>- posouzení investičních záměrů</a:t>
          </a:r>
        </a:p>
      </dgm:t>
    </dgm:pt>
    <dgm:pt modelId="{501DBBD1-24BD-4292-BB8A-2055EB039FBA}" type="parTrans" cxnId="{7B236AAB-1485-46DB-8E42-B886CFDA725A}">
      <dgm:prSet/>
      <dgm:spPr/>
      <dgm:t>
        <a:bodyPr/>
        <a:lstStyle/>
        <a:p>
          <a:endParaRPr lang="cs-CZ"/>
        </a:p>
      </dgm:t>
    </dgm:pt>
    <dgm:pt modelId="{5B6549B9-E2C7-4139-A5EE-97D3D7F1B541}" type="sibTrans" cxnId="{7B236AAB-1485-46DB-8E42-B886CFDA725A}">
      <dgm:prSet/>
      <dgm:spPr/>
      <dgm:t>
        <a:bodyPr/>
        <a:lstStyle/>
        <a:p>
          <a:endParaRPr lang="cs-CZ"/>
        </a:p>
      </dgm:t>
    </dgm:pt>
    <dgm:pt modelId="{6A27F199-434E-46EF-8672-97E3EA309667}">
      <dgm:prSet phldrT="[Text]" custT="1"/>
      <dgm:spPr/>
      <dgm:t>
        <a:bodyPr/>
        <a:lstStyle/>
        <a:p>
          <a:pPr>
            <a:buNone/>
          </a:pPr>
          <a:endParaRPr lang="cs-CZ" sz="1100" b="1" dirty="0"/>
        </a:p>
        <a:p>
          <a:pPr>
            <a:buNone/>
          </a:pPr>
          <a:r>
            <a:rPr lang="cs-CZ" sz="1400" b="1" dirty="0"/>
            <a:t>2. Platební řešení</a:t>
          </a:r>
        </a:p>
        <a:p>
          <a:pPr>
            <a:buNone/>
          </a:pPr>
          <a:endParaRPr lang="cs-CZ" sz="1400" b="1" dirty="0"/>
        </a:p>
        <a:p>
          <a:pPr>
            <a:buFont typeface="Arial" panose="020B0604020202020204" pitchFamily="34" charset="0"/>
            <a:buChar char="•"/>
          </a:pPr>
          <a:r>
            <a:rPr lang="cs-CZ" sz="1400" dirty="0"/>
            <a:t>- akceptace platebních karet</a:t>
          </a:r>
        </a:p>
        <a:p>
          <a:pPr>
            <a:buFont typeface="Arial" panose="020B0604020202020204" pitchFamily="34" charset="0"/>
            <a:buChar char="•"/>
          </a:pPr>
          <a:r>
            <a:rPr lang="cs-CZ" sz="1400" dirty="0"/>
            <a:t>- platební terminál v mobilu GP Tom</a:t>
          </a:r>
        </a:p>
        <a:p>
          <a:pPr>
            <a:buFont typeface="Arial" panose="020B0604020202020204" pitchFamily="34" charset="0"/>
            <a:buChar char="•"/>
          </a:pPr>
          <a:r>
            <a:rPr lang="cs-CZ" sz="1400" dirty="0"/>
            <a:t>- platební brána s rozúčtováním plateb</a:t>
          </a:r>
        </a:p>
        <a:p>
          <a:pPr>
            <a:buFont typeface="Arial" panose="020B0604020202020204" pitchFamily="34" charset="0"/>
            <a:buChar char="•"/>
          </a:pPr>
          <a:endParaRPr lang="cs-CZ" sz="1100" dirty="0"/>
        </a:p>
      </dgm:t>
    </dgm:pt>
    <dgm:pt modelId="{484337C6-C787-4B35-8454-2C081D2DBC22}" type="parTrans" cxnId="{D6246D01-9856-415A-8C17-22A7D224A42B}">
      <dgm:prSet/>
      <dgm:spPr/>
      <dgm:t>
        <a:bodyPr/>
        <a:lstStyle/>
        <a:p>
          <a:endParaRPr lang="cs-CZ"/>
        </a:p>
      </dgm:t>
    </dgm:pt>
    <dgm:pt modelId="{111787E8-42F5-4097-BBC1-43E193C44879}" type="sibTrans" cxnId="{D6246D01-9856-415A-8C17-22A7D224A42B}">
      <dgm:prSet/>
      <dgm:spPr/>
      <dgm:t>
        <a:bodyPr/>
        <a:lstStyle/>
        <a:p>
          <a:endParaRPr lang="cs-CZ"/>
        </a:p>
      </dgm:t>
    </dgm:pt>
    <dgm:pt modelId="{C6F3927E-81DE-4C78-8276-18FEE068A9C3}">
      <dgm:prSet phldrT="[Text]" custT="1"/>
      <dgm:spPr/>
      <dgm:t>
        <a:bodyPr/>
        <a:lstStyle/>
        <a:p>
          <a:endParaRPr lang="cs-CZ" sz="1400" b="1" dirty="0"/>
        </a:p>
        <a:p>
          <a:r>
            <a:rPr lang="cs-CZ" sz="1400" b="1" dirty="0"/>
            <a:t>3. Dotační poradenství</a:t>
          </a:r>
        </a:p>
        <a:p>
          <a:endParaRPr lang="cs-CZ" sz="1400" b="1" dirty="0"/>
        </a:p>
        <a:p>
          <a:r>
            <a:rPr lang="cs-CZ" sz="1400" dirty="0"/>
            <a:t>- nabídka dotačního poradenství</a:t>
          </a:r>
        </a:p>
        <a:p>
          <a:r>
            <a:rPr lang="cs-CZ" sz="1400" dirty="0"/>
            <a:t>- vyhledání vhodných dotačních titulů</a:t>
          </a:r>
        </a:p>
        <a:p>
          <a:r>
            <a:rPr lang="cs-CZ" sz="1400" dirty="0"/>
            <a:t>- dotační management </a:t>
          </a:r>
        </a:p>
        <a:p>
          <a:endParaRPr lang="cs-CZ" sz="1100" dirty="0"/>
        </a:p>
        <a:p>
          <a:endParaRPr lang="cs-CZ" sz="1100" dirty="0"/>
        </a:p>
      </dgm:t>
    </dgm:pt>
    <dgm:pt modelId="{D77B8EB4-529D-4AFA-A43B-C48153E12F5C}" type="parTrans" cxnId="{66C94CC7-0F98-4C40-984C-C9851B7539B7}">
      <dgm:prSet/>
      <dgm:spPr/>
      <dgm:t>
        <a:bodyPr/>
        <a:lstStyle/>
        <a:p>
          <a:endParaRPr lang="cs-CZ"/>
        </a:p>
      </dgm:t>
    </dgm:pt>
    <dgm:pt modelId="{8CED8F21-1009-404F-911A-6DA7D165ADEF}" type="sibTrans" cxnId="{66C94CC7-0F98-4C40-984C-C9851B7539B7}">
      <dgm:prSet/>
      <dgm:spPr/>
      <dgm:t>
        <a:bodyPr/>
        <a:lstStyle/>
        <a:p>
          <a:endParaRPr lang="cs-CZ"/>
        </a:p>
      </dgm:t>
    </dgm:pt>
    <dgm:pt modelId="{8F9C8056-407F-466F-81C0-FC3C06181748}">
      <dgm:prSet phldrT="[Text]" custT="1"/>
      <dgm:spPr/>
      <dgm:t>
        <a:bodyPr/>
        <a:lstStyle/>
        <a:p>
          <a:endParaRPr lang="cs-CZ" sz="1400" b="1" dirty="0"/>
        </a:p>
        <a:p>
          <a:r>
            <a:rPr lang="cs-CZ" sz="1400" b="1" dirty="0"/>
            <a:t>4. Zvýhodněné financování pro členy SMS ČR</a:t>
          </a:r>
        </a:p>
        <a:p>
          <a:endParaRPr lang="cs-CZ" sz="1400" b="1" dirty="0"/>
        </a:p>
        <a:p>
          <a:r>
            <a:rPr lang="cs-CZ" sz="1400" dirty="0"/>
            <a:t>- úrokové zvýhodnění -0,10% </a:t>
          </a:r>
          <a:r>
            <a:rPr lang="cs-CZ" sz="1400" dirty="0" err="1"/>
            <a:t>p.a</a:t>
          </a:r>
          <a:r>
            <a:rPr lang="cs-CZ" sz="1400" dirty="0"/>
            <a:t>.</a:t>
          </a:r>
        </a:p>
        <a:p>
          <a:r>
            <a:rPr lang="cs-CZ" sz="1400" dirty="0"/>
            <a:t>- nižší poplatky spojené s úvěrem</a:t>
          </a:r>
        </a:p>
        <a:p>
          <a:endParaRPr lang="cs-CZ" sz="1200" dirty="0"/>
        </a:p>
        <a:p>
          <a:endParaRPr lang="cs-CZ" sz="1100" dirty="0"/>
        </a:p>
        <a:p>
          <a:endParaRPr lang="cs-CZ" sz="1100" dirty="0"/>
        </a:p>
      </dgm:t>
    </dgm:pt>
    <dgm:pt modelId="{93D1BE19-C9B1-4FBB-83D9-D6B3815325CF}" type="parTrans" cxnId="{578216FE-4231-4B5F-812A-A4837C04EDF1}">
      <dgm:prSet/>
      <dgm:spPr/>
      <dgm:t>
        <a:bodyPr/>
        <a:lstStyle/>
        <a:p>
          <a:endParaRPr lang="cs-CZ"/>
        </a:p>
      </dgm:t>
    </dgm:pt>
    <dgm:pt modelId="{8C656CE3-999B-44CE-9FE4-D6DB2BDC415B}" type="sibTrans" cxnId="{578216FE-4231-4B5F-812A-A4837C04EDF1}">
      <dgm:prSet/>
      <dgm:spPr/>
      <dgm:t>
        <a:bodyPr/>
        <a:lstStyle/>
        <a:p>
          <a:endParaRPr lang="cs-CZ"/>
        </a:p>
      </dgm:t>
    </dgm:pt>
    <dgm:pt modelId="{D8FE4816-2CFA-4070-987C-64B5D28D42DB}" type="pres">
      <dgm:prSet presAssocID="{359CD87A-4594-472E-B46A-E36D3BCB46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C23844-7DB6-4633-9DC4-803A8AEAEB14}" type="pres">
      <dgm:prSet presAssocID="{359CD87A-4594-472E-B46A-E36D3BCB461F}" presName="matrix" presStyleCnt="0"/>
      <dgm:spPr/>
    </dgm:pt>
    <dgm:pt modelId="{C2E8CDE1-4794-4DAB-8886-BC92A22FE15D}" type="pres">
      <dgm:prSet presAssocID="{359CD87A-4594-472E-B46A-E36D3BCB461F}" presName="tile1" presStyleLbl="node1" presStyleIdx="0" presStyleCnt="4"/>
      <dgm:spPr/>
    </dgm:pt>
    <dgm:pt modelId="{AE76271F-91FF-4960-95ED-D98BF0E50FC7}" type="pres">
      <dgm:prSet presAssocID="{359CD87A-4594-472E-B46A-E36D3BCB46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CADBCD8-71C3-4043-8C58-5C610D6C59E7}" type="pres">
      <dgm:prSet presAssocID="{359CD87A-4594-472E-B46A-E36D3BCB461F}" presName="tile2" presStyleLbl="node1" presStyleIdx="1" presStyleCnt="4"/>
      <dgm:spPr/>
    </dgm:pt>
    <dgm:pt modelId="{45734E05-EBAA-4B12-BC44-E06CDCA10955}" type="pres">
      <dgm:prSet presAssocID="{359CD87A-4594-472E-B46A-E36D3BCB46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6F3442D-D5BD-44C3-912B-F42182022D87}" type="pres">
      <dgm:prSet presAssocID="{359CD87A-4594-472E-B46A-E36D3BCB461F}" presName="tile3" presStyleLbl="node1" presStyleIdx="2" presStyleCnt="4"/>
      <dgm:spPr/>
    </dgm:pt>
    <dgm:pt modelId="{3A299BCC-E580-42BF-AFA6-CACA368FDDDE}" type="pres">
      <dgm:prSet presAssocID="{359CD87A-4594-472E-B46A-E36D3BCB46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109B9F-080E-4438-868B-124988A773BE}" type="pres">
      <dgm:prSet presAssocID="{359CD87A-4594-472E-B46A-E36D3BCB461F}" presName="tile4" presStyleLbl="node1" presStyleIdx="3" presStyleCnt="4"/>
      <dgm:spPr/>
    </dgm:pt>
    <dgm:pt modelId="{A5D5BD96-0F22-4137-AA93-6B0F5789E805}" type="pres">
      <dgm:prSet presAssocID="{359CD87A-4594-472E-B46A-E36D3BCB46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8DAFE52-1866-43DF-8365-02383B5868BE}" type="pres">
      <dgm:prSet presAssocID="{359CD87A-4594-472E-B46A-E36D3BCB461F}" presName="centerTile" presStyleLbl="fgShp" presStyleIdx="0" presStyleCnt="1" custScaleX="95920" custScaleY="85954">
        <dgm:presLayoutVars>
          <dgm:chMax val="0"/>
          <dgm:chPref val="0"/>
        </dgm:presLayoutVars>
      </dgm:prSet>
      <dgm:spPr/>
    </dgm:pt>
  </dgm:ptLst>
  <dgm:cxnLst>
    <dgm:cxn modelId="{D6246D01-9856-415A-8C17-22A7D224A42B}" srcId="{0BB66E39-756F-452C-B9C2-F7855A78E75D}" destId="{6A27F199-434E-46EF-8672-97E3EA309667}" srcOrd="1" destOrd="0" parTransId="{484337C6-C787-4B35-8454-2C081D2DBC22}" sibTransId="{111787E8-42F5-4097-BBC1-43E193C44879}"/>
    <dgm:cxn modelId="{5310A31F-3E1C-4458-BE9C-8ED515FF0207}" type="presOf" srcId="{0BB66E39-756F-452C-B9C2-F7855A78E75D}" destId="{A8DAFE52-1866-43DF-8365-02383B5868BE}" srcOrd="0" destOrd="0" presId="urn:microsoft.com/office/officeart/2005/8/layout/matrix1"/>
    <dgm:cxn modelId="{A963EC1F-758D-4D96-AF52-8B8B4C71AF49}" type="presOf" srcId="{6A27F199-434E-46EF-8672-97E3EA309667}" destId="{45734E05-EBAA-4B12-BC44-E06CDCA10955}" srcOrd="1" destOrd="0" presId="urn:microsoft.com/office/officeart/2005/8/layout/matrix1"/>
    <dgm:cxn modelId="{2BAB4A25-C7D0-48AA-B905-CB0ECB3CF7FB}" type="presOf" srcId="{C32F0075-A303-4F69-A622-7DC1EBA5E84B}" destId="{AE76271F-91FF-4960-95ED-D98BF0E50FC7}" srcOrd="1" destOrd="0" presId="urn:microsoft.com/office/officeart/2005/8/layout/matrix1"/>
    <dgm:cxn modelId="{9F08CF28-0A81-4251-9932-044733E7FAF6}" type="presOf" srcId="{359CD87A-4594-472E-B46A-E36D3BCB461F}" destId="{D8FE4816-2CFA-4070-987C-64B5D28D42DB}" srcOrd="0" destOrd="0" presId="urn:microsoft.com/office/officeart/2005/8/layout/matrix1"/>
    <dgm:cxn modelId="{AC25202A-9A58-4D7F-998A-18E26168F5A7}" type="presOf" srcId="{C32F0075-A303-4F69-A622-7DC1EBA5E84B}" destId="{C2E8CDE1-4794-4DAB-8886-BC92A22FE15D}" srcOrd="0" destOrd="0" presId="urn:microsoft.com/office/officeart/2005/8/layout/matrix1"/>
    <dgm:cxn modelId="{9ABF9C3E-60BB-41A8-B469-D9D476965C73}" type="presOf" srcId="{6A27F199-434E-46EF-8672-97E3EA309667}" destId="{FCADBCD8-71C3-4043-8C58-5C610D6C59E7}" srcOrd="0" destOrd="0" presId="urn:microsoft.com/office/officeart/2005/8/layout/matrix1"/>
    <dgm:cxn modelId="{CAB54793-BC9E-4264-BB6F-BBAF06BFC4DE}" type="presOf" srcId="{8F9C8056-407F-466F-81C0-FC3C06181748}" destId="{A5D5BD96-0F22-4137-AA93-6B0F5789E805}" srcOrd="1" destOrd="0" presId="urn:microsoft.com/office/officeart/2005/8/layout/matrix1"/>
    <dgm:cxn modelId="{7B236AAB-1485-46DB-8E42-B886CFDA725A}" srcId="{0BB66E39-756F-452C-B9C2-F7855A78E75D}" destId="{C32F0075-A303-4F69-A622-7DC1EBA5E84B}" srcOrd="0" destOrd="0" parTransId="{501DBBD1-24BD-4292-BB8A-2055EB039FBA}" sibTransId="{5B6549B9-E2C7-4139-A5EE-97D3D7F1B541}"/>
    <dgm:cxn modelId="{E62121BE-BD59-420D-87A3-A88E5D420805}" type="presOf" srcId="{C6F3927E-81DE-4C78-8276-18FEE068A9C3}" destId="{3A299BCC-E580-42BF-AFA6-CACA368FDDDE}" srcOrd="1" destOrd="0" presId="urn:microsoft.com/office/officeart/2005/8/layout/matrix1"/>
    <dgm:cxn modelId="{CCC060C4-D81E-4396-BC98-20D581BCF5F4}" type="presOf" srcId="{C6F3927E-81DE-4C78-8276-18FEE068A9C3}" destId="{66F3442D-D5BD-44C3-912B-F42182022D87}" srcOrd="0" destOrd="0" presId="urn:microsoft.com/office/officeart/2005/8/layout/matrix1"/>
    <dgm:cxn modelId="{66C94CC7-0F98-4C40-984C-C9851B7539B7}" srcId="{0BB66E39-756F-452C-B9C2-F7855A78E75D}" destId="{C6F3927E-81DE-4C78-8276-18FEE068A9C3}" srcOrd="2" destOrd="0" parTransId="{D77B8EB4-529D-4AFA-A43B-C48153E12F5C}" sibTransId="{8CED8F21-1009-404F-911A-6DA7D165ADEF}"/>
    <dgm:cxn modelId="{323A9FDD-B3B1-4CEB-B29A-124F0E30B155}" type="presOf" srcId="{8F9C8056-407F-466F-81C0-FC3C06181748}" destId="{D9109B9F-080E-4438-868B-124988A773BE}" srcOrd="0" destOrd="0" presId="urn:microsoft.com/office/officeart/2005/8/layout/matrix1"/>
    <dgm:cxn modelId="{E567C4F9-A88C-45F7-A913-FF6C52549A1C}" srcId="{359CD87A-4594-472E-B46A-E36D3BCB461F}" destId="{0BB66E39-756F-452C-B9C2-F7855A78E75D}" srcOrd="0" destOrd="0" parTransId="{5372EE28-CCD8-4A35-96F5-6415E9C7EA14}" sibTransId="{A7A544A3-37E6-4B72-B61F-CB592DCECBB0}"/>
    <dgm:cxn modelId="{578216FE-4231-4B5F-812A-A4837C04EDF1}" srcId="{0BB66E39-756F-452C-B9C2-F7855A78E75D}" destId="{8F9C8056-407F-466F-81C0-FC3C06181748}" srcOrd="3" destOrd="0" parTransId="{93D1BE19-C9B1-4FBB-83D9-D6B3815325CF}" sibTransId="{8C656CE3-999B-44CE-9FE4-D6DB2BDC415B}"/>
    <dgm:cxn modelId="{DA58F4CA-5BD1-4F06-823B-3DEF43E2DE0A}" type="presParOf" srcId="{D8FE4816-2CFA-4070-987C-64B5D28D42DB}" destId="{DCC23844-7DB6-4633-9DC4-803A8AEAEB14}" srcOrd="0" destOrd="0" presId="urn:microsoft.com/office/officeart/2005/8/layout/matrix1"/>
    <dgm:cxn modelId="{5FF8841F-C695-4C86-8257-BF28B2B1B551}" type="presParOf" srcId="{DCC23844-7DB6-4633-9DC4-803A8AEAEB14}" destId="{C2E8CDE1-4794-4DAB-8886-BC92A22FE15D}" srcOrd="0" destOrd="0" presId="urn:microsoft.com/office/officeart/2005/8/layout/matrix1"/>
    <dgm:cxn modelId="{9E997D44-E7A5-4D0A-97A1-5581F04E0A21}" type="presParOf" srcId="{DCC23844-7DB6-4633-9DC4-803A8AEAEB14}" destId="{AE76271F-91FF-4960-95ED-D98BF0E50FC7}" srcOrd="1" destOrd="0" presId="urn:microsoft.com/office/officeart/2005/8/layout/matrix1"/>
    <dgm:cxn modelId="{892A692B-5DB5-4043-8416-5107FA9893FA}" type="presParOf" srcId="{DCC23844-7DB6-4633-9DC4-803A8AEAEB14}" destId="{FCADBCD8-71C3-4043-8C58-5C610D6C59E7}" srcOrd="2" destOrd="0" presId="urn:microsoft.com/office/officeart/2005/8/layout/matrix1"/>
    <dgm:cxn modelId="{A2269ED1-D0BA-4DE5-B5DE-602D3E358377}" type="presParOf" srcId="{DCC23844-7DB6-4633-9DC4-803A8AEAEB14}" destId="{45734E05-EBAA-4B12-BC44-E06CDCA10955}" srcOrd="3" destOrd="0" presId="urn:microsoft.com/office/officeart/2005/8/layout/matrix1"/>
    <dgm:cxn modelId="{2E0EDD98-35EC-4A2C-AB69-A7B4F90DD650}" type="presParOf" srcId="{DCC23844-7DB6-4633-9DC4-803A8AEAEB14}" destId="{66F3442D-D5BD-44C3-912B-F42182022D87}" srcOrd="4" destOrd="0" presId="urn:microsoft.com/office/officeart/2005/8/layout/matrix1"/>
    <dgm:cxn modelId="{726B5F36-CD86-4403-9C32-C69B2EED678C}" type="presParOf" srcId="{DCC23844-7DB6-4633-9DC4-803A8AEAEB14}" destId="{3A299BCC-E580-42BF-AFA6-CACA368FDDDE}" srcOrd="5" destOrd="0" presId="urn:microsoft.com/office/officeart/2005/8/layout/matrix1"/>
    <dgm:cxn modelId="{B08C38CF-3175-4D2E-B38A-6DF7C8E383EA}" type="presParOf" srcId="{DCC23844-7DB6-4633-9DC4-803A8AEAEB14}" destId="{D9109B9F-080E-4438-868B-124988A773BE}" srcOrd="6" destOrd="0" presId="urn:microsoft.com/office/officeart/2005/8/layout/matrix1"/>
    <dgm:cxn modelId="{94EDE3D4-82EF-4650-A060-130E6B10FF44}" type="presParOf" srcId="{DCC23844-7DB6-4633-9DC4-803A8AEAEB14}" destId="{A5D5BD96-0F22-4137-AA93-6B0F5789E805}" srcOrd="7" destOrd="0" presId="urn:microsoft.com/office/officeart/2005/8/layout/matrix1"/>
    <dgm:cxn modelId="{83D6B2CB-1DD6-4FBC-85DA-B454C326B37A}" type="presParOf" srcId="{D8FE4816-2CFA-4070-987C-64B5D28D42DB}" destId="{A8DAFE52-1866-43DF-8365-02383B5868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8CDE1-4794-4DAB-8886-BC92A22FE15D}">
      <dsp:nvSpPr>
        <dsp:cNvPr id="0" name=""/>
        <dsp:cNvSpPr/>
      </dsp:nvSpPr>
      <dsp:spPr>
        <a:xfrm rot="16200000">
          <a:off x="1196218" y="-1196218"/>
          <a:ext cx="2270927" cy="4663364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1. Analýza hospodaření pro města a obce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analýza predikce daní a daňových příjmů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analýza maximální roční dluhové služby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doporučený limit úvěrového zatížení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posouzení investičních záměrů</a:t>
          </a:r>
        </a:p>
      </dsp:txBody>
      <dsp:txXfrm rot="5400000">
        <a:off x="0" y="0"/>
        <a:ext cx="4663364" cy="1703195"/>
      </dsp:txXfrm>
    </dsp:sp>
    <dsp:sp modelId="{FCADBCD8-71C3-4043-8C58-5C610D6C59E7}">
      <dsp:nvSpPr>
        <dsp:cNvPr id="0" name=""/>
        <dsp:cNvSpPr/>
      </dsp:nvSpPr>
      <dsp:spPr>
        <a:xfrm>
          <a:off x="4663364" y="0"/>
          <a:ext cx="4663364" cy="2270927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2. Platební řešení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- akceptace platebních karet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- platební terminál v mobilu GP Tom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- platební brána s rozúčtováním plateb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100" kern="1200" dirty="0"/>
        </a:p>
      </dsp:txBody>
      <dsp:txXfrm>
        <a:off x="4663364" y="0"/>
        <a:ext cx="4663364" cy="1703195"/>
      </dsp:txXfrm>
    </dsp:sp>
    <dsp:sp modelId="{66F3442D-D5BD-44C3-912B-F42182022D87}">
      <dsp:nvSpPr>
        <dsp:cNvPr id="0" name=""/>
        <dsp:cNvSpPr/>
      </dsp:nvSpPr>
      <dsp:spPr>
        <a:xfrm rot="10800000">
          <a:off x="0" y="2270927"/>
          <a:ext cx="4663364" cy="2270927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3. Dotační poradenství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nabídka dotačního poradenství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vyhledání vhodných dotačních titulů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dotační management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10800000">
        <a:off x="0" y="2838659"/>
        <a:ext cx="4663364" cy="1703195"/>
      </dsp:txXfrm>
    </dsp:sp>
    <dsp:sp modelId="{D9109B9F-080E-4438-868B-124988A773BE}">
      <dsp:nvSpPr>
        <dsp:cNvPr id="0" name=""/>
        <dsp:cNvSpPr/>
      </dsp:nvSpPr>
      <dsp:spPr>
        <a:xfrm rot="5400000">
          <a:off x="5859582" y="1074709"/>
          <a:ext cx="2270927" cy="4663364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4. Zvýhodněné financování pro členy SMS ČR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úrokové zvýhodnění -0,10% </a:t>
          </a:r>
          <a:r>
            <a:rPr lang="cs-CZ" sz="1400" kern="1200" dirty="0" err="1"/>
            <a:t>p.a</a:t>
          </a:r>
          <a:r>
            <a:rPr lang="cs-CZ" sz="14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nižší poplatky spojené s úvěrem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 rot="-5400000">
        <a:off x="4663364" y="2838659"/>
        <a:ext cx="4663364" cy="1703195"/>
      </dsp:txXfrm>
    </dsp:sp>
    <dsp:sp modelId="{A8DAFE52-1866-43DF-8365-02383B5868BE}">
      <dsp:nvSpPr>
        <dsp:cNvPr id="0" name=""/>
        <dsp:cNvSpPr/>
      </dsp:nvSpPr>
      <dsp:spPr>
        <a:xfrm>
          <a:off x="3321434" y="1782939"/>
          <a:ext cx="2683859" cy="975976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Partnerství ČS – SMS ČR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ČS oficiální partner sdružení a jejich konferencí</a:t>
          </a:r>
        </a:p>
      </dsp:txBody>
      <dsp:txXfrm>
        <a:off x="3369077" y="1830582"/>
        <a:ext cx="2588573" cy="88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5A23-2D5C-3F47-A44D-3ED207557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95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0D811-9145-1F40-A744-926912579F85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D4978-D886-0847-BAE6-E5278C769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8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918dbbfb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918dbbfb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8918dbbfb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1998" y="1700808"/>
            <a:ext cx="8967602" cy="2633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000" dirty="0">
                <a:latin typeface="Arial" charset="0"/>
                <a:ea typeface="Arial" charset="0"/>
                <a:cs typeface="Arial" charset="0"/>
              </a:rPr>
              <a:t>Text (velikost 14 až 20 bodů)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1160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25. dubna 2022</a:t>
            </a:fld>
            <a:endParaRPr lang="de-AT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‹#›</a:t>
            </a:fld>
            <a:endParaRPr lang="de-AT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8" y="6191352"/>
            <a:ext cx="183184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1998" y="1979999"/>
            <a:ext cx="8967602" cy="34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000" dirty="0">
                <a:latin typeface="Arial" charset="0"/>
                <a:ea typeface="Arial" charset="0"/>
                <a:cs typeface="Arial" charset="0"/>
              </a:rPr>
              <a:t>Text (velikost 14 až 20 bodů)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17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CE4E-2BC2-0D49-A43E-988C3FE0698C}" type="datetime4">
              <a:rPr lang="cs-CZ" smtClean="0"/>
              <a:t>25. dubna 2022</a:t>
            </a:fld>
            <a:endParaRPr lang="de-AT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erade Verbindung 9"/>
          <p:cNvCxnSpPr/>
          <p:nvPr userDrawn="1"/>
        </p:nvCxnSpPr>
        <p:spPr>
          <a:xfrm>
            <a:off x="431998" y="5994000"/>
            <a:ext cx="8985498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umsplatzhalter 3"/>
          <p:cNvSpPr>
            <a:spLocks noGrp="1"/>
          </p:cNvSpPr>
          <p:nvPr>
            <p:ph type="dt" sz="half" idx="2"/>
          </p:nvPr>
        </p:nvSpPr>
        <p:spPr>
          <a:xfrm>
            <a:off x="7441875" y="6192000"/>
            <a:ext cx="1152000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5D3CDC-3770-C74C-9B65-A7DACECC8A3A}" type="datetime4">
              <a:rPr lang="cs-CZ" noProof="0" smtClean="0"/>
              <a:t>25. dubna 2022</a:t>
            </a:fld>
            <a:endParaRPr lang="cs-CZ" noProof="0" dirty="0"/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82050" y="6192000"/>
            <a:ext cx="617550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noProof="0" dirty="0"/>
              <a:t>Strana </a:t>
            </a:r>
            <a:fld id="{26E76F1F-475F-482A-A2C6-CD2E081FF2E5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8" y="6192876"/>
            <a:ext cx="183184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497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None/>
        <a:tabLst/>
        <a:defRPr sz="2400" kern="1200">
          <a:solidFill>
            <a:srgbClr val="00497B"/>
          </a:solidFill>
          <a:latin typeface="Arial" charset="0"/>
          <a:ea typeface="Arial" charset="0"/>
          <a:cs typeface="Arial" charset="0"/>
        </a:defRPr>
      </a:lvl1pPr>
      <a:lvl2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charset="0"/>
        <a:buNone/>
        <a:tabLst/>
        <a:defRPr lang="cs-CZ" sz="900" kern="1200" baseline="0" noProof="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None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None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None/>
        <a:tabLst/>
        <a:defRPr sz="9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stefka@csas.cz" TargetMode="External"/><Relationship Id="rId2" Type="http://schemas.openxmlformats.org/officeDocument/2006/relationships/hyperlink" Target="mailto:osobol@csas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kvas@csas.cz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/>
              <a:t> </a:t>
            </a:r>
            <a:fld id="{26E76F1F-475F-482A-A2C6-CD2E081FF2E5}" type="slidenum">
              <a:rPr lang="de-DE" smtClean="0"/>
              <a:t>1</a:t>
            </a:fld>
            <a:endParaRPr lang="de-AT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32000" y="1079999"/>
            <a:ext cx="8967600" cy="180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dirty="0"/>
              <a:t>Krajské shromáždění SMS ČR</a:t>
            </a:r>
          </a:p>
          <a:p>
            <a:pPr>
              <a:lnSpc>
                <a:spcPct val="100000"/>
              </a:lnSpc>
            </a:pPr>
            <a:r>
              <a:rPr lang="cs-CZ" dirty="0"/>
              <a:t>Olomoucký kraj 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432000" y="2880000"/>
            <a:ext cx="8967600" cy="16291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900" kern="1200" baseline="0" noProof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Majetín, 10.5.2022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Pavel Kváš</a:t>
            </a:r>
          </a:p>
        </p:txBody>
      </p:sp>
      <p:sp>
        <p:nvSpPr>
          <p:cNvPr id="10" name="Textplatzhalter 9"/>
          <p:cNvSpPr txBox="1">
            <a:spLocks/>
          </p:cNvSpPr>
          <p:nvPr/>
        </p:nvSpPr>
        <p:spPr>
          <a:xfrm>
            <a:off x="431812" y="252000"/>
            <a:ext cx="8967788" cy="214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900" kern="1200" baseline="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Česká spořitelna je členem Erste Group</a:t>
            </a:r>
          </a:p>
        </p:txBody>
      </p:sp>
    </p:spTree>
    <p:extLst>
      <p:ext uri="{BB962C8B-B14F-4D97-AF65-F5344CB8AC3E}">
        <p14:creationId xmlns:p14="http://schemas.microsoft.com/office/powerpoint/2010/main" val="122815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864098"/>
          </a:xfrm>
        </p:spPr>
        <p:txBody>
          <a:bodyPr/>
          <a:lstStyle/>
          <a:p>
            <a:r>
              <a:rPr lang="cs-CZ" sz="2800" dirty="0"/>
              <a:t>Zvýhodněné financování pro členy SMS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10</a:t>
            </a:fld>
            <a:endParaRPr lang="de-AT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3440632-0ED8-4168-B844-1804C4919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233182"/>
            <a:ext cx="8967600" cy="4798502"/>
          </a:xfrm>
        </p:spPr>
        <p:txBody>
          <a:bodyPr/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		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účelový provozní / investiční úvěr, příp. revolvingový úvěr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splatnost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až 25 let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úroková sazba	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fixní nebo plovoucí 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úrokové zvýhodnění	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-0,10% </a:t>
            </a:r>
            <a:r>
              <a:rPr lang="cs-CZ" sz="1200" b="1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p.a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cs-CZ" sz="12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(pro členy SMS ČR bude úroková sazba úvěru snížena o 0,10%)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poplatek za posouzení a vyhodnocení žádosti o úvěr	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 poplatku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poplatek za vedení úvěru</a:t>
            </a:r>
            <a:r>
              <a:rPr lang="cs-CZ" sz="12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 poplatku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poplatek za měsíční elektronický výpis z úvěru		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 poplatku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závazková odměna z nečerpané výše úvěru</a:t>
            </a:r>
            <a:r>
              <a:rPr lang="cs-CZ" sz="12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individuálně, při čerpání do 18 měsíců zdarma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oba a způsob čerpání	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až 3 roky, dle typu projektu / požadavku klienta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(úhrada </a:t>
            </a: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faktur, kupní smlouvy, refinancování na BÚ)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zajištění úvěru	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typicky bez zajištění, ve specifických případech individuální dohoda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splácení jistiny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pravidelné měsíční / čtvrtletní splátky příp. individuální struktura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splácení úroku	</a:t>
            </a:r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pravidelné měsíční / čtvrtletní splátky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1050" dirty="0">
              <a:solidFill>
                <a:srgbClr val="4472C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12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speciální nabídka: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cs-CZ" sz="1200" b="1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konzultace rozpočtového výhledu a investičních možností ze strany bankéře ČS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fontAlgn="base" hangingPunct="0">
              <a:lnSpc>
                <a:spcPct val="150000"/>
              </a:lnSpc>
            </a:pP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- konzultace dotačních možností od spol. </a:t>
            </a:r>
            <a:r>
              <a:rPr lang="cs-CZ" sz="1200" b="1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Erste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Grantika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Advisory</a:t>
            </a:r>
            <a:r>
              <a:rPr lang="cs-CZ" sz="12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a.s.</a:t>
            </a:r>
            <a:endParaRPr lang="cs-C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068DCC-8F82-4D11-9EB6-4C92D26B9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04" y="826284"/>
            <a:ext cx="1783944" cy="12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11</a:t>
            </a:fld>
            <a:endParaRPr lang="de-AT" dirty="0"/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1245106"/>
          </a:xfrm>
        </p:spPr>
        <p:txBody>
          <a:bodyPr/>
          <a:lstStyle/>
          <a:p>
            <a:r>
              <a:rPr lang="cs-CZ" sz="2800" dirty="0"/>
              <a:t>Kontakty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F1C2BC2-67EF-49E7-94A1-515576A074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31998" y="1646714"/>
            <a:ext cx="8967602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83676"/>
                </a:solidFill>
              </a:rPr>
              <a:t>Marta Faltýnková				Dagmar Vitásková 	</a:t>
            </a:r>
            <a:br>
              <a:rPr lang="cs-CZ" altLang="cs-CZ" sz="1600" b="1" dirty="0">
                <a:solidFill>
                  <a:srgbClr val="083676"/>
                </a:solidFill>
              </a:rPr>
            </a:br>
            <a:r>
              <a:rPr lang="cs-CZ" altLang="cs-CZ" sz="1600" dirty="0">
                <a:solidFill>
                  <a:srgbClr val="083676"/>
                </a:solidFill>
              </a:rPr>
              <a:t>e-mail:</a:t>
            </a:r>
            <a:r>
              <a:rPr lang="cs-CZ" altLang="cs-CZ" sz="1600" dirty="0"/>
              <a:t> </a:t>
            </a:r>
            <a:r>
              <a:rPr lang="cs-CZ" altLang="cs-CZ" sz="1600" dirty="0">
                <a:hlinkClick r:id="rId2"/>
              </a:rPr>
              <a:t>mfaltynkova@csas.cz</a:t>
            </a:r>
            <a:r>
              <a:rPr lang="cs-CZ" altLang="cs-CZ" sz="1600" b="1" dirty="0">
                <a:solidFill>
                  <a:srgbClr val="083676"/>
                </a:solidFill>
              </a:rPr>
              <a:t>			</a:t>
            </a:r>
            <a:r>
              <a:rPr lang="cs-CZ" altLang="cs-CZ" sz="1600" dirty="0">
                <a:solidFill>
                  <a:srgbClr val="083676"/>
                </a:solidFill>
              </a:rPr>
              <a:t>e-mail:</a:t>
            </a:r>
            <a:r>
              <a:rPr lang="cs-CZ" altLang="cs-CZ" sz="1600" dirty="0"/>
              <a:t> </a:t>
            </a:r>
            <a:r>
              <a:rPr lang="cs-CZ" altLang="cs-CZ" sz="1600" dirty="0">
                <a:hlinkClick r:id="rId3"/>
              </a:rPr>
              <a:t>dvitaskova@csas.cz</a:t>
            </a:r>
            <a:br>
              <a:rPr lang="cs-CZ" altLang="cs-CZ" sz="1600" dirty="0"/>
            </a:br>
            <a:r>
              <a:rPr lang="cs-CZ" altLang="cs-CZ" sz="1600" dirty="0">
                <a:solidFill>
                  <a:srgbClr val="083676"/>
                </a:solidFill>
              </a:rPr>
              <a:t>tel. +420 606 630 218 </a:t>
            </a:r>
            <a:r>
              <a:rPr lang="cs-CZ" altLang="cs-CZ" sz="1600" dirty="0"/>
              <a:t>			</a:t>
            </a:r>
            <a:r>
              <a:rPr lang="cs-CZ" altLang="cs-CZ" sz="1600" dirty="0">
                <a:solidFill>
                  <a:srgbClr val="083676"/>
                </a:solidFill>
              </a:rPr>
              <a:t>tel. +420 724 370 132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rgbClr val="083676"/>
                </a:solidFill>
              </a:rPr>
              <a:t>Česká spořitelna, a.s. 			Česká spořitelna, a.s.</a:t>
            </a:r>
            <a:br>
              <a:rPr lang="cs-CZ" altLang="cs-CZ" sz="1600" dirty="0">
                <a:solidFill>
                  <a:srgbClr val="083676"/>
                </a:solidFill>
              </a:rPr>
            </a:br>
            <a:r>
              <a:rPr lang="cs-CZ" altLang="cs-CZ" sz="1600" dirty="0">
                <a:solidFill>
                  <a:srgbClr val="083676"/>
                </a:solidFill>
              </a:rPr>
              <a:t>Žižkovo nám. 17, Prostějov			Nám. Republiky 15, Opava</a:t>
            </a:r>
            <a:endParaRPr lang="cs-CZ" altLang="cs-CZ" sz="1600" b="1" dirty="0">
              <a:solidFill>
                <a:srgbClr val="08367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1600" b="1" dirty="0">
              <a:solidFill>
                <a:srgbClr val="08367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1600" b="1" dirty="0">
              <a:solidFill>
                <a:srgbClr val="08367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83676"/>
                </a:solidFill>
              </a:rPr>
              <a:t>Pavel Kváš</a:t>
            </a:r>
            <a:br>
              <a:rPr lang="cs-CZ" altLang="cs-CZ" sz="1600" b="1" dirty="0">
                <a:solidFill>
                  <a:srgbClr val="083676"/>
                </a:solidFill>
              </a:rPr>
            </a:br>
            <a:r>
              <a:rPr lang="cs-CZ" altLang="cs-CZ" sz="1600" dirty="0">
                <a:solidFill>
                  <a:srgbClr val="083676"/>
                </a:solidFill>
              </a:rPr>
              <a:t>e-mail:</a:t>
            </a:r>
            <a:r>
              <a:rPr lang="cs-CZ" altLang="cs-CZ" sz="1600" dirty="0"/>
              <a:t> </a:t>
            </a:r>
            <a:r>
              <a:rPr lang="cs-CZ" altLang="cs-CZ" sz="1600" dirty="0">
                <a:hlinkClick r:id="rId4"/>
              </a:rPr>
              <a:t>pkvas@csas.cz</a:t>
            </a:r>
            <a:br>
              <a:rPr lang="cs-CZ" altLang="cs-CZ" sz="1600" dirty="0"/>
            </a:br>
            <a:r>
              <a:rPr lang="cs-CZ" altLang="cs-CZ" sz="1600" dirty="0">
                <a:solidFill>
                  <a:srgbClr val="083676"/>
                </a:solidFill>
              </a:rPr>
              <a:t>tel. +420 602 470 424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rgbClr val="083676"/>
                </a:solidFill>
              </a:rPr>
              <a:t>Česká spořitelna, a.s., centrála v Praze</a:t>
            </a:r>
            <a:br>
              <a:rPr lang="cs-CZ" altLang="cs-CZ" sz="1600" dirty="0">
                <a:solidFill>
                  <a:srgbClr val="083676"/>
                </a:solidFill>
              </a:rPr>
            </a:br>
            <a:r>
              <a:rPr lang="cs-CZ" altLang="cs-CZ" sz="1600" dirty="0">
                <a:solidFill>
                  <a:srgbClr val="083676"/>
                </a:solidFill>
              </a:rPr>
              <a:t>Budějovická 1518/13b, Praha 4</a:t>
            </a:r>
          </a:p>
          <a:p>
            <a:pPr algn="ctr" eaLnBrk="1" hangingPunct="1">
              <a:spcBef>
                <a:spcPct val="50000"/>
              </a:spcBef>
            </a:pPr>
            <a:endParaRPr lang="cs-CZ" altLang="cs-CZ" dirty="0">
              <a:solidFill>
                <a:srgbClr val="08367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dirty="0">
              <a:solidFill>
                <a:srgbClr val="083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7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165" y="2313882"/>
            <a:ext cx="9094800" cy="17280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694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2</a:t>
            </a:fld>
            <a:endParaRPr lang="de-AT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79F75B2-BFC2-4F78-9383-466E06979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855058"/>
              </p:ext>
            </p:extLst>
          </p:nvPr>
        </p:nvGraphicFramePr>
        <p:xfrm>
          <a:off x="252278" y="1077710"/>
          <a:ext cx="9326728" cy="454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E071FA63-06E4-4DD7-AA39-0847B0C13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631" y="85092"/>
            <a:ext cx="1997476" cy="9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5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38BA7DDF-1A84-48B0-8C2B-D450AE8FED45}"/>
              </a:ext>
            </a:extLst>
          </p:cNvPr>
          <p:cNvSpPr txBox="1"/>
          <p:nvPr/>
        </p:nvSpPr>
        <p:spPr>
          <a:xfrm>
            <a:off x="328665" y="1289539"/>
            <a:ext cx="6160912" cy="1853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864098"/>
          </a:xfrm>
        </p:spPr>
        <p:txBody>
          <a:bodyPr/>
          <a:lstStyle/>
          <a:p>
            <a:r>
              <a:rPr lang="cs-CZ" sz="2800" dirty="0"/>
              <a:t>Analýza hospodaření pro města a obce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3</a:t>
            </a:fld>
            <a:endParaRPr lang="de-AT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28F0367-3D44-4BAF-9118-34F29983E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6322"/>
            <a:ext cx="8967602" cy="4340902"/>
          </a:xfrm>
        </p:spPr>
        <p:txBody>
          <a:bodyPr/>
          <a:lstStyle/>
          <a:p>
            <a:r>
              <a:rPr lang="cs-CZ" sz="1600" b="1" dirty="0">
                <a:solidFill>
                  <a:srgbClr val="00497B"/>
                </a:solidFill>
              </a:rPr>
              <a:t>Členům SMS ČR zdarma nabízíme:</a:t>
            </a:r>
            <a:br>
              <a:rPr lang="cs-CZ" sz="1600" b="1" dirty="0">
                <a:solidFill>
                  <a:srgbClr val="00497B"/>
                </a:solidFill>
              </a:rPr>
            </a:br>
            <a:endParaRPr lang="cs-CZ" sz="600" b="1" dirty="0">
              <a:solidFill>
                <a:srgbClr val="00497B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chemeClr val="tx1"/>
                </a:solidFill>
              </a:rPr>
              <a:t>analýzu predikce daní a daňových příjmů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chemeClr val="tx1"/>
                </a:solidFill>
              </a:rPr>
              <a:t>analýzu maximální roční dluhové služby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chemeClr val="tx1"/>
                </a:solidFill>
              </a:rPr>
              <a:t>výpočet doporučeného limitu úvěrového zatížení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b="1" dirty="0">
                <a:solidFill>
                  <a:schemeClr val="tx1"/>
                </a:solidFill>
              </a:rPr>
              <a:t>posouzení investičních záměrů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900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900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9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klient </a:t>
            </a:r>
            <a:r>
              <a:rPr lang="cs-CZ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obdrží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stručnou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analýzu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rozpočtu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minulých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letech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analýzu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predikce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daní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daňových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příjmů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textové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tabulkové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podobě</a:t>
            </a:r>
            <a:endParaRPr lang="cs-CZ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</a:t>
            </a:r>
            <a:r>
              <a:rPr lang="cs-CZ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kéř</a:t>
            </a:r>
            <a:r>
              <a:rPr lang="cs-CZ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ČS 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schopen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</a:t>
            </a:r>
            <a:r>
              <a:rPr lang="cs-CZ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rezentovat</a:t>
            </a:r>
            <a:r>
              <a:rPr lang="cs-CZ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výsledky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analýzy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orgánům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obce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včetně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zastupitelstva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nebo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finančního</a:t>
            </a:r>
            <a:r>
              <a:rPr lang="en-US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výboru</a:t>
            </a:r>
            <a:endParaRPr lang="cs-CZ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obdobnou službu zdarma nenabízí žádná z konkurenčních bank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26" name="Picture 2" descr="Analysis">
            <a:extLst>
              <a:ext uri="{FF2B5EF4-FFF2-40B4-BE49-F238E27FC236}">
                <a16:creationId xmlns:a16="http://schemas.microsoft.com/office/drawing/2014/main" id="{CD304A8B-7643-48B2-B11E-B3D2B053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66" y="684049"/>
            <a:ext cx="1384547" cy="13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5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06243" y="1136592"/>
            <a:ext cx="6951685" cy="3734511"/>
          </a:xfrm>
        </p:spPr>
        <p:txBody>
          <a:bodyPr/>
          <a:lstStyle/>
          <a:p>
            <a:r>
              <a:rPr lang="cs-CZ" sz="1600" dirty="0"/>
              <a:t>Platební terminál - základní prostředek akceptace platebních karet:</a:t>
            </a:r>
          </a:p>
          <a:p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497B"/>
                </a:solidFill>
              </a:rPr>
              <a:t>stacionární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dirty="0"/>
              <a:t>- využití na pokladně, ideálně s napojením na </a:t>
            </a:r>
            <a:r>
              <a:rPr lang="cs-CZ" sz="1600" dirty="0" err="1"/>
              <a:t>ekon</a:t>
            </a:r>
            <a:r>
              <a:rPr lang="cs-CZ" sz="1600" dirty="0"/>
              <a:t>. systém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497B"/>
                </a:solidFill>
              </a:rPr>
              <a:t>mobilní</a:t>
            </a:r>
            <a:r>
              <a:rPr lang="cs-CZ" sz="1600" dirty="0"/>
              <a:t> - pro využití i mimo pokladnu (má vlastní baterii i SIM kartu pro datové přenosy)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497B"/>
                </a:solidFill>
              </a:rPr>
              <a:t>k zástavbě </a:t>
            </a:r>
            <a:r>
              <a:rPr lang="cs-CZ" sz="1600" dirty="0"/>
              <a:t>- určené pro implementaci do komplexních zařízení, např. parkovací automaty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b="1" dirty="0">
                <a:solidFill>
                  <a:srgbClr val="00497B"/>
                </a:solidFill>
              </a:rPr>
              <a:t>Pro klienty z řad municipalit nabízíme specifické funkce:</a:t>
            </a:r>
          </a:p>
          <a:p>
            <a:endParaRPr lang="cs-CZ" sz="1600" dirty="0"/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dirty="0"/>
              <a:t>možnost připisování úhrad z platebního terminálu v </a:t>
            </a:r>
            <a:r>
              <a:rPr lang="cs-CZ" sz="1600" dirty="0">
                <a:solidFill>
                  <a:srgbClr val="00497B"/>
                </a:solidFill>
              </a:rPr>
              <a:t>plné výši </a:t>
            </a:r>
            <a:r>
              <a:rPr lang="cs-CZ" sz="1600" dirty="0"/>
              <a:t>a inkaso poplatků separátně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dirty="0"/>
              <a:t>službu rozúčtování až na </a:t>
            </a:r>
            <a:r>
              <a:rPr lang="cs-CZ" sz="1600" dirty="0">
                <a:solidFill>
                  <a:srgbClr val="00497B"/>
                </a:solidFill>
              </a:rPr>
              <a:t>8 cílových běžných účtů </a:t>
            </a:r>
            <a:r>
              <a:rPr lang="cs-CZ" sz="1600" dirty="0"/>
              <a:t>z jednoho platebního terminálu.</a:t>
            </a:r>
          </a:p>
          <a:p>
            <a:br>
              <a:rPr lang="cs-CZ" sz="1600" dirty="0"/>
            </a:br>
            <a:endParaRPr lang="cs-CZ" sz="1600" dirty="0"/>
          </a:p>
          <a:p>
            <a:br>
              <a:rPr lang="cs-CZ" sz="1400" dirty="0"/>
            </a:br>
            <a:br>
              <a:rPr lang="cs-CZ" sz="2000" dirty="0"/>
            </a:br>
            <a:endParaRPr lang="cs-CZ" sz="2000" dirty="0"/>
          </a:p>
          <a:p>
            <a:br>
              <a:rPr lang="cs-CZ" sz="2000" dirty="0"/>
            </a:br>
            <a:endParaRPr lang="cs-CZ" sz="2000" dirty="0"/>
          </a:p>
          <a:p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2000" y="358538"/>
            <a:ext cx="8967600" cy="713571"/>
          </a:xfrm>
        </p:spPr>
        <p:txBody>
          <a:bodyPr/>
          <a:lstStyle/>
          <a:p>
            <a:r>
              <a:rPr lang="cs-CZ" sz="2800" dirty="0"/>
              <a:t>Platební terminál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4</a:t>
            </a:fld>
            <a:endParaRPr lang="de-AT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77" y="1136592"/>
            <a:ext cx="1962905" cy="18899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27" y="6102569"/>
            <a:ext cx="2233145" cy="448766"/>
          </a:xfrm>
          <a:prstGeom prst="rect">
            <a:avLst/>
          </a:prstGeom>
        </p:spPr>
      </p:pic>
      <p:pic>
        <p:nvPicPr>
          <p:cNvPr id="1026" name="Picture 2" descr="https://lh4.googleusercontent.com/X2GYu_wvOqaSInYceb8uR2oBFObx4NH7_SdWZqq2oRo-I_T-lV4J0OIlht7x-qBcX5PLmJP4pMUBE0JbHYrsYW0dE47-muEgGwCptk79VqldJNwFs7KrEPc_AK4kNamkUxvISJLAnZ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55" y="3702998"/>
            <a:ext cx="2492065" cy="10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529836" y="1032667"/>
            <a:ext cx="8967600" cy="455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endParaRPr lang="cs-CZ" sz="1400" b="1" dirty="0"/>
          </a:p>
          <a:p>
            <a:pPr lvl="0" algn="just"/>
            <a:r>
              <a:rPr lang="cs-CZ" sz="1600" b="1" dirty="0"/>
              <a:t>Nová aplikace </a:t>
            </a:r>
            <a:r>
              <a:rPr lang="cs-CZ" sz="1600" dirty="0"/>
              <a:t>GP TOM - umožní používat </a:t>
            </a:r>
            <a:r>
              <a:rPr lang="cs-CZ" sz="1600" b="1" dirty="0"/>
              <a:t>mobilní telefon jako platební terminál </a:t>
            </a:r>
            <a:r>
              <a:rPr lang="cs-CZ" sz="1600" dirty="0"/>
              <a:t>(přijímat jím platby kartou), aplikace ke stažení z obchodu Google Play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r>
              <a:rPr lang="cs-CZ" sz="1600" b="1" dirty="0">
                <a:solidFill>
                  <a:srgbClr val="00497B"/>
                </a:solidFill>
              </a:rPr>
              <a:t>Jaké jsou parametry?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vhodné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řešení pro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entity veřejného a neziskového sektoru 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jakýkoliv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předpokládaný objem transakcí nebo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nepravidelné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využití terminálu.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 pro telefony s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Androidem verze 8.x a vyšší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vybavené NFC čipem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 karty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evidovat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platby v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hotovosti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stvrzenka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transakci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e-mailem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přes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sz="1600" dirty="0"/>
          </a:p>
        </p:txBody>
      </p:sp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469200" y="436935"/>
            <a:ext cx="8967600" cy="449117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/>
              <a:t>Terminál v mobilu – revoluce v přijímání karet</a:t>
            </a:r>
            <a:r>
              <a:rPr lang="cs-CZ" dirty="0"/>
              <a:t> </a:t>
            </a:r>
            <a:endParaRPr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C5009AF-1DF6-4353-9E55-BBB6CABD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56" y="3520532"/>
            <a:ext cx="3729638" cy="2428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1F55CC-8442-4487-81E6-BDDCA3487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27" y="6102569"/>
            <a:ext cx="2233145" cy="44876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3E0A411-E815-4801-9A5D-3988A0325D74}"/>
              </a:ext>
            </a:extLst>
          </p:cNvPr>
          <p:cNvSpPr txBox="1"/>
          <p:nvPr/>
        </p:nvSpPr>
        <p:spPr>
          <a:xfrm>
            <a:off x="408564" y="4165905"/>
            <a:ext cx="535923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solidFill>
                  <a:srgbClr val="00497B"/>
                </a:solidFill>
                <a:latin typeface="Arial" charset="0"/>
                <a:cs typeface="Arial" charset="0"/>
              </a:rPr>
              <a:t>Bezpečnost především</a:t>
            </a: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aplikace GP TOM disponuje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unikátní proměnlivou klávesnici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která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mění pozici čísel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klávesnici před každým zadáním PIN (u transakce nad schválený limit). Zadávání PIN je tak pro nakupujícího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zcela  bezpečné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 descr="GP tom - Apps on Google Play">
            <a:extLst>
              <a:ext uri="{FF2B5EF4-FFF2-40B4-BE49-F238E27FC236}">
                <a16:creationId xmlns:a16="http://schemas.microsoft.com/office/drawing/2014/main" id="{F814FEBE-5C65-4635-9748-AFF8915C1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83" y="231713"/>
            <a:ext cx="882625" cy="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74875E1-6E8C-4367-B02A-8F5C5E1FC091}"/>
              </a:ext>
            </a:extLst>
          </p:cNvPr>
          <p:cNvCxnSpPr>
            <a:cxnSpLocks/>
          </p:cNvCxnSpPr>
          <p:nvPr/>
        </p:nvCxnSpPr>
        <p:spPr>
          <a:xfrm>
            <a:off x="6032372" y="3337468"/>
            <a:ext cx="0" cy="26111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19FC57-2553-4E0F-ABDF-3D9D93DE7C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82050" y="6192000"/>
            <a:ext cx="61755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Strana </a:t>
            </a:r>
            <a:fld id="{00000000-1234-1234-1234-123412341234}" type="slidenum">
              <a:rPr lang="cs-CZ" smtClean="0"/>
              <a:pPr/>
              <a:t>6</a:t>
            </a:fld>
            <a:endParaRPr/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A2417085-F555-4CAF-85CE-A8F473544921}"/>
              </a:ext>
            </a:extLst>
          </p:cNvPr>
          <p:cNvGrpSpPr>
            <a:grpSpLocks/>
          </p:cNvGrpSpPr>
          <p:nvPr/>
        </p:nvGrpSpPr>
        <p:grpSpPr bwMode="auto">
          <a:xfrm>
            <a:off x="4820613" y="737197"/>
            <a:ext cx="4161790" cy="5224462"/>
            <a:chOff x="4447" y="132"/>
            <a:chExt cx="6554" cy="8228"/>
          </a:xfrm>
        </p:grpSpPr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A24DD362-4070-41ED-9578-5A5CDBD68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" y="132"/>
              <a:ext cx="3845" cy="8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C269893-FB3E-4D75-9DBA-03B7BA22D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875"/>
              <a:ext cx="5551" cy="349"/>
            </a:xfrm>
            <a:custGeom>
              <a:avLst/>
              <a:gdLst>
                <a:gd name="T0" fmla="+- 0 4447 4447"/>
                <a:gd name="T1" fmla="*/ T0 w 5551"/>
                <a:gd name="T2" fmla="+- 0 875 875"/>
                <a:gd name="T3" fmla="*/ 875 h 349"/>
                <a:gd name="T4" fmla="+- 0 9997 4447"/>
                <a:gd name="T5" fmla="*/ T4 w 5551"/>
                <a:gd name="T6" fmla="+- 0 875 875"/>
                <a:gd name="T7" fmla="*/ 875 h 349"/>
                <a:gd name="T8" fmla="+- 0 9997 4447"/>
                <a:gd name="T9" fmla="*/ T8 w 5551"/>
                <a:gd name="T10" fmla="+- 0 1224 875"/>
                <a:gd name="T11" fmla="*/ 1224 h 3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551" h="349">
                  <a:moveTo>
                    <a:pt x="0" y="0"/>
                  </a:moveTo>
                  <a:lnTo>
                    <a:pt x="5550" y="0"/>
                  </a:lnTo>
                  <a:lnTo>
                    <a:pt x="5550" y="349"/>
                  </a:lnTo>
                </a:path>
              </a:pathLst>
            </a:custGeom>
            <a:noFill/>
            <a:ln w="12700">
              <a:solidFill>
                <a:srgbClr val="FFD1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19F49D1-41BB-4667-99C2-FE45C8FCB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375"/>
              <a:ext cx="3410" cy="299"/>
            </a:xfrm>
            <a:custGeom>
              <a:avLst/>
              <a:gdLst>
                <a:gd name="T0" fmla="+- 0 7857 4447"/>
                <a:gd name="T1" fmla="*/ T0 w 3410"/>
                <a:gd name="T2" fmla="+- 0 1376 1376"/>
                <a:gd name="T3" fmla="*/ 1376 h 299"/>
                <a:gd name="T4" fmla="+- 0 5699 4447"/>
                <a:gd name="T5" fmla="*/ T4 w 3410"/>
                <a:gd name="T6" fmla="+- 0 1376 1376"/>
                <a:gd name="T7" fmla="*/ 1376 h 299"/>
                <a:gd name="T8" fmla="+- 0 5699 4447"/>
                <a:gd name="T9" fmla="*/ T8 w 3410"/>
                <a:gd name="T10" fmla="+- 0 1674 1376"/>
                <a:gd name="T11" fmla="*/ 1674 h 299"/>
                <a:gd name="T12" fmla="+- 0 4447 4447"/>
                <a:gd name="T13" fmla="*/ T12 w 3410"/>
                <a:gd name="T14" fmla="+- 0 1674 1376"/>
                <a:gd name="T15" fmla="*/ 1674 h 2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410" h="299">
                  <a:moveTo>
                    <a:pt x="3410" y="0"/>
                  </a:moveTo>
                  <a:lnTo>
                    <a:pt x="1252" y="0"/>
                  </a:lnTo>
                  <a:lnTo>
                    <a:pt x="1252" y="298"/>
                  </a:lnTo>
                  <a:lnTo>
                    <a:pt x="0" y="298"/>
                  </a:lnTo>
                </a:path>
              </a:pathLst>
            </a:custGeom>
            <a:noFill/>
            <a:ln w="12700">
              <a:solidFill>
                <a:srgbClr val="FFD1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80DC314-256D-4DB7-8CF3-FD55F118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059"/>
              <a:ext cx="3166" cy="526"/>
            </a:xfrm>
            <a:custGeom>
              <a:avLst/>
              <a:gdLst>
                <a:gd name="T0" fmla="+- 0 4447 4447"/>
                <a:gd name="T1" fmla="*/ T0 w 3166"/>
                <a:gd name="T2" fmla="+- 0 2369 2060"/>
                <a:gd name="T3" fmla="*/ 2369 h 310"/>
                <a:gd name="T4" fmla="+- 0 5651 4447"/>
                <a:gd name="T5" fmla="*/ T4 w 3166"/>
                <a:gd name="T6" fmla="+- 0 2369 2060"/>
                <a:gd name="T7" fmla="*/ 2369 h 310"/>
                <a:gd name="T8" fmla="+- 0 5651 4447"/>
                <a:gd name="T9" fmla="*/ T8 w 3166"/>
                <a:gd name="T10" fmla="+- 0 2060 2060"/>
                <a:gd name="T11" fmla="*/ 2060 h 310"/>
                <a:gd name="T12" fmla="+- 0 7613 4447"/>
                <a:gd name="T13" fmla="*/ T12 w 3166"/>
                <a:gd name="T14" fmla="+- 0 2060 2060"/>
                <a:gd name="T15" fmla="*/ 2060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166" h="310">
                  <a:moveTo>
                    <a:pt x="0" y="309"/>
                  </a:moveTo>
                  <a:lnTo>
                    <a:pt x="1204" y="309"/>
                  </a:lnTo>
                  <a:lnTo>
                    <a:pt x="1204" y="0"/>
                  </a:lnTo>
                  <a:lnTo>
                    <a:pt x="3166" y="0"/>
                  </a:lnTo>
                </a:path>
              </a:pathLst>
            </a:custGeom>
            <a:noFill/>
            <a:ln w="12700">
              <a:solidFill>
                <a:srgbClr val="FFD1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5D8D69D-1C0A-420F-BFCA-863AB676F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5894"/>
              <a:ext cx="3166" cy="133"/>
            </a:xfrm>
            <a:custGeom>
              <a:avLst/>
              <a:gdLst>
                <a:gd name="T0" fmla="+- 0 4447 4447"/>
                <a:gd name="T1" fmla="*/ T0 w 2979"/>
                <a:gd name="T2" fmla="+- 0 5409 5409"/>
                <a:gd name="T3" fmla="*/ 5409 h 598"/>
                <a:gd name="T4" fmla="+- 0 5651 4447"/>
                <a:gd name="T5" fmla="*/ T4 w 2979"/>
                <a:gd name="T6" fmla="+- 0 5409 5409"/>
                <a:gd name="T7" fmla="*/ 5409 h 598"/>
                <a:gd name="T8" fmla="+- 0 5651 4447"/>
                <a:gd name="T9" fmla="*/ T8 w 2979"/>
                <a:gd name="T10" fmla="+- 0 6006 5409"/>
                <a:gd name="T11" fmla="*/ 6006 h 598"/>
                <a:gd name="T12" fmla="+- 0 7425 4447"/>
                <a:gd name="T13" fmla="*/ T12 w 2979"/>
                <a:gd name="T14" fmla="+- 0 6006 5409"/>
                <a:gd name="T15" fmla="*/ 6006 h 5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979" h="598">
                  <a:moveTo>
                    <a:pt x="0" y="0"/>
                  </a:moveTo>
                  <a:lnTo>
                    <a:pt x="1204" y="0"/>
                  </a:lnTo>
                  <a:lnTo>
                    <a:pt x="1204" y="597"/>
                  </a:lnTo>
                  <a:lnTo>
                    <a:pt x="2978" y="597"/>
                  </a:lnTo>
                </a:path>
              </a:pathLst>
            </a:custGeom>
            <a:noFill/>
            <a:ln w="12700">
              <a:solidFill>
                <a:srgbClr val="FFD1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0325FD2-3F92-4B04-A9B4-0A3023E3A3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47" y="4538"/>
              <a:ext cx="3410" cy="72"/>
            </a:xfrm>
            <a:custGeom>
              <a:avLst/>
              <a:gdLst>
                <a:gd name="T0" fmla="+- 0 4447 4447"/>
                <a:gd name="T1" fmla="*/ T0 w 6212"/>
                <a:gd name="T2" fmla="+- 0 4610 4610"/>
                <a:gd name="T3" fmla="*/ 4610 h 140"/>
                <a:gd name="T4" fmla="+- 0 5651 4447"/>
                <a:gd name="T5" fmla="*/ T4 w 6212"/>
                <a:gd name="T6" fmla="+- 0 4610 4610"/>
                <a:gd name="T7" fmla="*/ 4610 h 140"/>
                <a:gd name="T8" fmla="+- 0 5651 4447"/>
                <a:gd name="T9" fmla="*/ T8 w 6212"/>
                <a:gd name="T10" fmla="+- 0 4750 4610"/>
                <a:gd name="T11" fmla="*/ 4750 h 140"/>
                <a:gd name="T12" fmla="+- 0 10658 4447"/>
                <a:gd name="T13" fmla="*/ T12 w 6212"/>
                <a:gd name="T14" fmla="+- 0 4750 4610"/>
                <a:gd name="T15" fmla="*/ 4750 h 1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212" h="140">
                  <a:moveTo>
                    <a:pt x="0" y="0"/>
                  </a:moveTo>
                  <a:lnTo>
                    <a:pt x="1204" y="0"/>
                  </a:lnTo>
                  <a:lnTo>
                    <a:pt x="1204" y="140"/>
                  </a:lnTo>
                  <a:lnTo>
                    <a:pt x="6211" y="140"/>
                  </a:lnTo>
                </a:path>
              </a:pathLst>
            </a:custGeom>
            <a:noFill/>
            <a:ln w="12700">
              <a:solidFill>
                <a:srgbClr val="FFD1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2" name="Text Box 7">
            <a:extLst>
              <a:ext uri="{FF2B5EF4-FFF2-40B4-BE49-F238E27FC236}">
                <a16:creationId xmlns:a16="http://schemas.microsoft.com/office/drawing/2014/main" id="{66B609FE-780D-4341-8640-3DB188AE8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80" y="1192161"/>
            <a:ext cx="2745233" cy="343818"/>
          </a:xfrm>
          <a:prstGeom prst="rect">
            <a:avLst/>
          </a:prstGeom>
          <a:solidFill>
            <a:srgbClr val="FFD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Záložka uzávěrky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EB172AEF-537B-4821-B2D5-1824FB22B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80" y="1724385"/>
            <a:ext cx="2745233" cy="343818"/>
          </a:xfrm>
          <a:prstGeom prst="rect">
            <a:avLst/>
          </a:prstGeom>
          <a:solidFill>
            <a:srgbClr val="FFD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Záložka platby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A88E1E4F-A38A-4E09-9EF4-620BDAC30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79" y="2256609"/>
            <a:ext cx="2745233" cy="320675"/>
          </a:xfrm>
          <a:prstGeom prst="rect">
            <a:avLst/>
          </a:prstGeom>
          <a:solidFill>
            <a:srgbClr val="FFD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 platební metody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7074D08E-B30B-4F06-B55D-B92AE0F3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79" y="2765690"/>
            <a:ext cx="2745233" cy="320674"/>
          </a:xfrm>
          <a:prstGeom prst="rect">
            <a:avLst/>
          </a:prstGeom>
          <a:solidFill>
            <a:srgbClr val="FFD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Referenční číslo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D0542BAB-665E-4AF7-8EAD-CCFA1F77A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79" y="3296517"/>
            <a:ext cx="2745233" cy="320674"/>
          </a:xfrm>
          <a:prstGeom prst="rect">
            <a:avLst/>
          </a:prstGeom>
          <a:solidFill>
            <a:srgbClr val="FFD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Ikona se stavem transakce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9E0C955E-5B92-4710-80D1-34E42E3A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80" y="3790707"/>
            <a:ext cx="2745233" cy="320674"/>
          </a:xfrm>
          <a:prstGeom prst="rect">
            <a:avLst/>
          </a:prstGeom>
          <a:solidFill>
            <a:srgbClr val="FFD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b="1" dirty="0">
                <a:solidFill>
                  <a:srgbClr val="231F20"/>
                </a:solidFill>
                <a:latin typeface="Arial" panose="020B0604020202020204" pitchFamily="34" charset="0"/>
              </a:rPr>
              <a:t>Částka a měna, čas</a:t>
            </a:r>
          </a:p>
        </p:txBody>
      </p:sp>
      <p:sp>
        <p:nvSpPr>
          <p:cNvPr id="28" name="Text Box 1">
            <a:extLst>
              <a:ext uri="{FF2B5EF4-FFF2-40B4-BE49-F238E27FC236}">
                <a16:creationId xmlns:a16="http://schemas.microsoft.com/office/drawing/2014/main" id="{7C490C56-354F-4734-92A4-98BA41EC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80" y="4265031"/>
            <a:ext cx="2745233" cy="320833"/>
          </a:xfrm>
          <a:prstGeom prst="rect">
            <a:avLst/>
          </a:prstGeom>
          <a:solidFill>
            <a:srgbClr val="FFD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Seskupení podle dnů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BFF0E886-FBEC-44F0-B682-785F2C046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962" y="56336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241" tIns="2221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A56DE3BA-A788-4B4B-BB94-EE13D3A9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962" y="102056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cs-CZ" altLang="cs-CZ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F2BEDB65-5042-44BF-ADA0-D22DE790B54D}"/>
              </a:ext>
            </a:extLst>
          </p:cNvPr>
          <p:cNvSpPr>
            <a:spLocks/>
          </p:cNvSpPr>
          <p:nvPr/>
        </p:nvSpPr>
        <p:spPr bwMode="auto">
          <a:xfrm>
            <a:off x="4820613" y="4796506"/>
            <a:ext cx="2941002" cy="531475"/>
          </a:xfrm>
          <a:custGeom>
            <a:avLst/>
            <a:gdLst>
              <a:gd name="T0" fmla="+- 0 4447 4447"/>
              <a:gd name="T1" fmla="*/ T0 w 6212"/>
              <a:gd name="T2" fmla="+- 0 4610 4610"/>
              <a:gd name="T3" fmla="*/ 4610 h 140"/>
              <a:gd name="T4" fmla="+- 0 5651 4447"/>
              <a:gd name="T5" fmla="*/ T4 w 6212"/>
              <a:gd name="T6" fmla="+- 0 4610 4610"/>
              <a:gd name="T7" fmla="*/ 4610 h 140"/>
              <a:gd name="T8" fmla="+- 0 5651 4447"/>
              <a:gd name="T9" fmla="*/ T8 w 6212"/>
              <a:gd name="T10" fmla="+- 0 4750 4610"/>
              <a:gd name="T11" fmla="*/ 4750 h 140"/>
              <a:gd name="T12" fmla="+- 0 10658 4447"/>
              <a:gd name="T13" fmla="*/ T12 w 6212"/>
              <a:gd name="T14" fmla="+- 0 4750 4610"/>
              <a:gd name="T15" fmla="*/ 4750 h 1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6212" h="140">
                <a:moveTo>
                  <a:pt x="0" y="0"/>
                </a:moveTo>
                <a:lnTo>
                  <a:pt x="1204" y="0"/>
                </a:lnTo>
                <a:lnTo>
                  <a:pt x="1204" y="140"/>
                </a:lnTo>
                <a:lnTo>
                  <a:pt x="6211" y="140"/>
                </a:lnTo>
              </a:path>
            </a:pathLst>
          </a:custGeom>
          <a:noFill/>
          <a:ln w="12700">
            <a:solidFill>
              <a:srgbClr val="FFD1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Text Box 1">
            <a:extLst>
              <a:ext uri="{FF2B5EF4-FFF2-40B4-BE49-F238E27FC236}">
                <a16:creationId xmlns:a16="http://schemas.microsoft.com/office/drawing/2014/main" id="{535E6FB3-33D4-4363-8F63-01D2BCF9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80" y="4796506"/>
            <a:ext cx="2745233" cy="320833"/>
          </a:xfrm>
          <a:prstGeom prst="rect">
            <a:avLst/>
          </a:prstGeom>
          <a:solidFill>
            <a:srgbClr val="FFD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Tlačítko pro zadání platby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D5C8A6A1-8077-4057-BE13-FA644DC020B8}"/>
              </a:ext>
            </a:extLst>
          </p:cNvPr>
          <p:cNvSpPr>
            <a:spLocks/>
          </p:cNvSpPr>
          <p:nvPr/>
        </p:nvSpPr>
        <p:spPr bwMode="auto">
          <a:xfrm>
            <a:off x="4694269" y="3043428"/>
            <a:ext cx="2980527" cy="109651"/>
          </a:xfrm>
          <a:custGeom>
            <a:avLst/>
            <a:gdLst>
              <a:gd name="T0" fmla="+- 0 4447 4447"/>
              <a:gd name="T1" fmla="*/ T0 w 6212"/>
              <a:gd name="T2" fmla="+- 0 4610 4610"/>
              <a:gd name="T3" fmla="*/ 4610 h 140"/>
              <a:gd name="T4" fmla="+- 0 5651 4447"/>
              <a:gd name="T5" fmla="*/ T4 w 6212"/>
              <a:gd name="T6" fmla="+- 0 4610 4610"/>
              <a:gd name="T7" fmla="*/ 4610 h 140"/>
              <a:gd name="T8" fmla="+- 0 5651 4447"/>
              <a:gd name="T9" fmla="*/ T8 w 6212"/>
              <a:gd name="T10" fmla="+- 0 4750 4610"/>
              <a:gd name="T11" fmla="*/ 4750 h 140"/>
              <a:gd name="T12" fmla="+- 0 10658 4447"/>
              <a:gd name="T13" fmla="*/ T12 w 6212"/>
              <a:gd name="T14" fmla="+- 0 4750 4610"/>
              <a:gd name="T15" fmla="*/ 4750 h 1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6212" h="140">
                <a:moveTo>
                  <a:pt x="0" y="0"/>
                </a:moveTo>
                <a:lnTo>
                  <a:pt x="1204" y="0"/>
                </a:lnTo>
                <a:lnTo>
                  <a:pt x="1204" y="140"/>
                </a:lnTo>
                <a:lnTo>
                  <a:pt x="6211" y="140"/>
                </a:lnTo>
              </a:path>
            </a:pathLst>
          </a:custGeom>
          <a:noFill/>
          <a:ln w="12700">
            <a:solidFill>
              <a:srgbClr val="FFD1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A913AFCF-4509-40DF-97BB-4D75ABB7BAE5}"/>
              </a:ext>
            </a:extLst>
          </p:cNvPr>
          <p:cNvSpPr>
            <a:spLocks/>
          </p:cNvSpPr>
          <p:nvPr/>
        </p:nvSpPr>
        <p:spPr bwMode="auto">
          <a:xfrm>
            <a:off x="4820612" y="4043853"/>
            <a:ext cx="3961438" cy="118919"/>
          </a:xfrm>
          <a:custGeom>
            <a:avLst/>
            <a:gdLst>
              <a:gd name="T0" fmla="+- 0 4447 4447"/>
              <a:gd name="T1" fmla="*/ T0 w 2979"/>
              <a:gd name="T2" fmla="+- 0 5409 5409"/>
              <a:gd name="T3" fmla="*/ 5409 h 598"/>
              <a:gd name="T4" fmla="+- 0 5651 4447"/>
              <a:gd name="T5" fmla="*/ T4 w 2979"/>
              <a:gd name="T6" fmla="+- 0 5409 5409"/>
              <a:gd name="T7" fmla="*/ 5409 h 598"/>
              <a:gd name="T8" fmla="+- 0 5651 4447"/>
              <a:gd name="T9" fmla="*/ T8 w 2979"/>
              <a:gd name="T10" fmla="+- 0 6006 5409"/>
              <a:gd name="T11" fmla="*/ 6006 h 598"/>
              <a:gd name="T12" fmla="+- 0 7425 4447"/>
              <a:gd name="T13" fmla="*/ T12 w 2979"/>
              <a:gd name="T14" fmla="+- 0 6006 5409"/>
              <a:gd name="T15" fmla="*/ 6006 h 5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979" h="598">
                <a:moveTo>
                  <a:pt x="0" y="0"/>
                </a:moveTo>
                <a:lnTo>
                  <a:pt x="1204" y="0"/>
                </a:lnTo>
                <a:lnTo>
                  <a:pt x="1204" y="597"/>
                </a:lnTo>
                <a:lnTo>
                  <a:pt x="2978" y="597"/>
                </a:lnTo>
              </a:path>
            </a:pathLst>
          </a:custGeom>
          <a:noFill/>
          <a:ln w="12700">
            <a:solidFill>
              <a:srgbClr val="FFD1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Google Shape;61;p8">
            <a:extLst>
              <a:ext uri="{FF2B5EF4-FFF2-40B4-BE49-F238E27FC236}">
                <a16:creationId xmlns:a16="http://schemas.microsoft.com/office/drawing/2014/main" id="{204805B0-3853-45C1-92F6-871514906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000" y="252000"/>
            <a:ext cx="89676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B"/>
              </a:buClr>
              <a:buSzPts val="3200"/>
              <a:buFont typeface="Arial"/>
              <a:buNone/>
            </a:pPr>
            <a:r>
              <a:rPr lang="cs-CZ" sz="2800" dirty="0"/>
              <a:t>Aplikace GP TOM </a:t>
            </a:r>
            <a:endParaRPr sz="2800" dirty="0"/>
          </a:p>
        </p:txBody>
      </p:sp>
      <p:pic>
        <p:nvPicPr>
          <p:cNvPr id="1026" name="Picture 2" descr="GP tom - Apps on Google Play">
            <a:extLst>
              <a:ext uri="{FF2B5EF4-FFF2-40B4-BE49-F238E27FC236}">
                <a16:creationId xmlns:a16="http://schemas.microsoft.com/office/drawing/2014/main" id="{61B10133-6BB7-4E85-8C75-6B0C695B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" y="4692321"/>
            <a:ext cx="1145113" cy="11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0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A49FF28F-DC88-4299-AA12-3260A15DC13E}"/>
              </a:ext>
            </a:extLst>
          </p:cNvPr>
          <p:cNvSpPr/>
          <p:nvPr/>
        </p:nvSpPr>
        <p:spPr>
          <a:xfrm>
            <a:off x="282011" y="4236440"/>
            <a:ext cx="9417466" cy="16687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7</a:t>
            </a:fld>
            <a:endParaRPr lang="de-AT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26" y="6182862"/>
            <a:ext cx="2233145" cy="44876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56183" y="417977"/>
            <a:ext cx="567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rPr>
              <a:t>Platební brána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56183" y="1149165"/>
            <a:ext cx="5676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cs-CZ" sz="1600" dirty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rPr>
              <a:t>rychlé a bezpečné platby,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nejen platební kartou </a:t>
            </a:r>
            <a:b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sz="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GPwebpay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cs-CZ" sz="1600" dirty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rPr>
              <a:t>nejoblíbenější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řešení na českém trhu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cs-CZ" sz="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dostupná 24 hodin denně, 365 dní v roce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cs-CZ" sz="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implementace do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Vašeho řešení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- portál občana / </a:t>
            </a:r>
            <a:b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e-shopu městských služeb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cs-CZ" sz="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responzivní design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- platební brána se korektně zobrazí na mobilním telefonu / tabletu / notebooku nebo klasickém počítači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7" descr="https://lh4.googleusercontent.com/vMJyQH760XFvTFvzXuuIALRLnBUlxiLYJY8Av2dwkDtHnxCNVTl_SQvIthDUgeel5WkmLbpw_5wA-2Uyriv4md8gEgMjpZdTWCWH1TnAfsOCuyEngvGqvLuTxNSrNAIdtVRTEodKi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40" y="1031066"/>
            <a:ext cx="3377989" cy="24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2805" y="3580995"/>
            <a:ext cx="9043417" cy="232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541" indent="-285750" fontAlgn="base"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Push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platby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- funkce umožňuje vytvořit požadavek na zaplacení (tzv. platební odkaz), který lze velmi jednoduše přidat do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elektronické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komunikace (např. email) s vašimi občany </a:t>
            </a:r>
          </a:p>
          <a:p>
            <a:pPr marL="368541" indent="-285750" fontAlgn="base">
              <a:buFontTx/>
              <a:buChar char="-"/>
            </a:pP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791" fontAlgn="base"/>
            <a:r>
              <a:rPr lang="cs-CZ" sz="1600" b="1" dirty="0">
                <a:solidFill>
                  <a:srgbClr val="004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Chytrá platební brána s rozúčtováním</a:t>
            </a:r>
          </a:p>
          <a:p>
            <a:pPr marL="82791" fontAlgn="base"/>
            <a:endParaRPr lang="cs-CZ" sz="400" b="1" dirty="0">
              <a:solidFill>
                <a:srgbClr val="004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791" fontAlgn="base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Nová služba ČS, GP a spol.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s.r.o. umožňuje oproti klasické platební bráně navíc:</a:t>
            </a:r>
          </a:p>
          <a:p>
            <a:pPr marL="508250" indent="-285750">
              <a:lnSpc>
                <a:spcPct val="115000"/>
              </a:lnSpc>
              <a:buSzPts val="1400"/>
              <a:buFont typeface="Courier New" panose="02070309020205020404" pitchFamily="49" charset="0"/>
              <a:buChar char="o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zasílat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úhrady na neomezený počet běžných účtů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jednou platební bránou lze obsáhnout všechny agendy municipality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včetně příspěvkových a dalších organizací</a:t>
            </a:r>
          </a:p>
          <a:p>
            <a:pPr marL="508250" indent="-285750">
              <a:lnSpc>
                <a:spcPct val="115000"/>
              </a:lnSpc>
              <a:buSzPts val="1400"/>
              <a:buFont typeface="Courier New" panose="02070309020205020404" pitchFamily="49" charset="0"/>
              <a:buChar char="o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eviduje jednotlivé poplatkové agendy, generuje výzvy k úhradě, zpracovává automatizovaně všechny příchozí platby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7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864098"/>
          </a:xfrm>
        </p:spPr>
        <p:txBody>
          <a:bodyPr/>
          <a:lstStyle/>
          <a:p>
            <a:r>
              <a:rPr lang="cs-CZ" sz="2800" dirty="0"/>
              <a:t>Dotační poradenství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8</a:t>
            </a:fld>
            <a:endParaRPr lang="de-AT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AEC6941-E8BA-49E5-957E-98C8EFC3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8" y="1396674"/>
            <a:ext cx="8967602" cy="3456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Ve spolupráci s </a:t>
            </a:r>
            <a:r>
              <a:rPr lang="cs-CZ" altLang="cs-CZ" sz="1600" b="1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Erste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600" b="1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Grantika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altLang="cs-CZ" sz="1600" b="1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Advisory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 a.s.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, přední českou poradenskou společností patřící do Finanční skupiny České spořitelny nabízíme členům SMS ČR 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služby projektového poradenství a dotačního managementu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1600" b="1" dirty="0">
                <a:solidFill>
                  <a:srgbClr val="0049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 společnosti: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lang="pl-PL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a trhu již od roku 2000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zajištění komplexního dotačního cyklu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pobočky na území celé ČR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úspěšnost schválení projektů  94%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počet podaných projektů – více než 3 700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objem získaných dotací – více než 20 mld. CZK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1030" name="Picture 6" descr="Erste Grantika Advisory, a.s.">
            <a:extLst>
              <a:ext uri="{FF2B5EF4-FFF2-40B4-BE49-F238E27FC236}">
                <a16:creationId xmlns:a16="http://schemas.microsoft.com/office/drawing/2014/main" id="{5AD182CC-DCC5-44AE-ACB2-009043E4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23" y="3429000"/>
            <a:ext cx="285750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6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2000" y="252000"/>
            <a:ext cx="8967600" cy="864098"/>
          </a:xfrm>
        </p:spPr>
        <p:txBody>
          <a:bodyPr/>
          <a:lstStyle/>
          <a:p>
            <a:r>
              <a:rPr lang="cs-CZ" sz="2800" dirty="0"/>
              <a:t>Dotační poradenství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Strana </a:t>
            </a:r>
            <a:fld id="{26E76F1F-475F-482A-A2C6-CD2E081FF2E5}" type="slidenum">
              <a:rPr lang="de-DE" smtClean="0"/>
              <a:t>9</a:t>
            </a:fld>
            <a:endParaRPr lang="de-AT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AEC6941-E8BA-49E5-957E-98C8EFC3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900" y="1174724"/>
            <a:ext cx="8967602" cy="496400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1600" b="1" dirty="0">
                <a:solidFill>
                  <a:srgbClr val="0049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Projektové poradenství / Příprava žádosti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posouzení projektového záměru ve vztahu k dostupným dotačním titulům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vypracování a podání žádosti o dotaci 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zpracování studie proveditelnosti, finanční analýzy, finanční plánování a dlouhodobé modelování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monitoring termínů klíčových pro podání žádosti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poradenství při zajištění povinných a nepovinných příloh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endParaRPr lang="cs-CZ" altLang="cs-CZ" sz="1600" b="1" dirty="0">
              <a:solidFill>
                <a:srgbClr val="00497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1600" b="1" dirty="0">
                <a:solidFill>
                  <a:srgbClr val="0049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Dotační management / Administrace projektu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včasné vyhodnocení rizik, sledování průběhu realizace projektu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revize harmonogramu a indikátorů projektu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monitoring realizace projektu v souladu se žádostí o dotaci a výběrovým řízením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finanční řízení projektu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provedení změnových řízení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splnění povinné publicity</a:t>
            </a:r>
          </a:p>
          <a:p>
            <a:pPr marL="295275" indent="-285750" eaLnBrk="1" hangingPunct="1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zpracování mandatorních reportů poskytovateli dotace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448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ce_CSKB.potx" id="{B4B3C347-A348-EF4F-B38B-93373AA5C88C}" vid="{AA7A2F34-2FD4-8342-A626-9346C4EFC92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prezentce_CSKB (1)</Template>
  <TotalTime>1519</TotalTime>
  <Words>1100</Words>
  <Application>Microsoft Office PowerPoint</Application>
  <PresentationFormat>A4 (210 × 297 mm)</PresentationFormat>
  <Paragraphs>178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Motiv Office</vt:lpstr>
      <vt:lpstr>Prezentace aplikace PowerPoint</vt:lpstr>
      <vt:lpstr>Prezentace aplikace PowerPoint</vt:lpstr>
      <vt:lpstr>Analýza hospodaření pro města a obce</vt:lpstr>
      <vt:lpstr>Platební terminál</vt:lpstr>
      <vt:lpstr>Terminál v mobilu – revoluce v přijímání karet </vt:lpstr>
      <vt:lpstr>Aplikace GP TOM </vt:lpstr>
      <vt:lpstr>Prezentace aplikace PowerPoint</vt:lpstr>
      <vt:lpstr>Dotační poradenství </vt:lpstr>
      <vt:lpstr>Dotační poradenství </vt:lpstr>
      <vt:lpstr>Zvýhodněné financování pro členy SMS ČR</vt:lpstr>
      <vt:lpstr>Kontakty </vt:lpstr>
      <vt:lpstr>Děkuji za pozornost</vt:lpstr>
    </vt:vector>
  </TitlesOfParts>
  <Company>Česká spořitelna,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Roubalová Viola</dc:creator>
  <cp:lastModifiedBy>Uživatel systému Windows</cp:lastModifiedBy>
  <cp:revision>69</cp:revision>
  <dcterms:created xsi:type="dcterms:W3CDTF">2017-11-08T13:10:01Z</dcterms:created>
  <dcterms:modified xsi:type="dcterms:W3CDTF">2022-04-25T17:50:25Z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4c8a11-288c-4319-97a7-d17eb67ef1aa_Enabled">
    <vt:lpwstr>true</vt:lpwstr>
  </property>
  <property fmtid="{D5CDD505-2E9C-101B-9397-08002B2CF9AE}" pid="3" name="MSIP_Label_5a4c8a11-288c-4319-97a7-d17eb67ef1aa_SetDate">
    <vt:lpwstr>2021-11-11T21:22:06Z</vt:lpwstr>
  </property>
  <property fmtid="{D5CDD505-2E9C-101B-9397-08002B2CF9AE}" pid="4" name="MSIP_Label_5a4c8a11-288c-4319-97a7-d17eb67ef1aa_Method">
    <vt:lpwstr>Privileged</vt:lpwstr>
  </property>
  <property fmtid="{D5CDD505-2E9C-101B-9397-08002B2CF9AE}" pid="5" name="MSIP_Label_5a4c8a11-288c-4319-97a7-d17eb67ef1aa_Name">
    <vt:lpwstr>5a4c8a11-288c-4319-97a7-d17eb67ef1aa</vt:lpwstr>
  </property>
  <property fmtid="{D5CDD505-2E9C-101B-9397-08002B2CF9AE}" pid="6" name="MSIP_Label_5a4c8a11-288c-4319-97a7-d17eb67ef1aa_SiteId">
    <vt:lpwstr>e70aafb3-2e89-46a5-ba50-66803e8a4411</vt:lpwstr>
  </property>
  <property fmtid="{D5CDD505-2E9C-101B-9397-08002B2CF9AE}" pid="7" name="MSIP_Label_5a4c8a11-288c-4319-97a7-d17eb67ef1aa_ActionId">
    <vt:lpwstr>45626e39-611b-4698-aba2-7006cda2ebb0</vt:lpwstr>
  </property>
  <property fmtid="{D5CDD505-2E9C-101B-9397-08002B2CF9AE}" pid="8" name="MSIP_Label_5a4c8a11-288c-4319-97a7-d17eb67ef1aa_ContentBits">
    <vt:lpwstr>0</vt:lpwstr>
  </property>
</Properties>
</file>