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1056" r:id="rId4"/>
    <p:sldId id="1058" r:id="rId5"/>
    <p:sldId id="1057" r:id="rId6"/>
    <p:sldId id="273" r:id="rId7"/>
    <p:sldId id="269" r:id="rId8"/>
    <p:sldId id="267" r:id="rId9"/>
    <p:sldId id="268" r:id="rId10"/>
    <p:sldId id="260" r:id="rId11"/>
    <p:sldId id="271" r:id="rId12"/>
    <p:sldId id="257" r:id="rId13"/>
    <p:sldId id="270" r:id="rId14"/>
    <p:sldId id="272" r:id="rId15"/>
    <p:sldId id="287" r:id="rId16"/>
    <p:sldId id="274" r:id="rId17"/>
    <p:sldId id="276" r:id="rId18"/>
    <p:sldId id="289" r:id="rId19"/>
    <p:sldId id="264" r:id="rId20"/>
    <p:sldId id="1204" r:id="rId21"/>
    <p:sldId id="1209" r:id="rId22"/>
    <p:sldId id="1210" r:id="rId23"/>
    <p:sldId id="1205" r:id="rId24"/>
    <p:sldId id="288" r:id="rId25"/>
    <p:sldId id="285" r:id="rId26"/>
    <p:sldId id="1211" r:id="rId27"/>
    <p:sldId id="280" r:id="rId28"/>
    <p:sldId id="279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ichaela.novakova6\AppData\Local\Microsoft\Windows\INetCache\Content.Outlook\YTAKUUWH\graf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>
                <a:solidFill>
                  <a:schemeClr val="tx1"/>
                </a:solidFill>
              </a:rPr>
              <a:t>Vývoj</a:t>
            </a:r>
            <a:r>
              <a:rPr lang="cs-CZ" sz="2400" b="1" baseline="0" dirty="0">
                <a:solidFill>
                  <a:schemeClr val="tx1"/>
                </a:solidFill>
              </a:rPr>
              <a:t> počtu evidovaných dětských skupin</a:t>
            </a:r>
            <a:endParaRPr lang="en-US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List1!$E$9</c:f>
              <c:strCache>
                <c:ptCount val="1"/>
                <c:pt idx="0">
                  <c:v>Celkový počet 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825914439575591E-3"/>
                  <c:y val="1.62803566521692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D1-44BF-9CB5-60639438B58A}"/>
                </c:ext>
              </c:extLst>
            </c:dLbl>
            <c:dLbl>
              <c:idx val="1"/>
              <c:layout>
                <c:manualLayout>
                  <c:x val="1.6941971479858531E-3"/>
                  <c:y val="-1.40784748476855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D1-44BF-9CB5-60639438B58A}"/>
                </c:ext>
              </c:extLst>
            </c:dLbl>
            <c:dLbl>
              <c:idx val="2"/>
              <c:layout>
                <c:manualLayout>
                  <c:x val="1.6941971479857909E-3"/>
                  <c:y val="8.219107990562463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D1-44BF-9CB5-60639438B58A}"/>
                </c:ext>
              </c:extLst>
            </c:dLbl>
            <c:dLbl>
              <c:idx val="3"/>
              <c:layout>
                <c:manualLayout>
                  <c:x val="3.3883942959717062E-3"/>
                  <c:y val="9.988913840643565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D1-44BF-9CB5-60639438B58A}"/>
                </c:ext>
              </c:extLst>
            </c:dLbl>
            <c:dLbl>
              <c:idx val="4"/>
              <c:layout>
                <c:manualLayout>
                  <c:x val="1.6941971479857909E-3"/>
                  <c:y val="5.812369121729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D1-44BF-9CB5-60639438B58A}"/>
                </c:ext>
              </c:extLst>
            </c:dLbl>
            <c:dLbl>
              <c:idx val="5"/>
              <c:layout>
                <c:manualLayout>
                  <c:x val="1.0165182887915118E-2"/>
                  <c:y val="8.21910799056250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D1-44BF-9CB5-60639438B58A}"/>
                </c:ext>
              </c:extLst>
            </c:dLbl>
            <c:dLbl>
              <c:idx val="6"/>
              <c:layout>
                <c:manualLayout>
                  <c:x val="1.6941971479858531E-3"/>
                  <c:y val="8.21910799056255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D1-44BF-9CB5-60639438B58A}"/>
                </c:ext>
              </c:extLst>
            </c:dLbl>
            <c:dLbl>
              <c:idx val="7"/>
              <c:layout>
                <c:manualLayout>
                  <c:x val="0"/>
                  <c:y val="5.8123691217297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D1-44BF-9CB5-60639438B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List1!$F$8:$M$8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List1!$F$9:$M$9</c:f>
              <c:numCache>
                <c:formatCode>0</c:formatCode>
                <c:ptCount val="8"/>
                <c:pt idx="0">
                  <c:v>62</c:v>
                </c:pt>
                <c:pt idx="1">
                  <c:v>253</c:v>
                </c:pt>
                <c:pt idx="2">
                  <c:v>507</c:v>
                </c:pt>
                <c:pt idx="3">
                  <c:v>875</c:v>
                </c:pt>
                <c:pt idx="4">
                  <c:v>1018</c:v>
                </c:pt>
                <c:pt idx="5">
                  <c:v>1119</c:v>
                </c:pt>
                <c:pt idx="6">
                  <c:v>1198</c:v>
                </c:pt>
                <c:pt idx="7">
                  <c:v>1450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D1-44BF-9CB5-60639438B5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3899536"/>
        <c:axId val="473907024"/>
      </c:barChart>
      <c:catAx>
        <c:axId val="47389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3907024"/>
        <c:crosses val="autoZero"/>
        <c:auto val="1"/>
        <c:lblAlgn val="ctr"/>
        <c:lblOffset val="100"/>
        <c:noMultiLvlLbl val="0"/>
      </c:catAx>
      <c:valAx>
        <c:axId val="47390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7389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814AAD-8260-4121-9327-D862251CC94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87650C-A87B-46BD-854C-29FDDB3E8839}">
      <dgm:prSet custT="1"/>
      <dgm:spPr/>
      <dgm:t>
        <a:bodyPr/>
        <a:lstStyle/>
        <a:p>
          <a:r>
            <a:rPr lang="cs-CZ" sz="2800" dirty="0"/>
            <a:t>vytvoření dostatečné kapacity míst pro nejmenší děti </a:t>
          </a:r>
          <a:r>
            <a:rPr lang="cs-CZ" sz="2800" b="1" dirty="0"/>
            <a:t>v dětských skupinách zřízených dle zákona č. 247/2014 Sb</a:t>
          </a:r>
          <a:endParaRPr lang="en-US" sz="2800" dirty="0"/>
        </a:p>
      </dgm:t>
    </dgm:pt>
    <dgm:pt modelId="{50EE2F2F-A2E8-4F03-BCA0-0ACF0136EE7D}" type="parTrans" cxnId="{913170B0-8BEC-4542-B02D-81F770C2FBCD}">
      <dgm:prSet/>
      <dgm:spPr/>
      <dgm:t>
        <a:bodyPr/>
        <a:lstStyle/>
        <a:p>
          <a:endParaRPr lang="en-US"/>
        </a:p>
      </dgm:t>
    </dgm:pt>
    <dgm:pt modelId="{2780DFDD-36F0-4670-80B3-889850129E94}" type="sibTrans" cxnId="{913170B0-8BEC-4542-B02D-81F770C2FBCD}">
      <dgm:prSet/>
      <dgm:spPr/>
      <dgm:t>
        <a:bodyPr/>
        <a:lstStyle/>
        <a:p>
          <a:endParaRPr lang="en-US" dirty="0"/>
        </a:p>
      </dgm:t>
    </dgm:pt>
    <dgm:pt modelId="{9D6AE803-F9A9-4622-8A89-D116D1FECDB9}">
      <dgm:prSet/>
      <dgm:spPr/>
      <dgm:t>
        <a:bodyPr/>
        <a:lstStyle/>
        <a:p>
          <a:r>
            <a:rPr lang="cs-CZ" dirty="0"/>
            <a:t>zajištění finanční dostupnosti </a:t>
          </a:r>
          <a:endParaRPr lang="en-US" dirty="0"/>
        </a:p>
      </dgm:t>
    </dgm:pt>
    <dgm:pt modelId="{0C6B8BFF-12A3-4B67-8BA5-8052447FF08C}" type="parTrans" cxnId="{0CEFB463-8D69-49A6-9D0F-701C6833DE5E}">
      <dgm:prSet/>
      <dgm:spPr/>
      <dgm:t>
        <a:bodyPr/>
        <a:lstStyle/>
        <a:p>
          <a:endParaRPr lang="en-US"/>
        </a:p>
      </dgm:t>
    </dgm:pt>
    <dgm:pt modelId="{2B28C6D3-C25E-4F06-AC89-33751DDB49F5}" type="sibTrans" cxnId="{0CEFB463-8D69-49A6-9D0F-701C6833DE5E}">
      <dgm:prSet/>
      <dgm:spPr/>
      <dgm:t>
        <a:bodyPr/>
        <a:lstStyle/>
        <a:p>
          <a:endParaRPr lang="en-US" dirty="0"/>
        </a:p>
      </dgm:t>
    </dgm:pt>
    <dgm:pt modelId="{1A4B9872-5D8B-4A77-9656-2155C7771801}">
      <dgm:prSet/>
      <dgm:spPr/>
      <dgm:t>
        <a:bodyPr/>
        <a:lstStyle/>
        <a:p>
          <a:r>
            <a:rPr lang="cs-CZ" dirty="0"/>
            <a:t>zvýšení kvality poskytovaných služeb</a:t>
          </a:r>
          <a:endParaRPr lang="en-US" dirty="0"/>
        </a:p>
      </dgm:t>
    </dgm:pt>
    <dgm:pt modelId="{3D372B99-FA52-43F9-99D3-6CB2B46B4611}" type="parTrans" cxnId="{522049D9-B3E4-4CC7-8E5D-D05B86F94FFA}">
      <dgm:prSet/>
      <dgm:spPr/>
      <dgm:t>
        <a:bodyPr/>
        <a:lstStyle/>
        <a:p>
          <a:endParaRPr lang="en-US"/>
        </a:p>
      </dgm:t>
    </dgm:pt>
    <dgm:pt modelId="{CD91043F-153D-4605-810F-77161D631203}" type="sibTrans" cxnId="{522049D9-B3E4-4CC7-8E5D-D05B86F94FFA}">
      <dgm:prSet/>
      <dgm:spPr/>
      <dgm:t>
        <a:bodyPr/>
        <a:lstStyle/>
        <a:p>
          <a:endParaRPr lang="en-US"/>
        </a:p>
      </dgm:t>
    </dgm:pt>
    <dgm:pt modelId="{27CDE672-AFEB-418F-AE5B-FCC4DD4CB9FF}" type="pres">
      <dgm:prSet presAssocID="{D2814AAD-8260-4121-9327-D862251CC941}" presName="outerComposite" presStyleCnt="0">
        <dgm:presLayoutVars>
          <dgm:chMax val="5"/>
          <dgm:dir/>
          <dgm:resizeHandles val="exact"/>
        </dgm:presLayoutVars>
      </dgm:prSet>
      <dgm:spPr/>
    </dgm:pt>
    <dgm:pt modelId="{58EA2543-EE55-44D2-AC3C-1E882519875F}" type="pres">
      <dgm:prSet presAssocID="{D2814AAD-8260-4121-9327-D862251CC941}" presName="dummyMaxCanvas" presStyleCnt="0">
        <dgm:presLayoutVars/>
      </dgm:prSet>
      <dgm:spPr/>
    </dgm:pt>
    <dgm:pt modelId="{495F7CDE-F93E-4D50-AD4A-CF35E98299C8}" type="pres">
      <dgm:prSet presAssocID="{D2814AAD-8260-4121-9327-D862251CC941}" presName="ThreeNodes_1" presStyleLbl="node1" presStyleIdx="0" presStyleCnt="3" custScaleX="117647" custScaleY="150422" custLinFactNeighborX="-449" custLinFactNeighborY="762">
        <dgm:presLayoutVars>
          <dgm:bulletEnabled val="1"/>
        </dgm:presLayoutVars>
      </dgm:prSet>
      <dgm:spPr/>
    </dgm:pt>
    <dgm:pt modelId="{48A378FA-2EC4-4E1E-9A0E-D5CFADABD633}" type="pres">
      <dgm:prSet presAssocID="{D2814AAD-8260-4121-9327-D862251CC941}" presName="ThreeNodes_2" presStyleLbl="node1" presStyleIdx="1" presStyleCnt="3" custLinFactNeighborX="-7001" custLinFactNeighborY="11564">
        <dgm:presLayoutVars>
          <dgm:bulletEnabled val="1"/>
        </dgm:presLayoutVars>
      </dgm:prSet>
      <dgm:spPr/>
    </dgm:pt>
    <dgm:pt modelId="{CA51212C-2573-4C7A-B6F1-522477805012}" type="pres">
      <dgm:prSet presAssocID="{D2814AAD-8260-4121-9327-D862251CC941}" presName="ThreeNodes_3" presStyleLbl="node1" presStyleIdx="2" presStyleCnt="3" custLinFactNeighborX="1497" custLinFactNeighborY="26048">
        <dgm:presLayoutVars>
          <dgm:bulletEnabled val="1"/>
        </dgm:presLayoutVars>
      </dgm:prSet>
      <dgm:spPr/>
    </dgm:pt>
    <dgm:pt modelId="{9FE225AC-5762-4C71-BB0C-BE70C46F1263}" type="pres">
      <dgm:prSet presAssocID="{D2814AAD-8260-4121-9327-D862251CC941}" presName="ThreeConn_1-2" presStyleLbl="fgAccFollowNode1" presStyleIdx="0" presStyleCnt="2">
        <dgm:presLayoutVars>
          <dgm:bulletEnabled val="1"/>
        </dgm:presLayoutVars>
      </dgm:prSet>
      <dgm:spPr/>
    </dgm:pt>
    <dgm:pt modelId="{5E79AF80-2BCB-4CCB-B4CD-2D69C6855D2C}" type="pres">
      <dgm:prSet presAssocID="{D2814AAD-8260-4121-9327-D862251CC941}" presName="ThreeConn_2-3" presStyleLbl="fgAccFollowNode1" presStyleIdx="1" presStyleCnt="2" custLinFactNeighborY="1480">
        <dgm:presLayoutVars>
          <dgm:bulletEnabled val="1"/>
        </dgm:presLayoutVars>
      </dgm:prSet>
      <dgm:spPr/>
    </dgm:pt>
    <dgm:pt modelId="{AF077C48-A644-4EEF-8DB1-49AEE73821F2}" type="pres">
      <dgm:prSet presAssocID="{D2814AAD-8260-4121-9327-D862251CC941}" presName="ThreeNodes_1_text" presStyleLbl="node1" presStyleIdx="2" presStyleCnt="3">
        <dgm:presLayoutVars>
          <dgm:bulletEnabled val="1"/>
        </dgm:presLayoutVars>
      </dgm:prSet>
      <dgm:spPr/>
    </dgm:pt>
    <dgm:pt modelId="{6F21FFA2-032B-477A-A1CC-DCF5967DBCCC}" type="pres">
      <dgm:prSet presAssocID="{D2814AAD-8260-4121-9327-D862251CC941}" presName="ThreeNodes_2_text" presStyleLbl="node1" presStyleIdx="2" presStyleCnt="3">
        <dgm:presLayoutVars>
          <dgm:bulletEnabled val="1"/>
        </dgm:presLayoutVars>
      </dgm:prSet>
      <dgm:spPr/>
    </dgm:pt>
    <dgm:pt modelId="{6F28C7EA-6F24-4D3F-B763-1FBDFBB0A42E}" type="pres">
      <dgm:prSet presAssocID="{D2814AAD-8260-4121-9327-D862251CC94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0CF4A0B-B5E1-489D-B2FB-F4750692031B}" type="presOf" srcId="{9D6AE803-F9A9-4622-8A89-D116D1FECDB9}" destId="{6F21FFA2-032B-477A-A1CC-DCF5967DBCCC}" srcOrd="1" destOrd="0" presId="urn:microsoft.com/office/officeart/2005/8/layout/vProcess5"/>
    <dgm:cxn modelId="{DD6C991F-66C4-4C51-B133-BF49EBF92339}" type="presOf" srcId="{1A4B9872-5D8B-4A77-9656-2155C7771801}" destId="{CA51212C-2573-4C7A-B6F1-522477805012}" srcOrd="0" destOrd="0" presId="urn:microsoft.com/office/officeart/2005/8/layout/vProcess5"/>
    <dgm:cxn modelId="{0CEFB463-8D69-49A6-9D0F-701C6833DE5E}" srcId="{D2814AAD-8260-4121-9327-D862251CC941}" destId="{9D6AE803-F9A9-4622-8A89-D116D1FECDB9}" srcOrd="1" destOrd="0" parTransId="{0C6B8BFF-12A3-4B67-8BA5-8052447FF08C}" sibTransId="{2B28C6D3-C25E-4F06-AC89-33751DDB49F5}"/>
    <dgm:cxn modelId="{267B704B-30A8-48B9-8142-B6C4FD9A1FE7}" type="presOf" srcId="{D2814AAD-8260-4121-9327-D862251CC941}" destId="{27CDE672-AFEB-418F-AE5B-FCC4DD4CB9FF}" srcOrd="0" destOrd="0" presId="urn:microsoft.com/office/officeart/2005/8/layout/vProcess5"/>
    <dgm:cxn modelId="{DE8AF671-D8CC-47BC-8593-CEE761E441D1}" type="presOf" srcId="{2B28C6D3-C25E-4F06-AC89-33751DDB49F5}" destId="{5E79AF80-2BCB-4CCB-B4CD-2D69C6855D2C}" srcOrd="0" destOrd="0" presId="urn:microsoft.com/office/officeart/2005/8/layout/vProcess5"/>
    <dgm:cxn modelId="{BA30CA53-4774-4960-BCEB-7DC1B989CAC7}" type="presOf" srcId="{1A4B9872-5D8B-4A77-9656-2155C7771801}" destId="{6F28C7EA-6F24-4D3F-B763-1FBDFBB0A42E}" srcOrd="1" destOrd="0" presId="urn:microsoft.com/office/officeart/2005/8/layout/vProcess5"/>
    <dgm:cxn modelId="{5E9F519C-BDEC-40CF-AA8C-0795A7493566}" type="presOf" srcId="{9D6AE803-F9A9-4622-8A89-D116D1FECDB9}" destId="{48A378FA-2EC4-4E1E-9A0E-D5CFADABD633}" srcOrd="0" destOrd="0" presId="urn:microsoft.com/office/officeart/2005/8/layout/vProcess5"/>
    <dgm:cxn modelId="{913170B0-8BEC-4542-B02D-81F770C2FBCD}" srcId="{D2814AAD-8260-4121-9327-D862251CC941}" destId="{0F87650C-A87B-46BD-854C-29FDDB3E8839}" srcOrd="0" destOrd="0" parTransId="{50EE2F2F-A2E8-4F03-BCA0-0ACF0136EE7D}" sibTransId="{2780DFDD-36F0-4670-80B3-889850129E94}"/>
    <dgm:cxn modelId="{522049D9-B3E4-4CC7-8E5D-D05B86F94FFA}" srcId="{D2814AAD-8260-4121-9327-D862251CC941}" destId="{1A4B9872-5D8B-4A77-9656-2155C7771801}" srcOrd="2" destOrd="0" parTransId="{3D372B99-FA52-43F9-99D3-6CB2B46B4611}" sibTransId="{CD91043F-153D-4605-810F-77161D631203}"/>
    <dgm:cxn modelId="{321516DA-82A4-4537-A122-36FD1CA3E08C}" type="presOf" srcId="{2780DFDD-36F0-4670-80B3-889850129E94}" destId="{9FE225AC-5762-4C71-BB0C-BE70C46F1263}" srcOrd="0" destOrd="0" presId="urn:microsoft.com/office/officeart/2005/8/layout/vProcess5"/>
    <dgm:cxn modelId="{9ADA0FE8-2AD5-41A4-81B4-9C6EBABDFB38}" type="presOf" srcId="{0F87650C-A87B-46BD-854C-29FDDB3E8839}" destId="{AF077C48-A644-4EEF-8DB1-49AEE73821F2}" srcOrd="1" destOrd="0" presId="urn:microsoft.com/office/officeart/2005/8/layout/vProcess5"/>
    <dgm:cxn modelId="{8DE964FC-18BE-41F7-9C69-2123764A869C}" type="presOf" srcId="{0F87650C-A87B-46BD-854C-29FDDB3E8839}" destId="{495F7CDE-F93E-4D50-AD4A-CF35E98299C8}" srcOrd="0" destOrd="0" presId="urn:microsoft.com/office/officeart/2005/8/layout/vProcess5"/>
    <dgm:cxn modelId="{8B2AA263-620E-4FFC-A96B-DF993CC4DB99}" type="presParOf" srcId="{27CDE672-AFEB-418F-AE5B-FCC4DD4CB9FF}" destId="{58EA2543-EE55-44D2-AC3C-1E882519875F}" srcOrd="0" destOrd="0" presId="urn:microsoft.com/office/officeart/2005/8/layout/vProcess5"/>
    <dgm:cxn modelId="{ECEEB688-F282-4720-99F5-FA986C672CEE}" type="presParOf" srcId="{27CDE672-AFEB-418F-AE5B-FCC4DD4CB9FF}" destId="{495F7CDE-F93E-4D50-AD4A-CF35E98299C8}" srcOrd="1" destOrd="0" presId="urn:microsoft.com/office/officeart/2005/8/layout/vProcess5"/>
    <dgm:cxn modelId="{522B8267-383F-40DD-8E9A-2A4963C69472}" type="presParOf" srcId="{27CDE672-AFEB-418F-AE5B-FCC4DD4CB9FF}" destId="{48A378FA-2EC4-4E1E-9A0E-D5CFADABD633}" srcOrd="2" destOrd="0" presId="urn:microsoft.com/office/officeart/2005/8/layout/vProcess5"/>
    <dgm:cxn modelId="{D26C7C8C-8F45-4CFA-8A38-46FC9B30D99B}" type="presParOf" srcId="{27CDE672-AFEB-418F-AE5B-FCC4DD4CB9FF}" destId="{CA51212C-2573-4C7A-B6F1-522477805012}" srcOrd="3" destOrd="0" presId="urn:microsoft.com/office/officeart/2005/8/layout/vProcess5"/>
    <dgm:cxn modelId="{C86FE7A5-293F-44EC-9B83-ECBA9DDD5523}" type="presParOf" srcId="{27CDE672-AFEB-418F-AE5B-FCC4DD4CB9FF}" destId="{9FE225AC-5762-4C71-BB0C-BE70C46F1263}" srcOrd="4" destOrd="0" presId="urn:microsoft.com/office/officeart/2005/8/layout/vProcess5"/>
    <dgm:cxn modelId="{FC541024-EAF5-4FC9-A453-416AF796DEB4}" type="presParOf" srcId="{27CDE672-AFEB-418F-AE5B-FCC4DD4CB9FF}" destId="{5E79AF80-2BCB-4CCB-B4CD-2D69C6855D2C}" srcOrd="5" destOrd="0" presId="urn:microsoft.com/office/officeart/2005/8/layout/vProcess5"/>
    <dgm:cxn modelId="{B5421206-1A86-454F-A1BF-549A2F78642D}" type="presParOf" srcId="{27CDE672-AFEB-418F-AE5B-FCC4DD4CB9FF}" destId="{AF077C48-A644-4EEF-8DB1-49AEE73821F2}" srcOrd="6" destOrd="0" presId="urn:microsoft.com/office/officeart/2005/8/layout/vProcess5"/>
    <dgm:cxn modelId="{49FB0CF0-65FA-4042-AA69-D2C11BE9CB41}" type="presParOf" srcId="{27CDE672-AFEB-418F-AE5B-FCC4DD4CB9FF}" destId="{6F21FFA2-032B-477A-A1CC-DCF5967DBCCC}" srcOrd="7" destOrd="0" presId="urn:microsoft.com/office/officeart/2005/8/layout/vProcess5"/>
    <dgm:cxn modelId="{99500CA9-2B74-40A6-9FD5-ED5B4B48B6A6}" type="presParOf" srcId="{27CDE672-AFEB-418F-AE5B-FCC4DD4CB9FF}" destId="{6F28C7EA-6F24-4D3F-B763-1FBDFBB0A42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D2EA39-8D58-4AEB-BA6D-24A543BC3658}" type="doc">
      <dgm:prSet loTypeId="urn:microsoft.com/office/officeart/2008/layout/Lined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89EB95A-26E9-428A-BE08-0E01B60ADF66}">
      <dgm:prSet/>
      <dgm:spPr/>
      <dgm:t>
        <a:bodyPr/>
        <a:lstStyle/>
        <a:p>
          <a:r>
            <a:rPr lang="cs-CZ" dirty="0"/>
            <a:t>Obec, městys, město, statutární město, městský obvod, městská část, kraj (bez rozdílu velikosti)</a:t>
          </a:r>
          <a:endParaRPr lang="en-US" dirty="0"/>
        </a:p>
      </dgm:t>
    </dgm:pt>
    <dgm:pt modelId="{C8C3D2A1-5418-4A4F-9102-1D4CD9B8AE24}" type="parTrans" cxnId="{15CB55A5-DEA0-45B7-A40B-2702DB4DA521}">
      <dgm:prSet/>
      <dgm:spPr/>
      <dgm:t>
        <a:bodyPr/>
        <a:lstStyle/>
        <a:p>
          <a:endParaRPr lang="en-US"/>
        </a:p>
      </dgm:t>
    </dgm:pt>
    <dgm:pt modelId="{76FBB2ED-B19C-4292-95A4-26BB42A1FC0C}" type="sibTrans" cxnId="{15CB55A5-DEA0-45B7-A40B-2702DB4DA521}">
      <dgm:prSet/>
      <dgm:spPr/>
      <dgm:t>
        <a:bodyPr/>
        <a:lstStyle/>
        <a:p>
          <a:endParaRPr lang="en-US"/>
        </a:p>
      </dgm:t>
    </dgm:pt>
    <dgm:pt modelId="{3D9A2826-4CF3-4ABB-A573-713B604E56D8}">
      <dgm:prSet/>
      <dgm:spPr/>
      <dgm:t>
        <a:bodyPr/>
        <a:lstStyle/>
        <a:p>
          <a:r>
            <a:rPr lang="cs-CZ" dirty="0"/>
            <a:t>Příspěvková organizace územního samosprávného celku (obce, kraje, hl.m. Prahy)</a:t>
          </a:r>
          <a:endParaRPr lang="en-US" dirty="0"/>
        </a:p>
      </dgm:t>
    </dgm:pt>
    <dgm:pt modelId="{275F4E68-C3F9-4607-9878-EF044CEB3735}" type="parTrans" cxnId="{30D50C76-339A-4EDB-8072-E2FFECFF738E}">
      <dgm:prSet/>
      <dgm:spPr/>
      <dgm:t>
        <a:bodyPr/>
        <a:lstStyle/>
        <a:p>
          <a:endParaRPr lang="en-US"/>
        </a:p>
      </dgm:t>
    </dgm:pt>
    <dgm:pt modelId="{0BC3A376-193F-475B-A975-8FED861BD11B}" type="sibTrans" cxnId="{30D50C76-339A-4EDB-8072-E2FFECFF738E}">
      <dgm:prSet/>
      <dgm:spPr/>
      <dgm:t>
        <a:bodyPr/>
        <a:lstStyle/>
        <a:p>
          <a:endParaRPr lang="en-US"/>
        </a:p>
      </dgm:t>
    </dgm:pt>
    <dgm:pt modelId="{1AC6D7A6-64E1-418C-AFB7-89408F74970A}">
      <dgm:prSet/>
      <dgm:spPr/>
      <dgm:t>
        <a:bodyPr/>
        <a:lstStyle/>
        <a:p>
          <a:r>
            <a:rPr lang="cs-CZ" dirty="0"/>
            <a:t>Organizační složky státu a jimi zřizované příspěvkové organizace</a:t>
          </a:r>
          <a:endParaRPr lang="en-US" dirty="0"/>
        </a:p>
      </dgm:t>
    </dgm:pt>
    <dgm:pt modelId="{95C68310-10FC-4750-8815-00B9A7A61399}" type="parTrans" cxnId="{FB62E269-5E49-4D41-A2DA-D9A4F47D16AB}">
      <dgm:prSet/>
      <dgm:spPr/>
      <dgm:t>
        <a:bodyPr/>
        <a:lstStyle/>
        <a:p>
          <a:endParaRPr lang="en-US"/>
        </a:p>
      </dgm:t>
    </dgm:pt>
    <dgm:pt modelId="{5405963D-7D54-4087-812F-CAFCD6536AD4}" type="sibTrans" cxnId="{FB62E269-5E49-4D41-A2DA-D9A4F47D16AB}">
      <dgm:prSet/>
      <dgm:spPr/>
      <dgm:t>
        <a:bodyPr/>
        <a:lstStyle/>
        <a:p>
          <a:endParaRPr lang="en-US"/>
        </a:p>
      </dgm:t>
    </dgm:pt>
    <dgm:pt modelId="{78375FA1-F373-4EF5-ABB4-975B14AFF3DA}">
      <dgm:prSet/>
      <dgm:spPr/>
      <dgm:t>
        <a:bodyPr/>
        <a:lstStyle/>
        <a:p>
          <a:r>
            <a:rPr lang="cs-CZ" dirty="0"/>
            <a:t>Dobrovolný svazek obcí</a:t>
          </a:r>
          <a:endParaRPr lang="en-US" dirty="0"/>
        </a:p>
      </dgm:t>
    </dgm:pt>
    <dgm:pt modelId="{8BD6DE46-E709-4F72-8350-07FCB763890D}" type="parTrans" cxnId="{A4D87919-736E-4BE7-A630-C3B2D2CB2BCF}">
      <dgm:prSet/>
      <dgm:spPr/>
      <dgm:t>
        <a:bodyPr/>
        <a:lstStyle/>
        <a:p>
          <a:endParaRPr lang="en-US"/>
        </a:p>
      </dgm:t>
    </dgm:pt>
    <dgm:pt modelId="{5F6BB5E2-EA7B-42BC-BA7E-ABE6C04DA51C}" type="sibTrans" cxnId="{A4D87919-736E-4BE7-A630-C3B2D2CB2BCF}">
      <dgm:prSet/>
      <dgm:spPr/>
      <dgm:t>
        <a:bodyPr/>
        <a:lstStyle/>
        <a:p>
          <a:endParaRPr lang="en-US"/>
        </a:p>
      </dgm:t>
    </dgm:pt>
    <dgm:pt modelId="{F78014D6-DFF5-443D-A24B-6F29805008D0}">
      <dgm:prSet/>
      <dgm:spPr/>
      <dgm:t>
        <a:bodyPr/>
        <a:lstStyle/>
        <a:p>
          <a:r>
            <a:rPr lang="cs-CZ" dirty="0"/>
            <a:t>Veřejnoprávní VŠ, ústavy Akademie věd, veřejné výzkumné instituce</a:t>
          </a:r>
          <a:endParaRPr lang="en-US" dirty="0"/>
        </a:p>
      </dgm:t>
    </dgm:pt>
    <dgm:pt modelId="{59CED59E-60A8-4F92-87F4-7031234F799B}" type="parTrans" cxnId="{510198CF-390F-4B12-B505-7EB76EC0708D}">
      <dgm:prSet/>
      <dgm:spPr/>
      <dgm:t>
        <a:bodyPr/>
        <a:lstStyle/>
        <a:p>
          <a:endParaRPr lang="en-US"/>
        </a:p>
      </dgm:t>
    </dgm:pt>
    <dgm:pt modelId="{1CC530CF-F61C-4C3C-B878-2C0E69EF4FBA}" type="sibTrans" cxnId="{510198CF-390F-4B12-B505-7EB76EC0708D}">
      <dgm:prSet/>
      <dgm:spPr/>
      <dgm:t>
        <a:bodyPr/>
        <a:lstStyle/>
        <a:p>
          <a:endParaRPr lang="en-US"/>
        </a:p>
      </dgm:t>
    </dgm:pt>
    <dgm:pt modelId="{E450C2B9-6B36-4D0A-BC65-7C6938277076}" type="pres">
      <dgm:prSet presAssocID="{3BD2EA39-8D58-4AEB-BA6D-24A543BC3658}" presName="vert0" presStyleCnt="0">
        <dgm:presLayoutVars>
          <dgm:dir/>
          <dgm:animOne val="branch"/>
          <dgm:animLvl val="lvl"/>
        </dgm:presLayoutVars>
      </dgm:prSet>
      <dgm:spPr/>
    </dgm:pt>
    <dgm:pt modelId="{BACC6DEC-CC9A-4F4D-A6BF-E6D98298A064}" type="pres">
      <dgm:prSet presAssocID="{089EB95A-26E9-428A-BE08-0E01B60ADF66}" presName="thickLine" presStyleLbl="alignNode1" presStyleIdx="0" presStyleCnt="5"/>
      <dgm:spPr/>
    </dgm:pt>
    <dgm:pt modelId="{5A22A1B9-2540-4594-B55C-DA01656B9D56}" type="pres">
      <dgm:prSet presAssocID="{089EB95A-26E9-428A-BE08-0E01B60ADF66}" presName="horz1" presStyleCnt="0"/>
      <dgm:spPr/>
    </dgm:pt>
    <dgm:pt modelId="{00E96304-7D03-4CCE-89FA-109C8E9CF5C1}" type="pres">
      <dgm:prSet presAssocID="{089EB95A-26E9-428A-BE08-0E01B60ADF66}" presName="tx1" presStyleLbl="revTx" presStyleIdx="0" presStyleCnt="5"/>
      <dgm:spPr/>
    </dgm:pt>
    <dgm:pt modelId="{8F214794-3BC6-4165-A0A6-604EA0C8EA33}" type="pres">
      <dgm:prSet presAssocID="{089EB95A-26E9-428A-BE08-0E01B60ADF66}" presName="vert1" presStyleCnt="0"/>
      <dgm:spPr/>
    </dgm:pt>
    <dgm:pt modelId="{E3ABE794-7438-4A5E-AEAB-0E323CBBA6EC}" type="pres">
      <dgm:prSet presAssocID="{3D9A2826-4CF3-4ABB-A573-713B604E56D8}" presName="thickLine" presStyleLbl="alignNode1" presStyleIdx="1" presStyleCnt="5"/>
      <dgm:spPr/>
    </dgm:pt>
    <dgm:pt modelId="{A3E95BAD-2D8A-409D-9D15-62D367601DA6}" type="pres">
      <dgm:prSet presAssocID="{3D9A2826-4CF3-4ABB-A573-713B604E56D8}" presName="horz1" presStyleCnt="0"/>
      <dgm:spPr/>
    </dgm:pt>
    <dgm:pt modelId="{21BD0AF2-1BE4-4A7E-9F5D-7B2E2FB43310}" type="pres">
      <dgm:prSet presAssocID="{3D9A2826-4CF3-4ABB-A573-713B604E56D8}" presName="tx1" presStyleLbl="revTx" presStyleIdx="1" presStyleCnt="5"/>
      <dgm:spPr/>
    </dgm:pt>
    <dgm:pt modelId="{CB84D29C-B768-46ED-A36A-B7E855CCC87A}" type="pres">
      <dgm:prSet presAssocID="{3D9A2826-4CF3-4ABB-A573-713B604E56D8}" presName="vert1" presStyleCnt="0"/>
      <dgm:spPr/>
    </dgm:pt>
    <dgm:pt modelId="{E362369F-CCCE-427F-8A04-C6B9C4F77F19}" type="pres">
      <dgm:prSet presAssocID="{1AC6D7A6-64E1-418C-AFB7-89408F74970A}" presName="thickLine" presStyleLbl="alignNode1" presStyleIdx="2" presStyleCnt="5"/>
      <dgm:spPr/>
    </dgm:pt>
    <dgm:pt modelId="{09DD7BB6-BF8D-41E3-89CC-601B5A27D977}" type="pres">
      <dgm:prSet presAssocID="{1AC6D7A6-64E1-418C-AFB7-89408F74970A}" presName="horz1" presStyleCnt="0"/>
      <dgm:spPr/>
    </dgm:pt>
    <dgm:pt modelId="{5DB37DAA-8247-4B6C-9888-B8C6558221DB}" type="pres">
      <dgm:prSet presAssocID="{1AC6D7A6-64E1-418C-AFB7-89408F74970A}" presName="tx1" presStyleLbl="revTx" presStyleIdx="2" presStyleCnt="5"/>
      <dgm:spPr/>
    </dgm:pt>
    <dgm:pt modelId="{7E23A9B5-E3C0-4F11-A7FD-2CF14BC9F352}" type="pres">
      <dgm:prSet presAssocID="{1AC6D7A6-64E1-418C-AFB7-89408F74970A}" presName="vert1" presStyleCnt="0"/>
      <dgm:spPr/>
    </dgm:pt>
    <dgm:pt modelId="{0EC47F3F-5C3F-4F32-A411-2E1CEB146095}" type="pres">
      <dgm:prSet presAssocID="{78375FA1-F373-4EF5-ABB4-975B14AFF3DA}" presName="thickLine" presStyleLbl="alignNode1" presStyleIdx="3" presStyleCnt="5"/>
      <dgm:spPr/>
    </dgm:pt>
    <dgm:pt modelId="{7B686430-CE3D-40A9-8486-6B8E283131D0}" type="pres">
      <dgm:prSet presAssocID="{78375FA1-F373-4EF5-ABB4-975B14AFF3DA}" presName="horz1" presStyleCnt="0"/>
      <dgm:spPr/>
    </dgm:pt>
    <dgm:pt modelId="{E7BDAD76-4A47-4A19-9A75-D293FE55C4A1}" type="pres">
      <dgm:prSet presAssocID="{78375FA1-F373-4EF5-ABB4-975B14AFF3DA}" presName="tx1" presStyleLbl="revTx" presStyleIdx="3" presStyleCnt="5"/>
      <dgm:spPr/>
    </dgm:pt>
    <dgm:pt modelId="{BB92488B-089A-4C86-8426-C30F01A88C99}" type="pres">
      <dgm:prSet presAssocID="{78375FA1-F373-4EF5-ABB4-975B14AFF3DA}" presName="vert1" presStyleCnt="0"/>
      <dgm:spPr/>
    </dgm:pt>
    <dgm:pt modelId="{526670C0-999D-4532-B737-3FFEF5ACC03F}" type="pres">
      <dgm:prSet presAssocID="{F78014D6-DFF5-443D-A24B-6F29805008D0}" presName="thickLine" presStyleLbl="alignNode1" presStyleIdx="4" presStyleCnt="5"/>
      <dgm:spPr/>
    </dgm:pt>
    <dgm:pt modelId="{84ECDA60-1956-4F85-9D25-CF53EF198B8E}" type="pres">
      <dgm:prSet presAssocID="{F78014D6-DFF5-443D-A24B-6F29805008D0}" presName="horz1" presStyleCnt="0"/>
      <dgm:spPr/>
    </dgm:pt>
    <dgm:pt modelId="{E2C6BC3C-D17E-4C84-9459-B4801520E010}" type="pres">
      <dgm:prSet presAssocID="{F78014D6-DFF5-443D-A24B-6F29805008D0}" presName="tx1" presStyleLbl="revTx" presStyleIdx="4" presStyleCnt="5"/>
      <dgm:spPr/>
    </dgm:pt>
    <dgm:pt modelId="{0469ECE9-0C64-48D0-87A4-4D6F820A0B42}" type="pres">
      <dgm:prSet presAssocID="{F78014D6-DFF5-443D-A24B-6F29805008D0}" presName="vert1" presStyleCnt="0"/>
      <dgm:spPr/>
    </dgm:pt>
  </dgm:ptLst>
  <dgm:cxnLst>
    <dgm:cxn modelId="{A4D87919-736E-4BE7-A630-C3B2D2CB2BCF}" srcId="{3BD2EA39-8D58-4AEB-BA6D-24A543BC3658}" destId="{78375FA1-F373-4EF5-ABB4-975B14AFF3DA}" srcOrd="3" destOrd="0" parTransId="{8BD6DE46-E709-4F72-8350-07FCB763890D}" sibTransId="{5F6BB5E2-EA7B-42BC-BA7E-ABE6C04DA51C}"/>
    <dgm:cxn modelId="{FB62E269-5E49-4D41-A2DA-D9A4F47D16AB}" srcId="{3BD2EA39-8D58-4AEB-BA6D-24A543BC3658}" destId="{1AC6D7A6-64E1-418C-AFB7-89408F74970A}" srcOrd="2" destOrd="0" parTransId="{95C68310-10FC-4750-8815-00B9A7A61399}" sibTransId="{5405963D-7D54-4087-812F-CAFCD6536AD4}"/>
    <dgm:cxn modelId="{30D50C76-339A-4EDB-8072-E2FFECFF738E}" srcId="{3BD2EA39-8D58-4AEB-BA6D-24A543BC3658}" destId="{3D9A2826-4CF3-4ABB-A573-713B604E56D8}" srcOrd="1" destOrd="0" parTransId="{275F4E68-C3F9-4607-9878-EF044CEB3735}" sibTransId="{0BC3A376-193F-475B-A975-8FED861BD11B}"/>
    <dgm:cxn modelId="{DCF6327B-605E-48BB-AC57-5E1940A89BDA}" type="presOf" srcId="{1AC6D7A6-64E1-418C-AFB7-89408F74970A}" destId="{5DB37DAA-8247-4B6C-9888-B8C6558221DB}" srcOrd="0" destOrd="0" presId="urn:microsoft.com/office/officeart/2008/layout/LinedList"/>
    <dgm:cxn modelId="{D093527F-279A-4382-9AF5-F9649F1F2672}" type="presOf" srcId="{3BD2EA39-8D58-4AEB-BA6D-24A543BC3658}" destId="{E450C2B9-6B36-4D0A-BC65-7C6938277076}" srcOrd="0" destOrd="0" presId="urn:microsoft.com/office/officeart/2008/layout/LinedList"/>
    <dgm:cxn modelId="{174C2D9A-31CE-4F99-A6CB-E13F360DEBB2}" type="presOf" srcId="{F78014D6-DFF5-443D-A24B-6F29805008D0}" destId="{E2C6BC3C-D17E-4C84-9459-B4801520E010}" srcOrd="0" destOrd="0" presId="urn:microsoft.com/office/officeart/2008/layout/LinedList"/>
    <dgm:cxn modelId="{15CB55A5-DEA0-45B7-A40B-2702DB4DA521}" srcId="{3BD2EA39-8D58-4AEB-BA6D-24A543BC3658}" destId="{089EB95A-26E9-428A-BE08-0E01B60ADF66}" srcOrd="0" destOrd="0" parTransId="{C8C3D2A1-5418-4A4F-9102-1D4CD9B8AE24}" sibTransId="{76FBB2ED-B19C-4292-95A4-26BB42A1FC0C}"/>
    <dgm:cxn modelId="{F7565BBC-DCF5-4FE7-B9F2-93284003D2E7}" type="presOf" srcId="{78375FA1-F373-4EF5-ABB4-975B14AFF3DA}" destId="{E7BDAD76-4A47-4A19-9A75-D293FE55C4A1}" srcOrd="0" destOrd="0" presId="urn:microsoft.com/office/officeart/2008/layout/LinedList"/>
    <dgm:cxn modelId="{501BE5BE-C7D3-4BDE-A0E0-3FBF15519555}" type="presOf" srcId="{3D9A2826-4CF3-4ABB-A573-713B604E56D8}" destId="{21BD0AF2-1BE4-4A7E-9F5D-7B2E2FB43310}" srcOrd="0" destOrd="0" presId="urn:microsoft.com/office/officeart/2008/layout/LinedList"/>
    <dgm:cxn modelId="{510198CF-390F-4B12-B505-7EB76EC0708D}" srcId="{3BD2EA39-8D58-4AEB-BA6D-24A543BC3658}" destId="{F78014D6-DFF5-443D-A24B-6F29805008D0}" srcOrd="4" destOrd="0" parTransId="{59CED59E-60A8-4F92-87F4-7031234F799B}" sibTransId="{1CC530CF-F61C-4C3C-B878-2C0E69EF4FBA}"/>
    <dgm:cxn modelId="{D3ED70D8-5AD3-48CD-98D7-A76AB3C8A633}" type="presOf" srcId="{089EB95A-26E9-428A-BE08-0E01B60ADF66}" destId="{00E96304-7D03-4CCE-89FA-109C8E9CF5C1}" srcOrd="0" destOrd="0" presId="urn:microsoft.com/office/officeart/2008/layout/LinedList"/>
    <dgm:cxn modelId="{8EAE03F6-FA40-4983-9D38-1DFCD5488346}" type="presParOf" srcId="{E450C2B9-6B36-4D0A-BC65-7C6938277076}" destId="{BACC6DEC-CC9A-4F4D-A6BF-E6D98298A064}" srcOrd="0" destOrd="0" presId="urn:microsoft.com/office/officeart/2008/layout/LinedList"/>
    <dgm:cxn modelId="{62A116CA-C02E-4F67-B4EF-768D43D24A63}" type="presParOf" srcId="{E450C2B9-6B36-4D0A-BC65-7C6938277076}" destId="{5A22A1B9-2540-4594-B55C-DA01656B9D56}" srcOrd="1" destOrd="0" presId="urn:microsoft.com/office/officeart/2008/layout/LinedList"/>
    <dgm:cxn modelId="{01D43C51-DDA2-44FE-88E6-47097888D1BA}" type="presParOf" srcId="{5A22A1B9-2540-4594-B55C-DA01656B9D56}" destId="{00E96304-7D03-4CCE-89FA-109C8E9CF5C1}" srcOrd="0" destOrd="0" presId="urn:microsoft.com/office/officeart/2008/layout/LinedList"/>
    <dgm:cxn modelId="{EAB32297-CEC8-494D-B49A-F5FD39A83743}" type="presParOf" srcId="{5A22A1B9-2540-4594-B55C-DA01656B9D56}" destId="{8F214794-3BC6-4165-A0A6-604EA0C8EA33}" srcOrd="1" destOrd="0" presId="urn:microsoft.com/office/officeart/2008/layout/LinedList"/>
    <dgm:cxn modelId="{936CA0DE-CE88-48BF-8F53-A3C77E193A53}" type="presParOf" srcId="{E450C2B9-6B36-4D0A-BC65-7C6938277076}" destId="{E3ABE794-7438-4A5E-AEAB-0E323CBBA6EC}" srcOrd="2" destOrd="0" presId="urn:microsoft.com/office/officeart/2008/layout/LinedList"/>
    <dgm:cxn modelId="{82D0D058-E42C-4C09-AC59-F723BE7A2F53}" type="presParOf" srcId="{E450C2B9-6B36-4D0A-BC65-7C6938277076}" destId="{A3E95BAD-2D8A-409D-9D15-62D367601DA6}" srcOrd="3" destOrd="0" presId="urn:microsoft.com/office/officeart/2008/layout/LinedList"/>
    <dgm:cxn modelId="{BA1CF0AC-39A8-40E4-A945-C17B26140668}" type="presParOf" srcId="{A3E95BAD-2D8A-409D-9D15-62D367601DA6}" destId="{21BD0AF2-1BE4-4A7E-9F5D-7B2E2FB43310}" srcOrd="0" destOrd="0" presId="urn:microsoft.com/office/officeart/2008/layout/LinedList"/>
    <dgm:cxn modelId="{84227D16-3D1A-4237-B622-5BAB03E16E81}" type="presParOf" srcId="{A3E95BAD-2D8A-409D-9D15-62D367601DA6}" destId="{CB84D29C-B768-46ED-A36A-B7E855CCC87A}" srcOrd="1" destOrd="0" presId="urn:microsoft.com/office/officeart/2008/layout/LinedList"/>
    <dgm:cxn modelId="{A814E3A2-F2AE-461F-A42A-3F2242913B47}" type="presParOf" srcId="{E450C2B9-6B36-4D0A-BC65-7C6938277076}" destId="{E362369F-CCCE-427F-8A04-C6B9C4F77F19}" srcOrd="4" destOrd="0" presId="urn:microsoft.com/office/officeart/2008/layout/LinedList"/>
    <dgm:cxn modelId="{C0189DAD-12E2-43BB-8379-E3D4404ECB0A}" type="presParOf" srcId="{E450C2B9-6B36-4D0A-BC65-7C6938277076}" destId="{09DD7BB6-BF8D-41E3-89CC-601B5A27D977}" srcOrd="5" destOrd="0" presId="urn:microsoft.com/office/officeart/2008/layout/LinedList"/>
    <dgm:cxn modelId="{954F9486-4F96-413E-B878-21531C617CD1}" type="presParOf" srcId="{09DD7BB6-BF8D-41E3-89CC-601B5A27D977}" destId="{5DB37DAA-8247-4B6C-9888-B8C6558221DB}" srcOrd="0" destOrd="0" presId="urn:microsoft.com/office/officeart/2008/layout/LinedList"/>
    <dgm:cxn modelId="{265C3D45-3FA8-4171-9DD9-8C6D97DB616C}" type="presParOf" srcId="{09DD7BB6-BF8D-41E3-89CC-601B5A27D977}" destId="{7E23A9B5-E3C0-4F11-A7FD-2CF14BC9F352}" srcOrd="1" destOrd="0" presId="urn:microsoft.com/office/officeart/2008/layout/LinedList"/>
    <dgm:cxn modelId="{EAA4B034-E020-4ECF-B06C-25F2B2214F7C}" type="presParOf" srcId="{E450C2B9-6B36-4D0A-BC65-7C6938277076}" destId="{0EC47F3F-5C3F-4F32-A411-2E1CEB146095}" srcOrd="6" destOrd="0" presId="urn:microsoft.com/office/officeart/2008/layout/LinedList"/>
    <dgm:cxn modelId="{E4D4CB46-A123-4A84-9690-8A5F6F62DB79}" type="presParOf" srcId="{E450C2B9-6B36-4D0A-BC65-7C6938277076}" destId="{7B686430-CE3D-40A9-8486-6B8E283131D0}" srcOrd="7" destOrd="0" presId="urn:microsoft.com/office/officeart/2008/layout/LinedList"/>
    <dgm:cxn modelId="{EDF553EF-4C44-474E-8A40-DB94271A0F23}" type="presParOf" srcId="{7B686430-CE3D-40A9-8486-6B8E283131D0}" destId="{E7BDAD76-4A47-4A19-9A75-D293FE55C4A1}" srcOrd="0" destOrd="0" presId="urn:microsoft.com/office/officeart/2008/layout/LinedList"/>
    <dgm:cxn modelId="{076A9407-A77C-48A4-9028-EB3275401935}" type="presParOf" srcId="{7B686430-CE3D-40A9-8486-6B8E283131D0}" destId="{BB92488B-089A-4C86-8426-C30F01A88C99}" srcOrd="1" destOrd="0" presId="urn:microsoft.com/office/officeart/2008/layout/LinedList"/>
    <dgm:cxn modelId="{E63B47A1-D56C-496D-BF84-11600EBCE0F0}" type="presParOf" srcId="{E450C2B9-6B36-4D0A-BC65-7C6938277076}" destId="{526670C0-999D-4532-B737-3FFEF5ACC03F}" srcOrd="8" destOrd="0" presId="urn:microsoft.com/office/officeart/2008/layout/LinedList"/>
    <dgm:cxn modelId="{B687DEE4-2B76-4F01-B27D-1CAFBBCE012B}" type="presParOf" srcId="{E450C2B9-6B36-4D0A-BC65-7C6938277076}" destId="{84ECDA60-1956-4F85-9D25-CF53EF198B8E}" srcOrd="9" destOrd="0" presId="urn:microsoft.com/office/officeart/2008/layout/LinedList"/>
    <dgm:cxn modelId="{56C4DC23-0324-4ABB-97CF-F99CA48FDBEE}" type="presParOf" srcId="{84ECDA60-1956-4F85-9D25-CF53EF198B8E}" destId="{E2C6BC3C-D17E-4C84-9459-B4801520E010}" srcOrd="0" destOrd="0" presId="urn:microsoft.com/office/officeart/2008/layout/LinedList"/>
    <dgm:cxn modelId="{2B933632-588B-4EB6-BE3E-CCE2A0097B0C}" type="presParOf" srcId="{84ECDA60-1956-4F85-9D25-CF53EF198B8E}" destId="{0469ECE9-0C64-48D0-87A4-4D6F820A0B4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0E54E9-B9FE-4CA9-AF1D-CEA4DAA8DA4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29AD58-021B-4EB6-830D-F23F1CE11D9F}">
      <dgm:prSet/>
      <dgm:spPr/>
      <dgm:t>
        <a:bodyPr/>
        <a:lstStyle/>
        <a:p>
          <a:r>
            <a:rPr lang="cs-CZ" b="1" dirty="0"/>
            <a:t>1 projekt = 1 stavební objekt (nemovitost)</a:t>
          </a:r>
          <a:endParaRPr lang="en-US" dirty="0"/>
        </a:p>
      </dgm:t>
    </dgm:pt>
    <dgm:pt modelId="{9905CFC2-CF21-422D-B131-96FA2366BDB4}" type="parTrans" cxnId="{DA8B5C17-E2AC-4DBC-82F2-5DECF82EE8D5}">
      <dgm:prSet/>
      <dgm:spPr/>
      <dgm:t>
        <a:bodyPr/>
        <a:lstStyle/>
        <a:p>
          <a:endParaRPr lang="en-US"/>
        </a:p>
      </dgm:t>
    </dgm:pt>
    <dgm:pt modelId="{F4DEBE31-FEA8-424E-BE3C-32EBE52B9D6D}" type="sibTrans" cxnId="{DA8B5C17-E2AC-4DBC-82F2-5DECF82EE8D5}">
      <dgm:prSet/>
      <dgm:spPr/>
      <dgm:t>
        <a:bodyPr/>
        <a:lstStyle/>
        <a:p>
          <a:endParaRPr lang="en-US"/>
        </a:p>
      </dgm:t>
    </dgm:pt>
    <dgm:pt modelId="{FFB95C02-6D5F-4728-896F-B5EE64E4A5B0}">
      <dgm:prSet/>
      <dgm:spPr/>
      <dgm:t>
        <a:bodyPr/>
        <a:lstStyle/>
        <a:p>
          <a:r>
            <a:rPr lang="cs-CZ" b="1" dirty="0"/>
            <a:t>1 stavební objekt = 1 až 4 dětské skupiny</a:t>
          </a:r>
          <a:endParaRPr lang="en-US" dirty="0"/>
        </a:p>
      </dgm:t>
    </dgm:pt>
    <dgm:pt modelId="{07618EA7-BA31-448F-937A-094338A78E30}" type="parTrans" cxnId="{B828051C-81B2-4682-937A-E53E0975652E}">
      <dgm:prSet/>
      <dgm:spPr/>
      <dgm:t>
        <a:bodyPr/>
        <a:lstStyle/>
        <a:p>
          <a:endParaRPr lang="en-US"/>
        </a:p>
      </dgm:t>
    </dgm:pt>
    <dgm:pt modelId="{5CD055B1-9070-4A85-892C-5C31CDCA675A}" type="sibTrans" cxnId="{B828051C-81B2-4682-937A-E53E0975652E}">
      <dgm:prSet/>
      <dgm:spPr/>
      <dgm:t>
        <a:bodyPr/>
        <a:lstStyle/>
        <a:p>
          <a:endParaRPr lang="en-US"/>
        </a:p>
      </dgm:t>
    </dgm:pt>
    <dgm:pt modelId="{FB6911DA-E4D3-4E70-969A-C1D561EAD5D7}">
      <dgm:prSet/>
      <dgm:spPr/>
      <dgm:t>
        <a:bodyPr/>
        <a:lstStyle/>
        <a:p>
          <a:r>
            <a:rPr lang="cs-CZ" b="1" dirty="0"/>
            <a:t>1 dětská skupina = 4 – 24 dětí </a:t>
          </a:r>
          <a:endParaRPr lang="en-US" dirty="0"/>
        </a:p>
      </dgm:t>
    </dgm:pt>
    <dgm:pt modelId="{B9FA5096-ECEF-4FEC-8BB1-FE1E738AAE74}" type="parTrans" cxnId="{D3FC15B0-CB5B-4A86-87E8-1897DC6745AF}">
      <dgm:prSet/>
      <dgm:spPr/>
      <dgm:t>
        <a:bodyPr/>
        <a:lstStyle/>
        <a:p>
          <a:endParaRPr lang="en-US"/>
        </a:p>
      </dgm:t>
    </dgm:pt>
    <dgm:pt modelId="{9BF9BA44-568B-40DC-A5DF-5DCA396F1B37}" type="sibTrans" cxnId="{D3FC15B0-CB5B-4A86-87E8-1897DC6745AF}">
      <dgm:prSet/>
      <dgm:spPr/>
      <dgm:t>
        <a:bodyPr/>
        <a:lstStyle/>
        <a:p>
          <a:endParaRPr lang="en-US"/>
        </a:p>
      </dgm:t>
    </dgm:pt>
    <dgm:pt modelId="{EA29C608-065F-4600-8BFE-AC733DE10585}">
      <dgm:prSet/>
      <dgm:spPr/>
      <dgm:t>
        <a:bodyPr/>
        <a:lstStyle/>
        <a:p>
          <a:r>
            <a:rPr lang="cs-CZ" b="1" dirty="0"/>
            <a:t>1 žadatel = max 4 dětské skupiny, max 4 stavební objekty</a:t>
          </a:r>
          <a:endParaRPr lang="en-US" b="1" dirty="0"/>
        </a:p>
      </dgm:t>
    </dgm:pt>
    <dgm:pt modelId="{C9485FCF-248D-4CD5-AB45-82A2F772D0F4}" type="parTrans" cxnId="{89E86A3B-755D-4724-9A5C-C299B7AD78FB}">
      <dgm:prSet/>
      <dgm:spPr/>
      <dgm:t>
        <a:bodyPr/>
        <a:lstStyle/>
        <a:p>
          <a:endParaRPr lang="en-US"/>
        </a:p>
      </dgm:t>
    </dgm:pt>
    <dgm:pt modelId="{35A02029-3AD0-49C9-B4EE-8A9A3CA5FABC}" type="sibTrans" cxnId="{89E86A3B-755D-4724-9A5C-C299B7AD78FB}">
      <dgm:prSet/>
      <dgm:spPr/>
      <dgm:t>
        <a:bodyPr/>
        <a:lstStyle/>
        <a:p>
          <a:endParaRPr lang="en-US"/>
        </a:p>
      </dgm:t>
    </dgm:pt>
    <dgm:pt modelId="{FD0E3CDE-DF14-4674-9DDE-9030B29D31AB}">
      <dgm:prSet/>
      <dgm:spPr/>
      <dgm:t>
        <a:bodyPr/>
        <a:lstStyle/>
        <a:p>
          <a:r>
            <a:rPr lang="cs-CZ" b="1" dirty="0"/>
            <a:t>1 žádost = 1 projekt ve výši 1 až 25 mil Kč vč. DPH </a:t>
          </a:r>
        </a:p>
      </dgm:t>
    </dgm:pt>
    <dgm:pt modelId="{38CBC76F-3F53-4D46-A025-3A10E00FABB1}" type="parTrans" cxnId="{4EB7963B-CBCB-47A6-B517-799ADF1540A1}">
      <dgm:prSet/>
      <dgm:spPr/>
      <dgm:t>
        <a:bodyPr/>
        <a:lstStyle/>
        <a:p>
          <a:endParaRPr lang="cs-CZ"/>
        </a:p>
      </dgm:t>
    </dgm:pt>
    <dgm:pt modelId="{F3982747-E58E-4C77-85BF-B28FF6AEA681}" type="sibTrans" cxnId="{4EB7963B-CBCB-47A6-B517-799ADF1540A1}">
      <dgm:prSet/>
      <dgm:spPr/>
      <dgm:t>
        <a:bodyPr/>
        <a:lstStyle/>
        <a:p>
          <a:endParaRPr lang="cs-CZ"/>
        </a:p>
      </dgm:t>
    </dgm:pt>
    <dgm:pt modelId="{7E19B682-906D-4BEE-A190-986998D8C705}" type="pres">
      <dgm:prSet presAssocID="{810E54E9-B9FE-4CA9-AF1D-CEA4DAA8DA44}" presName="linear" presStyleCnt="0">
        <dgm:presLayoutVars>
          <dgm:animLvl val="lvl"/>
          <dgm:resizeHandles val="exact"/>
        </dgm:presLayoutVars>
      </dgm:prSet>
      <dgm:spPr/>
    </dgm:pt>
    <dgm:pt modelId="{243EAB7C-9F0B-4B08-BBB8-BE3B524E716F}" type="pres">
      <dgm:prSet presAssocID="{6E29AD58-021B-4EB6-830D-F23F1CE11D9F}" presName="parentText" presStyleLbl="node1" presStyleIdx="0" presStyleCnt="5" custLinFactY="95153" custLinFactNeighborX="-17" custLinFactNeighborY="100000">
        <dgm:presLayoutVars>
          <dgm:chMax val="0"/>
          <dgm:bulletEnabled val="1"/>
        </dgm:presLayoutVars>
      </dgm:prSet>
      <dgm:spPr/>
    </dgm:pt>
    <dgm:pt modelId="{5818593F-B5DB-4803-9992-7B189D6E6530}" type="pres">
      <dgm:prSet presAssocID="{F4DEBE31-FEA8-424E-BE3C-32EBE52B9D6D}" presName="spacer" presStyleCnt="0"/>
      <dgm:spPr/>
    </dgm:pt>
    <dgm:pt modelId="{239D36A9-3FD8-4096-A8C3-D618576727B8}" type="pres">
      <dgm:prSet presAssocID="{FFB95C02-6D5F-4728-896F-B5EE64E4A5B0}" presName="parentText" presStyleLbl="node1" presStyleIdx="1" presStyleCnt="5" custLinFactY="100000" custLinFactNeighborX="-17" custLinFactNeighborY="101842">
        <dgm:presLayoutVars>
          <dgm:chMax val="0"/>
          <dgm:bulletEnabled val="1"/>
        </dgm:presLayoutVars>
      </dgm:prSet>
      <dgm:spPr/>
    </dgm:pt>
    <dgm:pt modelId="{57124E9C-6644-4E8B-9BBB-1FE40919DA46}" type="pres">
      <dgm:prSet presAssocID="{5CD055B1-9070-4A85-892C-5C31CDCA675A}" presName="spacer" presStyleCnt="0"/>
      <dgm:spPr/>
    </dgm:pt>
    <dgm:pt modelId="{3249E70D-A1BB-4077-A849-5E63A6ACF2A4}" type="pres">
      <dgm:prSet presAssocID="{FB6911DA-E4D3-4E70-969A-C1D561EAD5D7}" presName="parentText" presStyleLbl="node1" presStyleIdx="2" presStyleCnt="5" custLinFactY="100000" custLinFactNeighborX="-17" custLinFactNeighborY="156920">
        <dgm:presLayoutVars>
          <dgm:chMax val="0"/>
          <dgm:bulletEnabled val="1"/>
        </dgm:presLayoutVars>
      </dgm:prSet>
      <dgm:spPr/>
    </dgm:pt>
    <dgm:pt modelId="{AD3C0FAC-D188-4A06-B892-A0EF6907F914}" type="pres">
      <dgm:prSet presAssocID="{9BF9BA44-568B-40DC-A5DF-5DCA396F1B37}" presName="spacer" presStyleCnt="0"/>
      <dgm:spPr/>
    </dgm:pt>
    <dgm:pt modelId="{2FD0424A-2F0F-41CE-BD07-1627100E4B46}" type="pres">
      <dgm:prSet presAssocID="{EA29C608-065F-4600-8BFE-AC733DE10585}" presName="parentText" presStyleLbl="node1" presStyleIdx="3" presStyleCnt="5" custLinFactY="189227" custLinFactNeighborX="-17" custLinFactNeighborY="200000">
        <dgm:presLayoutVars>
          <dgm:chMax val="0"/>
          <dgm:bulletEnabled val="1"/>
        </dgm:presLayoutVars>
      </dgm:prSet>
      <dgm:spPr/>
    </dgm:pt>
    <dgm:pt modelId="{1E6E33F8-54BC-4117-B441-FEE7B5A422F7}" type="pres">
      <dgm:prSet presAssocID="{35A02029-3AD0-49C9-B4EE-8A9A3CA5FABC}" presName="spacer" presStyleCnt="0"/>
      <dgm:spPr/>
    </dgm:pt>
    <dgm:pt modelId="{6E800011-C6C9-41E0-A4B9-9C206B40206B}" type="pres">
      <dgm:prSet presAssocID="{FD0E3CDE-DF14-4674-9DDE-9030B29D31AB}" presName="parentText" presStyleLbl="node1" presStyleIdx="4" presStyleCnt="5" custLinFactY="-403677" custLinFactNeighborX="-17" custLinFactNeighborY="-500000">
        <dgm:presLayoutVars>
          <dgm:chMax val="0"/>
          <dgm:bulletEnabled val="1"/>
        </dgm:presLayoutVars>
      </dgm:prSet>
      <dgm:spPr/>
    </dgm:pt>
  </dgm:ptLst>
  <dgm:cxnLst>
    <dgm:cxn modelId="{DA8B5C17-E2AC-4DBC-82F2-5DECF82EE8D5}" srcId="{810E54E9-B9FE-4CA9-AF1D-CEA4DAA8DA44}" destId="{6E29AD58-021B-4EB6-830D-F23F1CE11D9F}" srcOrd="0" destOrd="0" parTransId="{9905CFC2-CF21-422D-B131-96FA2366BDB4}" sibTransId="{F4DEBE31-FEA8-424E-BE3C-32EBE52B9D6D}"/>
    <dgm:cxn modelId="{B828051C-81B2-4682-937A-E53E0975652E}" srcId="{810E54E9-B9FE-4CA9-AF1D-CEA4DAA8DA44}" destId="{FFB95C02-6D5F-4728-896F-B5EE64E4A5B0}" srcOrd="1" destOrd="0" parTransId="{07618EA7-BA31-448F-937A-094338A78E30}" sibTransId="{5CD055B1-9070-4A85-892C-5C31CDCA675A}"/>
    <dgm:cxn modelId="{89E86A3B-755D-4724-9A5C-C299B7AD78FB}" srcId="{810E54E9-B9FE-4CA9-AF1D-CEA4DAA8DA44}" destId="{EA29C608-065F-4600-8BFE-AC733DE10585}" srcOrd="3" destOrd="0" parTransId="{C9485FCF-248D-4CD5-AB45-82A2F772D0F4}" sibTransId="{35A02029-3AD0-49C9-B4EE-8A9A3CA5FABC}"/>
    <dgm:cxn modelId="{4EB7963B-CBCB-47A6-B517-799ADF1540A1}" srcId="{810E54E9-B9FE-4CA9-AF1D-CEA4DAA8DA44}" destId="{FD0E3CDE-DF14-4674-9DDE-9030B29D31AB}" srcOrd="4" destOrd="0" parTransId="{38CBC76F-3F53-4D46-A025-3A10E00FABB1}" sibTransId="{F3982747-E58E-4C77-85BF-B28FF6AEA681}"/>
    <dgm:cxn modelId="{9FA1C748-3F3D-4E20-9B54-85832F6ABA64}" type="presOf" srcId="{FFB95C02-6D5F-4728-896F-B5EE64E4A5B0}" destId="{239D36A9-3FD8-4096-A8C3-D618576727B8}" srcOrd="0" destOrd="0" presId="urn:microsoft.com/office/officeart/2005/8/layout/vList2"/>
    <dgm:cxn modelId="{31967586-314B-4FEA-ADE6-D71CB067DCFB}" type="presOf" srcId="{FB6911DA-E4D3-4E70-969A-C1D561EAD5D7}" destId="{3249E70D-A1BB-4077-A849-5E63A6ACF2A4}" srcOrd="0" destOrd="0" presId="urn:microsoft.com/office/officeart/2005/8/layout/vList2"/>
    <dgm:cxn modelId="{0C2750A0-6DA6-46A8-9898-79C7B0206EED}" type="presOf" srcId="{6E29AD58-021B-4EB6-830D-F23F1CE11D9F}" destId="{243EAB7C-9F0B-4B08-BBB8-BE3B524E716F}" srcOrd="0" destOrd="0" presId="urn:microsoft.com/office/officeart/2005/8/layout/vList2"/>
    <dgm:cxn modelId="{D3FC15B0-CB5B-4A86-87E8-1897DC6745AF}" srcId="{810E54E9-B9FE-4CA9-AF1D-CEA4DAA8DA44}" destId="{FB6911DA-E4D3-4E70-969A-C1D561EAD5D7}" srcOrd="2" destOrd="0" parTransId="{B9FA5096-ECEF-4FEC-8BB1-FE1E738AAE74}" sibTransId="{9BF9BA44-568B-40DC-A5DF-5DCA396F1B37}"/>
    <dgm:cxn modelId="{7E7B6AE5-3E06-43D1-8C4F-6F2EDBD2107C}" type="presOf" srcId="{810E54E9-B9FE-4CA9-AF1D-CEA4DAA8DA44}" destId="{7E19B682-906D-4BEE-A190-986998D8C705}" srcOrd="0" destOrd="0" presId="urn:microsoft.com/office/officeart/2005/8/layout/vList2"/>
    <dgm:cxn modelId="{35A7CCFA-F5A1-4538-8258-24252A6A6371}" type="presOf" srcId="{FD0E3CDE-DF14-4674-9DDE-9030B29D31AB}" destId="{6E800011-C6C9-41E0-A4B9-9C206B40206B}" srcOrd="0" destOrd="0" presId="urn:microsoft.com/office/officeart/2005/8/layout/vList2"/>
    <dgm:cxn modelId="{A4EDEFFA-4007-47FF-82E7-FCD070EA32CD}" type="presOf" srcId="{EA29C608-065F-4600-8BFE-AC733DE10585}" destId="{2FD0424A-2F0F-41CE-BD07-1627100E4B46}" srcOrd="0" destOrd="0" presId="urn:microsoft.com/office/officeart/2005/8/layout/vList2"/>
    <dgm:cxn modelId="{1234A29C-BC3D-4500-9D7C-24D5C2A8489E}" type="presParOf" srcId="{7E19B682-906D-4BEE-A190-986998D8C705}" destId="{243EAB7C-9F0B-4B08-BBB8-BE3B524E716F}" srcOrd="0" destOrd="0" presId="urn:microsoft.com/office/officeart/2005/8/layout/vList2"/>
    <dgm:cxn modelId="{9CD76477-0F78-4B12-9329-673DD227610B}" type="presParOf" srcId="{7E19B682-906D-4BEE-A190-986998D8C705}" destId="{5818593F-B5DB-4803-9992-7B189D6E6530}" srcOrd="1" destOrd="0" presId="urn:microsoft.com/office/officeart/2005/8/layout/vList2"/>
    <dgm:cxn modelId="{742A2DEB-5287-439E-B577-26D6D30BE0B7}" type="presParOf" srcId="{7E19B682-906D-4BEE-A190-986998D8C705}" destId="{239D36A9-3FD8-4096-A8C3-D618576727B8}" srcOrd="2" destOrd="0" presId="urn:microsoft.com/office/officeart/2005/8/layout/vList2"/>
    <dgm:cxn modelId="{8D64087B-B585-476B-A217-80EE49DBCCCA}" type="presParOf" srcId="{7E19B682-906D-4BEE-A190-986998D8C705}" destId="{57124E9C-6644-4E8B-9BBB-1FE40919DA46}" srcOrd="3" destOrd="0" presId="urn:microsoft.com/office/officeart/2005/8/layout/vList2"/>
    <dgm:cxn modelId="{99B7362D-9F3A-4448-A413-47AE4B871411}" type="presParOf" srcId="{7E19B682-906D-4BEE-A190-986998D8C705}" destId="{3249E70D-A1BB-4077-A849-5E63A6ACF2A4}" srcOrd="4" destOrd="0" presId="urn:microsoft.com/office/officeart/2005/8/layout/vList2"/>
    <dgm:cxn modelId="{6E9FD218-6050-4875-AF13-70D2CEEEA795}" type="presParOf" srcId="{7E19B682-906D-4BEE-A190-986998D8C705}" destId="{AD3C0FAC-D188-4A06-B892-A0EF6907F914}" srcOrd="5" destOrd="0" presId="urn:microsoft.com/office/officeart/2005/8/layout/vList2"/>
    <dgm:cxn modelId="{62F3D67C-31C4-4021-B4B5-8A4E7E94FDA4}" type="presParOf" srcId="{7E19B682-906D-4BEE-A190-986998D8C705}" destId="{2FD0424A-2F0F-41CE-BD07-1627100E4B46}" srcOrd="6" destOrd="0" presId="urn:microsoft.com/office/officeart/2005/8/layout/vList2"/>
    <dgm:cxn modelId="{AA6AD0A2-5A29-4A38-B09B-12B6CF80FA5D}" type="presParOf" srcId="{7E19B682-906D-4BEE-A190-986998D8C705}" destId="{1E6E33F8-54BC-4117-B441-FEE7B5A422F7}" srcOrd="7" destOrd="0" presId="urn:microsoft.com/office/officeart/2005/8/layout/vList2"/>
    <dgm:cxn modelId="{012D29F6-745B-4858-9F09-F61EB6173D53}" type="presParOf" srcId="{7E19B682-906D-4BEE-A190-986998D8C705}" destId="{6E800011-C6C9-41E0-A4B9-9C206B40206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5F7CDE-F93E-4D50-AD4A-CF35E98299C8}">
      <dsp:nvSpPr>
        <dsp:cNvPr id="0" name=""/>
        <dsp:cNvSpPr/>
      </dsp:nvSpPr>
      <dsp:spPr>
        <a:xfrm>
          <a:off x="-302804" y="-117285"/>
          <a:ext cx="8074810" cy="1489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vytvoření dostatečné kapacity míst pro nejmenší děti </a:t>
          </a:r>
          <a:r>
            <a:rPr lang="cs-CZ" sz="2800" b="1" kern="1200" dirty="0"/>
            <a:t>v dětských skupinách zřízených dle zákona č. 247/2014 Sb</a:t>
          </a:r>
          <a:endParaRPr lang="en-US" sz="2800" kern="1200" dirty="0"/>
        </a:p>
      </dsp:txBody>
      <dsp:txXfrm>
        <a:off x="-259174" y="-73655"/>
        <a:ext cx="6798614" cy="1402361"/>
      </dsp:txXfrm>
    </dsp:sp>
    <dsp:sp modelId="{48A378FA-2EC4-4E1E-9A0E-D5CFADABD633}">
      <dsp:nvSpPr>
        <dsp:cNvPr id="0" name=""/>
        <dsp:cNvSpPr/>
      </dsp:nvSpPr>
      <dsp:spPr>
        <a:xfrm>
          <a:off x="427895" y="1394693"/>
          <a:ext cx="6863592" cy="990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zajištění finanční dostupnosti </a:t>
          </a:r>
          <a:endParaRPr lang="en-US" sz="2800" kern="1200" dirty="0"/>
        </a:p>
      </dsp:txBody>
      <dsp:txXfrm>
        <a:off x="456900" y="1423698"/>
        <a:ext cx="5556279" cy="932285"/>
      </dsp:txXfrm>
    </dsp:sp>
    <dsp:sp modelId="{CA51212C-2573-4C7A-B6F1-522477805012}">
      <dsp:nvSpPr>
        <dsp:cNvPr id="0" name=""/>
        <dsp:cNvSpPr/>
      </dsp:nvSpPr>
      <dsp:spPr>
        <a:xfrm>
          <a:off x="1514026" y="2435520"/>
          <a:ext cx="6863592" cy="9902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zvýšení kvality poskytovaných služeb</a:t>
          </a:r>
          <a:endParaRPr lang="en-US" sz="2800" kern="1200" dirty="0"/>
        </a:p>
      </dsp:txBody>
      <dsp:txXfrm>
        <a:off x="1543031" y="2464525"/>
        <a:ext cx="5556279" cy="932285"/>
      </dsp:txXfrm>
    </dsp:sp>
    <dsp:sp modelId="{9FE225AC-5762-4C71-BB0C-BE70C46F1263}">
      <dsp:nvSpPr>
        <dsp:cNvPr id="0" name=""/>
        <dsp:cNvSpPr/>
      </dsp:nvSpPr>
      <dsp:spPr>
        <a:xfrm>
          <a:off x="6522705" y="875805"/>
          <a:ext cx="643691" cy="6436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6667535" y="875805"/>
        <a:ext cx="354031" cy="484377"/>
      </dsp:txXfrm>
    </dsp:sp>
    <dsp:sp modelId="{5E79AF80-2BCB-4CCB-B4CD-2D69C6855D2C}">
      <dsp:nvSpPr>
        <dsp:cNvPr id="0" name=""/>
        <dsp:cNvSpPr/>
      </dsp:nvSpPr>
      <dsp:spPr>
        <a:xfrm>
          <a:off x="7128316" y="2034074"/>
          <a:ext cx="643691" cy="64369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7273146" y="2034074"/>
        <a:ext cx="354031" cy="4843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C6DEC-CC9A-4F4D-A6BF-E6D98298A064}">
      <dsp:nvSpPr>
        <dsp:cNvPr id="0" name=""/>
        <dsp:cNvSpPr/>
      </dsp:nvSpPr>
      <dsp:spPr>
        <a:xfrm>
          <a:off x="0" y="411"/>
          <a:ext cx="91092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E96304-7D03-4CCE-89FA-109C8E9CF5C1}">
      <dsp:nvSpPr>
        <dsp:cNvPr id="0" name=""/>
        <dsp:cNvSpPr/>
      </dsp:nvSpPr>
      <dsp:spPr>
        <a:xfrm>
          <a:off x="0" y="411"/>
          <a:ext cx="9109291" cy="674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Obec, městys, město, statutární město, městský obvod, městská část, kraj (bez rozdílu velikosti)</a:t>
          </a:r>
          <a:endParaRPr lang="en-US" sz="1800" kern="1200" dirty="0"/>
        </a:p>
      </dsp:txBody>
      <dsp:txXfrm>
        <a:off x="0" y="411"/>
        <a:ext cx="9109291" cy="674139"/>
      </dsp:txXfrm>
    </dsp:sp>
    <dsp:sp modelId="{E3ABE794-7438-4A5E-AEAB-0E323CBBA6EC}">
      <dsp:nvSpPr>
        <dsp:cNvPr id="0" name=""/>
        <dsp:cNvSpPr/>
      </dsp:nvSpPr>
      <dsp:spPr>
        <a:xfrm>
          <a:off x="0" y="674551"/>
          <a:ext cx="9109291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1BD0AF2-1BE4-4A7E-9F5D-7B2E2FB43310}">
      <dsp:nvSpPr>
        <dsp:cNvPr id="0" name=""/>
        <dsp:cNvSpPr/>
      </dsp:nvSpPr>
      <dsp:spPr>
        <a:xfrm>
          <a:off x="0" y="674551"/>
          <a:ext cx="9109291" cy="674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Příspěvková organizace územního samosprávného celku (obce, kraje, hl.m. Prahy)</a:t>
          </a:r>
          <a:endParaRPr lang="en-US" sz="1800" kern="1200" dirty="0"/>
        </a:p>
      </dsp:txBody>
      <dsp:txXfrm>
        <a:off x="0" y="674551"/>
        <a:ext cx="9109291" cy="674139"/>
      </dsp:txXfrm>
    </dsp:sp>
    <dsp:sp modelId="{E362369F-CCCE-427F-8A04-C6B9C4F77F19}">
      <dsp:nvSpPr>
        <dsp:cNvPr id="0" name=""/>
        <dsp:cNvSpPr/>
      </dsp:nvSpPr>
      <dsp:spPr>
        <a:xfrm>
          <a:off x="0" y="1348691"/>
          <a:ext cx="9109291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B37DAA-8247-4B6C-9888-B8C6558221DB}">
      <dsp:nvSpPr>
        <dsp:cNvPr id="0" name=""/>
        <dsp:cNvSpPr/>
      </dsp:nvSpPr>
      <dsp:spPr>
        <a:xfrm>
          <a:off x="0" y="1348691"/>
          <a:ext cx="9109291" cy="674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Organizační složky státu a jimi zřizované příspěvkové organizace</a:t>
          </a:r>
          <a:endParaRPr lang="en-US" sz="1800" kern="1200" dirty="0"/>
        </a:p>
      </dsp:txBody>
      <dsp:txXfrm>
        <a:off x="0" y="1348691"/>
        <a:ext cx="9109291" cy="674139"/>
      </dsp:txXfrm>
    </dsp:sp>
    <dsp:sp modelId="{0EC47F3F-5C3F-4F32-A411-2E1CEB146095}">
      <dsp:nvSpPr>
        <dsp:cNvPr id="0" name=""/>
        <dsp:cNvSpPr/>
      </dsp:nvSpPr>
      <dsp:spPr>
        <a:xfrm>
          <a:off x="0" y="2022831"/>
          <a:ext cx="9109291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7BDAD76-4A47-4A19-9A75-D293FE55C4A1}">
      <dsp:nvSpPr>
        <dsp:cNvPr id="0" name=""/>
        <dsp:cNvSpPr/>
      </dsp:nvSpPr>
      <dsp:spPr>
        <a:xfrm>
          <a:off x="0" y="2022831"/>
          <a:ext cx="9109291" cy="674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Dobrovolný svazek obcí</a:t>
          </a:r>
          <a:endParaRPr lang="en-US" sz="1800" kern="1200" dirty="0"/>
        </a:p>
      </dsp:txBody>
      <dsp:txXfrm>
        <a:off x="0" y="2022831"/>
        <a:ext cx="9109291" cy="674139"/>
      </dsp:txXfrm>
    </dsp:sp>
    <dsp:sp modelId="{526670C0-999D-4532-B737-3FFEF5ACC03F}">
      <dsp:nvSpPr>
        <dsp:cNvPr id="0" name=""/>
        <dsp:cNvSpPr/>
      </dsp:nvSpPr>
      <dsp:spPr>
        <a:xfrm>
          <a:off x="0" y="2696971"/>
          <a:ext cx="910929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2C6BC3C-D17E-4C84-9459-B4801520E010}">
      <dsp:nvSpPr>
        <dsp:cNvPr id="0" name=""/>
        <dsp:cNvSpPr/>
      </dsp:nvSpPr>
      <dsp:spPr>
        <a:xfrm>
          <a:off x="0" y="2696971"/>
          <a:ext cx="9109291" cy="674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Veřejnoprávní VŠ, ústavy Akademie věd, veřejné výzkumné instituce</a:t>
          </a:r>
          <a:endParaRPr lang="en-US" sz="1800" kern="1200" dirty="0"/>
        </a:p>
      </dsp:txBody>
      <dsp:txXfrm>
        <a:off x="0" y="2696971"/>
        <a:ext cx="9109291" cy="674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EAB7C-9F0B-4B08-BBB8-BE3B524E716F}">
      <dsp:nvSpPr>
        <dsp:cNvPr id="0" name=""/>
        <dsp:cNvSpPr/>
      </dsp:nvSpPr>
      <dsp:spPr>
        <a:xfrm>
          <a:off x="0" y="853392"/>
          <a:ext cx="8226987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1 projekt = 1 stavební objekt (nemovitost)</a:t>
          </a:r>
          <a:endParaRPr lang="en-US" sz="2600" kern="1200" dirty="0"/>
        </a:p>
      </dsp:txBody>
      <dsp:txXfrm>
        <a:off x="30442" y="883834"/>
        <a:ext cx="8166103" cy="562726"/>
      </dsp:txXfrm>
    </dsp:sp>
    <dsp:sp modelId="{239D36A9-3FD8-4096-A8C3-D618576727B8}">
      <dsp:nvSpPr>
        <dsp:cNvPr id="0" name=""/>
        <dsp:cNvSpPr/>
      </dsp:nvSpPr>
      <dsp:spPr>
        <a:xfrm>
          <a:off x="0" y="1583488"/>
          <a:ext cx="8226987" cy="62361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1 stavební objekt = 1 až 4 dětské skupiny</a:t>
          </a:r>
          <a:endParaRPr lang="en-US" sz="2600" kern="1200" dirty="0"/>
        </a:p>
      </dsp:txBody>
      <dsp:txXfrm>
        <a:off x="30442" y="1613930"/>
        <a:ext cx="8166103" cy="562726"/>
      </dsp:txXfrm>
    </dsp:sp>
    <dsp:sp modelId="{3249E70D-A1BB-4077-A849-5E63A6ACF2A4}">
      <dsp:nvSpPr>
        <dsp:cNvPr id="0" name=""/>
        <dsp:cNvSpPr/>
      </dsp:nvSpPr>
      <dsp:spPr>
        <a:xfrm>
          <a:off x="0" y="2323220"/>
          <a:ext cx="8226987" cy="62361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1 dětská skupina = 4 – 24 dětí </a:t>
          </a:r>
          <a:endParaRPr lang="en-US" sz="2600" kern="1200" dirty="0"/>
        </a:p>
      </dsp:txBody>
      <dsp:txXfrm>
        <a:off x="30442" y="2353662"/>
        <a:ext cx="8166103" cy="562726"/>
      </dsp:txXfrm>
    </dsp:sp>
    <dsp:sp modelId="{2FD0424A-2F0F-41CE-BD07-1627100E4B46}">
      <dsp:nvSpPr>
        <dsp:cNvPr id="0" name=""/>
        <dsp:cNvSpPr/>
      </dsp:nvSpPr>
      <dsp:spPr>
        <a:xfrm>
          <a:off x="0" y="3164217"/>
          <a:ext cx="8226987" cy="62361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1 žadatel = max 4 dětské skupiny, max 4 stavební objekty</a:t>
          </a:r>
          <a:endParaRPr lang="en-US" sz="2600" b="1" kern="1200" dirty="0"/>
        </a:p>
      </dsp:txBody>
      <dsp:txXfrm>
        <a:off x="30442" y="3194659"/>
        <a:ext cx="8166103" cy="562726"/>
      </dsp:txXfrm>
    </dsp:sp>
    <dsp:sp modelId="{6E800011-C6C9-41E0-A4B9-9C206B40206B}">
      <dsp:nvSpPr>
        <dsp:cNvPr id="0" name=""/>
        <dsp:cNvSpPr/>
      </dsp:nvSpPr>
      <dsp:spPr>
        <a:xfrm>
          <a:off x="0" y="87318"/>
          <a:ext cx="8226987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b="1" kern="1200" dirty="0"/>
            <a:t>1 žádost = 1 projekt ve výši 1 až 25 mil Kč vč. DPH </a:t>
          </a:r>
        </a:p>
      </dsp:txBody>
      <dsp:txXfrm>
        <a:off x="30442" y="117760"/>
        <a:ext cx="8166103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3ECD8-392D-4982-8C64-65DCA85D3C7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AF5D1-0032-422B-9BFD-4A89DB3350A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490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E95D4-6B5D-419E-90AF-193EB7595AD9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08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E95D4-6B5D-419E-90AF-193EB7595AD9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511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E95D4-6B5D-419E-90AF-193EB7595AD9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356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8E95D4-6B5D-419E-90AF-193EB7595AD9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7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66E194-03B5-40C8-A232-49D620628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814AFE-D693-487A-A69B-1E60A1306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CECEE8-BA0F-4380-AAC6-4444FC36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BD0693B-DBD7-493A-A6BA-55813B10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06DB2B-7446-4B0E-B506-673F70B5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85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ECF1F-6BA8-4FBA-B29D-3C40EAF0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B109BF-44B8-4B5F-B39E-47FE368E6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554E1F-68D0-4F3A-BEAD-B3849FEF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E3CBF9-6544-4EAF-841E-9A9E0641A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8A2AE5-7A8A-4680-8B08-5BFAC482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476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7FB8E37-D737-46D1-91A2-ED24A9A36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CCA6AD4-FAE1-4352-825D-72B53F783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634281-F598-4A94-BF78-27FAB2DD5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169802-7BEE-4E76-BF0F-CD2C573A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032D05-13CD-46A7-94DE-B78600AF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890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4780D-659E-4D87-96F2-A63D38480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4072C-D1AC-4243-9DB8-121B39904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EFB358-CA73-4E29-8190-5101DD36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D27EBE-BA6F-4AB7-B62B-8BBE595E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283CF8-BB82-436B-B3A1-83DBF32B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902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892AB-6910-4F2B-B73D-38F325C6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2DF714-81BA-400F-90A3-F9BBBB79B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0F4E76-BC2B-4511-ADA8-DC165F37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968B75-C6BB-4E86-8B29-DAF5BCEF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D9A10-BFD1-4F46-909D-7E07990DA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219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13145-54FB-4381-9025-A61EF20D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FB1017-2C67-41DF-833C-AACDA91B1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63AAF2-A83B-42E9-B2FC-CBD78CB7D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D4C612-DDF7-4AF7-A26E-47F423B3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80F9D77-9CD5-4BD7-B883-77FCD9B6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C81E40-26E9-4DF3-AD73-EA8AC8F2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8500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5C1CB-15C8-4425-85B2-43D82112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61854E-46A0-4A07-9E5D-A3554D4F5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2F416CD-079B-4E6A-892D-CFAE1387B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F95253-EF86-42FF-9554-7AB13E4EF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57130D-9DC1-4078-BE68-040CA173F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6519329-F397-4C45-9EC1-0669CE685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B6142BD-EC95-42DC-B108-6D48FBF6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A361A5-95B9-44C6-B489-4F26DD76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66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A21BB-1F57-4195-A038-FB23A646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4DD56E-1298-42E1-AB92-62836F16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323EBC-FA91-4003-AE9A-214D606F7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C1C9C5-6E0B-4D2B-B1F9-6F73C2419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562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047E039-BEA3-48DA-AAF7-F26EDB62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C85A2B5-9902-472B-924D-A60E64BE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445F08-B40C-4F6F-86FC-87B05D43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99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068FA-90FA-4A3E-AB77-619B226D0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6D99F-28A9-449C-B3B6-C8383137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3C8B5B-2278-408E-8225-9AB7748D9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9A1781-735D-426E-B7CF-E17B91B6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6ABECC-F734-448F-B1B3-AFCFC60C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1BE624-879E-40D4-9411-EAA9B2C9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77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5E55A-9C52-4530-B48D-F89DB8E0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1CB3F6A-ABC0-43CD-8EC8-0F518B2CE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D141B6-C6D7-44B9-9821-8D002EE08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47117F-5B3F-45CF-9EA5-36C76BB7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FF2AB0-D95B-48B9-98D7-769D9690B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3627D6-55F2-4091-8B01-3D81E1FE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64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09DC5CB-6E24-4746-8578-553C8063A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4B6912-3E94-46D5-8759-6CB3D7CA3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A52912-8C3D-4627-9425-D047912A4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3176A-119F-4791-B6D2-DD681A514440}" type="datetimeFigureOut">
              <a:rPr lang="cs-CZ" smtClean="0"/>
              <a:t>14.05.2023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5B8DE9-FA72-4316-BCE0-AD303F89D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3130B6-66C8-4CB9-A66A-C1A503E79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E299-92D1-4360-BEA6-2188615D8D8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948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orms.office.com/pages/responsepage.aspx?id=DQSIkWdsW0yxEjajBLZtrQAAAAAAAAAAAAN__roBMaFUNDUxS1ZJWEkxQzQxRExDUTdQQktGRExWOC4u&amp;web=1&amp;wdLOR=cD4CA05AD-16C8-4C4E-A2B1-D45B82DF6C6C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po.detskeskupiny@mpsv.cz" TargetMode="External"/><Relationship Id="rId7" Type="http://schemas.openxmlformats.org/officeDocument/2006/relationships/hyperlink" Target="http://www.mpsv.cz/web/cz/prispevek-na-provoz-detskych-skupin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smpsv.cz/cs/pro-obce/balicek-pro-municipality-k-zrizeni-detske-skupiny-v-obci" TargetMode="External"/><Relationship Id="rId5" Type="http://schemas.openxmlformats.org/officeDocument/2006/relationships/hyperlink" Target="http://www.mpsv.cz/detske-skupiny" TargetMode="External"/><Relationship Id="rId4" Type="http://schemas.openxmlformats.org/officeDocument/2006/relationships/hyperlink" Target="https://www.mpsv.cz/web/cz/vyzva-c.-31_22_045-budovani-kapacit-detskych-skupin-dle-zakona-c.-247/2014-sb.-o-poskytovani-sluzby-pece-o-dite-v-detske-skupine-a-o-zmene-souvisejicich-zakonu-verejny-sektor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obnovycr.cz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ission.europa.eu/business-economy-euro/economic-recovery/recovery-and-resilience-facility_c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22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08981A-5007-432E-AEE3-21682222D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999615"/>
            <a:ext cx="9750549" cy="2916714"/>
          </a:xfrm>
        </p:spPr>
        <p:txBody>
          <a:bodyPr anchor="ctr">
            <a:normAutofit fontScale="90000"/>
          </a:bodyPr>
          <a:lstStyle/>
          <a:p>
            <a:pPr marR="1106805">
              <a:spcBef>
                <a:spcPts val="140"/>
              </a:spcBef>
              <a:spcAft>
                <a:spcPts val="0"/>
              </a:spcAft>
            </a:pPr>
            <a:br>
              <a:rPr lang="cs-CZ" sz="29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  <a:t>Výzva č. 31_22_045 </a:t>
            </a:r>
            <a:br>
              <a:rPr lang="cs-CZ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900" b="1" dirty="0">
                <a:latin typeface="+mj-lt"/>
              </a:rPr>
            </a:br>
            <a:br>
              <a:rPr lang="cs-CZ" sz="2900" b="1" dirty="0">
                <a:latin typeface="+mj-lt"/>
              </a:rPr>
            </a:br>
            <a:r>
              <a:rPr lang="cs-CZ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Budování kapacit dětských skupin dle zákona č. 247/2014 Sb.,</a:t>
            </a:r>
            <a:r>
              <a:rPr lang="cs-CZ" sz="3100" spc="45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cs-CZ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poskytování služby péče o dítě v dětské skupině a o změně souvisejících zákonů – </a:t>
            </a:r>
            <a:r>
              <a:rPr lang="cs-CZ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veřejný sektor</a:t>
            </a:r>
            <a:br>
              <a:rPr lang="cs-CZ" sz="2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2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Národní plán obnovy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05B211-42D6-4DCA-B93F-084E2C3F3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cs-CZ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MINISTERSTVO PRÁCE A SOCIÁLNÍCH VĚCÍ</a:t>
            </a: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Obrázek 3">
            <a:extLst>
              <a:ext uri="{FF2B5EF4-FFF2-40B4-BE49-F238E27FC236}">
                <a16:creationId xmlns:a16="http://schemas.microsoft.com/office/drawing/2014/main" id="{372EBD6B-7C97-4BB5-AA5E-BF67E2C9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615" y="640713"/>
            <a:ext cx="25527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Obrázek 8">
            <a:extLst>
              <a:ext uri="{FF2B5EF4-FFF2-40B4-BE49-F238E27FC236}">
                <a16:creationId xmlns:a16="http://schemas.microsoft.com/office/drawing/2014/main" id="{75FB71F9-9C3D-4CDE-96D3-EC7875E2B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45" y="742950"/>
            <a:ext cx="1612994" cy="67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ázek 4">
            <a:extLst>
              <a:ext uri="{FF2B5EF4-FFF2-40B4-BE49-F238E27FC236}">
                <a16:creationId xmlns:a16="http://schemas.microsoft.com/office/drawing/2014/main" id="{BF1F2EB6-09D5-43DB-B4E7-38296E445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139" y="640714"/>
            <a:ext cx="8239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627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78B051-CC4F-4AFC-B5B9-59D48B56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73508" cy="1747139"/>
          </a:xfrm>
        </p:spPr>
        <p:txBody>
          <a:bodyPr>
            <a:normAutofit/>
          </a:bodyPr>
          <a:lstStyle/>
          <a:p>
            <a:r>
              <a:rPr lang="cs-CZ" sz="4800" b="1" kern="0" spc="-5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Věcné zaměření</a:t>
            </a:r>
            <a:r>
              <a:rPr lang="cs-CZ" sz="4800" b="1" kern="0" spc="-1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800" b="1" kern="0" spc="-5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výzvy</a:t>
            </a:r>
            <a:br>
              <a:rPr lang="cs-CZ" b="1" kern="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79F22-D523-41E2-B62A-75E104982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7502" cy="4351338"/>
          </a:xfrm>
        </p:spPr>
        <p:txBody>
          <a:bodyPr>
            <a:normAutofit/>
          </a:bodyPr>
          <a:lstStyle/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Výzva je zaměřena na </a:t>
            </a: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budování </a:t>
            </a:r>
            <a:r>
              <a:rPr lang="cs-CZ" sz="2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nových</a:t>
            </a: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dětských skupin</a:t>
            </a: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endParaRPr lang="cs-CZ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ať už zcela </a:t>
            </a: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novou výstavbou</a:t>
            </a:r>
            <a:r>
              <a:rPr lang="cs-CZ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či</a:t>
            </a: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nákupem a rekonstrukcí budov,</a:t>
            </a: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endParaRPr lang="cs-CZ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to </a:t>
            </a:r>
            <a:r>
              <a:rPr lang="cs-CZ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účelem zvýšení kapacity dětských skupin</a:t>
            </a:r>
            <a:r>
              <a:rPr lang="cs-CZ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území ČR, což má následně umožnit lepší zapojení rodičů s dětmi předškolního věku na trh práce. </a:t>
            </a:r>
          </a:p>
          <a:p>
            <a:pPr marL="0" marR="144145" indent="0">
              <a:spcBef>
                <a:spcPts val="580"/>
              </a:spcBef>
              <a:spcAft>
                <a:spcPts val="0"/>
              </a:spcAft>
              <a:buNone/>
            </a:pPr>
            <a:endParaRPr lang="cs-CZ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/>
          </a:p>
        </p:txBody>
      </p:sp>
      <p:pic>
        <p:nvPicPr>
          <p:cNvPr id="27" name="Picture 26" descr="Západ slunce silueta lešení na staveništi">
            <a:extLst>
              <a:ext uri="{FF2B5EF4-FFF2-40B4-BE49-F238E27FC236}">
                <a16:creationId xmlns:a16="http://schemas.microsoft.com/office/drawing/2014/main" id="{83C60945-3ECD-3EB9-BBFF-D563CD04A0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1" r="18573" b="2"/>
          <a:stretch/>
        </p:blipFill>
        <p:spPr>
          <a:xfrm>
            <a:off x="6557286" y="794123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4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427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4A59F-188D-44A0-8438-5C867DE7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65126"/>
            <a:ext cx="4690871" cy="1633837"/>
          </a:xfrm>
        </p:spPr>
        <p:txBody>
          <a:bodyPr>
            <a:normAutofit fontScale="90000"/>
          </a:bodyPr>
          <a:lstStyle/>
          <a:p>
            <a:r>
              <a:rPr lang="cs-CZ" sz="4900" b="1" dirty="0">
                <a:solidFill>
                  <a:srgbClr val="0070C0"/>
                </a:solidFill>
              </a:rPr>
              <a:t>Příležitosti pro obce</a:t>
            </a:r>
            <a:br>
              <a:rPr lang="cs-CZ" sz="2400" b="1" dirty="0"/>
            </a:br>
            <a:br>
              <a:rPr lang="cs-CZ" sz="2400" dirty="0"/>
            </a:br>
            <a:endParaRPr lang="cs-CZ" sz="2400" dirty="0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5AF417CB-28B4-0381-8B9B-4FAAC6C94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9838"/>
            <a:ext cx="2764535" cy="40974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2400" dirty="0"/>
              <a:t>Zchátralé budovy, nevyužitá prostranství, brownfieldy</a:t>
            </a:r>
          </a:p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Projektové záměry na mateřské školy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Dotace na vybudování dětských skupin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7" name="Picture 4" descr="Obsah obrázku venku, obloha, mrak, budova&#10;&#10;Popis byl vytvořen automaticky">
            <a:extLst>
              <a:ext uri="{FF2B5EF4-FFF2-40B4-BE49-F238E27FC236}">
                <a16:creationId xmlns:a16="http://schemas.microsoft.com/office/drawing/2014/main" id="{7A8A5ED0-A103-4157-8B53-358EBAA57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-1" b="9877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9" name="Picture 15" descr="Lidé chtějí stavět desítky domů na okraji Hradce Králové, armáda je proti -  regiony.impuls.cz">
            <a:extLst>
              <a:ext uri="{FF2B5EF4-FFF2-40B4-BE49-F238E27FC236}">
                <a16:creationId xmlns:a16="http://schemas.microsoft.com/office/drawing/2014/main" id="{3D38D132-5561-4B81-90F2-3B408BD49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2427" b="4890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5C97177-7F06-4D2D-AB1C-C7980CA77985}"/>
              </a:ext>
            </a:extLst>
          </p:cNvPr>
          <p:cNvSpPr txBox="1"/>
          <p:nvPr/>
        </p:nvSpPr>
        <p:spPr>
          <a:xfrm>
            <a:off x="3047238" y="305966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592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1266F8-D6EC-4B46-89BD-13E2D2A5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Základní informace k výzvě č. 45 NPO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7F374F-A7C5-4E03-9166-89771C435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889503"/>
            <a:ext cx="9941319" cy="3758183"/>
          </a:xfrm>
        </p:spPr>
        <p:txBody>
          <a:bodyPr anchor="ctr">
            <a:normAutofit/>
          </a:bodyPr>
          <a:lstStyle/>
          <a:p>
            <a:pPr lvl="1"/>
            <a:r>
              <a:rPr lang="cs-CZ" altLang="cs-CZ" dirty="0"/>
              <a:t>Alokace výzvy: </a:t>
            </a:r>
            <a:r>
              <a:rPr lang="cs-CZ" altLang="cs-CZ" b="1" dirty="0"/>
              <a:t>1,7 mld. Kč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Druh výzvy: </a:t>
            </a:r>
            <a:r>
              <a:rPr lang="cs-CZ" altLang="cs-CZ" b="1" dirty="0"/>
              <a:t>průběžná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Model hodnocení: </a:t>
            </a:r>
            <a:r>
              <a:rPr lang="cs-CZ" altLang="cs-CZ" b="1" dirty="0"/>
              <a:t>jednokolový</a:t>
            </a:r>
          </a:p>
          <a:p>
            <a:pPr lvl="1"/>
            <a:endParaRPr lang="cs-CZ" alt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Datum vyhlášení výzvy: 17. 3.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Zahájení příjmu žádostí: 14. 4. 2023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dirty="0"/>
              <a:t>Ukončení příjmu žádostí: 15. 11.2023 v 16:00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dirty="0"/>
              <a:t>Nejzazší datum pro ukončení fyzické realizace:</a:t>
            </a:r>
            <a:r>
              <a:rPr lang="cs-CZ" altLang="cs-CZ" b="1" dirty="0"/>
              <a:t> 30. 11. 2025</a:t>
            </a:r>
          </a:p>
          <a:p>
            <a:endParaRPr lang="cs-CZ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22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2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E942E24-2B84-4EB1-8393-549C3BF5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 b="1" dirty="0"/>
              <a:t>Oprávnění žadatelé</a:t>
            </a:r>
          </a:p>
        </p:txBody>
      </p:sp>
      <p:sp>
        <p:nvSpPr>
          <p:cNvPr id="58" name="Rectangle 3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3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3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1A2940F-D129-C937-4D16-B1E4ECAC8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3074332"/>
              </p:ext>
            </p:extLst>
          </p:nvPr>
        </p:nvGraphicFramePr>
        <p:xfrm>
          <a:off x="793660" y="2618559"/>
          <a:ext cx="9109291" cy="337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4047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9" name="Group 10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Rectangle 10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0342D4-8EA1-426D-85FB-37A6408E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cs-CZ" altLang="cs-CZ" sz="4800" b="1" dirty="0"/>
              <a:t> Dotační podpora</a:t>
            </a:r>
            <a:endParaRPr lang="cs-CZ" sz="4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E2C183-C5F9-4EBC-93CF-5FDB5618A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4872"/>
            <a:ext cx="5257801" cy="3909341"/>
          </a:xfrm>
        </p:spPr>
        <p:txBody>
          <a:bodyPr anchor="ctr">
            <a:normAutofit fontScale="92500" lnSpcReduction="10000"/>
          </a:bodyPr>
          <a:lstStyle/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sz="1800" b="1" dirty="0"/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000" dirty="0"/>
              <a:t>Výše dotace na projekt: </a:t>
            </a:r>
            <a:r>
              <a:rPr lang="cs-CZ" altLang="cs-CZ" sz="2000" b="1" dirty="0"/>
              <a:t>1 mil. </a:t>
            </a:r>
            <a:r>
              <a:rPr lang="cs-CZ" altLang="cs-CZ" sz="2000" dirty="0"/>
              <a:t>- </a:t>
            </a:r>
            <a:r>
              <a:rPr lang="cs-CZ" altLang="cs-CZ" sz="2000" b="1" dirty="0"/>
              <a:t>25 mil. Kč 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sz="2000" dirty="0"/>
          </a:p>
          <a:p>
            <a:pPr indent="-137160">
              <a:defRPr/>
            </a:pPr>
            <a:r>
              <a:rPr lang="cs-CZ" sz="2000" b="1" dirty="0"/>
              <a:t>Spolufinancování</a:t>
            </a:r>
            <a:r>
              <a:rPr lang="cs-CZ" sz="2000" dirty="0"/>
              <a:t>: </a:t>
            </a:r>
            <a:r>
              <a:rPr lang="cs-CZ" sz="2000" b="1" dirty="0"/>
              <a:t>není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sz="2000" dirty="0"/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00B050"/>
                </a:solidFill>
              </a:rPr>
              <a:t>Uznatelné výdaje až 100 %, včetně DPH</a:t>
            </a:r>
          </a:p>
          <a:p>
            <a:pPr marL="91440" indent="0" fontAlgn="auto">
              <a:spcAft>
                <a:spcPts val="0"/>
              </a:spcAft>
              <a:buNone/>
              <a:defRPr/>
            </a:pPr>
            <a:r>
              <a:rPr lang="cs-CZ" altLang="cs-CZ" sz="2000" b="1" dirty="0"/>
              <a:t> 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b="1" dirty="0"/>
              <a:t>Ex post financování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 základě dokladů předložených příjemcem v žádosti o platbu (předpokladem je počáteční předfinancování výdajů projektu z prostředků příjemce)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latin typeface="Calibri" panose="020F0502020204030204" pitchFamily="34" charset="0"/>
              </a:rPr>
              <a:t>Možnost rozdělení na etapy</a:t>
            </a:r>
            <a:endParaRPr lang="cs-CZ" altLang="cs-CZ" sz="1800" b="1" dirty="0"/>
          </a:p>
          <a:p>
            <a:endParaRPr lang="cs-CZ" sz="18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4" descr="Hromádky zlatých mince">
            <a:extLst>
              <a:ext uri="{FF2B5EF4-FFF2-40B4-BE49-F238E27FC236}">
                <a16:creationId xmlns:a16="http://schemas.microsoft.com/office/drawing/2014/main" id="{F92252B7-D842-4EB6-A719-E1D68B248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r="25372" b="-1"/>
          <a:stretch/>
        </p:blipFill>
        <p:spPr bwMode="auto">
          <a:xfrm>
            <a:off x="6930493" y="1353899"/>
            <a:ext cx="4223252" cy="421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89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6D1A5A-0C1D-41F5-B5D3-E9A7100B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8757594" cy="1107257"/>
          </a:xfrm>
        </p:spPr>
        <p:txBody>
          <a:bodyPr anchor="ctr">
            <a:noAutofit/>
          </a:bodyPr>
          <a:lstStyle/>
          <a:p>
            <a:r>
              <a:rPr lang="cs-CZ" sz="4800" b="1" dirty="0"/>
              <a:t>Stavební objekt jako projekt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Zástupný obsah 2">
            <a:extLst>
              <a:ext uri="{FF2B5EF4-FFF2-40B4-BE49-F238E27FC236}">
                <a16:creationId xmlns:a16="http://schemas.microsoft.com/office/drawing/2014/main" id="{6F178E43-1649-A952-E231-40E537540F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5000237"/>
              </p:ext>
            </p:extLst>
          </p:nvPr>
        </p:nvGraphicFramePr>
        <p:xfrm>
          <a:off x="1045029" y="2414016"/>
          <a:ext cx="8226987" cy="3787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528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35325B-4A25-4BC3-9722-1F0D4CA20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cs-CZ" altLang="cs-CZ" b="1" dirty="0"/>
              <a:t>Podporované aktivity</a:t>
            </a:r>
            <a:endParaRPr lang="cs-CZ" dirty="0"/>
          </a:p>
        </p:txBody>
      </p:sp>
      <p:sp>
        <p:nvSpPr>
          <p:cNvPr id="43" name="Zástupný obsah 2">
            <a:extLst>
              <a:ext uri="{FF2B5EF4-FFF2-40B4-BE49-F238E27FC236}">
                <a16:creationId xmlns:a16="http://schemas.microsoft.com/office/drawing/2014/main" id="{6CEF4FFF-2EDD-440C-9F03-CCC6FE88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" y="3189684"/>
            <a:ext cx="6044666" cy="1749789"/>
          </a:xfrm>
        </p:spPr>
        <p:txBody>
          <a:bodyPr>
            <a:noAutofit/>
          </a:bodyPr>
          <a:lstStyle/>
          <a:p>
            <a:pPr marL="0" lvl="1" indent="0">
              <a:buNone/>
              <a:defRPr/>
            </a:pPr>
            <a:r>
              <a:rPr lang="cs-CZ" sz="1800" b="1" dirty="0"/>
              <a:t>	   Za účelem vzniku a registrace nové dětské skupiny.</a:t>
            </a:r>
          </a:p>
          <a:p>
            <a:pPr marL="0" lvl="1" indent="0">
              <a:buNone/>
              <a:defRPr/>
            </a:pPr>
            <a:endParaRPr lang="cs-CZ" sz="1800" dirty="0"/>
          </a:p>
          <a:p>
            <a:pPr marL="0" lvl="1" indent="0">
              <a:buNone/>
              <a:defRPr/>
            </a:pPr>
            <a:endParaRPr lang="cs-CZ" sz="1800" dirty="0"/>
          </a:p>
          <a:p>
            <a:pPr marL="0" lvl="1" indent="0" fontAlgn="auto">
              <a:buNone/>
              <a:defRPr/>
            </a:pPr>
            <a:r>
              <a:rPr lang="cs-CZ" sz="1800" b="1" dirty="0"/>
              <a:t>NELZE PODPOŘIT</a:t>
            </a:r>
          </a:p>
          <a:p>
            <a:pPr marL="0" lvl="1" indent="0" fontAlgn="auto">
              <a:buNone/>
              <a:defRPr/>
            </a:pPr>
            <a:r>
              <a:rPr lang="cs-CZ" sz="1800" b="1" dirty="0"/>
              <a:t>rekonstrukce prostor, kde je DS již provozována </a:t>
            </a:r>
          </a:p>
          <a:p>
            <a:pPr marL="0" lvl="1" indent="0" fontAlgn="auto">
              <a:buNone/>
              <a:defRPr/>
            </a:pPr>
            <a:r>
              <a:rPr lang="cs-CZ" sz="1800" dirty="0"/>
              <a:t>(NE rozšíření stávající DS)</a:t>
            </a:r>
          </a:p>
          <a:p>
            <a:pPr marL="0" lvl="1" indent="0" fontAlgn="auto">
              <a:buNone/>
              <a:defRPr/>
            </a:pPr>
            <a:r>
              <a:rPr lang="cs-CZ" sz="1800" b="1" dirty="0"/>
              <a:t>nákup nemovitosti, která je již DS přizpůsobená </a:t>
            </a:r>
          </a:p>
          <a:p>
            <a:pPr marL="0" lvl="1" indent="0" fontAlgn="auto">
              <a:buNone/>
              <a:defRPr/>
            </a:pPr>
            <a:r>
              <a:rPr lang="cs-CZ" sz="1800" dirty="0"/>
              <a:t>(tj. pouhý nákup nemovitosti bez dalších úprav objektu)</a:t>
            </a:r>
          </a:p>
          <a:p>
            <a:pPr marL="0" lvl="1" indent="0" fontAlgn="auto">
              <a:buNone/>
              <a:defRPr/>
            </a:pPr>
            <a:endParaRPr lang="cs-CZ" sz="1800" dirty="0"/>
          </a:p>
        </p:txBody>
      </p:sp>
      <p:pic>
        <p:nvPicPr>
          <p:cNvPr id="42" name="Picture 36" descr="Oblast stavby">
            <a:extLst>
              <a:ext uri="{FF2B5EF4-FFF2-40B4-BE49-F238E27FC236}">
                <a16:creationId xmlns:a16="http://schemas.microsoft.com/office/drawing/2014/main" id="{B8F44761-66A5-014E-35F7-C6A7C5D9D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27" r="14276"/>
          <a:stretch/>
        </p:blipFill>
        <p:spPr>
          <a:xfrm>
            <a:off x="7834308" y="2506662"/>
            <a:ext cx="4357691" cy="4351338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6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6CD29BED-95DA-4F17-9EA9-C66B4E24AF45}"/>
              </a:ext>
            </a:extLst>
          </p:cNvPr>
          <p:cNvSpPr txBox="1"/>
          <p:nvPr/>
        </p:nvSpPr>
        <p:spPr>
          <a:xfrm>
            <a:off x="667341" y="1547981"/>
            <a:ext cx="7360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Výstavba nové budovy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Rekonstrukce stávajících prostor</a:t>
            </a:r>
          </a:p>
          <a:p>
            <a:pPr indent="-13716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/>
              <a:t>Nákup nemovitosti včetně pozemku a její rekonstrukce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42BED7D6-1E17-4010-9C2A-3AECBBEB8499}"/>
              </a:ext>
            </a:extLst>
          </p:cNvPr>
          <p:cNvSpPr/>
          <p:nvPr/>
        </p:nvSpPr>
        <p:spPr>
          <a:xfrm>
            <a:off x="452387" y="1567330"/>
            <a:ext cx="7575082" cy="1325563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869F735B-110F-41F0-A252-C5BD961B3FB5}"/>
              </a:ext>
            </a:extLst>
          </p:cNvPr>
          <p:cNvCxnSpPr/>
          <p:nvPr/>
        </p:nvCxnSpPr>
        <p:spPr>
          <a:xfrm>
            <a:off x="862418" y="2837501"/>
            <a:ext cx="413887" cy="36948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375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FFF08D-2A9A-454C-8223-18217048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Novinky výzvy č. 45 </a:t>
            </a:r>
            <a:br>
              <a:rPr lang="cs-CZ" sz="4800" b="1" dirty="0"/>
            </a:br>
            <a:r>
              <a:rPr lang="cs-CZ" sz="3200" dirty="0"/>
              <a:t>vs. ukončená výzva č. 2 (z roku 2022)</a:t>
            </a:r>
          </a:p>
        </p:txBody>
      </p:sp>
      <p:sp>
        <p:nvSpPr>
          <p:cNvPr id="30" name="Zástupný obsah 2">
            <a:extLst>
              <a:ext uri="{FF2B5EF4-FFF2-40B4-BE49-F238E27FC236}">
                <a16:creationId xmlns:a16="http://schemas.microsoft.com/office/drawing/2014/main" id="{211D0158-B8A5-4B19-93DB-AC90B2BD8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1"/>
            <a:ext cx="9941319" cy="3324091"/>
          </a:xfrm>
        </p:spPr>
        <p:txBody>
          <a:bodyPr anchor="ctr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cs typeface="Calibri" panose="020F0502020204030204" pitchFamily="34" charset="0"/>
              </a:rPr>
              <a:t>DPH je uznatelným nákladem</a:t>
            </a:r>
            <a:r>
              <a:rPr lang="cs-CZ" altLang="cs-CZ" sz="2000" dirty="0">
                <a:cs typeface="Calibri" panose="020F0502020204030204" pitchFamily="34" charset="0"/>
              </a:rPr>
              <a:t> (kromě nákupu nemovitosti)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cs typeface="Calibri" panose="020F0502020204030204" pitchFamily="34" charset="0"/>
              </a:rPr>
              <a:t>Limity na nákup stavby zrušeny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cs typeface="Calibri" panose="020F0502020204030204" pitchFamily="34" charset="0"/>
              </a:rPr>
              <a:t>Udržitelnost 5 + 5 let </a:t>
            </a:r>
            <a:r>
              <a:rPr lang="cs-CZ" altLang="cs-CZ" sz="2000" dirty="0">
                <a:cs typeface="Calibri" panose="020F0502020204030204" pitchFamily="34" charset="0"/>
              </a:rPr>
              <a:t>(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5 let povinnost provozovat nově vybudovanou DS, v následujících 5 letech je možné tento provoz změnit na jiný typ služby sloužící občanům)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cs typeface="Calibri" panose="020F0502020204030204" pitchFamily="34" charset="0"/>
              </a:rPr>
              <a:t>Možné stavět/rekonstruovat i prostory v pronájmu </a:t>
            </a:r>
            <a:r>
              <a:rPr lang="cs-CZ" altLang="cs-CZ" sz="2000" dirty="0">
                <a:cs typeface="Calibri" panose="020F0502020204030204" pitchFamily="34" charset="0"/>
              </a:rPr>
              <a:t>(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budování novostavby na pozemku, který má žadatel v dlouhodobém pronájmu, provádění změny stavby)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000" b="1" dirty="0">
                <a:cs typeface="Calibri" panose="020F0502020204030204" pitchFamily="34" charset="0"/>
              </a:rPr>
              <a:t>Podpora již postavené a zapsané DS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Calibri" panose="020F0502020204030204" pitchFamily="34" charset="0"/>
              </a:rPr>
              <a:t>Zpětná uznatelnost výdajů od února 2020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Calibri" panose="020F0502020204030204" pitchFamily="34" charset="0"/>
              </a:rPr>
              <a:t>Podpora i pro DS s již ukončenou rekonstrukcí/stavbou zapsanou do evidence dětských skupin od 18. 3. 2022</a:t>
            </a:r>
          </a:p>
          <a:p>
            <a:endParaRPr lang="cs-CZ" sz="17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03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AEB804-E062-4825-B17D-F245EADD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5" y="873940"/>
            <a:ext cx="5797291" cy="983735"/>
          </a:xfrm>
        </p:spPr>
        <p:txBody>
          <a:bodyPr anchor="ctr">
            <a:noAutofit/>
          </a:bodyPr>
          <a:lstStyle/>
          <a:p>
            <a:r>
              <a:rPr lang="cs-CZ" sz="4800" b="1" dirty="0"/>
              <a:t>Časový harmonogram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023C3-202F-47E1-B52D-F112940A9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5590787" cy="3677123"/>
          </a:xfrm>
        </p:spPr>
        <p:txBody>
          <a:bodyPr anchor="ctr">
            <a:normAutofit/>
          </a:bodyPr>
          <a:lstStyle/>
          <a:p>
            <a:r>
              <a:rPr lang="cs-CZ" sz="1800" dirty="0"/>
              <a:t>Projekt může být </a:t>
            </a:r>
            <a:r>
              <a:rPr lang="cs-CZ" sz="1800" b="1" dirty="0"/>
              <a:t>zahájen před podáním žádosti</a:t>
            </a:r>
          </a:p>
          <a:p>
            <a:r>
              <a:rPr lang="cs-CZ" sz="1800" dirty="0"/>
              <a:t>Projekt musí být </a:t>
            </a:r>
            <a:r>
              <a:rPr lang="cs-CZ" sz="1800" b="1" dirty="0"/>
              <a:t>ukončen nejpozději do </a:t>
            </a:r>
            <a:r>
              <a:rPr lang="cs-CZ" altLang="cs-CZ" sz="1800" b="1" dirty="0"/>
              <a:t>30. 11. 2025</a:t>
            </a:r>
          </a:p>
          <a:p>
            <a:r>
              <a:rPr lang="cs-CZ" altLang="cs-CZ" sz="1800" dirty="0"/>
              <a:t>Délka projektu není stanovena</a:t>
            </a:r>
          </a:p>
          <a:p>
            <a:endParaRPr lang="cs-CZ" sz="1800" dirty="0"/>
          </a:p>
          <a:p>
            <a:pPr marL="0" lvl="0" indent="0">
              <a:spcAft>
                <a:spcPts val="800"/>
              </a:spcAft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Čím projekt končí?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Zápis do evidence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dětských skupin musí být proveden nejpozději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data ukončení realizace projektu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tzn.  ještě v době realizace projektu. </a:t>
            </a:r>
          </a:p>
          <a:p>
            <a:endParaRPr lang="cs-CZ" sz="1800" dirty="0"/>
          </a:p>
        </p:txBody>
      </p:sp>
      <p:pic>
        <p:nvPicPr>
          <p:cNvPr id="14" name="Picture 4" descr="Srolované plány">
            <a:extLst>
              <a:ext uri="{FF2B5EF4-FFF2-40B4-BE49-F238E27FC236}">
                <a16:creationId xmlns:a16="http://schemas.microsoft.com/office/drawing/2014/main" id="{1A370A85-A09D-34A5-1B76-FEF4A760B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19" r="-1" b="-1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79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7F738C-6F67-4F66-90C2-EAFA2209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1" y="548464"/>
            <a:ext cx="7694674" cy="1710104"/>
          </a:xfrm>
        </p:spPr>
        <p:txBody>
          <a:bodyPr anchor="b">
            <a:normAutofit fontScale="90000"/>
          </a:bodyPr>
          <a:lstStyle/>
          <a:p>
            <a:r>
              <a:rPr lang="cs-CZ" b="1" spc="-1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Vymezení způsobilých</a:t>
            </a:r>
            <a:r>
              <a:rPr lang="cs-CZ" b="1" spc="-5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spc="-1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výdajů</a:t>
            </a:r>
            <a:br>
              <a:rPr lang="cs-CZ" b="1" spc="-1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cs-CZ" b="1" spc="-1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sz="4000" dirty="0"/>
          </a:p>
        </p:txBody>
      </p:sp>
      <p:pic>
        <p:nvPicPr>
          <p:cNvPr id="5" name="Picture 4" descr="Stůl s kancelářskými pomůckami">
            <a:extLst>
              <a:ext uri="{FF2B5EF4-FFF2-40B4-BE49-F238E27FC236}">
                <a16:creationId xmlns:a16="http://schemas.microsoft.com/office/drawing/2014/main" id="{7306A640-D32A-B77F-5448-B2D1233AE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20" r="26634" b="-1"/>
          <a:stretch/>
        </p:blipFill>
        <p:spPr>
          <a:xfrm>
            <a:off x="1" y="10"/>
            <a:ext cx="3154679" cy="6857990"/>
          </a:xfrm>
          <a:prstGeom prst="rect">
            <a:avLst/>
          </a:prstGeom>
          <a:effectLst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9D9CD-F4D9-4DFD-AEA2-1380B4EAE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496" y="1857376"/>
            <a:ext cx="7383779" cy="4791074"/>
          </a:xfrm>
        </p:spPr>
        <p:txBody>
          <a:bodyPr>
            <a:normAutofit lnSpcReduction="10000"/>
          </a:bodyPr>
          <a:lstStyle/>
          <a:p>
            <a:pPr marL="0" marR="144145" lvl="0" indent="0">
              <a:spcAft>
                <a:spcPts val="0"/>
              </a:spcAft>
              <a:buNone/>
            </a:pPr>
            <a:r>
              <a:rPr lang="cs-CZ" sz="2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Hlavní způsobilé výdaje = stavební</a:t>
            </a:r>
          </a:p>
          <a:p>
            <a:pPr marR="144145"/>
            <a:r>
              <a:rPr lang="cs-CZ" sz="2400" b="1" dirty="0">
                <a:solidFill>
                  <a:srgbClr val="00B050"/>
                </a:solidFill>
                <a:ea typeface="Calibri" panose="020F0502020204030204" pitchFamily="34" charset="0"/>
              </a:rPr>
              <a:t>m</a:t>
            </a:r>
            <a:r>
              <a:rPr lang="cs-CZ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inimálně 80 % výše celkových způsobilých výdajů</a:t>
            </a:r>
          </a:p>
          <a:p>
            <a:pPr marR="144145"/>
            <a:r>
              <a:rPr lang="cs-CZ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tyto výdaje se týkají </a:t>
            </a:r>
            <a:r>
              <a:rPr lang="cs-CZ" sz="24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výstavby či rekonstrukce </a:t>
            </a:r>
            <a:r>
              <a:rPr lang="cs-CZ" sz="24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infrastruktury a musí je obsahovat nezbytně každý projekt</a:t>
            </a:r>
            <a:endParaRPr lang="cs-CZ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144145" lvl="0" indent="0">
              <a:spcAft>
                <a:spcPts val="0"/>
              </a:spcAft>
              <a:buNone/>
            </a:pPr>
            <a:endParaRPr lang="cs-CZ" sz="2400" b="1" dirty="0">
              <a:solidFill>
                <a:srgbClr val="00B050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effectLst/>
                <a:ea typeface="Calibri" panose="020F0502020204030204" pitchFamily="34" charset="0"/>
              </a:rPr>
              <a:t>Vedlejší způsobilé výdaje = podpůrné</a:t>
            </a:r>
          </a:p>
          <a:p>
            <a:r>
              <a:rPr lang="cs-CZ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maximálně 20 % výše celkových způsobilých výdajů</a:t>
            </a:r>
            <a:endParaRPr lang="cs-CZ" sz="2400" b="1" dirty="0">
              <a:ea typeface="Calibri" panose="020F0502020204030204" pitchFamily="34" charset="0"/>
            </a:endParaRPr>
          </a:p>
          <a:p>
            <a:r>
              <a:rPr lang="cs-CZ" sz="2400" dirty="0">
                <a:effectLst/>
                <a:ea typeface="Calibri" panose="020F0502020204030204" pitchFamily="34" charset="0"/>
              </a:rPr>
              <a:t>tyto výdaje jsou způsobilé pouze za předpokladu realizace aktivit vymezených v hlavních způsobilých výdajích</a:t>
            </a:r>
            <a:endParaRPr lang="cs-CZ" sz="24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cs-CZ" sz="2400" dirty="0">
              <a:solidFill>
                <a:srgbClr val="09509C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5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D092A4-CE41-414D-89AB-531A921B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 b="1" kern="0" spc="-5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Problémy trhu práce v ČR</a:t>
            </a:r>
            <a:br>
              <a:rPr lang="cs-CZ" sz="4800" b="1" kern="0" spc="-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cs-CZ" sz="4800" dirty="0"/>
          </a:p>
        </p:txBody>
      </p:sp>
      <p:grpSp>
        <p:nvGrpSpPr>
          <p:cNvPr id="27" name="Group 2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622AE-C45C-40D4-8532-18A5714A4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pPr>
              <a:spcBef>
                <a:spcPts val="45"/>
              </a:spcBef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Dlouhodobým problémem českého trhu práce jsou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genderové nerovnosti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spcBef>
                <a:spcPts val="45"/>
              </a:spcBef>
              <a:buNone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45"/>
              </a:spcBef>
            </a:pP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Rozdíl v míře zaměstnanosti žen a mužů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jeden z nejvyšších v rámci EU.</a:t>
            </a:r>
          </a:p>
          <a:p>
            <a:pPr>
              <a:spcBef>
                <a:spcPts val="45"/>
              </a:spcBef>
            </a:pP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45"/>
              </a:spcBef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bdobně </a:t>
            </a:r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rozdíl v průměrné mzdě žen a mužů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patří v ČR k nejvyšším v rámci EU.</a:t>
            </a:r>
          </a:p>
          <a:p>
            <a:pPr>
              <a:spcBef>
                <a:spcPts val="45"/>
              </a:spcBef>
            </a:pPr>
            <a:endParaRPr lang="cs-CZ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45"/>
              </a:spcBef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Zásadní vliv na tyto nerovnosti má nedostatek služeb péče o malé děti.</a:t>
            </a:r>
          </a:p>
        </p:txBody>
      </p:sp>
    </p:spTree>
    <p:extLst>
      <p:ext uri="{BB962C8B-B14F-4D97-AF65-F5344CB8AC3E}">
        <p14:creationId xmlns:p14="http://schemas.microsoft.com/office/powerpoint/2010/main" val="3174932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0170CD-4F1D-431B-BC9E-D5933CD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b="1" cap="small" dirty="0"/>
              <a:t>Hlavní výdaje</a:t>
            </a:r>
          </a:p>
        </p:txBody>
      </p:sp>
      <p:grpSp>
        <p:nvGrpSpPr>
          <p:cNvPr id="35" name="Group 2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5FD5BF-9C86-47FB-8EA8-4EA8E171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1800" b="1" dirty="0"/>
              <a:t>výstavba nové budovy </a:t>
            </a:r>
            <a:r>
              <a:rPr lang="cs-CZ" sz="1800" dirty="0"/>
              <a:t>s cílem zřídit nový provoz dětské skupiny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1800" b="1" dirty="0"/>
              <a:t>nákup nezastavěného pozemku </a:t>
            </a:r>
            <a:r>
              <a:rPr lang="cs-CZ" sz="1800" dirty="0"/>
              <a:t>potřebného pro umístění nové budovy pro provoz dětské skupiny nebo nákup pozemku přiléhajícího k budově, která bude v projektu rekonstruována pro provoz dětské skupiny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cs-CZ" sz="1800" b="1" dirty="0"/>
              <a:t>nákup stávající budovy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 účelem přestavby pro provoz dětské skupiny</a:t>
            </a:r>
            <a:endParaRPr lang="cs-CZ" sz="1800" dirty="0"/>
          </a:p>
          <a:p>
            <a:r>
              <a:rPr lang="cs-CZ" sz="1800" b="1" dirty="0"/>
              <a:t>rekonstrukce budovy </a:t>
            </a:r>
            <a:r>
              <a:rPr lang="cs-CZ" sz="1800" dirty="0"/>
              <a:t>za účelem její přestavby na provoz nově zřízené dětské skupiny</a:t>
            </a:r>
          </a:p>
          <a:p>
            <a:pPr lvl="0"/>
            <a:r>
              <a:rPr lang="cs-CZ" sz="1800" b="1" dirty="0"/>
              <a:t>přístavby a nástavby objektů</a:t>
            </a:r>
            <a:r>
              <a:rPr lang="cs-CZ" sz="1800" dirty="0"/>
              <a:t>, ve kterých je provozována dětská skupina, za účelem vybudování nových prostor pro vznik nové (další) dětské skupiny</a:t>
            </a:r>
          </a:p>
          <a:p>
            <a:pPr marL="0" indent="0">
              <a:spcAft>
                <a:spcPts val="600"/>
              </a:spcAft>
              <a:buNone/>
            </a:pPr>
            <a:endParaRPr lang="cs-CZ" sz="1700" b="1" u="sng" dirty="0"/>
          </a:p>
        </p:txBody>
      </p:sp>
    </p:spTree>
    <p:extLst>
      <p:ext uri="{BB962C8B-B14F-4D97-AF65-F5344CB8AC3E}">
        <p14:creationId xmlns:p14="http://schemas.microsoft.com/office/powerpoint/2010/main" val="946818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0170CD-4F1D-431B-BC9E-D5933CD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b="1" cap="small" dirty="0"/>
              <a:t>Hlavní výdaje</a:t>
            </a:r>
          </a:p>
        </p:txBody>
      </p:sp>
      <p:grpSp>
        <p:nvGrpSpPr>
          <p:cNvPr id="35" name="Group 2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5FD5BF-9C86-47FB-8EA8-4EA8E171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mbria" panose="02040503050406030204" pitchFamily="18" charset="0"/>
              </a:rPr>
              <a:t>úprava nezastavěných venkovních ploch určená pro pobyt a hry </a:t>
            </a:r>
            <a:r>
              <a:rPr lang="cs-CZ" sz="1800" dirty="0">
                <a:effectLst/>
                <a:latin typeface="Calibri" panose="020F0502020204030204" pitchFamily="34" charset="0"/>
                <a:ea typeface="Cambria" panose="02040503050406030204" pitchFamily="18" charset="0"/>
              </a:rPr>
              <a:t>dětí předškolního věku, včetně travnaté plochy a oplocení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budování a modernizace související inženýrské sítě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(vodovod, kanalizace, plyn, elektrické vedení) v rámci stavby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demolice původního objektu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budov na pozemku objektu, jejichž odstranění souvisí </a:t>
            </a:r>
            <a:b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 realizací projektu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pořízení systémů protipožární ochrany</a:t>
            </a: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bezpečnostních prvků a zařízení, osvětlení, elektronického a mechanického zabezpečení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výdaje vázané na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energetické úspory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stavební práce, dodávky a služby spojené se zlepšováním energetických vlastností obálky budov,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opatřeními majícími prokazatelně vliv na energetickou náročnost budovy nebo zlepšení kvality vnitřního prostředí</a:t>
            </a:r>
          </a:p>
          <a:p>
            <a:pPr>
              <a:spcAft>
                <a:spcPts val="600"/>
              </a:spcAft>
            </a:pPr>
            <a:endParaRPr lang="cs-CZ" sz="1700" b="1" u="sng" dirty="0"/>
          </a:p>
        </p:txBody>
      </p:sp>
    </p:spTree>
    <p:extLst>
      <p:ext uri="{BB962C8B-B14F-4D97-AF65-F5344CB8AC3E}">
        <p14:creationId xmlns:p14="http://schemas.microsoft.com/office/powerpoint/2010/main" val="2749111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0170CD-4F1D-431B-BC9E-D5933CD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b="1" cap="small" dirty="0"/>
              <a:t>Hlavní výdaje</a:t>
            </a:r>
          </a:p>
        </p:txBody>
      </p:sp>
      <p:grpSp>
        <p:nvGrpSpPr>
          <p:cNvPr id="35" name="Group 24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26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5FD5BF-9C86-47FB-8EA8-4EA8E171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333625"/>
            <a:ext cx="10143668" cy="3701415"/>
          </a:xfrm>
        </p:spPr>
        <p:txBody>
          <a:bodyPr anchor="ctr">
            <a:noAutofit/>
          </a:bodyPr>
          <a:lstStyle/>
          <a:p>
            <a:pPr marL="0" marR="144145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cs-CZ" sz="1600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výdaje vázané na energetické úspory:  </a:t>
            </a:r>
            <a:r>
              <a:rPr lang="cs-CZ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stavební práce, dodávky a služby spojené  </a:t>
            </a:r>
          </a:p>
          <a:p>
            <a:pPr marL="342900" marR="14414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723265" algn="l"/>
                <a:tab pos="723265" algn="l"/>
              </a:tabLst>
            </a:pPr>
            <a:r>
              <a:rPr lang="cs-CZ" sz="1600" dirty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 zlepšováním energetických vlastností obálky budov,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s dalšími opatřeními majícími prokazatelně vliv na energetickou náročnost budovy nebo zlepšení kvality vnitřního prostředí,</a:t>
            </a:r>
          </a:p>
          <a:p>
            <a:pPr marL="342900" marR="144145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cs-CZ" sz="1600" dirty="0">
                <a:ea typeface="Times New Roman" panose="02020603050405020304" pitchFamily="18" charset="0"/>
              </a:rPr>
              <a:t>s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 realizací systémů nuceného větrání s reku­perací odpadního tepla, </a:t>
            </a:r>
            <a:r>
              <a:rPr lang="cs-CZ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fotovoltaických systémů,</a:t>
            </a:r>
            <a:endParaRPr lang="cs-CZ" sz="1600" dirty="0">
              <a:effectLst/>
              <a:ea typeface="Calibri" panose="020F0502020204030204" pitchFamily="34" charset="0"/>
            </a:endParaRPr>
          </a:p>
          <a:p>
            <a:pPr marL="342900" marR="144145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723265" algn="l"/>
                <a:tab pos="723265" algn="l"/>
              </a:tabLst>
            </a:pPr>
            <a:r>
              <a:rPr lang="cs-CZ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realizací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s výměnou zdroje využívajícího fosilní paliva nebo elektrickou energii za účinné zdroje využívající:</a:t>
            </a:r>
          </a:p>
          <a:p>
            <a:pPr marL="742950" marR="144145" lvl="1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228600" algn="l"/>
                <a:tab pos="449580" algn="l"/>
              </a:tabLst>
            </a:pPr>
            <a:r>
              <a:rPr lang="cs-CZ" sz="1600" dirty="0">
                <a:ea typeface="Times New Roman" panose="02020603050405020304" pitchFamily="18" charset="0"/>
              </a:rPr>
              <a:t>b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iomasu, tepelná čerpadla, kondenzační kotle na zemní plyn, fototermické solární systémy</a:t>
            </a:r>
          </a:p>
          <a:p>
            <a:pPr marL="742950" marR="144145" lvl="1" indent="-28575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228600" algn="l"/>
                <a:tab pos="449580" algn="l"/>
              </a:tabLst>
            </a:pPr>
            <a:r>
              <a:rPr lang="cs-CZ" sz="1600" dirty="0">
                <a:effectLst/>
                <a:ea typeface="Times New Roman" panose="02020603050405020304" pitchFamily="18" charset="0"/>
              </a:rPr>
              <a:t>zařízení pro kombinovanou výrobu elektřiny a tepla nebo chladu využívající obnovitelné zdroje nebo zemní plyn</a:t>
            </a:r>
          </a:p>
          <a:p>
            <a:pPr marL="342900" marR="144145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cs-CZ" sz="1600" dirty="0">
                <a:effectLst/>
                <a:ea typeface="Times New Roman" panose="02020603050405020304" pitchFamily="18" charset="0"/>
              </a:rPr>
              <a:t>s realizací systémů využívajících odpadní teplo, </a:t>
            </a:r>
            <a:r>
              <a:rPr lang="cs-CZ" sz="16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 výstavbou a rekonstrukcí teplovodní otopné soustavy</a:t>
            </a:r>
            <a:endParaRPr lang="cs-CZ" sz="1600" b="1" u="sng" dirty="0"/>
          </a:p>
        </p:txBody>
      </p:sp>
    </p:spTree>
    <p:extLst>
      <p:ext uri="{BB962C8B-B14F-4D97-AF65-F5344CB8AC3E}">
        <p14:creationId xmlns:p14="http://schemas.microsoft.com/office/powerpoint/2010/main" val="1635990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70170CD-4F1D-431B-BC9E-D5933CD3F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b="1" cap="small" dirty="0"/>
              <a:t>vedlejší výdaje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75FD5BF-9C86-47FB-8EA8-4EA8E171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390775"/>
            <a:ext cx="10143668" cy="3800475"/>
          </a:xfrm>
        </p:spPr>
        <p:txBody>
          <a:bodyPr anchor="ctr">
            <a:noAutofit/>
          </a:bodyPr>
          <a:lstStyle/>
          <a:p>
            <a:pPr marR="144145" algn="just">
              <a:lnSpc>
                <a:spcPct val="115000"/>
              </a:lnSpc>
            </a:pPr>
            <a:r>
              <a:rPr lang="cs-CZ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pořízení služeb bezprostředně souvisejících s realizací projektu (</a:t>
            </a:r>
            <a:r>
              <a:rPr lang="cs-CZ" sz="1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příprava a realizace zadávacích a výběrových řízení, zpracování studie proveditelnosti</a:t>
            </a:r>
            <a:r>
              <a:rPr lang="cs-CZ" sz="1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  <a:endParaRPr lang="cs-CZ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1600" b="1" dirty="0"/>
              <a:t>projektová dokumentace stavby</a:t>
            </a:r>
            <a:r>
              <a:rPr lang="cs-CZ" sz="1600" dirty="0"/>
              <a:t>, EIA (kde je relevantní), </a:t>
            </a:r>
            <a:r>
              <a:rPr lang="cs-CZ" sz="1600" b="1" dirty="0"/>
              <a:t>posudek energetické náročnosti, energetický audit, výdaje na vyhotovení znaleckého posudku</a:t>
            </a:r>
          </a:p>
          <a:p>
            <a:pPr marR="144145">
              <a:lnSpc>
                <a:spcPct val="100000"/>
              </a:lnSpc>
            </a:pPr>
            <a:r>
              <a:rPr lang="cs-CZ" sz="1600" b="1" dirty="0"/>
              <a:t>zabezpečení výstavby</a:t>
            </a:r>
            <a:r>
              <a:rPr lang="cs-CZ" sz="1600" dirty="0"/>
              <a:t> (technický dozor investora, BOZP, autorský dozor), </a:t>
            </a:r>
            <a:r>
              <a:rPr lang="cs-CZ" sz="1600" b="1" dirty="0"/>
              <a:t>výdaje na povinnou publicitu</a:t>
            </a:r>
            <a:r>
              <a:rPr lang="cs-CZ" sz="1600" dirty="0"/>
              <a:t>,</a:t>
            </a:r>
          </a:p>
          <a:p>
            <a:pPr marR="144145">
              <a:lnSpc>
                <a:spcPct val="100000"/>
              </a:lnSpc>
            </a:pPr>
            <a:r>
              <a:rPr lang="cs-CZ" sz="1600" dirty="0"/>
              <a:t>pořízení alternativních výukových prostor např. jurty, zahradní domky, pergoly, které budou umístěny v areálu zařízení, </a:t>
            </a:r>
          </a:p>
          <a:p>
            <a:pPr marR="144145">
              <a:lnSpc>
                <a:spcPct val="100000"/>
              </a:lnSpc>
            </a:pPr>
            <a:r>
              <a:rPr lang="cs-CZ" sz="1600" b="1" dirty="0"/>
              <a:t>pořízení základního vybavení dětské skupiny, pořízení herních prvků, pořízení vybavení pro zajištění provozu zařízení </a:t>
            </a:r>
            <a:r>
              <a:rPr lang="cs-CZ" sz="1600" dirty="0"/>
              <a:t>s odůvodněnou vazbou na aktivity sloužící pro dětské skupiny (dlouhodobý a krátkodobý hmotný a nehmotný majetek, např. kuchyň),</a:t>
            </a:r>
          </a:p>
          <a:p>
            <a:pPr marR="144145">
              <a:lnSpc>
                <a:spcPct val="100000"/>
              </a:lnSpc>
            </a:pPr>
            <a:r>
              <a:rPr lang="cs-CZ" sz="1600" b="1" dirty="0"/>
              <a:t>úpravy venkovního prostranství v areálu (</a:t>
            </a:r>
            <a:r>
              <a:rPr lang="cs-CZ" sz="1600" dirty="0"/>
              <a:t>např. chodníky, bezbariérový vstup do objektu, přístupové cesty v areálu zařízení), související s realizací projektu a přístřešky nevyžadující stavební povolení,  </a:t>
            </a:r>
          </a:p>
        </p:txBody>
      </p:sp>
    </p:spTree>
    <p:extLst>
      <p:ext uri="{BB962C8B-B14F-4D97-AF65-F5344CB8AC3E}">
        <p14:creationId xmlns:p14="http://schemas.microsoft.com/office/powerpoint/2010/main" val="3736221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60B474-BE5E-448D-9D06-33A66E18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080159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Kombinace s dalšími provozy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59F7E-B281-41E2-908E-C086B411B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508069"/>
            <a:ext cx="9941319" cy="40938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b="1" dirty="0"/>
              <a:t>Je možné nakoupit/rekonstruovat/postavit budovu, ve které budou kromě DS další provozy?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Jednotlivé typy prostor a jejich využití </a:t>
            </a:r>
            <a:r>
              <a:rPr lang="cs-CZ" sz="2000" b="1" dirty="0"/>
              <a:t>je nutno řádně popsat </a:t>
            </a:r>
            <a:r>
              <a:rPr lang="cs-CZ" sz="2000" dirty="0"/>
              <a:t>v Studii proveditelnosti (SP) a označit prostory:	</a:t>
            </a:r>
          </a:p>
          <a:p>
            <a:pPr marL="0" indent="0">
              <a:buNone/>
            </a:pPr>
            <a:endParaRPr lang="cs-CZ" sz="2000" dirty="0"/>
          </a:p>
          <a:p>
            <a:pPr lvl="1"/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prostory určené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výhradně pro dětskou skupinu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(způsobilé výdaje)</a:t>
            </a:r>
          </a:p>
          <a:p>
            <a:pPr lvl="1"/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prostory určené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výhradně pro další provozy 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(nezpůsobilé výdaje)</a:t>
            </a:r>
          </a:p>
          <a:p>
            <a:pPr marL="457200" lvl="1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7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75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F82644-A7F1-4A15-889A-A38AB684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449000" cy="4382588"/>
          </a:xfrm>
        </p:spPr>
        <p:txBody>
          <a:bodyPr anchor="ctr">
            <a:normAutofit/>
          </a:bodyPr>
          <a:lstStyle/>
          <a:p>
            <a:r>
              <a:rPr lang="cs-CZ" sz="3200" b="1" i="0" u="none" strike="noStrike" baseline="0" dirty="0"/>
              <a:t>Může žadatel po vybudování nové dětské skupiny pověřit provozováním této dětské skupiny jinou organizaci? </a:t>
            </a:r>
            <a:br>
              <a:rPr lang="cs-CZ" sz="3400" b="0" i="0" u="none" strike="noStrike" baseline="0" dirty="0">
                <a:latin typeface="Calibri" panose="020F0502020204030204" pitchFamily="34" charset="0"/>
              </a:rPr>
            </a:br>
            <a:br>
              <a:rPr lang="cs-CZ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4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A3A567-3308-43B5-88FA-D644AACBB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381" y="866775"/>
            <a:ext cx="5810443" cy="5457825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Příjemce dotace (např. město) může po předchozím souhlasu vyhlašovatele výzvy uzavřít s jinou organizací smlouvu, na jejímž základě bude tato organizace pro město po ukončení projektu provoz dětské skupiny zajišťovat.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Tato provozující organizace musí být možným provozovatelem dětské skupiny dle zákona č. 247/2014 Sb.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Dále je třeba, aby byly ve smlouvě uvedeny všechny podmínky, které vlastník komponenty stanoví v právním aktu o poskytnutí podpory. Zejména je tedy třeba, aby provoz dětské skupiny odpovídal </a:t>
            </a:r>
            <a:r>
              <a:rPr lang="cs-CZ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pravidlům veřejné podpory.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18982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3E86EB-0A36-49F7-AB19-967148D7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51" y="354960"/>
            <a:ext cx="5636324" cy="1371383"/>
          </a:xfrm>
        </p:spPr>
        <p:txBody>
          <a:bodyPr anchor="b">
            <a:normAutofit fontScale="90000"/>
          </a:bodyPr>
          <a:lstStyle/>
          <a:p>
            <a:r>
              <a:rPr lang="cs-CZ" sz="3600" b="1" dirty="0">
                <a:latin typeface="+mn-lt"/>
              </a:rPr>
              <a:t>23. května online</a:t>
            </a:r>
            <a:br>
              <a:rPr lang="cs-CZ" sz="3600" b="1" dirty="0"/>
            </a:br>
            <a:r>
              <a:rPr lang="cs-CZ" sz="3600" dirty="0"/>
              <a:t>specifický seminář pro žadatele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851277-7A62-4D13-860E-512C6B2D0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316" y="2060984"/>
            <a:ext cx="4282984" cy="351194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cs-CZ" sz="1800" dirty="0"/>
              <a:t>k Výzvě č. 45 na budování dětských skupin z Národního plánu obnovy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Přílohy žádosti o podporu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Rozpočet a RTS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Hlavní, vedlejší a nezpůsobilé výdaje</a:t>
            </a:r>
            <a:endParaRPr lang="cs-CZ" sz="1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Indikátory, hodnocení žádosti o podporu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cs-CZ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Dotazy a častá pochybení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b="1" dirty="0"/>
              <a:t>Přihlášení přes </a:t>
            </a:r>
            <a:r>
              <a:rPr lang="cs-CZ" sz="1800" b="1" dirty="0">
                <a:hlinkClick r:id="rId2"/>
              </a:rPr>
              <a:t>tento formulář</a:t>
            </a:r>
            <a:r>
              <a:rPr lang="cs-CZ" sz="1800" b="1" dirty="0"/>
              <a:t> nebo QR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snímek obrazovky, Grafika, kruh&#10;&#10;Popis byl vytvořen automaticky">
            <a:extLst>
              <a:ext uri="{FF2B5EF4-FFF2-40B4-BE49-F238E27FC236}">
                <a16:creationId xmlns:a16="http://schemas.microsoft.com/office/drawing/2014/main" id="{B5982F47-3A39-4ECB-A819-778584BF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21" y="650494"/>
            <a:ext cx="4565451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45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8B849-AB6B-41FA-BB07-5E311710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2103108"/>
            <a:ext cx="5074920" cy="795539"/>
          </a:xfrm>
        </p:spPr>
        <p:txBody>
          <a:bodyPr anchor="ctr">
            <a:noAutofit/>
          </a:bodyPr>
          <a:lstStyle/>
          <a:p>
            <a:pPr algn="r"/>
            <a:r>
              <a:rPr lang="cs-CZ" b="1" dirty="0"/>
              <a:t>Odkazy a kontakt</a:t>
            </a:r>
          </a:p>
        </p:txBody>
      </p:sp>
      <p:pic>
        <p:nvPicPr>
          <p:cNvPr id="5" name="Picture 4" descr="Ruka držící na listu pero a stínování">
            <a:extLst>
              <a:ext uri="{FF2B5EF4-FFF2-40B4-BE49-F238E27FC236}">
                <a16:creationId xmlns:a16="http://schemas.microsoft.com/office/drawing/2014/main" id="{AEF9A829-A870-02FB-1C80-3CAF5E4C0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32" b="24719"/>
          <a:stretch/>
        </p:blipFill>
        <p:spPr>
          <a:xfrm>
            <a:off x="20" y="0"/>
            <a:ext cx="12191980" cy="210310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5308C-74E8-455E-B871-4843A209F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408" y="2701003"/>
            <a:ext cx="10730987" cy="3813048"/>
          </a:xfrm>
        </p:spPr>
        <p:txBody>
          <a:bodyPr anchor="ctr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3200" b="1" dirty="0"/>
              <a:t>Dotazy k výzvě</a:t>
            </a:r>
            <a:r>
              <a:rPr lang="cs-CZ" sz="3200" dirty="0"/>
              <a:t>: </a:t>
            </a:r>
            <a:r>
              <a:rPr lang="cs-CZ" sz="3200" b="1" u="sng" dirty="0">
                <a:hlinkClick r:id="rId3"/>
              </a:rPr>
              <a:t>npo.detskeskupiny@mpsv.cz</a:t>
            </a:r>
            <a:endParaRPr lang="cs-CZ" sz="3200" b="1" u="sng" dirty="0"/>
          </a:p>
          <a:p>
            <a:pPr>
              <a:defRPr/>
            </a:pPr>
            <a:endParaRPr lang="cs-CZ" sz="2000" b="1" dirty="0"/>
          </a:p>
          <a:p>
            <a:pPr fontAlgn="auto">
              <a:spcAft>
                <a:spcPts val="0"/>
              </a:spcAft>
              <a:defRPr/>
            </a:pPr>
            <a:r>
              <a:rPr lang="cs-CZ" sz="2400" b="1" dirty="0">
                <a:hlinkClick r:id="rId4"/>
              </a:rPr>
              <a:t>Veškeré dokumenty k výzvě č. 45 budování dětských skupin</a:t>
            </a:r>
            <a:endParaRPr lang="cs-CZ" sz="2400" b="1" dirty="0"/>
          </a:p>
          <a:p>
            <a:pPr fontAlgn="auto">
              <a:spcAft>
                <a:spcPts val="0"/>
              </a:spcAft>
              <a:defRPr/>
            </a:pPr>
            <a:r>
              <a:rPr lang="cs-CZ" sz="2400" b="1" dirty="0">
                <a:hlinkClick r:id="rId5"/>
              </a:rPr>
              <a:t>Rozcestník informací k dětským skupinám</a:t>
            </a:r>
            <a:endParaRPr lang="cs-CZ" altLang="cs-CZ" sz="2400" b="1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pl-PL" sz="2400" b="1" dirty="0">
                <a:hlinkClick r:id="rId6"/>
              </a:rPr>
              <a:t>Balíček pro municipality k zřízení dětských skupin</a:t>
            </a:r>
            <a:endParaRPr lang="pl-PL" sz="2400" b="1" dirty="0"/>
          </a:p>
          <a:p>
            <a:pPr>
              <a:defRPr/>
            </a:pPr>
            <a:r>
              <a:rPr lang="cs-CZ" altLang="cs-CZ" sz="2400" b="1" dirty="0">
                <a:cs typeface="Calibri" panose="020F0502020204030204" pitchFamily="34" charset="0"/>
                <a:hlinkClick r:id="rId7"/>
              </a:rPr>
              <a:t>Příspěvek na provoz dětských skupin</a:t>
            </a:r>
            <a:endParaRPr lang="cs-CZ" altLang="cs-CZ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937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E5DB500-BC36-4828-BFAF-66E694B6AF5C}"/>
              </a:ext>
            </a:extLst>
          </p:cNvPr>
          <p:cNvSpPr txBox="1"/>
          <p:nvPr/>
        </p:nvSpPr>
        <p:spPr>
          <a:xfrm>
            <a:off x="1486460" y="1354867"/>
            <a:ext cx="921907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defRPr/>
            </a:pPr>
            <a:endParaRPr lang="cs-CZ" sz="4400" b="1" dirty="0">
              <a:solidFill>
                <a:srgbClr val="0070C0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cs-CZ" sz="4400" b="1" dirty="0">
                <a:solidFill>
                  <a:srgbClr val="0070C0"/>
                </a:solidFill>
                <a:latin typeface="+mn-lt"/>
              </a:rPr>
              <a:t>Děkuji za pozornost</a:t>
            </a:r>
          </a:p>
          <a:p>
            <a:pPr algn="ctr" eaLnBrk="1" hangingPunct="1">
              <a:defRPr/>
            </a:pPr>
            <a:endParaRPr lang="cs-CZ" sz="2800" b="1" dirty="0">
              <a:latin typeface="+mn-lt"/>
            </a:endParaRPr>
          </a:p>
          <a:p>
            <a:pPr algn="ctr" eaLnBrk="1" hangingPunct="1">
              <a:defRPr/>
            </a:pPr>
            <a:r>
              <a:rPr lang="cs-CZ" sz="2800" b="1" dirty="0">
                <a:latin typeface="+mn-lt"/>
              </a:rPr>
              <a:t>Mgr. Michaela Nováková</a:t>
            </a:r>
          </a:p>
          <a:p>
            <a:pPr algn="ctr" eaLnBrk="1" hangingPunct="1">
              <a:defRPr/>
            </a:pPr>
            <a:endParaRPr lang="cs-CZ" sz="2800" b="1" dirty="0">
              <a:latin typeface="+mn-lt"/>
            </a:endParaRPr>
          </a:p>
          <a:p>
            <a:pPr algn="ctr">
              <a:defRPr/>
            </a:pPr>
            <a:endParaRPr lang="cs-CZ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cs-CZ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Oddělení projektů rovných příležitostí a dětských skupin</a:t>
            </a:r>
          </a:p>
          <a:p>
            <a:pPr algn="ctr">
              <a:defRPr/>
            </a:pPr>
            <a:endParaRPr lang="cs-CZ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cs-CZ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Odbor realizace programů fondů EU – sociální inovace a rovné příležitosti</a:t>
            </a:r>
          </a:p>
          <a:p>
            <a:pPr algn="ctr">
              <a:defRPr/>
            </a:pPr>
            <a:endParaRPr lang="cs-CZ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cs-CZ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cs-CZ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MINISTERSTVO PRÁCE A SOCIÁLNÍCH VĚCÍ</a:t>
            </a:r>
          </a:p>
        </p:txBody>
      </p:sp>
      <p:pic>
        <p:nvPicPr>
          <p:cNvPr id="9" name="Obrázek 3">
            <a:extLst>
              <a:ext uri="{FF2B5EF4-FFF2-40B4-BE49-F238E27FC236}">
                <a16:creationId xmlns:a16="http://schemas.microsoft.com/office/drawing/2014/main" id="{4913B1F5-8FCB-485F-ABAC-6E2EEB5D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3" y="576992"/>
            <a:ext cx="25527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8">
            <a:extLst>
              <a:ext uri="{FF2B5EF4-FFF2-40B4-BE49-F238E27FC236}">
                <a16:creationId xmlns:a16="http://schemas.microsoft.com/office/drawing/2014/main" id="{5D3F7A53-204D-4CA3-90A3-3495D05E0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56" y="601995"/>
            <a:ext cx="1737686" cy="7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4">
            <a:extLst>
              <a:ext uri="{FF2B5EF4-FFF2-40B4-BE49-F238E27FC236}">
                <a16:creationId xmlns:a16="http://schemas.microsoft.com/office/drawing/2014/main" id="{DB4B09BC-45BF-4050-B051-C47D7E7B1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00" y="526985"/>
            <a:ext cx="8239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8ED8CEA-68E0-BCAF-06C6-6A390EA5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60649"/>
            <a:ext cx="7772400" cy="15081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4000" b="1" dirty="0">
                <a:latin typeface="+mn-lt"/>
              </a:rPr>
              <a:t>Problémy obcí v oblasti péče o dítě předškolního věku</a:t>
            </a:r>
          </a:p>
        </p:txBody>
      </p:sp>
      <p:sp>
        <p:nvSpPr>
          <p:cNvPr id="56323" name="Zástupný symbol pro číslo snímku 1">
            <a:extLst>
              <a:ext uri="{FF2B5EF4-FFF2-40B4-BE49-F238E27FC236}">
                <a16:creationId xmlns:a16="http://schemas.microsoft.com/office/drawing/2014/main" id="{B024BB48-EDC0-BCF4-07EC-1C8D484D04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5CC509-3CD2-4D7A-BB74-07E62A8C08D4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56324" name="Zástupný obsah 3">
            <a:extLst>
              <a:ext uri="{FF2B5EF4-FFF2-40B4-BE49-F238E27FC236}">
                <a16:creationId xmlns:a16="http://schemas.microsoft.com/office/drawing/2014/main" id="{C2D5E75B-03A0-B1B9-3EDB-5937C0A79D0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0" y="2247901"/>
            <a:ext cx="7772400" cy="4206875"/>
          </a:xfrm>
        </p:spPr>
        <p:txBody>
          <a:bodyPr/>
          <a:lstStyle/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06AC242-D9C8-66B0-8C0A-65F40A864456}"/>
              </a:ext>
            </a:extLst>
          </p:cNvPr>
          <p:cNvSpPr/>
          <p:nvPr/>
        </p:nvSpPr>
        <p:spPr>
          <a:xfrm>
            <a:off x="1677096" y="4368502"/>
            <a:ext cx="3999716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/>
              <a:t>Nemožnost návratu rodičů do práce, především žen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691A1F47-D3CA-99E4-18BF-F73D45FE44CF}"/>
              </a:ext>
            </a:extLst>
          </p:cNvPr>
          <p:cNvSpPr/>
          <p:nvPr/>
        </p:nvSpPr>
        <p:spPr>
          <a:xfrm>
            <a:off x="1677096" y="2225677"/>
            <a:ext cx="3999717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/>
              <a:t>Plné mateřské školy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01B7DED6-9029-A036-9325-E922185D7A53}"/>
              </a:ext>
            </a:extLst>
          </p:cNvPr>
          <p:cNvSpPr/>
          <p:nvPr/>
        </p:nvSpPr>
        <p:spPr>
          <a:xfrm>
            <a:off x="6230937" y="2247901"/>
            <a:ext cx="3999716" cy="172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/>
              <a:t>Chybějící péče o děti mladší 3 let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31397E9B-9F9C-0202-8DD0-9CDEF780D4C2}"/>
              </a:ext>
            </a:extLst>
          </p:cNvPr>
          <p:cNvSpPr/>
          <p:nvPr/>
        </p:nvSpPr>
        <p:spPr>
          <a:xfrm>
            <a:off x="6279401" y="4368503"/>
            <a:ext cx="3999716" cy="1800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200" b="1" dirty="0"/>
              <a:t>Odchod mladých rodin do větších měst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A1CA8-86E0-0D03-707B-EE5A155E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527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sz="3600" b="1" dirty="0">
                <a:latin typeface="+mn-lt"/>
              </a:rPr>
              <a:t>Dětské skupiny a jejich role v obci</a:t>
            </a:r>
            <a:br>
              <a:rPr lang="pl-PL" sz="3600" b="1" dirty="0">
                <a:latin typeface="+mn-lt"/>
              </a:rPr>
            </a:br>
            <a:r>
              <a:rPr lang="cs-CZ" altLang="cs-CZ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v obci mateřská škola chybí</a:t>
            </a:r>
            <a:endParaRPr lang="cs-CZ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2467" name="Zástupný obsah 2">
            <a:extLst>
              <a:ext uri="{FF2B5EF4-FFF2-40B4-BE49-F238E27FC236}">
                <a16:creationId xmlns:a16="http://schemas.microsoft.com/office/drawing/2014/main" id="{66E10635-AB68-CBA5-1610-2E9680D0A8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10476" y="4541838"/>
            <a:ext cx="1603375" cy="1162050"/>
          </a:xfrm>
        </p:spPr>
        <p:txBody>
          <a:bodyPr/>
          <a:lstStyle/>
          <a:p>
            <a:endParaRPr lang="cs-CZ" altLang="cs-CZ" sz="2400" b="1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>
              <a:solidFill>
                <a:srgbClr val="FFC000"/>
              </a:solidFill>
              <a:cs typeface="Calibri" panose="020F050202020403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BD7B1C0A-468E-654E-44BE-A8E74BFD90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929911-0D11-408F-8DC3-6ACF85899A81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6E5535E-62D3-3077-EF81-9B30F6FCA8A5}"/>
              </a:ext>
            </a:extLst>
          </p:cNvPr>
          <p:cNvSpPr/>
          <p:nvPr/>
        </p:nvSpPr>
        <p:spPr>
          <a:xfrm>
            <a:off x="1253447" y="1890446"/>
            <a:ext cx="4393293" cy="198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cs typeface="Calibri" panose="020F0502020204030204" pitchFamily="34" charset="0"/>
              </a:rPr>
              <a:t>Dětská skupina zajišťuje péči o děti předškolního věku</a:t>
            </a:r>
            <a:endParaRPr lang="cs-CZ" sz="3600" dirty="0">
              <a:cs typeface="Calibri" panose="020F050202020403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75F9A44-484E-15F5-1C2D-71055A62E7B9}"/>
              </a:ext>
            </a:extLst>
          </p:cNvPr>
          <p:cNvSpPr/>
          <p:nvPr/>
        </p:nvSpPr>
        <p:spPr>
          <a:xfrm>
            <a:off x="6236413" y="1890446"/>
            <a:ext cx="4850688" cy="1984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de-DE" sz="3600" b="1" dirty="0">
                <a:solidFill>
                  <a:srgbClr val="FFFFFF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Dětská skupina může pomoci pokrýt požadavky obcí z okolí</a:t>
            </a:r>
            <a:endParaRPr lang="cs-CZ" altLang="de-DE" sz="3600" dirty="0">
              <a:solidFill>
                <a:srgbClr val="FFFFFF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 descr="Děti houpačky na houpačce v parku">
            <a:extLst>
              <a:ext uri="{FF2B5EF4-FFF2-40B4-BE49-F238E27FC236}">
                <a16:creationId xmlns:a16="http://schemas.microsoft.com/office/drawing/2014/main" id="{0E87915E-4CCE-D56A-FCEC-AE89DDE6F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598" y="4541838"/>
            <a:ext cx="2383699" cy="158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4" name="Picture 9" descr="Není družina jako družina: někde mají nabitý program, jinde jen čekají na  rodiče. Jak to funguje tam, kde se nikdo nenudí? - EDUzín - Magazín o  vzdělávání">
            <a:extLst>
              <a:ext uri="{FF2B5EF4-FFF2-40B4-BE49-F238E27FC236}">
                <a16:creationId xmlns:a16="http://schemas.microsoft.com/office/drawing/2014/main" id="{9F89259E-47A2-C14C-8767-D083005EB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56171" y="4373028"/>
            <a:ext cx="2530930" cy="1897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5" name="Obrázek 5" descr="Obsah obrázku tráva, obloha, venku, budova&#10;&#10;Popis byl vytvořen automaticky">
            <a:extLst>
              <a:ext uri="{FF2B5EF4-FFF2-40B4-BE49-F238E27FC236}">
                <a16:creationId xmlns:a16="http://schemas.microsoft.com/office/drawing/2014/main" id="{9CA7B4FB-F90D-47D6-A923-B2A801BB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698" y="4215723"/>
            <a:ext cx="3476625" cy="231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0E82D-632D-6FAA-67B2-51B23E8F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6011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sz="3600" b="1" dirty="0">
                <a:latin typeface="+mn-lt"/>
              </a:rPr>
              <a:t>Dětské skupiny a jejich role v obci</a:t>
            </a:r>
            <a:br>
              <a:rPr lang="pl-PL" sz="3600" b="1" dirty="0">
                <a:latin typeface="+mn-lt"/>
              </a:rPr>
            </a:br>
            <a:r>
              <a:rPr lang="cs-CZ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v </a:t>
            </a:r>
            <a:r>
              <a:rPr lang="cs-CZ" altLang="cs-CZ" sz="36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obci mateřská škola je ale…</a:t>
            </a:r>
            <a:endParaRPr lang="cs-CZ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443" name="Zástupný obsah 2">
            <a:extLst>
              <a:ext uri="{FF2B5EF4-FFF2-40B4-BE49-F238E27FC236}">
                <a16:creationId xmlns:a16="http://schemas.microsoft.com/office/drawing/2014/main" id="{CA876171-B3CA-696B-1E6A-827E06F82A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43138" y="1963739"/>
            <a:ext cx="7772400" cy="4833937"/>
          </a:xfrm>
        </p:spPr>
        <p:txBody>
          <a:bodyPr/>
          <a:lstStyle/>
          <a:p>
            <a:endParaRPr lang="cs-CZ" altLang="cs-CZ" sz="2400" b="1" dirty="0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 dirty="0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 dirty="0">
              <a:solidFill>
                <a:srgbClr val="FFC000"/>
              </a:solidFill>
              <a:cs typeface="Calibri" panose="020F0502020204030204" pitchFamily="34" charset="0"/>
            </a:endParaRPr>
          </a:p>
          <a:p>
            <a:endParaRPr lang="cs-CZ" altLang="cs-CZ" sz="2400" b="1" dirty="0">
              <a:solidFill>
                <a:srgbClr val="FFC000"/>
              </a:solidFill>
              <a:cs typeface="Calibri" panose="020F0502020204030204" pitchFamily="34" charset="0"/>
            </a:endParaRPr>
          </a:p>
        </p:txBody>
      </p:sp>
      <p:sp>
        <p:nvSpPr>
          <p:cNvPr id="61444" name="Zástupný symbol pro číslo snímku 3">
            <a:extLst>
              <a:ext uri="{FF2B5EF4-FFF2-40B4-BE49-F238E27FC236}">
                <a16:creationId xmlns:a16="http://schemas.microsoft.com/office/drawing/2014/main" id="{E5C7D998-EC27-983B-4441-8987481AE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370E65-00E2-43B1-98E5-455403A8A337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6" name="Šipka: pětiúhelník 5">
            <a:extLst>
              <a:ext uri="{FF2B5EF4-FFF2-40B4-BE49-F238E27FC236}">
                <a16:creationId xmlns:a16="http://schemas.microsoft.com/office/drawing/2014/main" id="{59A04E8B-8176-5034-C90C-3C7BE1D17D70}"/>
              </a:ext>
            </a:extLst>
          </p:cNvPr>
          <p:cNvSpPr/>
          <p:nvPr/>
        </p:nvSpPr>
        <p:spPr>
          <a:xfrm>
            <a:off x="667820" y="2290764"/>
            <a:ext cx="3548580" cy="11287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altLang="cs-CZ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cs-CZ" altLang="cs-CZ" sz="2800" b="1" dirty="0">
                <a:solidFill>
                  <a:schemeClr val="bg1"/>
                </a:solidFill>
                <a:cs typeface="Calibri" panose="020F0502020204030204" pitchFamily="34" charset="0"/>
              </a:rPr>
              <a:t>Nemá dostatečnou kapacitu</a:t>
            </a:r>
          </a:p>
          <a:p>
            <a:pPr algn="ctr">
              <a:defRPr/>
            </a:pP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7" name="Šipka: pětiúhelník 6">
            <a:extLst>
              <a:ext uri="{FF2B5EF4-FFF2-40B4-BE49-F238E27FC236}">
                <a16:creationId xmlns:a16="http://schemas.microsoft.com/office/drawing/2014/main" id="{E3B9BB1F-C3E0-065A-647D-9E596945A1A7}"/>
              </a:ext>
            </a:extLst>
          </p:cNvPr>
          <p:cNvSpPr/>
          <p:nvPr/>
        </p:nvSpPr>
        <p:spPr>
          <a:xfrm>
            <a:off x="667820" y="3781989"/>
            <a:ext cx="3645418" cy="11287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cs-CZ" sz="2800" b="1" dirty="0">
                <a:cs typeface="Calibri" panose="020F0502020204030204" pitchFamily="34" charset="0"/>
              </a:rPr>
              <a:t>Nepřijímá děti mladší 3 let</a:t>
            </a:r>
            <a:endParaRPr lang="cs-CZ" altLang="cs-CZ" sz="2800" dirty="0"/>
          </a:p>
        </p:txBody>
      </p:sp>
      <p:pic>
        <p:nvPicPr>
          <p:cNvPr id="9" name="Obrázek 8" descr="Dítě hrající si s hračkami">
            <a:extLst>
              <a:ext uri="{FF2B5EF4-FFF2-40B4-BE49-F238E27FC236}">
                <a16:creationId xmlns:a16="http://schemas.microsoft.com/office/drawing/2014/main" id="{3F9B51C4-65E2-C0B3-E0FD-F6BED4E4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091" y="3673149"/>
            <a:ext cx="1934341" cy="139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A24775B-919E-EC37-8AA5-4C51531A7107}"/>
              </a:ext>
            </a:extLst>
          </p:cNvPr>
          <p:cNvSpPr/>
          <p:nvPr/>
        </p:nvSpPr>
        <p:spPr>
          <a:xfrm>
            <a:off x="6709025" y="2290764"/>
            <a:ext cx="4982966" cy="1060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cs typeface="Calibri" panose="020F0502020204030204" pitchFamily="34" charset="0"/>
              </a:rPr>
              <a:t>Dětská skupina </a:t>
            </a:r>
            <a:r>
              <a:rPr lang="cs-CZ" sz="2800" b="1" dirty="0">
                <a:cs typeface="Calibri" panose="020F0502020204030204" pitchFamily="34" charset="0"/>
              </a:rPr>
              <a:t>doplňuje kapacitu </a:t>
            </a:r>
            <a:r>
              <a:rPr lang="cs-CZ" sz="2800" dirty="0">
                <a:cs typeface="Calibri" panose="020F0502020204030204" pitchFamily="34" charset="0"/>
              </a:rPr>
              <a:t>mateřské školy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D29BE66-1628-65B7-337B-684F6CED0E58}"/>
              </a:ext>
            </a:extLst>
          </p:cNvPr>
          <p:cNvSpPr/>
          <p:nvPr/>
        </p:nvSpPr>
        <p:spPr>
          <a:xfrm>
            <a:off x="6709025" y="3715749"/>
            <a:ext cx="4982966" cy="1097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cs typeface="Calibri" panose="020F0502020204030204" pitchFamily="34" charset="0"/>
              </a:rPr>
              <a:t>Dětská skupina zajišťuje péči o děti převážně </a:t>
            </a:r>
            <a:r>
              <a:rPr lang="cs-CZ" sz="2800" b="1" dirty="0">
                <a:cs typeface="Calibri" panose="020F0502020204030204" pitchFamily="34" charset="0"/>
              </a:rPr>
              <a:t>ve věku 2 – 3 roky</a:t>
            </a:r>
            <a:endParaRPr lang="cs-CZ" sz="2800" b="1" dirty="0"/>
          </a:p>
        </p:txBody>
      </p:sp>
      <p:sp>
        <p:nvSpPr>
          <p:cNvPr id="5" name="Šipka: pětiúhelník 4">
            <a:extLst>
              <a:ext uri="{FF2B5EF4-FFF2-40B4-BE49-F238E27FC236}">
                <a16:creationId xmlns:a16="http://schemas.microsoft.com/office/drawing/2014/main" id="{2DA1EA89-D808-8848-60D1-F8CA639C11DA}"/>
              </a:ext>
            </a:extLst>
          </p:cNvPr>
          <p:cNvSpPr/>
          <p:nvPr/>
        </p:nvSpPr>
        <p:spPr>
          <a:xfrm>
            <a:off x="667820" y="5292726"/>
            <a:ext cx="3680343" cy="11287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altLang="cs-CZ" sz="2800" b="1" dirty="0">
                <a:solidFill>
                  <a:schemeClr val="bg1"/>
                </a:solidFill>
                <a:cs typeface="Calibri" panose="020F0502020204030204" pitchFamily="34" charset="0"/>
              </a:rPr>
              <a:t>Nenabízí rodičům možnost volby</a:t>
            </a:r>
            <a:endParaRPr lang="cs-CZ" sz="2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9006EEE-37AC-50AF-3D55-042538B99C72}"/>
              </a:ext>
            </a:extLst>
          </p:cNvPr>
          <p:cNvSpPr/>
          <p:nvPr/>
        </p:nvSpPr>
        <p:spPr>
          <a:xfrm>
            <a:off x="6709025" y="5214937"/>
            <a:ext cx="4982966" cy="1344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800" dirty="0">
                <a:cs typeface="Calibri" panose="020F0502020204030204" pitchFamily="34" charset="0"/>
              </a:rPr>
              <a:t>Dětská skupina nabízí rodičům </a:t>
            </a:r>
            <a:r>
              <a:rPr lang="cs-CZ" sz="2800" b="1" dirty="0">
                <a:cs typeface="Calibri" panose="020F0502020204030204" pitchFamily="34" charset="0"/>
              </a:rPr>
              <a:t>možnost volby </a:t>
            </a:r>
            <a:r>
              <a:rPr lang="cs-CZ" sz="2800" dirty="0">
                <a:cs typeface="Calibri" panose="020F0502020204030204" pitchFamily="34" charset="0"/>
              </a:rPr>
              <a:t>předškolního zařízení péče o děti</a:t>
            </a:r>
          </a:p>
        </p:txBody>
      </p:sp>
      <p:pic>
        <p:nvPicPr>
          <p:cNvPr id="12" name="Zástupný obsah 5" descr="Dítě sedící na koberečku ve škole">
            <a:extLst>
              <a:ext uri="{FF2B5EF4-FFF2-40B4-BE49-F238E27FC236}">
                <a16:creationId xmlns:a16="http://schemas.microsoft.com/office/drawing/2014/main" id="{FF1DEAA3-51BA-9C1B-057E-64C6C06A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5237" y="2153965"/>
            <a:ext cx="2013556" cy="134448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3" name="Obrázek 12" descr="Podřízená pomocí barevného pera">
            <a:extLst>
              <a:ext uri="{FF2B5EF4-FFF2-40B4-BE49-F238E27FC236}">
                <a16:creationId xmlns:a16="http://schemas.microsoft.com/office/drawing/2014/main" id="{DC3E3861-B894-08F0-6EC2-245AFDA2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654" y="5127504"/>
            <a:ext cx="2016727" cy="1344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3AED4E-9F5A-4D9F-BE84-61295DA6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165014"/>
            <a:ext cx="3796306" cy="4666206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Vliv dětských skupin na život v obci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ástupný obsah 2">
            <a:extLst>
              <a:ext uri="{FF2B5EF4-FFF2-40B4-BE49-F238E27FC236}">
                <a16:creationId xmlns:a16="http://schemas.microsoft.com/office/drawing/2014/main" id="{40A1EC17-71C3-462D-863D-2CCA5A3F3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1165014"/>
            <a:ext cx="5625253" cy="4666206"/>
          </a:xfrm>
        </p:spPr>
        <p:txBody>
          <a:bodyPr anchor="ctr">
            <a:normAutofit/>
          </a:bodyPr>
          <a:lstStyle/>
          <a:p>
            <a:pPr marL="457200" lvl="1" indent="0">
              <a:spcBef>
                <a:spcPct val="20000"/>
              </a:spcBef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Zaměstnanost </a:t>
            </a:r>
            <a:r>
              <a:rPr lang="cs-CZ" altLang="cs-CZ" sz="2000" dirty="0">
                <a:solidFill>
                  <a:srgbClr val="0070C0"/>
                </a:solidFill>
              </a:rPr>
              <a:t> 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zvyšování zaměstnanosti rodičů malých dětí,      především žen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udržitelnost kvalifikované pracovní síly v obci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marL="457200" lvl="1" indent="0">
              <a:spcBef>
                <a:spcPct val="20000"/>
              </a:spcBef>
              <a:buNone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Podnikatelské prostředí </a:t>
            </a:r>
            <a:endParaRPr lang="cs-CZ" altLang="cs-CZ" sz="20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vznik nových pracovních míst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Calibri" panose="020F0502020204030204" pitchFamily="34" charset="0"/>
              </a:rPr>
              <a:t>reakce nových investorů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altLang="cs-CZ" sz="2000" dirty="0">
              <a:cs typeface="Calibri" panose="020F0502020204030204" pitchFamily="34" charset="0"/>
            </a:endParaRPr>
          </a:p>
          <a:p>
            <a:pPr marL="457200" lvl="1" indent="0">
              <a:spcBef>
                <a:spcPct val="20000"/>
              </a:spcBef>
              <a:buNone/>
            </a:pPr>
            <a:r>
              <a:rPr lang="cs-CZ" altLang="cs-CZ" sz="2000" b="1" dirty="0">
                <a:solidFill>
                  <a:srgbClr val="00B050"/>
                </a:solidFill>
                <a:cs typeface="Calibri" panose="020F0502020204030204" pitchFamily="34" charset="0"/>
              </a:rPr>
              <a:t>Životní prostředí 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Calibri" panose="020F0502020204030204" pitchFamily="34" charset="0"/>
              </a:rPr>
              <a:t>využití nevyužívaných prostor</a:t>
            </a:r>
          </a:p>
          <a:p>
            <a:pPr marL="457200" lvl="1" inden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altLang="cs-CZ" sz="2000" dirty="0">
                <a:cs typeface="Times New Roman" panose="02020603050405020304" pitchFamily="18" charset="0"/>
              </a:rPr>
              <a:t>ekologie a nízká energetickou náročnost budov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6570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913BF62-5DC3-4BE4-B011-759CC1154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658201"/>
              </p:ext>
            </p:extLst>
          </p:nvPr>
        </p:nvGraphicFramePr>
        <p:xfrm>
          <a:off x="1152143" y="804672"/>
          <a:ext cx="10396389" cy="540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8332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 descr="Rostlina rašící puklinou v betonu">
            <a:extLst>
              <a:ext uri="{FF2B5EF4-FFF2-40B4-BE49-F238E27FC236}">
                <a16:creationId xmlns:a16="http://schemas.microsoft.com/office/drawing/2014/main" id="{6422EA67-64E8-7358-4A46-862248574A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5" t="37935" r="5883" b="-2"/>
          <a:stretch/>
        </p:blipFill>
        <p:spPr>
          <a:xfrm>
            <a:off x="6348944" y="3626779"/>
            <a:ext cx="5413129" cy="245927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79803C-672C-41EE-B24F-680060C3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2" y="504824"/>
            <a:ext cx="11347508" cy="91008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300" b="1" kern="0" spc="-5" dirty="0">
                <a:cs typeface="Calibri" panose="020F0502020204030204" pitchFamily="34" charset="0"/>
              </a:rPr>
              <a:t>Plán pro oživení a odolnost České republiky</a:t>
            </a:r>
            <a:br>
              <a:rPr lang="cs-CZ" sz="3100" b="1" i="0" dirty="0">
                <a:effectLst/>
                <a:latin typeface="Tahoma" panose="020B0604030504040204" pitchFamily="34" charset="0"/>
              </a:rPr>
            </a:br>
            <a:endParaRPr lang="cs-CZ" sz="3100" dirty="0"/>
          </a:p>
        </p:txBody>
      </p:sp>
      <p:sp>
        <p:nvSpPr>
          <p:cNvPr id="194" name="Zástupný obsah 2">
            <a:extLst>
              <a:ext uri="{FF2B5EF4-FFF2-40B4-BE49-F238E27FC236}">
                <a16:creationId xmlns:a16="http://schemas.microsoft.com/office/drawing/2014/main" id="{0A06FD73-9C86-4FC1-9101-7526ADF35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043" y="2861463"/>
            <a:ext cx="5803958" cy="38793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i="0" dirty="0">
                <a:solidFill>
                  <a:srgbClr val="FF0000"/>
                </a:solidFill>
                <a:effectLst/>
              </a:rPr>
              <a:t>DĚTSKÉ SKUPINY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>
                <a:solidFill>
                  <a:srgbClr val="FF0000"/>
                </a:solidFill>
              </a:rPr>
              <a:t>zvýšení kapacity zařízení péče o děti – 7 mld. Kč</a:t>
            </a:r>
          </a:p>
          <a:p>
            <a:pPr>
              <a:spcAft>
                <a:spcPts val="600"/>
              </a:spcAft>
            </a:pPr>
            <a:r>
              <a:rPr lang="cs-CZ" sz="2000" b="1" i="0" dirty="0">
                <a:effectLst/>
              </a:rPr>
              <a:t>ZKVALITNĚNÍ SOCIÁLNÍ PÉČE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s-CZ" sz="2000" dirty="0"/>
              <a:t>rozvoj a modernizace materiálně technické základny sociálních služeb – 9 mld. Kč</a:t>
            </a:r>
          </a:p>
          <a:p>
            <a:r>
              <a:rPr lang="cs-CZ" sz="2000" b="1" i="0" dirty="0">
                <a:effectLst/>
              </a:rPr>
              <a:t>ROZVOJ POLITIK ZAMĚSTNANOSTI </a:t>
            </a:r>
          </a:p>
          <a:p>
            <a:pPr marL="0" indent="0">
              <a:buNone/>
            </a:pPr>
            <a:r>
              <a:rPr lang="cs-CZ" sz="2000" dirty="0"/>
              <a:t>rekvalifikace a další profesní vzdělávání – 7 mld. Kč</a:t>
            </a:r>
          </a:p>
          <a:p>
            <a:pPr>
              <a:spcAft>
                <a:spcPts val="600"/>
              </a:spcAft>
            </a:pPr>
            <a:endParaRPr lang="cs-CZ" sz="1600" b="1" dirty="0"/>
          </a:p>
          <a:p>
            <a:endParaRPr lang="cs-CZ" sz="1600" dirty="0"/>
          </a:p>
        </p:txBody>
      </p:sp>
      <p:sp>
        <p:nvSpPr>
          <p:cNvPr id="198" name="TextovéPole 197">
            <a:extLst>
              <a:ext uri="{FF2B5EF4-FFF2-40B4-BE49-F238E27FC236}">
                <a16:creationId xmlns:a16="http://schemas.microsoft.com/office/drawing/2014/main" id="{43721A26-18DF-452F-B7EC-EEE9562180F2}"/>
              </a:ext>
            </a:extLst>
          </p:cNvPr>
          <p:cNvSpPr txBox="1"/>
          <p:nvPr/>
        </p:nvSpPr>
        <p:spPr>
          <a:xfrm>
            <a:off x="495300" y="1414914"/>
            <a:ext cx="11266773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sng" dirty="0">
                <a:effectLst/>
                <a:hlinkClick r:id="rId3"/>
              </a:rPr>
              <a:t>Národní plán obnovy</a:t>
            </a:r>
            <a:r>
              <a:rPr lang="cs-CZ" b="0" i="0" dirty="0">
                <a:effectLst/>
              </a:rPr>
              <a:t> (NPO) je plánem reforem a investic České republiky ke zmírnění dopadů pandemie COVID-19 a znovunastartování ekonomiky s využitím finančních prostředků </a:t>
            </a:r>
            <a:r>
              <a:rPr lang="cs-CZ" b="1" i="0" u="sng" dirty="0">
                <a:effectLst/>
                <a:hlinkClick r:id="rId4"/>
              </a:rPr>
              <a:t>Nástroje pro oživení a odolnost</a:t>
            </a:r>
            <a:r>
              <a:rPr lang="cs-CZ" b="0" i="0" u="sng" dirty="0">
                <a:effectLst/>
                <a:hlinkClick r:id="rId4"/>
              </a:rPr>
              <a:t> </a:t>
            </a:r>
            <a:endParaRPr lang="cs-CZ" b="0" i="0" u="sng" dirty="0">
              <a:effectLst/>
            </a:endParaRPr>
          </a:p>
          <a:p>
            <a:endParaRPr lang="cs-CZ" sz="2000" b="0" i="0" dirty="0">
              <a:effectLst/>
            </a:endParaRPr>
          </a:p>
          <a:p>
            <a:r>
              <a:rPr lang="cs-CZ" sz="2000" b="1" i="0" dirty="0">
                <a:effectLst/>
              </a:rPr>
              <a:t>		MPSV - Modernizace služeb zaměstnanosti a rozvoje trhu práce</a:t>
            </a:r>
            <a:r>
              <a:rPr lang="cs-CZ" sz="2000" b="0" i="0" dirty="0">
                <a:effectLst/>
              </a:rPr>
              <a:t> </a:t>
            </a:r>
            <a:endParaRPr lang="cs-CZ" sz="2000" b="1" i="0" dirty="0">
              <a:effectLst/>
            </a:endParaRPr>
          </a:p>
          <a:p>
            <a:endParaRPr lang="cs-CZ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40494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35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7D1B398-2621-49E3-AFEA-1FDB4233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cs-CZ" sz="4800" b="1" dirty="0"/>
              <a:t>Cíle výzvy č. 45 z NPO</a:t>
            </a:r>
            <a:br>
              <a:rPr lang="cs-CZ" sz="5000" b="1" dirty="0">
                <a:latin typeface="Calibri" panose="020F0502020204030204" pitchFamily="34" charset="0"/>
              </a:rPr>
            </a:br>
            <a:endParaRPr lang="cs-CZ" sz="5000" dirty="0"/>
          </a:p>
        </p:txBody>
      </p:sp>
      <p:graphicFrame>
        <p:nvGraphicFramePr>
          <p:cNvPr id="58" name="Zástupný obsah 2">
            <a:extLst>
              <a:ext uri="{FF2B5EF4-FFF2-40B4-BE49-F238E27FC236}">
                <a16:creationId xmlns:a16="http://schemas.microsoft.com/office/drawing/2014/main" id="{65B24B0F-E0A3-7979-0CD9-A7C92FBD26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473826"/>
              </p:ext>
            </p:extLst>
          </p:nvPr>
        </p:nvGraphicFramePr>
        <p:xfrm>
          <a:off x="1285240" y="2468881"/>
          <a:ext cx="8074815" cy="330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6746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1752</Words>
  <Application>Microsoft Office PowerPoint</Application>
  <PresentationFormat>Širokoúhlá obrazovka</PresentationFormat>
  <Paragraphs>225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Courier New</vt:lpstr>
      <vt:lpstr>Symbol</vt:lpstr>
      <vt:lpstr>Tahoma</vt:lpstr>
      <vt:lpstr>Wingdings</vt:lpstr>
      <vt:lpstr>Motiv Office</vt:lpstr>
      <vt:lpstr> Výzva č. 31_22_045    Budování kapacit dětských skupin dle zákona č. 247/2014 Sb., o poskytování služby péče o dítě v dětské skupině a o změně souvisejících zákonů – veřejný sektor  Národní plán obnovy</vt:lpstr>
      <vt:lpstr>Problémy trhu práce v ČR </vt:lpstr>
      <vt:lpstr>Problémy obcí v oblasti péče o dítě předškolního věku</vt:lpstr>
      <vt:lpstr>Dětské skupiny a jejich role v obci  v obci mateřská škola chybí</vt:lpstr>
      <vt:lpstr>Dětské skupiny a jejich role v obci v obci mateřská škola je ale…</vt:lpstr>
      <vt:lpstr>Vliv dětských skupin na život v obci</vt:lpstr>
      <vt:lpstr>Prezentace aplikace PowerPoint</vt:lpstr>
      <vt:lpstr>Plán pro oživení a odolnost České republiky </vt:lpstr>
      <vt:lpstr>Cíle výzvy č. 45 z NPO </vt:lpstr>
      <vt:lpstr>Věcné zaměření výzvy </vt:lpstr>
      <vt:lpstr>Příležitosti pro obce  </vt:lpstr>
      <vt:lpstr>Základní informace k výzvě č. 45 NPO</vt:lpstr>
      <vt:lpstr>Oprávnění žadatelé</vt:lpstr>
      <vt:lpstr> Dotační podpora</vt:lpstr>
      <vt:lpstr>Stavební objekt jako projekt</vt:lpstr>
      <vt:lpstr>Podporované aktivity</vt:lpstr>
      <vt:lpstr>Novinky výzvy č. 45  vs. ukončená výzva č. 2 (z roku 2022)</vt:lpstr>
      <vt:lpstr>Časový harmonogram</vt:lpstr>
      <vt:lpstr>Vymezení způsobilých výdajů  </vt:lpstr>
      <vt:lpstr>Hlavní výdaje</vt:lpstr>
      <vt:lpstr>Hlavní výdaje</vt:lpstr>
      <vt:lpstr>Hlavní výdaje</vt:lpstr>
      <vt:lpstr>vedlejší výdaje</vt:lpstr>
      <vt:lpstr>Kombinace s dalšími provozy</vt:lpstr>
      <vt:lpstr>Může žadatel po vybudování nové dětské skupiny pověřit provozováním této dětské skupiny jinou organizaci?   </vt:lpstr>
      <vt:lpstr>23. května online specifický seminář pro žadatele </vt:lpstr>
      <vt:lpstr>Odkazy a kontakt</vt:lpstr>
      <vt:lpstr>Prezentace aplikace PowerPoint</vt:lpstr>
    </vt:vector>
  </TitlesOfParts>
  <Company>MPSV ČR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Plán pro oživení a odolnost České republiky</dc:title>
  <dc:creator>Nováková Michaela Mgr. (MPSV)</dc:creator>
  <cp:lastModifiedBy>Nováková Michaela Mgr. (MPSV)</cp:lastModifiedBy>
  <cp:revision>161</cp:revision>
  <dcterms:created xsi:type="dcterms:W3CDTF">2023-04-16T12:58:41Z</dcterms:created>
  <dcterms:modified xsi:type="dcterms:W3CDTF">2023-05-14T20:07:21Z</dcterms:modified>
</cp:coreProperties>
</file>