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344" r:id="rId6"/>
    <p:sldId id="346" r:id="rId7"/>
    <p:sldId id="334" r:id="rId8"/>
    <p:sldId id="371" r:id="rId9"/>
    <p:sldId id="327" r:id="rId10"/>
    <p:sldId id="325" r:id="rId11"/>
    <p:sldId id="345" r:id="rId12"/>
    <p:sldId id="358" r:id="rId13"/>
    <p:sldId id="360" r:id="rId14"/>
    <p:sldId id="353" r:id="rId15"/>
    <p:sldId id="363" r:id="rId16"/>
    <p:sldId id="349" r:id="rId17"/>
    <p:sldId id="350" r:id="rId18"/>
    <p:sldId id="351" r:id="rId19"/>
    <p:sldId id="369" r:id="rId20"/>
    <p:sldId id="364" r:id="rId21"/>
    <p:sldId id="366" r:id="rId22"/>
    <p:sldId id="373" r:id="rId23"/>
    <p:sldId id="368" r:id="rId24"/>
    <p:sldId id="370" r:id="rId25"/>
    <p:sldId id="332" r:id="rId26"/>
  </p:sldIdLst>
  <p:sldSz cx="10082213" cy="756126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7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A939"/>
    <a:srgbClr val="253BA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7" autoAdjust="0"/>
    <p:restoredTop sz="95332" autoAdjust="0"/>
  </p:normalViewPr>
  <p:slideViewPr>
    <p:cSldViewPr>
      <p:cViewPr>
        <p:scale>
          <a:sx n="140" d="100"/>
          <a:sy n="140" d="100"/>
        </p:scale>
        <p:origin x="2188" y="296"/>
      </p:cViewPr>
      <p:guideLst>
        <p:guide orient="horz" pos="2448"/>
        <p:guide pos="2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B16024E-D75F-4413-B2F8-A80E6C234D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A009B5FD-0BE3-406D-B625-384E369D59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16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https://www.youtube.com/watch?v=41s4NRCFsMs&amp;ab_channel=Asociacepodnikatel%C5%AFvgeomatice</a:t>
            </a: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85DC1A-86DD-4A19-93C9-82995DD52016}" type="slidenum">
              <a:rPr lang="cs-CZ" altLang="cs-CZ" sz="1200" smtClean="0"/>
              <a:pPr/>
              <a:t>2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871" y="2349500"/>
            <a:ext cx="8570480" cy="1620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1739" y="4284679"/>
            <a:ext cx="7058747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31000" indent="0" algn="ctr">
              <a:buNone/>
              <a:defRPr/>
            </a:lvl2pPr>
            <a:lvl3pPr marL="862002" indent="0" algn="ctr">
              <a:buNone/>
              <a:defRPr/>
            </a:lvl3pPr>
            <a:lvl4pPr marL="1293001" indent="0" algn="ctr">
              <a:buNone/>
              <a:defRPr/>
            </a:lvl4pPr>
            <a:lvl5pPr marL="1724000" indent="0" algn="ctr">
              <a:buNone/>
              <a:defRPr/>
            </a:lvl5pPr>
            <a:lvl6pPr marL="2155004" indent="0" algn="ctr">
              <a:buNone/>
              <a:defRPr/>
            </a:lvl6pPr>
            <a:lvl7pPr marL="2586003" indent="0" algn="ctr">
              <a:buNone/>
              <a:defRPr/>
            </a:lvl7pPr>
            <a:lvl8pPr marL="3017003" indent="0" algn="ctr">
              <a:buNone/>
              <a:defRPr/>
            </a:lvl8pPr>
            <a:lvl9pPr marL="3448004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99989-4A18-4600-8156-796A40B22123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2001-772B-46C7-87D5-77CA8A99AF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761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DA8B-732A-470F-97B5-C3A924FAABD2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E4C5-C5E7-4B76-913F-6AAB391B19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416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0208" y="303213"/>
            <a:ext cx="2267600" cy="6451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411" y="303213"/>
            <a:ext cx="6662103" cy="6451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34A12-8681-4946-B12A-62F2CD26EDC3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374F-C0C6-49C0-943C-F4273D8665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34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27DF-FC25-4A07-870E-FC7E012AB6D7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5EAB-8E4C-4BF2-94A5-7D92078E63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41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283" y="4859354"/>
            <a:ext cx="8570480" cy="1501775"/>
          </a:xfrm>
        </p:spPr>
        <p:txBody>
          <a:bodyPr anchor="t"/>
          <a:lstStyle>
            <a:lvl1pPr algn="l">
              <a:defRPr sz="3771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283" y="3205168"/>
            <a:ext cx="8570480" cy="1654175"/>
          </a:xfrm>
        </p:spPr>
        <p:txBody>
          <a:bodyPr anchor="b"/>
          <a:lstStyle>
            <a:lvl1pPr marL="0" indent="0">
              <a:buNone/>
              <a:defRPr sz="1887"/>
            </a:lvl1pPr>
            <a:lvl2pPr marL="431000" indent="0">
              <a:buNone/>
              <a:defRPr sz="1696"/>
            </a:lvl2pPr>
            <a:lvl3pPr marL="862002" indent="0">
              <a:buNone/>
              <a:defRPr sz="1508"/>
            </a:lvl3pPr>
            <a:lvl4pPr marL="1293001" indent="0">
              <a:buNone/>
              <a:defRPr sz="1320"/>
            </a:lvl4pPr>
            <a:lvl5pPr marL="1724000" indent="0">
              <a:buNone/>
              <a:defRPr sz="1320"/>
            </a:lvl5pPr>
            <a:lvl6pPr marL="2155004" indent="0">
              <a:buNone/>
              <a:defRPr sz="1320"/>
            </a:lvl6pPr>
            <a:lvl7pPr marL="2586003" indent="0">
              <a:buNone/>
              <a:defRPr sz="1320"/>
            </a:lvl7pPr>
            <a:lvl8pPr marL="3017003" indent="0">
              <a:buNone/>
              <a:defRPr sz="1320"/>
            </a:lvl8pPr>
            <a:lvl9pPr marL="3448004" indent="0">
              <a:buNone/>
              <a:defRPr sz="132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96E3-AB5D-404F-82DF-F20FDCED667F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20004-310C-45D2-B184-4474427A1F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02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414" y="1763713"/>
            <a:ext cx="4464851" cy="4991100"/>
          </a:xfrm>
        </p:spPr>
        <p:txBody>
          <a:bodyPr/>
          <a:lstStyle>
            <a:lvl1pPr>
              <a:defRPr sz="2640"/>
            </a:lvl1pPr>
            <a:lvl2pPr>
              <a:defRPr sz="2263"/>
            </a:lvl2pPr>
            <a:lvl3pPr>
              <a:defRPr sz="1887"/>
            </a:lvl3pPr>
            <a:lvl4pPr>
              <a:defRPr sz="1696"/>
            </a:lvl4pPr>
            <a:lvl5pPr>
              <a:defRPr sz="1696"/>
            </a:lvl5pPr>
            <a:lvl6pPr>
              <a:defRPr sz="1696"/>
            </a:lvl6pPr>
            <a:lvl7pPr>
              <a:defRPr sz="1696"/>
            </a:lvl7pPr>
            <a:lvl8pPr>
              <a:defRPr sz="1696"/>
            </a:lvl8pPr>
            <a:lvl9pPr>
              <a:defRPr sz="1696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2956" y="1763713"/>
            <a:ext cx="4464852" cy="4991100"/>
          </a:xfrm>
        </p:spPr>
        <p:txBody>
          <a:bodyPr/>
          <a:lstStyle>
            <a:lvl1pPr>
              <a:defRPr sz="2640"/>
            </a:lvl1pPr>
            <a:lvl2pPr>
              <a:defRPr sz="2263"/>
            </a:lvl2pPr>
            <a:lvl3pPr>
              <a:defRPr sz="1887"/>
            </a:lvl3pPr>
            <a:lvl4pPr>
              <a:defRPr sz="1696"/>
            </a:lvl4pPr>
            <a:lvl5pPr>
              <a:defRPr sz="1696"/>
            </a:lvl5pPr>
            <a:lvl6pPr>
              <a:defRPr sz="1696"/>
            </a:lvl6pPr>
            <a:lvl7pPr>
              <a:defRPr sz="1696"/>
            </a:lvl7pPr>
            <a:lvl8pPr>
              <a:defRPr sz="1696"/>
            </a:lvl8pPr>
            <a:lvl9pPr>
              <a:defRPr sz="1696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FBCC-F709-48C3-8763-80B2ACF5BB17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9B08B-1957-4B79-A9E4-6546AC2A6B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563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412" y="1692275"/>
            <a:ext cx="4454374" cy="704850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1000" indent="0">
              <a:buNone/>
              <a:defRPr sz="1887" b="1"/>
            </a:lvl2pPr>
            <a:lvl3pPr marL="862002" indent="0">
              <a:buNone/>
              <a:defRPr sz="1696" b="1"/>
            </a:lvl3pPr>
            <a:lvl4pPr marL="1293001" indent="0">
              <a:buNone/>
              <a:defRPr sz="1508" b="1"/>
            </a:lvl4pPr>
            <a:lvl5pPr marL="1724000" indent="0">
              <a:buNone/>
              <a:defRPr sz="1508" b="1"/>
            </a:lvl5pPr>
            <a:lvl6pPr marL="2155004" indent="0">
              <a:buNone/>
              <a:defRPr sz="1508" b="1"/>
            </a:lvl6pPr>
            <a:lvl7pPr marL="2586003" indent="0">
              <a:buNone/>
              <a:defRPr sz="1508" b="1"/>
            </a:lvl7pPr>
            <a:lvl8pPr marL="3017003" indent="0">
              <a:buNone/>
              <a:defRPr sz="1508" b="1"/>
            </a:lvl8pPr>
            <a:lvl9pPr marL="3448004" indent="0">
              <a:buNone/>
              <a:defRPr sz="1508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412" y="2397125"/>
            <a:ext cx="4454374" cy="4357688"/>
          </a:xfrm>
        </p:spPr>
        <p:txBody>
          <a:bodyPr/>
          <a:lstStyle>
            <a:lvl1pPr>
              <a:defRPr sz="2263"/>
            </a:lvl1pPr>
            <a:lvl2pPr>
              <a:defRPr sz="1887"/>
            </a:lvl2pPr>
            <a:lvl3pPr>
              <a:defRPr sz="1696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933" y="1692275"/>
            <a:ext cx="4455872" cy="704850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1000" indent="0">
              <a:buNone/>
              <a:defRPr sz="1887" b="1"/>
            </a:lvl2pPr>
            <a:lvl3pPr marL="862002" indent="0">
              <a:buNone/>
              <a:defRPr sz="1696" b="1"/>
            </a:lvl3pPr>
            <a:lvl4pPr marL="1293001" indent="0">
              <a:buNone/>
              <a:defRPr sz="1508" b="1"/>
            </a:lvl4pPr>
            <a:lvl5pPr marL="1724000" indent="0">
              <a:buNone/>
              <a:defRPr sz="1508" b="1"/>
            </a:lvl5pPr>
            <a:lvl6pPr marL="2155004" indent="0">
              <a:buNone/>
              <a:defRPr sz="1508" b="1"/>
            </a:lvl6pPr>
            <a:lvl7pPr marL="2586003" indent="0">
              <a:buNone/>
              <a:defRPr sz="1508" b="1"/>
            </a:lvl7pPr>
            <a:lvl8pPr marL="3017003" indent="0">
              <a:buNone/>
              <a:defRPr sz="1508" b="1"/>
            </a:lvl8pPr>
            <a:lvl9pPr marL="3448004" indent="0">
              <a:buNone/>
              <a:defRPr sz="1508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933" y="2397125"/>
            <a:ext cx="4455872" cy="4357688"/>
          </a:xfrm>
        </p:spPr>
        <p:txBody>
          <a:bodyPr/>
          <a:lstStyle>
            <a:lvl1pPr>
              <a:defRPr sz="2263"/>
            </a:lvl1pPr>
            <a:lvl2pPr>
              <a:defRPr sz="1887"/>
            </a:lvl2pPr>
            <a:lvl3pPr>
              <a:defRPr sz="1696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924C-F661-4589-BAB7-4D98EE01F167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78DC-BDC5-4875-914D-1D46E325A2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004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4285F-A704-4911-B002-980B8E3DB097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50CF9-C535-4FE4-931A-9DCF819D2B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180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BA6E8-9367-4826-9EFB-DCE50DB1A459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F4FCA-AA70-47C4-B2A2-E6B496D56D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357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414" y="301641"/>
            <a:ext cx="3316833" cy="1281113"/>
          </a:xfrm>
        </p:spPr>
        <p:txBody>
          <a:bodyPr anchor="b"/>
          <a:lstStyle>
            <a:lvl1pPr algn="l">
              <a:defRPr sz="1887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2483" y="301625"/>
            <a:ext cx="5635323" cy="6453188"/>
          </a:xfrm>
        </p:spPr>
        <p:txBody>
          <a:bodyPr/>
          <a:lstStyle>
            <a:lvl1pPr>
              <a:defRPr sz="3018"/>
            </a:lvl1pPr>
            <a:lvl2pPr>
              <a:defRPr sz="2640"/>
            </a:lvl2pPr>
            <a:lvl3pPr>
              <a:defRPr sz="2263"/>
            </a:lvl3pPr>
            <a:lvl4pPr>
              <a:defRPr sz="1887"/>
            </a:lvl4pPr>
            <a:lvl5pPr>
              <a:defRPr sz="1887"/>
            </a:lvl5pPr>
            <a:lvl6pPr>
              <a:defRPr sz="1887"/>
            </a:lvl6pPr>
            <a:lvl7pPr>
              <a:defRPr sz="1887"/>
            </a:lvl7pPr>
            <a:lvl8pPr>
              <a:defRPr sz="1887"/>
            </a:lvl8pPr>
            <a:lvl9pPr>
              <a:defRPr sz="1887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414" y="1582740"/>
            <a:ext cx="3316833" cy="5172075"/>
          </a:xfrm>
        </p:spPr>
        <p:txBody>
          <a:bodyPr/>
          <a:lstStyle>
            <a:lvl1pPr marL="0" indent="0">
              <a:buNone/>
              <a:defRPr sz="1320"/>
            </a:lvl1pPr>
            <a:lvl2pPr marL="431000" indent="0">
              <a:buNone/>
              <a:defRPr sz="1131"/>
            </a:lvl2pPr>
            <a:lvl3pPr marL="862002" indent="0">
              <a:buNone/>
              <a:defRPr sz="943"/>
            </a:lvl3pPr>
            <a:lvl4pPr marL="1293001" indent="0">
              <a:buNone/>
              <a:defRPr sz="849"/>
            </a:lvl4pPr>
            <a:lvl5pPr marL="1724000" indent="0">
              <a:buNone/>
              <a:defRPr sz="849"/>
            </a:lvl5pPr>
            <a:lvl6pPr marL="2155004" indent="0">
              <a:buNone/>
              <a:defRPr sz="849"/>
            </a:lvl6pPr>
            <a:lvl7pPr marL="2586003" indent="0">
              <a:buNone/>
              <a:defRPr sz="849"/>
            </a:lvl7pPr>
            <a:lvl8pPr marL="3017003" indent="0">
              <a:buNone/>
              <a:defRPr sz="849"/>
            </a:lvl8pPr>
            <a:lvl9pPr marL="3448004" indent="0">
              <a:buNone/>
              <a:defRPr sz="849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6D18-B8FD-4033-BDA8-D2A836AE46F8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3519-1475-454B-A44D-84DA09A02D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194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737" y="5292740"/>
            <a:ext cx="6049927" cy="625475"/>
          </a:xfrm>
        </p:spPr>
        <p:txBody>
          <a:bodyPr anchor="b"/>
          <a:lstStyle>
            <a:lvl1pPr algn="l">
              <a:defRPr sz="1887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737" y="676274"/>
            <a:ext cx="6049927" cy="4535488"/>
          </a:xfrm>
        </p:spPr>
        <p:txBody>
          <a:bodyPr/>
          <a:lstStyle>
            <a:lvl1pPr marL="0" indent="0">
              <a:buNone/>
              <a:defRPr sz="3018"/>
            </a:lvl1pPr>
            <a:lvl2pPr marL="431000" indent="0">
              <a:buNone/>
              <a:defRPr sz="2640"/>
            </a:lvl2pPr>
            <a:lvl3pPr marL="862002" indent="0">
              <a:buNone/>
              <a:defRPr sz="2263"/>
            </a:lvl3pPr>
            <a:lvl4pPr marL="1293001" indent="0">
              <a:buNone/>
              <a:defRPr sz="1887"/>
            </a:lvl4pPr>
            <a:lvl5pPr marL="1724000" indent="0">
              <a:buNone/>
              <a:defRPr sz="1887"/>
            </a:lvl5pPr>
            <a:lvl6pPr marL="2155004" indent="0">
              <a:buNone/>
              <a:defRPr sz="1887"/>
            </a:lvl6pPr>
            <a:lvl7pPr marL="2586003" indent="0">
              <a:buNone/>
              <a:defRPr sz="1887"/>
            </a:lvl7pPr>
            <a:lvl8pPr marL="3017003" indent="0">
              <a:buNone/>
              <a:defRPr sz="1887"/>
            </a:lvl8pPr>
            <a:lvl9pPr marL="3448004" indent="0">
              <a:buNone/>
              <a:defRPr sz="1887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737" y="5918215"/>
            <a:ext cx="6049927" cy="887413"/>
          </a:xfrm>
        </p:spPr>
        <p:txBody>
          <a:bodyPr/>
          <a:lstStyle>
            <a:lvl1pPr marL="0" indent="0">
              <a:buNone/>
              <a:defRPr sz="1320"/>
            </a:lvl1pPr>
            <a:lvl2pPr marL="431000" indent="0">
              <a:buNone/>
              <a:defRPr sz="1131"/>
            </a:lvl2pPr>
            <a:lvl3pPr marL="862002" indent="0">
              <a:buNone/>
              <a:defRPr sz="943"/>
            </a:lvl3pPr>
            <a:lvl4pPr marL="1293001" indent="0">
              <a:buNone/>
              <a:defRPr sz="849"/>
            </a:lvl4pPr>
            <a:lvl5pPr marL="1724000" indent="0">
              <a:buNone/>
              <a:defRPr sz="849"/>
            </a:lvl5pPr>
            <a:lvl6pPr marL="2155004" indent="0">
              <a:buNone/>
              <a:defRPr sz="849"/>
            </a:lvl6pPr>
            <a:lvl7pPr marL="2586003" indent="0">
              <a:buNone/>
              <a:defRPr sz="849"/>
            </a:lvl7pPr>
            <a:lvl8pPr marL="3017003" indent="0">
              <a:buNone/>
              <a:defRPr sz="849"/>
            </a:lvl8pPr>
            <a:lvl9pPr marL="3448004" indent="0">
              <a:buNone/>
              <a:defRPr sz="849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ED2CD-DE4F-4237-A280-90FF7C68E855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2AEE-8E62-4E8A-8756-73E6C953D0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106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ozad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6" y="-136525"/>
            <a:ext cx="10279787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413" y="303218"/>
            <a:ext cx="907339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7" rIns="99551" bIns="497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413" y="1763713"/>
            <a:ext cx="907339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7" rIns="99551" bIns="49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62302" y="7124700"/>
            <a:ext cx="154466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2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7A70129-234C-4A8F-9503-8F8ADEC70B18}" type="datetime1">
              <a:rPr lang="cs-CZ" altLang="cs-CZ"/>
              <a:pPr>
                <a:defRPr/>
              </a:pPr>
              <a:t>23.05.2024</a:t>
            </a:fld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05633" y="7124700"/>
            <a:ext cx="2056556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32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cs-CZ" altLang="cs-CZ"/>
              <a:t>PREZENTUJÍCÍ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67039" y="7124700"/>
            <a:ext cx="1240818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2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06895D9-DADE-420E-BD36-894A2F01AA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2" name="Picture 14" descr="Logo bar poz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0" y="6948488"/>
            <a:ext cx="101929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Obrázek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66" y="6880230"/>
            <a:ext cx="27824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36931" rtl="0" eaLnBrk="0" fontAlgn="base" hangingPunct="0">
        <a:spcBef>
          <a:spcPct val="0"/>
        </a:spcBef>
        <a:spcAft>
          <a:spcPct val="0"/>
        </a:spcAft>
        <a:defRPr sz="4431">
          <a:solidFill>
            <a:schemeClr val="tx2"/>
          </a:solidFill>
          <a:latin typeface="+mj-lt"/>
          <a:ea typeface="+mj-ea"/>
          <a:cs typeface="+mj-cs"/>
        </a:defRPr>
      </a:lvl1pPr>
      <a:lvl2pPr algn="ctr" defTabSz="936931" rtl="0" eaLnBrk="0" fontAlgn="base" hangingPunct="0">
        <a:spcBef>
          <a:spcPct val="0"/>
        </a:spcBef>
        <a:spcAft>
          <a:spcPct val="0"/>
        </a:spcAft>
        <a:defRPr sz="4431">
          <a:solidFill>
            <a:schemeClr val="tx2"/>
          </a:solidFill>
          <a:latin typeface="Arial" charset="0"/>
        </a:defRPr>
      </a:lvl2pPr>
      <a:lvl3pPr algn="ctr" defTabSz="936931" rtl="0" eaLnBrk="0" fontAlgn="base" hangingPunct="0">
        <a:spcBef>
          <a:spcPct val="0"/>
        </a:spcBef>
        <a:spcAft>
          <a:spcPct val="0"/>
        </a:spcAft>
        <a:defRPr sz="4431">
          <a:solidFill>
            <a:schemeClr val="tx2"/>
          </a:solidFill>
          <a:latin typeface="Arial" charset="0"/>
        </a:defRPr>
      </a:lvl3pPr>
      <a:lvl4pPr algn="ctr" defTabSz="936931" rtl="0" eaLnBrk="0" fontAlgn="base" hangingPunct="0">
        <a:spcBef>
          <a:spcPct val="0"/>
        </a:spcBef>
        <a:spcAft>
          <a:spcPct val="0"/>
        </a:spcAft>
        <a:defRPr sz="4431">
          <a:solidFill>
            <a:schemeClr val="tx2"/>
          </a:solidFill>
          <a:latin typeface="Arial" charset="0"/>
        </a:defRPr>
      </a:lvl4pPr>
      <a:lvl5pPr algn="ctr" defTabSz="936931" rtl="0" eaLnBrk="0" fontAlgn="base" hangingPunct="0">
        <a:spcBef>
          <a:spcPct val="0"/>
        </a:spcBef>
        <a:spcAft>
          <a:spcPct val="0"/>
        </a:spcAft>
        <a:defRPr sz="4431">
          <a:solidFill>
            <a:schemeClr val="tx2"/>
          </a:solidFill>
          <a:latin typeface="Arial" charset="0"/>
        </a:defRPr>
      </a:lvl5pPr>
      <a:lvl6pPr marL="431000" algn="ctr" defTabSz="938325" rtl="0" fontAlgn="base">
        <a:spcBef>
          <a:spcPct val="0"/>
        </a:spcBef>
        <a:spcAft>
          <a:spcPct val="0"/>
        </a:spcAft>
        <a:defRPr sz="4524">
          <a:solidFill>
            <a:schemeClr val="tx2"/>
          </a:solidFill>
          <a:latin typeface="Arial" charset="0"/>
        </a:defRPr>
      </a:lvl6pPr>
      <a:lvl7pPr marL="862002" algn="ctr" defTabSz="938325" rtl="0" fontAlgn="base">
        <a:spcBef>
          <a:spcPct val="0"/>
        </a:spcBef>
        <a:spcAft>
          <a:spcPct val="0"/>
        </a:spcAft>
        <a:defRPr sz="4524">
          <a:solidFill>
            <a:schemeClr val="tx2"/>
          </a:solidFill>
          <a:latin typeface="Arial" charset="0"/>
        </a:defRPr>
      </a:lvl7pPr>
      <a:lvl8pPr marL="1293001" algn="ctr" defTabSz="938325" rtl="0" fontAlgn="base">
        <a:spcBef>
          <a:spcPct val="0"/>
        </a:spcBef>
        <a:spcAft>
          <a:spcPct val="0"/>
        </a:spcAft>
        <a:defRPr sz="4524">
          <a:solidFill>
            <a:schemeClr val="tx2"/>
          </a:solidFill>
          <a:latin typeface="Arial" charset="0"/>
        </a:defRPr>
      </a:lvl8pPr>
      <a:lvl9pPr marL="1724000" algn="ctr" defTabSz="938325" rtl="0" fontAlgn="base">
        <a:spcBef>
          <a:spcPct val="0"/>
        </a:spcBef>
        <a:spcAft>
          <a:spcPct val="0"/>
        </a:spcAft>
        <a:defRPr sz="4524">
          <a:solidFill>
            <a:schemeClr val="tx2"/>
          </a:solidFill>
          <a:latin typeface="Arial" charset="0"/>
        </a:defRPr>
      </a:lvl9pPr>
    </p:titleStyle>
    <p:bodyStyle>
      <a:lvl1pPr marL="350227" indent="-350227" algn="l" defTabSz="936931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1818" indent="-291856" algn="l" defTabSz="936931" rtl="0" eaLnBrk="0" fontAlgn="base" hangingPunct="0">
        <a:spcBef>
          <a:spcPct val="20000"/>
        </a:spcBef>
        <a:spcAft>
          <a:spcPct val="0"/>
        </a:spcAft>
        <a:buChar char="–"/>
        <a:defRPr sz="2734">
          <a:solidFill>
            <a:schemeClr val="tx1"/>
          </a:solidFill>
          <a:latin typeface="+mn-lt"/>
        </a:defRPr>
      </a:lvl2pPr>
      <a:lvl3pPr marL="1171913" indent="-233484" algn="l" defTabSz="936931" rtl="0" eaLnBrk="0" fontAlgn="base" hangingPunct="0">
        <a:spcBef>
          <a:spcPct val="20000"/>
        </a:spcBef>
        <a:spcAft>
          <a:spcPct val="0"/>
        </a:spcAft>
        <a:buChar char="•"/>
        <a:defRPr sz="2451">
          <a:solidFill>
            <a:schemeClr val="tx1"/>
          </a:solidFill>
          <a:latin typeface="+mn-lt"/>
        </a:defRPr>
      </a:lvl3pPr>
      <a:lvl4pPr marL="1640378" indent="-231988" algn="l" defTabSz="936931" rtl="0" eaLnBrk="0" fontAlgn="base" hangingPunct="0">
        <a:spcBef>
          <a:spcPct val="20000"/>
        </a:spcBef>
        <a:spcAft>
          <a:spcPct val="0"/>
        </a:spcAft>
        <a:buChar char="–"/>
        <a:defRPr sz="2074">
          <a:solidFill>
            <a:schemeClr val="tx1"/>
          </a:solidFill>
          <a:latin typeface="+mn-lt"/>
        </a:defRPr>
      </a:lvl4pPr>
      <a:lvl5pPr marL="2110340" indent="-233484" algn="l" defTabSz="936931" rtl="0" eaLnBrk="0" fontAlgn="base" hangingPunct="0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5pPr>
      <a:lvl6pPr marL="2542604" indent="-234955" algn="l" defTabSz="938325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6pPr>
      <a:lvl7pPr marL="2973603" indent="-234955" algn="l" defTabSz="938325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7pPr>
      <a:lvl8pPr marL="3404604" indent="-234955" algn="l" defTabSz="938325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8pPr>
      <a:lvl9pPr marL="3835606" indent="-234955" algn="l" defTabSz="938325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62002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1000" algn="l" defTabSz="862002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2002" algn="l" defTabSz="862002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3001" algn="l" defTabSz="862002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4000" algn="l" defTabSz="862002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5004" algn="l" defTabSz="862002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6003" algn="l" defTabSz="862002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7003" algn="l" defTabSz="862002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8004" algn="l" defTabSz="862002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hyperlink" Target="https://docs.google.com/spreadsheets/d/1Wi_2tBzABRl0p-pO55P9AofmYfplPfneS6jCJrjr008/edit#gid=0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s.kr-vysocina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1s4NRCFsMs&amp;ab_channel=Asociacepodnikatel%C5%AFvgeomati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iprpraha.cz/apl/app/slovnik-dtm/" TargetMode="External"/><Relationship Id="rId3" Type="http://schemas.openxmlformats.org/officeDocument/2006/relationships/hyperlink" Target="https://dtm.kr-vysocina.cz/" TargetMode="External"/><Relationship Id="rId7" Type="http://schemas.openxmlformats.org/officeDocument/2006/relationships/hyperlink" Target="https://cuzk.cz/DMVS/JVF-DTM.aspx" TargetMode="External"/><Relationship Id="rId2" Type="http://schemas.openxmlformats.org/officeDocument/2006/relationships/hyperlink" Target="https://vys.krajdtm.cz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uzk.cz/DMVS/Metodika.aspx" TargetMode="External"/><Relationship Id="rId5" Type="http://schemas.openxmlformats.org/officeDocument/2006/relationships/hyperlink" Target="https://cuzk.cz/DMVS/Legislativa.aspx" TargetMode="External"/><Relationship Id="rId10" Type="http://schemas.openxmlformats.org/officeDocument/2006/relationships/hyperlink" Target="https://dmvs.cuzk.gov.cz/portal" TargetMode="External"/><Relationship Id="rId4" Type="http://schemas.openxmlformats.org/officeDocument/2006/relationships/hyperlink" Target="https://cuzk.cz/DMVS/O-IS-DMVS.aspx" TargetMode="External"/><Relationship Id="rId9" Type="http://schemas.openxmlformats.org/officeDocument/2006/relationships/hyperlink" Target="https://dtmwiki.kr-zlinsky.cz/star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mejkalova.M@kr-vysocina.cz" TargetMode="External"/><Relationship Id="rId2" Type="http://schemas.openxmlformats.org/officeDocument/2006/relationships/hyperlink" Target="mailto:tejkal.m@kr-vysocina.cz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hyperlink" Target="https://gis.kr-vysocina.cz/" TargetMode="External"/><Relationship Id="rId4" Type="http://schemas.openxmlformats.org/officeDocument/2006/relationships/hyperlink" Target="https://dtm.kr-vysocina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zk.cz/dmvs/obce" TargetMode="External"/><Relationship Id="rId2" Type="http://schemas.openxmlformats.org/officeDocument/2006/relationships/hyperlink" Target="https://dmvs.cuzk.gov.cz/porta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ozadi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4"/>
          <a:stretch>
            <a:fillRect/>
          </a:stretch>
        </p:blipFill>
        <p:spPr bwMode="auto">
          <a:xfrm>
            <a:off x="-10477" y="-107801"/>
            <a:ext cx="10279786" cy="6768752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217" y="3060551"/>
            <a:ext cx="9302398" cy="3182123"/>
          </a:xfrm>
        </p:spPr>
        <p:txBody>
          <a:bodyPr wrap="none"/>
          <a:lstStyle/>
          <a:p>
            <a:pPr defTabSz="938325" eaLnBrk="1" hangingPunct="1">
              <a:defRPr/>
            </a:pPr>
            <a:r>
              <a:rPr lang="cs-CZ" altLang="cs-CZ" sz="4147" dirty="0">
                <a:solidFill>
                  <a:schemeClr val="bg1"/>
                </a:solidFill>
              </a:rPr>
              <a:t>Digitální technická mapa</a:t>
            </a:r>
            <a:r>
              <a:rPr lang="cs-CZ" altLang="cs-CZ" sz="4524" dirty="0">
                <a:solidFill>
                  <a:schemeClr val="bg1"/>
                </a:solidFill>
              </a:rPr>
              <a:t/>
            </a:r>
            <a:br>
              <a:rPr lang="cs-CZ" altLang="cs-CZ" sz="4524" dirty="0">
                <a:solidFill>
                  <a:schemeClr val="bg1"/>
                </a:solidFill>
              </a:rPr>
            </a:br>
            <a:r>
              <a:rPr lang="cs-CZ" altLang="cs-CZ" sz="1508" dirty="0">
                <a:solidFill>
                  <a:schemeClr val="bg1"/>
                </a:solidFill>
              </a:rPr>
              <a:t/>
            </a:r>
            <a:br>
              <a:rPr lang="cs-CZ" altLang="cs-CZ" sz="1508" dirty="0">
                <a:solidFill>
                  <a:schemeClr val="bg1"/>
                </a:solidFill>
              </a:rPr>
            </a:br>
            <a:r>
              <a:rPr lang="cs-CZ" altLang="cs-CZ" sz="4147" b="1" kern="1200" dirty="0">
                <a:solidFill>
                  <a:srgbClr val="25A939"/>
                </a:solidFill>
                <a:ea typeface="+mn-ea"/>
                <a:cs typeface="+mn-cs"/>
              </a:rPr>
              <a:t>Kraje Vysočina</a:t>
            </a:r>
          </a:p>
        </p:txBody>
      </p:sp>
      <p:sp>
        <p:nvSpPr>
          <p:cNvPr id="5124" name="Podnadpis 2"/>
          <p:cNvSpPr>
            <a:spLocks noGrp="1"/>
          </p:cNvSpPr>
          <p:nvPr>
            <p:ph type="subTitle" idx="1"/>
          </p:nvPr>
        </p:nvSpPr>
        <p:spPr>
          <a:xfrm>
            <a:off x="1632223" y="5483065"/>
            <a:ext cx="6994385" cy="1519217"/>
          </a:xfrm>
        </p:spPr>
        <p:txBody>
          <a:bodyPr/>
          <a:lstStyle/>
          <a:p>
            <a:pPr defTabSz="938325" eaLnBrk="1" hangingPunct="1">
              <a:defRPr/>
            </a:pPr>
            <a:r>
              <a:rPr lang="cs-CZ" altLang="cs-CZ" sz="2640" b="1" i="1" dirty="0">
                <a:solidFill>
                  <a:schemeClr val="bg1"/>
                </a:solidFill>
              </a:rPr>
              <a:t>Martin Tejkal, </a:t>
            </a:r>
            <a:r>
              <a:rPr lang="cs-CZ" altLang="cs-CZ" sz="1887" i="1" dirty="0">
                <a:solidFill>
                  <a:schemeClr val="bg1"/>
                </a:solidFill>
              </a:rPr>
              <a:t>Odbor informatiky, Kraj </a:t>
            </a:r>
            <a:r>
              <a:rPr lang="cs-CZ" altLang="cs-CZ" sz="1887" i="1" dirty="0" smtClean="0">
                <a:solidFill>
                  <a:schemeClr val="bg1"/>
                </a:solidFill>
              </a:rPr>
              <a:t>Vysočina</a:t>
            </a:r>
          </a:p>
          <a:p>
            <a:pPr defTabSz="938325" eaLnBrk="1" hangingPunct="1">
              <a:defRPr/>
            </a:pPr>
            <a:endParaRPr lang="cs-CZ" altLang="cs-CZ" sz="400" i="1" dirty="0" smtClean="0">
              <a:solidFill>
                <a:srgbClr val="FFC000"/>
              </a:solidFill>
            </a:endParaRPr>
          </a:p>
          <a:p>
            <a:pPr defTabSz="938325" eaLnBrk="1" hangingPunct="1">
              <a:defRPr/>
            </a:pPr>
            <a:r>
              <a:rPr lang="cs-CZ" altLang="cs-CZ" sz="1887" b="1" i="1" dirty="0" smtClean="0">
                <a:solidFill>
                  <a:srgbClr val="FFC000"/>
                </a:solidFill>
              </a:rPr>
              <a:t>Květen </a:t>
            </a:r>
            <a:r>
              <a:rPr lang="cs-CZ" altLang="cs-CZ" sz="1887" b="1" i="1" dirty="0" smtClean="0">
                <a:solidFill>
                  <a:srgbClr val="FFC000"/>
                </a:solidFill>
              </a:rPr>
              <a:t>2024</a:t>
            </a:r>
            <a:endParaRPr lang="cs-CZ" altLang="cs-CZ" sz="1887" b="1" i="1" dirty="0">
              <a:solidFill>
                <a:srgbClr val="FFC000"/>
              </a:solidFill>
            </a:endParaRPr>
          </a:p>
        </p:txBody>
      </p:sp>
      <p:pic>
        <p:nvPicPr>
          <p:cNvPr id="5125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" y="982433"/>
            <a:ext cx="10279786" cy="27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353236" y="1404516"/>
            <a:ext cx="9368390" cy="345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457200" defTabSz="1825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3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74" b="1" dirty="0" smtClean="0">
                <a:solidFill>
                  <a:srgbClr val="25A939"/>
                </a:solidFill>
              </a:rPr>
              <a:t>Možná f</a:t>
            </a:r>
            <a:r>
              <a:rPr lang="pt-BR" altLang="cs-CZ" sz="2074" b="1" dirty="0" smtClean="0">
                <a:solidFill>
                  <a:srgbClr val="25A939"/>
                </a:solidFill>
              </a:rPr>
              <a:t>ormulace </a:t>
            </a:r>
            <a:r>
              <a:rPr lang="pt-BR" altLang="cs-CZ" sz="2074" b="1" dirty="0">
                <a:solidFill>
                  <a:srgbClr val="25A939"/>
                </a:solidFill>
              </a:rPr>
              <a:t>do smluv </a:t>
            </a:r>
            <a:r>
              <a:rPr lang="cs-CZ" altLang="cs-CZ" sz="2074" b="1" dirty="0">
                <a:solidFill>
                  <a:srgbClr val="25A939"/>
                </a:solidFill>
              </a:rPr>
              <a:t>na pořízení geodetického zaměření</a:t>
            </a:r>
            <a:endParaRPr lang="pt-BR" altLang="cs-CZ" sz="2074" dirty="0">
              <a:solidFill>
                <a:srgbClr val="25A939"/>
              </a:solidFill>
            </a:endParaRPr>
          </a:p>
          <a:p>
            <a:pPr>
              <a:lnSpc>
                <a:spcPct val="113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96" i="1" dirty="0"/>
              <a:t>“</a:t>
            </a:r>
            <a:r>
              <a:rPr lang="cs-CZ" altLang="cs-CZ" sz="1696" b="1" i="1" dirty="0"/>
              <a:t>Vyhotovení geodetické části dokumentace skutečného provedení stavby nebo geodetického podkladu</a:t>
            </a:r>
            <a:r>
              <a:rPr lang="cs-CZ" altLang="cs-CZ" sz="1696" i="1" dirty="0"/>
              <a:t> pro potřeby vedení Digitální technické mapy Kraje Vysočina, obsahující geometrické, polohové a výškové určení dokončené stavby nebo technologického zařízení, zpracované a předané v souladu s § 5 a ve struktuře dle příloh č. 3 a 4 vyhlášky č. 393/2020 Sb., o digitální technické mapě (vyhláška DTM), v platném znění, </a:t>
            </a:r>
            <a:r>
              <a:rPr lang="cs-CZ" altLang="cs-CZ" sz="1696" b="1" i="1" dirty="0"/>
              <a:t>v aktuálně platné verzi Jednotného výměnného formátu digitální technické mapy (JVF DTM)</a:t>
            </a:r>
            <a:r>
              <a:rPr lang="cs-CZ" altLang="cs-CZ" sz="1696" i="1" dirty="0"/>
              <a:t> dle § 6 vyhlášky DTM.</a:t>
            </a:r>
            <a:endParaRPr lang="cs-CZ" altLang="cs-CZ" sz="1696" dirty="0"/>
          </a:p>
          <a:p>
            <a:pPr>
              <a:lnSpc>
                <a:spcPct val="113000"/>
              </a:lnSpc>
              <a:spcBef>
                <a:spcPct val="0"/>
              </a:spcBef>
              <a:buFontTx/>
              <a:buNone/>
              <a:defRPr/>
            </a:pPr>
            <a:endParaRPr lang="cs-CZ" altLang="cs-CZ" sz="943" i="1" dirty="0"/>
          </a:p>
          <a:p>
            <a:pPr>
              <a:lnSpc>
                <a:spcPct val="113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96" i="1" dirty="0"/>
              <a:t>Geodetický podklad se vyhotovuje </a:t>
            </a:r>
            <a:r>
              <a:rPr lang="cs-CZ" altLang="cs-CZ" sz="1696" b="1" i="1" dirty="0"/>
              <a:t>s využitím stávajících údajů digitální technické mapy</a:t>
            </a:r>
            <a:r>
              <a:rPr lang="cs-CZ" altLang="cs-CZ" sz="1696" i="1" dirty="0"/>
              <a:t>. Součástí geodetického podkladu je posouzení návaznosti výsledku zaměření nového stavu na stav dosavadní</a:t>
            </a:r>
            <a:r>
              <a:rPr lang="cs-CZ" altLang="cs-CZ" sz="1696" i="1" dirty="0" smtClean="0"/>
              <a:t>.“</a:t>
            </a:r>
            <a:endParaRPr lang="cs-CZ" altLang="cs-CZ" sz="1696" dirty="0"/>
          </a:p>
          <a:p>
            <a:pPr>
              <a:lnSpc>
                <a:spcPct val="113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074" dirty="0">
              <a:solidFill>
                <a:srgbClr val="25A939"/>
              </a:solidFill>
            </a:endParaRPr>
          </a:p>
          <a:p>
            <a:pPr eaLnBrk="1" hangingPunct="1">
              <a:lnSpc>
                <a:spcPct val="113000"/>
              </a:lnSpc>
              <a:buFontTx/>
              <a:buNone/>
              <a:defRPr/>
            </a:pPr>
            <a:endParaRPr lang="cs-CZ" altLang="cs-CZ" sz="1887" b="1" dirty="0">
              <a:solidFill>
                <a:srgbClr val="333333"/>
              </a:solidFill>
            </a:endParaRPr>
          </a:p>
          <a:p>
            <a:pPr eaLnBrk="1" hangingPunct="1">
              <a:lnSpc>
                <a:spcPct val="113000"/>
              </a:lnSpc>
              <a:defRPr/>
            </a:pPr>
            <a:endParaRPr lang="cs-CZ" altLang="cs-CZ" sz="1887" dirty="0">
              <a:solidFill>
                <a:srgbClr val="25A939"/>
              </a:solidFill>
            </a:endParaRPr>
          </a:p>
          <a:p>
            <a:pPr eaLnBrk="1" hangingPunct="1">
              <a:lnSpc>
                <a:spcPct val="113000"/>
              </a:lnSpc>
              <a:defRPr/>
            </a:pPr>
            <a:endParaRPr lang="cs-CZ" altLang="cs-CZ" sz="2263" dirty="0">
              <a:solidFill>
                <a:srgbClr val="333333"/>
              </a:solidFill>
            </a:endParaRPr>
          </a:p>
          <a:p>
            <a:pPr eaLnBrk="1" hangingPunct="1">
              <a:lnSpc>
                <a:spcPct val="113000"/>
              </a:lnSpc>
              <a:buFontTx/>
              <a:buNone/>
              <a:defRPr/>
            </a:pPr>
            <a:endParaRPr lang="cs-CZ" altLang="cs-CZ" sz="2263" dirty="0">
              <a:solidFill>
                <a:srgbClr val="333333"/>
              </a:solidFill>
            </a:endParaRPr>
          </a:p>
        </p:txBody>
      </p:sp>
      <p:sp>
        <p:nvSpPr>
          <p:cNvPr id="14339" name="Obdélník 5"/>
          <p:cNvSpPr>
            <a:spLocks noChangeArrowheads="1"/>
          </p:cNvSpPr>
          <p:nvPr/>
        </p:nvSpPr>
        <p:spPr bwMode="auto">
          <a:xfrm>
            <a:off x="2736850" y="23639"/>
            <a:ext cx="7467364" cy="55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017" b="1" dirty="0">
                <a:solidFill>
                  <a:schemeClr val="bg1"/>
                </a:solidFill>
              </a:rPr>
              <a:t>Smluvní požadavky na geodety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pozadi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4"/>
          <a:stretch>
            <a:fillRect/>
          </a:stretch>
        </p:blipFill>
        <p:spPr bwMode="auto">
          <a:xfrm>
            <a:off x="-10477" y="-14417"/>
            <a:ext cx="10279786" cy="667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473" y="3179680"/>
            <a:ext cx="9302397" cy="2619340"/>
          </a:xfrm>
        </p:spPr>
        <p:txBody>
          <a:bodyPr wrap="none"/>
          <a:lstStyle/>
          <a:p>
            <a:pPr defTabSz="938325" eaLnBrk="1" hangingPunct="1">
              <a:defRPr/>
            </a:pPr>
            <a:r>
              <a:rPr lang="cs-CZ" altLang="cs-CZ" sz="4147" dirty="0">
                <a:solidFill>
                  <a:schemeClr val="bg1"/>
                </a:solidFill>
              </a:rPr>
              <a:t>Stav budování </a:t>
            </a:r>
            <a:r>
              <a:rPr lang="cs-CZ" altLang="cs-CZ" sz="4147" b="1" kern="1200" dirty="0">
                <a:solidFill>
                  <a:srgbClr val="25A939"/>
                </a:solidFill>
                <a:ea typeface="+mn-ea"/>
                <a:cs typeface="+mn-cs"/>
              </a:rPr>
              <a:t>DTM Kraje Vysočina</a:t>
            </a:r>
          </a:p>
        </p:txBody>
      </p:sp>
      <p:sp>
        <p:nvSpPr>
          <p:cNvPr id="17412" name="Podnadpis 2"/>
          <p:cNvSpPr>
            <a:spLocks noGrp="1"/>
          </p:cNvSpPr>
          <p:nvPr>
            <p:ph type="subTitle" idx="1"/>
          </p:nvPr>
        </p:nvSpPr>
        <p:spPr>
          <a:xfrm>
            <a:off x="1510241" y="4948861"/>
            <a:ext cx="6994385" cy="1519217"/>
          </a:xfrm>
        </p:spPr>
        <p:txBody>
          <a:bodyPr/>
          <a:lstStyle/>
          <a:p>
            <a:pPr defTabSz="938325" eaLnBrk="1" hangingPunct="1">
              <a:defRPr/>
            </a:pPr>
            <a:r>
              <a:rPr lang="cs-CZ" altLang="cs-CZ" sz="2640" b="1" i="1" dirty="0">
                <a:solidFill>
                  <a:schemeClr val="bg1"/>
                </a:solidFill>
              </a:rPr>
              <a:t>z</a:t>
            </a:r>
          </a:p>
          <a:p>
            <a:pPr defTabSz="938325" eaLnBrk="1" hangingPunct="1">
              <a:defRPr/>
            </a:pPr>
            <a:r>
              <a:rPr lang="cs-CZ" altLang="cs-CZ" sz="2640" b="1" i="1" dirty="0">
                <a:solidFill>
                  <a:schemeClr val="bg1"/>
                </a:solidFill>
              </a:rPr>
              <a:t>1. vlny financování (OP PIK – MPO ČR)</a:t>
            </a:r>
            <a:endParaRPr lang="cs-CZ" altLang="cs-CZ" sz="1887" i="1" dirty="0">
              <a:solidFill>
                <a:schemeClr val="bg1"/>
              </a:solidFill>
            </a:endParaRPr>
          </a:p>
        </p:txBody>
      </p:sp>
      <p:pic>
        <p:nvPicPr>
          <p:cNvPr id="17413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" y="982433"/>
            <a:ext cx="10279786" cy="27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3236" y="1404516"/>
            <a:ext cx="9508952" cy="522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20725" indent="-45720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altLang="cs-CZ" sz="1887" dirty="0"/>
              <a:t>Realizace projektu “Digitální technická mapa Kraje Vysočina“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Schválena dotace z OP PIK v celkové výši 230 mil Kč (9,3 mil </a:t>
            </a:r>
            <a:r>
              <a:rPr lang="cs-CZ" sz="1696" b="0" dirty="0">
                <a:solidFill>
                  <a:srgbClr val="333333"/>
                </a:solidFill>
              </a:rPr>
              <a:t>€</a:t>
            </a:r>
            <a:r>
              <a:rPr lang="cs-CZ" altLang="cs-CZ" sz="1696" b="0" dirty="0">
                <a:solidFill>
                  <a:srgbClr val="333333"/>
                </a:solidFill>
              </a:rPr>
              <a:t>), 15% spoluúčast kraje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Projektová žádost na MPO schválena, 2.6. 2021 vydáno rozhodnutí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dirty="0">
                <a:solidFill>
                  <a:srgbClr val="333333"/>
                </a:solidFill>
              </a:rPr>
              <a:t>Povinnosti uložené ze zákona kraji:</a:t>
            </a:r>
          </a:p>
          <a:p>
            <a:pPr marL="1002674" lvl="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508" dirty="0">
                <a:solidFill>
                  <a:srgbClr val="333333"/>
                </a:solidFill>
              </a:rPr>
              <a:t>Vytvoří a spustí dílčí části DTM + zajistí dlouhodobý provozu</a:t>
            </a:r>
          </a:p>
          <a:p>
            <a:pPr marL="1002674" lvl="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508" dirty="0">
                <a:solidFill>
                  <a:srgbClr val="333333"/>
                </a:solidFill>
              </a:rPr>
              <a:t>Zajistí funkci editora polohopisu (ZPS) pro celý kraj</a:t>
            </a:r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1887" dirty="0">
              <a:solidFill>
                <a:srgbClr val="333333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cs-CZ" altLang="cs-CZ" sz="1887" b="0" dirty="0"/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cs-CZ" altLang="cs-CZ" sz="2263" b="0" dirty="0">
              <a:solidFill>
                <a:srgbClr val="333333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2263" b="0" dirty="0">
              <a:solidFill>
                <a:srgbClr val="33333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9387" y="3463539"/>
            <a:ext cx="3158175" cy="77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a Ministerstva průmyslu a obchodu | MP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450" y="2471179"/>
            <a:ext cx="1547656" cy="82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353236" y="4405008"/>
            <a:ext cx="8625860" cy="21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457200" defTabSz="1825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3000"/>
              </a:lnSpc>
              <a:buFontTx/>
              <a:buNone/>
              <a:defRPr/>
            </a:pPr>
            <a:r>
              <a:rPr lang="cs-CZ" altLang="cs-CZ" sz="1887" b="1" dirty="0">
                <a:solidFill>
                  <a:srgbClr val="25A939"/>
                </a:solidFill>
              </a:rPr>
              <a:t>Veřejné zakázky v rámci projektu</a:t>
            </a:r>
          </a:p>
          <a:p>
            <a:pPr eaLnBrk="1" hangingPunct="1">
              <a:lnSpc>
                <a:spcPct val="113000"/>
              </a:lnSpc>
              <a:buFontTx/>
              <a:buAutoNum type="arabicPeriod"/>
              <a:defRPr/>
            </a:pPr>
            <a:r>
              <a:rPr lang="cs-CZ" altLang="cs-CZ" sz="1696" b="1" dirty="0">
                <a:solidFill>
                  <a:srgbClr val="333333"/>
                </a:solidFill>
              </a:rPr>
              <a:t> SW DTM </a:t>
            </a:r>
            <a:r>
              <a:rPr lang="cs-CZ" altLang="cs-CZ" sz="1696" dirty="0">
                <a:solidFill>
                  <a:srgbClr val="333333"/>
                </a:solidFill>
              </a:rPr>
              <a:t>– společná zakázka 6ti krajů (Ústecký kraj), </a:t>
            </a:r>
            <a:r>
              <a:rPr lang="cs-CZ" altLang="cs-CZ" sz="1696" dirty="0"/>
              <a:t>04/2022 – 05/2023</a:t>
            </a:r>
          </a:p>
          <a:p>
            <a:pPr eaLnBrk="1" hangingPunct="1">
              <a:lnSpc>
                <a:spcPct val="113000"/>
              </a:lnSpc>
              <a:buFontTx/>
              <a:buAutoNum type="arabicPeriod"/>
              <a:defRPr/>
            </a:pPr>
            <a:r>
              <a:rPr lang="cs-CZ" altLang="cs-CZ" sz="1696" b="1" dirty="0">
                <a:solidFill>
                  <a:schemeClr val="tx2"/>
                </a:solidFill>
              </a:rPr>
              <a:t> </a:t>
            </a:r>
            <a:r>
              <a:rPr lang="cs-CZ" altLang="cs-CZ" sz="1696" b="1" dirty="0">
                <a:solidFill>
                  <a:srgbClr val="333333"/>
                </a:solidFill>
              </a:rPr>
              <a:t>HW </a:t>
            </a:r>
            <a:r>
              <a:rPr lang="cs-CZ" altLang="cs-CZ" sz="1696" dirty="0">
                <a:solidFill>
                  <a:srgbClr val="333333"/>
                </a:solidFill>
              </a:rPr>
              <a:t>– prostředí pro SW DTM a uložení a správu dat), </a:t>
            </a:r>
            <a:r>
              <a:rPr lang="cs-CZ" altLang="cs-CZ" sz="1696" dirty="0"/>
              <a:t>06/2022 – 03/2023</a:t>
            </a:r>
            <a:endParaRPr lang="cs-CZ" altLang="cs-CZ" sz="1696" dirty="0">
              <a:solidFill>
                <a:srgbClr val="333333"/>
              </a:solidFill>
            </a:endParaRPr>
          </a:p>
          <a:p>
            <a:pPr eaLnBrk="1" hangingPunct="1">
              <a:lnSpc>
                <a:spcPct val="113000"/>
              </a:lnSpc>
              <a:buFontTx/>
              <a:buAutoNum type="arabicPeriod"/>
              <a:defRPr/>
            </a:pPr>
            <a:r>
              <a:rPr lang="cs-CZ" altLang="cs-CZ" sz="1696" b="1" dirty="0">
                <a:solidFill>
                  <a:schemeClr val="tx2"/>
                </a:solidFill>
              </a:rPr>
              <a:t> Data</a:t>
            </a:r>
            <a:r>
              <a:rPr lang="cs-CZ" altLang="cs-CZ" sz="1696" dirty="0">
                <a:solidFill>
                  <a:schemeClr val="tx2"/>
                </a:solidFill>
              </a:rPr>
              <a:t> – využití stávajících + pořízení nových dat, </a:t>
            </a:r>
            <a:r>
              <a:rPr lang="cs-CZ" altLang="cs-CZ" sz="1696" dirty="0"/>
              <a:t>03/2022 – 06/2023</a:t>
            </a:r>
          </a:p>
          <a:p>
            <a:pPr eaLnBrk="1" hangingPunct="1">
              <a:lnSpc>
                <a:spcPct val="113000"/>
              </a:lnSpc>
              <a:buFontTx/>
              <a:buAutoNum type="arabicPeriod"/>
              <a:defRPr/>
            </a:pPr>
            <a:r>
              <a:rPr lang="cs-CZ" altLang="cs-CZ" sz="1696" b="1" dirty="0">
                <a:solidFill>
                  <a:srgbClr val="333333"/>
                </a:solidFill>
              </a:rPr>
              <a:t> Kontrola dat </a:t>
            </a:r>
            <a:r>
              <a:rPr lang="cs-CZ" altLang="cs-CZ" sz="1696" dirty="0">
                <a:solidFill>
                  <a:srgbClr val="333333"/>
                </a:solidFill>
              </a:rPr>
              <a:t>– kontrola výstupů datové zakázky, 05/2022 – 06/2023</a:t>
            </a:r>
          </a:p>
          <a:p>
            <a:pPr eaLnBrk="1" hangingPunct="1">
              <a:lnSpc>
                <a:spcPct val="113000"/>
              </a:lnSpc>
              <a:buFontTx/>
              <a:buNone/>
              <a:defRPr/>
            </a:pPr>
            <a:endParaRPr lang="cs-CZ" altLang="cs-CZ" sz="1887" b="1" dirty="0">
              <a:solidFill>
                <a:srgbClr val="333333"/>
              </a:solidFill>
            </a:endParaRPr>
          </a:p>
          <a:p>
            <a:pPr eaLnBrk="1" hangingPunct="1">
              <a:lnSpc>
                <a:spcPct val="113000"/>
              </a:lnSpc>
              <a:defRPr/>
            </a:pPr>
            <a:endParaRPr lang="cs-CZ" altLang="cs-CZ" sz="1887" dirty="0">
              <a:solidFill>
                <a:srgbClr val="25A939"/>
              </a:solidFill>
            </a:endParaRPr>
          </a:p>
          <a:p>
            <a:pPr eaLnBrk="1" hangingPunct="1">
              <a:lnSpc>
                <a:spcPct val="113000"/>
              </a:lnSpc>
              <a:defRPr/>
            </a:pPr>
            <a:endParaRPr lang="cs-CZ" altLang="cs-CZ" sz="2263" dirty="0">
              <a:solidFill>
                <a:srgbClr val="333333"/>
              </a:solidFill>
            </a:endParaRPr>
          </a:p>
          <a:p>
            <a:pPr eaLnBrk="1" hangingPunct="1">
              <a:lnSpc>
                <a:spcPct val="113000"/>
              </a:lnSpc>
              <a:buFontTx/>
              <a:buNone/>
              <a:defRPr/>
            </a:pPr>
            <a:endParaRPr lang="cs-CZ" altLang="cs-CZ" sz="2263" dirty="0">
              <a:solidFill>
                <a:srgbClr val="333333"/>
              </a:solidFill>
            </a:endParaRPr>
          </a:p>
        </p:txBody>
      </p:sp>
      <p:sp>
        <p:nvSpPr>
          <p:cNvPr id="18438" name="Obdélník 5"/>
          <p:cNvSpPr>
            <a:spLocks noChangeArrowheads="1"/>
          </p:cNvSpPr>
          <p:nvPr/>
        </p:nvSpPr>
        <p:spPr bwMode="auto">
          <a:xfrm>
            <a:off x="2232794" y="0"/>
            <a:ext cx="6449563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Co </a:t>
            </a:r>
            <a:r>
              <a:rPr lang="cs-CZ" altLang="cs-CZ" sz="3394" b="1" dirty="0" smtClean="0">
                <a:solidFill>
                  <a:schemeClr val="bg1"/>
                </a:solidFill>
              </a:rPr>
              <a:t>nyní kraj dělá?</a:t>
            </a:r>
            <a:endParaRPr lang="cs-CZ" altLang="cs-CZ" sz="3394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68" y="2571635"/>
            <a:ext cx="1420431" cy="138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bdélník 5"/>
          <p:cNvSpPr>
            <a:spLocks noChangeArrowheads="1"/>
          </p:cNvSpPr>
          <p:nvPr/>
        </p:nvSpPr>
        <p:spPr bwMode="auto">
          <a:xfrm>
            <a:off x="2846851" y="15287"/>
            <a:ext cx="6449563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Jaká data kraj pořizuje?</a:t>
            </a:r>
          </a:p>
        </p:txBody>
      </p:sp>
      <p:pic>
        <p:nvPicPr>
          <p:cNvPr id="31" name="Picture 8" descr="Content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4124" y="2188821"/>
            <a:ext cx="1914363" cy="118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218" y="1432596"/>
            <a:ext cx="1248302" cy="115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4" descr="https://jdtm-zk.cz/documents/305485/a39b40bf-cb18-46eb-bc62-efbf371790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921" y="1873008"/>
            <a:ext cx="1788634" cy="1186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Obdélník 2"/>
          <p:cNvSpPr>
            <a:spLocks noChangeArrowheads="1"/>
          </p:cNvSpPr>
          <p:nvPr/>
        </p:nvSpPr>
        <p:spPr bwMode="auto">
          <a:xfrm>
            <a:off x="2092482" y="1597599"/>
            <a:ext cx="1371037" cy="5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1508" b="1">
                <a:solidFill>
                  <a:srgbClr val="0086CE"/>
                </a:solidFill>
                <a:latin typeface="Roboto"/>
              </a:rPr>
              <a:t>Letecké snímkování</a:t>
            </a:r>
          </a:p>
        </p:txBody>
      </p:sp>
      <p:sp>
        <p:nvSpPr>
          <p:cNvPr id="19464" name="Obdélník 2"/>
          <p:cNvSpPr>
            <a:spLocks noChangeArrowheads="1"/>
          </p:cNvSpPr>
          <p:nvPr/>
        </p:nvSpPr>
        <p:spPr bwMode="auto">
          <a:xfrm>
            <a:off x="5593413" y="1828101"/>
            <a:ext cx="1474314" cy="5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1508" b="1">
                <a:solidFill>
                  <a:srgbClr val="0086CE"/>
                </a:solidFill>
                <a:latin typeface="Roboto"/>
              </a:rPr>
              <a:t>Mobilní mapování</a:t>
            </a:r>
          </a:p>
        </p:txBody>
      </p:sp>
      <p:sp>
        <p:nvSpPr>
          <p:cNvPr id="19465" name="Obdélník 2"/>
          <p:cNvSpPr>
            <a:spLocks noChangeArrowheads="1"/>
          </p:cNvSpPr>
          <p:nvPr/>
        </p:nvSpPr>
        <p:spPr bwMode="auto">
          <a:xfrm>
            <a:off x="7910431" y="1087025"/>
            <a:ext cx="1790132" cy="5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1508" b="1" dirty="0">
                <a:solidFill>
                  <a:srgbClr val="0086CE"/>
                </a:solidFill>
                <a:latin typeface="Roboto"/>
              </a:rPr>
              <a:t>Geodetická měření</a:t>
            </a: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7364" y="2368070"/>
            <a:ext cx="1128561" cy="114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12" descr="Content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7233" y="1678062"/>
            <a:ext cx="1866467" cy="104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87" y="2419323"/>
            <a:ext cx="2686695" cy="117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Obrázek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75" y="1498817"/>
            <a:ext cx="1806596" cy="114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3"/>
          <p:cNvSpPr txBox="1">
            <a:spLocks noChangeArrowheads="1"/>
          </p:cNvSpPr>
          <p:nvPr/>
        </p:nvSpPr>
        <p:spPr bwMode="auto">
          <a:xfrm>
            <a:off x="285887" y="5918765"/>
            <a:ext cx="8625859" cy="5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457200" defTabSz="1825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3000"/>
              </a:lnSpc>
              <a:buFontTx/>
              <a:buNone/>
              <a:defRPr/>
            </a:pPr>
            <a:r>
              <a:rPr lang="cs-CZ" altLang="cs-CZ" sz="1696" b="1" dirty="0">
                <a:solidFill>
                  <a:srgbClr val="25A939"/>
                </a:solidFill>
              </a:rPr>
              <a:t>Možnost financování dalšího mapování z navazující výzvy MPO</a:t>
            </a:r>
            <a:endParaRPr lang="cs-CZ" altLang="cs-CZ" sz="1887" dirty="0">
              <a:solidFill>
                <a:srgbClr val="333333"/>
              </a:solidFill>
            </a:endParaRPr>
          </a:p>
        </p:txBody>
      </p:sp>
      <p:sp>
        <p:nvSpPr>
          <p:cNvPr id="19471" name="Rectangle 3"/>
          <p:cNvSpPr txBox="1">
            <a:spLocks noChangeArrowheads="1"/>
          </p:cNvSpPr>
          <p:nvPr/>
        </p:nvSpPr>
        <p:spPr bwMode="auto">
          <a:xfrm>
            <a:off x="263431" y="1097679"/>
            <a:ext cx="6145827" cy="56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457200" defTabSz="1825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3000"/>
              </a:lnSpc>
              <a:buFontTx/>
              <a:buNone/>
            </a:pPr>
            <a:r>
              <a:rPr lang="cs-CZ" altLang="cs-CZ" sz="2263" b="1">
                <a:solidFill>
                  <a:srgbClr val="25A939"/>
                </a:solidFill>
              </a:rPr>
              <a:t>Obsah datové zakázky</a:t>
            </a:r>
            <a:endParaRPr lang="cs-CZ" altLang="cs-CZ" sz="2640">
              <a:solidFill>
                <a:srgbClr val="333333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20025" y="3715522"/>
            <a:ext cx="10089696" cy="186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457200" defTabSz="1825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3000"/>
              </a:lnSpc>
              <a:buFontTx/>
              <a:buNone/>
              <a:defRPr/>
            </a:pPr>
            <a:r>
              <a:rPr lang="cs-CZ" altLang="cs-CZ" sz="1887" b="1" dirty="0">
                <a:solidFill>
                  <a:srgbClr val="25A939"/>
                </a:solidFill>
              </a:rPr>
              <a:t>Pomocí těchto metod pořizujeme:</a:t>
            </a:r>
          </a:p>
          <a:p>
            <a:pPr marL="269375" indent="-269375" eaLnBrk="1" hangingPunct="1">
              <a:lnSpc>
                <a:spcPct val="113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sz="1508" b="1" dirty="0">
                <a:solidFill>
                  <a:srgbClr val="333333"/>
                </a:solidFill>
              </a:rPr>
              <a:t>Letecké měřické snímky</a:t>
            </a:r>
            <a:r>
              <a:rPr lang="cs-CZ" altLang="cs-CZ" sz="1508" dirty="0">
                <a:solidFill>
                  <a:srgbClr val="333333"/>
                </a:solidFill>
              </a:rPr>
              <a:t> (LMS) – na území celého kraje (5 cm/pixel)</a:t>
            </a:r>
          </a:p>
          <a:p>
            <a:pPr marL="269375" indent="-269375" eaLnBrk="1" hangingPunct="1">
              <a:lnSpc>
                <a:spcPct val="113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sz="1508" b="1" dirty="0">
                <a:solidFill>
                  <a:srgbClr val="333333"/>
                </a:solidFill>
              </a:rPr>
              <a:t>Data ZPS </a:t>
            </a:r>
            <a:r>
              <a:rPr lang="cs-CZ" altLang="cs-CZ" sz="1508" dirty="0">
                <a:solidFill>
                  <a:srgbClr val="333333"/>
                </a:solidFill>
              </a:rPr>
              <a:t>– využití stávajících dat 23 obcí (smlouva o spolupráci), </a:t>
            </a:r>
            <a:r>
              <a:rPr lang="cs-CZ" altLang="cs-CZ" sz="1508" dirty="0">
                <a:solidFill>
                  <a:srgbClr val="333333"/>
                </a:solidFill>
                <a:hlinkClick r:id="rId10"/>
              </a:rPr>
              <a:t>ostatním obcím NIKOLIV </a:t>
            </a:r>
            <a:r>
              <a:rPr lang="cs-CZ" altLang="cs-CZ" sz="1508" dirty="0">
                <a:solidFill>
                  <a:srgbClr val="333333"/>
                </a:solidFill>
              </a:rPr>
              <a:t>(</a:t>
            </a:r>
            <a:r>
              <a:rPr lang="cs-CZ" altLang="cs-CZ" sz="1508" dirty="0" smtClean="0">
                <a:solidFill>
                  <a:srgbClr val="333333"/>
                </a:solidFill>
              </a:rPr>
              <a:t>příp. 2</a:t>
            </a:r>
            <a:r>
              <a:rPr lang="cs-CZ" altLang="cs-CZ" sz="1508" dirty="0">
                <a:solidFill>
                  <a:srgbClr val="333333"/>
                </a:solidFill>
              </a:rPr>
              <a:t>. </a:t>
            </a:r>
            <a:r>
              <a:rPr lang="cs-CZ" altLang="cs-CZ" sz="1508" dirty="0" smtClean="0">
                <a:solidFill>
                  <a:srgbClr val="333333"/>
                </a:solidFill>
              </a:rPr>
              <a:t>výzva)</a:t>
            </a:r>
            <a:endParaRPr lang="cs-CZ" altLang="cs-CZ" sz="1508" dirty="0">
              <a:solidFill>
                <a:srgbClr val="333333"/>
              </a:solidFill>
            </a:endParaRPr>
          </a:p>
          <a:p>
            <a:pPr lvl="1" indent="0" eaLnBrk="1" hangingPunct="1">
              <a:lnSpc>
                <a:spcPct val="113000"/>
              </a:lnSpc>
              <a:buNone/>
              <a:defRPr/>
            </a:pPr>
            <a:r>
              <a:rPr lang="cs-CZ" altLang="cs-CZ" sz="1508" dirty="0">
                <a:solidFill>
                  <a:srgbClr val="333333"/>
                </a:solidFill>
              </a:rPr>
              <a:t>         – pořízení nové ZPS na všech komunikacích 2. a 3. tř. (tj. i v rámci obcí) + 4 měst</a:t>
            </a:r>
          </a:p>
          <a:p>
            <a:pPr marL="269375" indent="-269375" eaLnBrk="1" hangingPunct="1">
              <a:lnSpc>
                <a:spcPct val="113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sz="1508" b="1" dirty="0">
                <a:solidFill>
                  <a:srgbClr val="333333"/>
                </a:solidFill>
              </a:rPr>
              <a:t>Data DI </a:t>
            </a:r>
            <a:r>
              <a:rPr lang="cs-CZ" altLang="cs-CZ" sz="1508" dirty="0">
                <a:solidFill>
                  <a:srgbClr val="333333"/>
                </a:solidFill>
              </a:rPr>
              <a:t>– v celém </a:t>
            </a:r>
            <a:r>
              <a:rPr lang="pl-PL" altLang="cs-CZ" sz="1508" dirty="0">
                <a:solidFill>
                  <a:srgbClr val="333333"/>
                </a:solidFill>
              </a:rPr>
              <a:t>rozsahu komunikací 2. a 3. tř. (tj i v rámci obcí), využití stávajících dat v Jihlavě</a:t>
            </a:r>
          </a:p>
          <a:p>
            <a:pPr marL="269375" indent="-269375" eaLnBrk="1" hangingPunct="1">
              <a:lnSpc>
                <a:spcPct val="113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cs-CZ" sz="1508" b="1" dirty="0">
                <a:solidFill>
                  <a:srgbClr val="333333"/>
                </a:solidFill>
              </a:rPr>
              <a:t>Data TI </a:t>
            </a:r>
            <a:r>
              <a:rPr lang="cs-CZ" altLang="cs-CZ" sz="1508" dirty="0">
                <a:solidFill>
                  <a:srgbClr val="333333"/>
                </a:solidFill>
              </a:rPr>
              <a:t>– minimální využití stávajících dat a jejich pořízení na území vybraných obcí</a:t>
            </a:r>
          </a:p>
        </p:txBody>
      </p:sp>
      <p:sp>
        <p:nvSpPr>
          <p:cNvPr id="19473" name="Obdélník 1"/>
          <p:cNvSpPr>
            <a:spLocks noChangeArrowheads="1"/>
          </p:cNvSpPr>
          <p:nvPr/>
        </p:nvSpPr>
        <p:spPr bwMode="auto">
          <a:xfrm>
            <a:off x="7436068" y="5775034"/>
            <a:ext cx="2442721" cy="78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263" b="1" dirty="0">
                <a:solidFill>
                  <a:srgbClr val="FF0000"/>
                </a:solidFill>
              </a:rPr>
              <a:t>Výsledkem jsou data v JVF DTM!</a:t>
            </a:r>
          </a:p>
        </p:txBody>
      </p:sp>
      <p:sp>
        <p:nvSpPr>
          <p:cNvPr id="9" name="Pravá složená závorka 8"/>
          <p:cNvSpPr/>
          <p:nvPr/>
        </p:nvSpPr>
        <p:spPr bwMode="auto">
          <a:xfrm rot="4315265">
            <a:off x="8187497" y="4070768"/>
            <a:ext cx="435558" cy="2785960"/>
          </a:xfrm>
          <a:prstGeom prst="rightBrace">
            <a:avLst>
              <a:gd name="adj1" fmla="val 8333"/>
              <a:gd name="adj2" fmla="val 5083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/>
          <a:lstStyle/>
          <a:p>
            <a:pPr marL="351685" indent="-351685" defTabSz="938325" eaLnBrk="1" hangingPunct="1">
              <a:spcBef>
                <a:spcPct val="20000"/>
              </a:spcBef>
              <a:defRPr/>
            </a:pPr>
            <a:endParaRPr lang="cs-CZ" sz="168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957" indent="-267909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124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7172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8220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69269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17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1365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62413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D268C-0185-4128-9FE2-BA80DF1356E9}" type="datetime1">
              <a:rPr lang="cs-CZ" altLang="cs-CZ" sz="1320">
                <a:solidFill>
                  <a:schemeClr val="bg2"/>
                </a:solidFill>
              </a:rPr>
              <a:pPr/>
              <a:t>23.05.2024</a:t>
            </a:fld>
            <a:endParaRPr lang="cs-CZ" altLang="cs-CZ" sz="1320">
              <a:solidFill>
                <a:schemeClr val="bg2"/>
              </a:solidFill>
            </a:endParaRPr>
          </a:p>
        </p:txBody>
      </p:sp>
      <p:sp>
        <p:nvSpPr>
          <p:cNvPr id="20483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957" indent="-267909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124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7172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8220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69269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17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1365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62413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BED595-D9D4-46D3-B172-74755DB394AC}" type="slidenum">
              <a:rPr lang="cs-CZ" altLang="cs-CZ" sz="1320">
                <a:solidFill>
                  <a:schemeClr val="bg2"/>
                </a:solidFill>
              </a:rPr>
              <a:pPr/>
              <a:t>14</a:t>
            </a:fld>
            <a:endParaRPr lang="cs-CZ" altLang="cs-CZ" sz="1320">
              <a:solidFill>
                <a:schemeClr val="bg2"/>
              </a:solidFill>
            </a:endParaRPr>
          </a:p>
        </p:txBody>
      </p:sp>
      <p:sp>
        <p:nvSpPr>
          <p:cNvPr id="20484" name="Obdélník 5"/>
          <p:cNvSpPr>
            <a:spLocks noChangeArrowheads="1"/>
          </p:cNvSpPr>
          <p:nvPr/>
        </p:nvSpPr>
        <p:spPr bwMode="auto">
          <a:xfrm>
            <a:off x="2808858" y="0"/>
            <a:ext cx="6449563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 smtClean="0">
                <a:solidFill>
                  <a:schemeClr val="bg1"/>
                </a:solidFill>
              </a:rPr>
              <a:t>Jaká data </a:t>
            </a:r>
            <a:r>
              <a:rPr lang="cs-CZ" altLang="cs-CZ" sz="3394" b="1" dirty="0">
                <a:solidFill>
                  <a:schemeClr val="bg1"/>
                </a:solidFill>
              </a:rPr>
              <a:t>kraj pořizuje?</a:t>
            </a:r>
          </a:p>
        </p:txBody>
      </p:sp>
      <p:sp>
        <p:nvSpPr>
          <p:cNvPr id="20488" name="Obdélník 2"/>
          <p:cNvSpPr>
            <a:spLocks noChangeArrowheads="1"/>
          </p:cNvSpPr>
          <p:nvPr/>
        </p:nvSpPr>
        <p:spPr bwMode="auto">
          <a:xfrm>
            <a:off x="219960" y="1994782"/>
            <a:ext cx="2936409" cy="38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cs-CZ" altLang="cs-CZ" sz="1887" i="1" dirty="0" smtClean="0">
                <a:latin typeface="Roboto"/>
              </a:rPr>
              <a:t>Příklad pořízení </a:t>
            </a:r>
            <a:r>
              <a:rPr lang="cs-CZ" altLang="cs-CZ" sz="1800" b="1" i="1" dirty="0" smtClean="0">
                <a:latin typeface="Roboto"/>
              </a:rPr>
              <a:t>ZPS</a:t>
            </a:r>
            <a:endParaRPr lang="cs-CZ" altLang="cs-CZ" sz="1800" b="1" i="1" dirty="0">
              <a:latin typeface="Roboto"/>
            </a:endParaRPr>
          </a:p>
        </p:txBody>
      </p:sp>
      <p:sp>
        <p:nvSpPr>
          <p:cNvPr id="20489" name="Obdélník 2"/>
          <p:cNvSpPr>
            <a:spLocks noChangeArrowheads="1"/>
          </p:cNvSpPr>
          <p:nvPr/>
        </p:nvSpPr>
        <p:spPr bwMode="auto">
          <a:xfrm>
            <a:off x="2910707" y="1999247"/>
            <a:ext cx="3899758" cy="38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cs-CZ" altLang="cs-CZ" sz="1887" i="1" dirty="0">
                <a:latin typeface="Roboto"/>
              </a:rPr>
              <a:t>Příklad pořízení </a:t>
            </a:r>
            <a:r>
              <a:rPr lang="cs-CZ" altLang="cs-CZ" sz="1887" b="1" i="1" dirty="0" smtClean="0">
                <a:latin typeface="Roboto"/>
              </a:rPr>
              <a:t>TI</a:t>
            </a:r>
            <a:endParaRPr lang="cs-CZ" altLang="cs-CZ" sz="1887" b="1" i="1" dirty="0">
              <a:latin typeface="Roboto"/>
            </a:endParaRPr>
          </a:p>
        </p:txBody>
      </p:sp>
      <p:sp>
        <p:nvSpPr>
          <p:cNvPr id="20490" name="Obdélník 2"/>
          <p:cNvSpPr>
            <a:spLocks noChangeArrowheads="1"/>
          </p:cNvSpPr>
          <p:nvPr/>
        </p:nvSpPr>
        <p:spPr bwMode="auto">
          <a:xfrm>
            <a:off x="6692263" y="1999247"/>
            <a:ext cx="3178085" cy="38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cs-CZ" altLang="cs-CZ" sz="1887" i="1" dirty="0">
                <a:latin typeface="Roboto"/>
              </a:rPr>
              <a:t>Příklad pořízení </a:t>
            </a:r>
            <a:r>
              <a:rPr lang="cs-CZ" altLang="cs-CZ" sz="1887" b="1" i="1" dirty="0" smtClean="0">
                <a:latin typeface="Roboto"/>
              </a:rPr>
              <a:t>DI</a:t>
            </a:r>
            <a:endParaRPr lang="cs-CZ" altLang="cs-CZ" sz="1887" b="1" i="1" dirty="0">
              <a:latin typeface="Roboto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06" y="2484487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3298" y="2480022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02" y="2484487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datum 4"/>
          <p:cNvSpPr>
            <a:spLocks noGrp="1"/>
          </p:cNvSpPr>
          <p:nvPr>
            <p:ph type="dt" sz="quarter" idx="10"/>
          </p:nvPr>
        </p:nvSpPr>
        <p:spPr>
          <a:xfrm>
            <a:off x="3565524" y="7124700"/>
            <a:ext cx="1544662" cy="255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957" indent="-267909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124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7172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8220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69269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17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1365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62413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7FF235-5BDE-4070-AF26-60B508025BF4}" type="datetime1">
              <a:rPr lang="cs-CZ" altLang="cs-CZ" sz="1320">
                <a:solidFill>
                  <a:schemeClr val="bg2"/>
                </a:solidFill>
              </a:rPr>
              <a:pPr/>
              <a:t>23.05.2024</a:t>
            </a:fld>
            <a:endParaRPr lang="cs-CZ" altLang="cs-CZ" sz="1320">
              <a:solidFill>
                <a:schemeClr val="bg2"/>
              </a:solidFill>
            </a:endParaRPr>
          </a:p>
        </p:txBody>
      </p:sp>
      <p:sp>
        <p:nvSpPr>
          <p:cNvPr id="23555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957" indent="-267909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124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7172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8220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69269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17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1365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62413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3486FD-FF93-45DC-B583-004FE28F5488}" type="slidenum">
              <a:rPr lang="cs-CZ" altLang="cs-CZ" sz="1320">
                <a:solidFill>
                  <a:schemeClr val="bg2"/>
                </a:solidFill>
              </a:rPr>
              <a:pPr/>
              <a:t>15</a:t>
            </a:fld>
            <a:endParaRPr lang="cs-CZ" altLang="cs-CZ" sz="1320">
              <a:solidFill>
                <a:schemeClr val="bg2"/>
              </a:solidFill>
            </a:endParaRPr>
          </a:p>
        </p:txBody>
      </p:sp>
      <p:sp>
        <p:nvSpPr>
          <p:cNvPr id="23556" name="Shape 58"/>
          <p:cNvSpPr txBox="1">
            <a:spLocks/>
          </p:cNvSpPr>
          <p:nvPr/>
        </p:nvSpPr>
        <p:spPr bwMode="auto">
          <a:xfrm>
            <a:off x="-782808" y="4526771"/>
            <a:ext cx="6549847" cy="74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540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524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101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8750" indent="-101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595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315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035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755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0" algn="ctr" eaLnBrk="1" hangingPunct="1">
              <a:lnSpc>
                <a:spcPct val="125000"/>
              </a:lnSpc>
              <a:spcAft>
                <a:spcPts val="377"/>
              </a:spcAft>
              <a:buClr>
                <a:srgbClr val="25A939"/>
              </a:buClr>
              <a:buNone/>
            </a:pPr>
            <a:endParaRPr lang="cs-CZ" altLang="cs-CZ" sz="2640" b="1" u="sng">
              <a:solidFill>
                <a:srgbClr val="0070C0"/>
              </a:solidFill>
              <a:cs typeface="Arial" panose="020B0604020202020204" pitchFamily="34" charset="0"/>
              <a:sym typeface="Arial" panose="020B0604020202020204" pitchFamily="34" charset="0"/>
              <a:hlinkClick r:id="rId2"/>
            </a:endParaRPr>
          </a:p>
        </p:txBody>
      </p:sp>
      <p:sp>
        <p:nvSpPr>
          <p:cNvPr id="23559" name="Obdélník 9"/>
          <p:cNvSpPr>
            <a:spLocks noChangeArrowheads="1"/>
          </p:cNvSpPr>
          <p:nvPr/>
        </p:nvSpPr>
        <p:spPr bwMode="auto">
          <a:xfrm rot="21446938">
            <a:off x="260606" y="909875"/>
            <a:ext cx="437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200" b="1" dirty="0">
                <a:solidFill>
                  <a:srgbClr val="FF0000"/>
                </a:solidFill>
              </a:rPr>
              <a:t>https://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vys.krajdtm.cz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23560" name="Obdélník 5"/>
          <p:cNvSpPr>
            <a:spLocks noChangeArrowheads="1"/>
          </p:cNvSpPr>
          <p:nvPr/>
        </p:nvSpPr>
        <p:spPr bwMode="auto">
          <a:xfrm>
            <a:off x="2880867" y="37239"/>
            <a:ext cx="4968552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Web </a:t>
            </a:r>
            <a:r>
              <a:rPr lang="cs-CZ" altLang="cs-CZ" sz="3394" b="1" dirty="0" smtClean="0">
                <a:solidFill>
                  <a:schemeClr val="bg1"/>
                </a:solidFill>
              </a:rPr>
              <a:t>krajské DTM</a:t>
            </a:r>
            <a:endParaRPr lang="cs-CZ" altLang="cs-CZ" sz="3394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00" y="972318"/>
            <a:ext cx="5370060" cy="547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84" y="1713047"/>
            <a:ext cx="6785196" cy="423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8578" y="5943817"/>
            <a:ext cx="5040559" cy="81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20725" indent="-45720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altLang="cs-CZ" sz="1887" b="0" i="1" dirty="0" smtClean="0">
                <a:solidFill>
                  <a:schemeClr val="tx2"/>
                </a:solidFill>
              </a:rPr>
              <a:t>Data DTM v mapě, výdej dat, návody, </a:t>
            </a:r>
            <a:r>
              <a:rPr lang="cs-CZ" altLang="cs-CZ" sz="1887" b="0" i="1" dirty="0" err="1" smtClean="0">
                <a:solidFill>
                  <a:schemeClr val="tx2"/>
                </a:solidFill>
              </a:rPr>
              <a:t>vyjadřovačky</a:t>
            </a:r>
            <a:r>
              <a:rPr lang="cs-CZ" altLang="cs-CZ" sz="1887" b="0" i="1" dirty="0" smtClean="0">
                <a:solidFill>
                  <a:schemeClr val="tx2"/>
                </a:solidFill>
              </a:rPr>
              <a:t>, statistiky, reklamace, …</a:t>
            </a:r>
            <a:endParaRPr lang="cs-CZ" altLang="cs-CZ" sz="1887" b="0" i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cs-CZ" altLang="cs-CZ" sz="198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pozadi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4"/>
          <a:stretch>
            <a:fillRect/>
          </a:stretch>
        </p:blipFill>
        <p:spPr bwMode="auto">
          <a:xfrm>
            <a:off x="-10477" y="-14417"/>
            <a:ext cx="10279786" cy="667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473" y="3179680"/>
            <a:ext cx="9302397" cy="2619340"/>
          </a:xfrm>
        </p:spPr>
        <p:txBody>
          <a:bodyPr wrap="none"/>
          <a:lstStyle/>
          <a:p>
            <a:pPr defTabSz="938325" eaLnBrk="1" hangingPunct="1">
              <a:defRPr/>
            </a:pPr>
            <a:r>
              <a:rPr lang="cs-CZ" altLang="cs-CZ" sz="4147" dirty="0">
                <a:solidFill>
                  <a:schemeClr val="bg1"/>
                </a:solidFill>
              </a:rPr>
              <a:t>Další rozvoj </a:t>
            </a:r>
            <a:r>
              <a:rPr lang="cs-CZ" altLang="cs-CZ" sz="4147" b="1" kern="1200" dirty="0">
                <a:solidFill>
                  <a:srgbClr val="25A939"/>
                </a:solidFill>
                <a:ea typeface="+mn-ea"/>
                <a:cs typeface="+mn-cs"/>
              </a:rPr>
              <a:t>DTM Kraje Vysočina</a:t>
            </a:r>
          </a:p>
        </p:txBody>
      </p:sp>
      <p:sp>
        <p:nvSpPr>
          <p:cNvPr id="24580" name="Podnadpis 2"/>
          <p:cNvSpPr>
            <a:spLocks noGrp="1"/>
          </p:cNvSpPr>
          <p:nvPr>
            <p:ph type="subTitle" idx="1"/>
          </p:nvPr>
        </p:nvSpPr>
        <p:spPr>
          <a:xfrm>
            <a:off x="1510241" y="4948861"/>
            <a:ext cx="6994385" cy="1519217"/>
          </a:xfrm>
        </p:spPr>
        <p:txBody>
          <a:bodyPr/>
          <a:lstStyle/>
          <a:p>
            <a:pPr defTabSz="938325" eaLnBrk="1" hangingPunct="1">
              <a:defRPr/>
            </a:pPr>
            <a:r>
              <a:rPr lang="cs-CZ" altLang="cs-CZ" sz="2640" b="1" i="1">
                <a:solidFill>
                  <a:schemeClr val="bg1"/>
                </a:solidFill>
              </a:rPr>
              <a:t>z</a:t>
            </a:r>
          </a:p>
          <a:p>
            <a:pPr defTabSz="938325" eaLnBrk="1" hangingPunct="1">
              <a:defRPr/>
            </a:pPr>
            <a:r>
              <a:rPr lang="cs-CZ" altLang="cs-CZ" sz="2640" b="1" i="1">
                <a:solidFill>
                  <a:schemeClr val="bg1"/>
                </a:solidFill>
              </a:rPr>
              <a:t>2. vlny financování (NPO – MPO ČR)</a:t>
            </a:r>
            <a:endParaRPr lang="cs-CZ" altLang="cs-CZ" sz="1887" i="1">
              <a:solidFill>
                <a:schemeClr val="bg1"/>
              </a:solidFill>
            </a:endParaRPr>
          </a:p>
        </p:txBody>
      </p:sp>
      <p:pic>
        <p:nvPicPr>
          <p:cNvPr id="24581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" y="982433"/>
            <a:ext cx="10279786" cy="27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8269" y="1050093"/>
            <a:ext cx="9508952" cy="522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20725" indent="-45720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altLang="cs-CZ" sz="1887" dirty="0"/>
              <a:t>Zajištění dalšího rozvoje z Národního plánu obnovy (MPO ČR)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Cíl: pořídit další data DI/TI/ZPS v rámci ČR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Alokace 1,4 mld. Kč, dotační výzva pouze pro kraje (cca 100mil./kraj)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Vyhlášení v dubnu 2023, ukončení k 31.12.2025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21% DPH jako nezpůsobilý </a:t>
            </a:r>
            <a:r>
              <a:rPr lang="cs-CZ" altLang="cs-CZ" sz="1696" b="0" dirty="0" smtClean="0">
                <a:solidFill>
                  <a:srgbClr val="333333"/>
                </a:solidFill>
              </a:rPr>
              <a:t>výdaj </a:t>
            </a:r>
            <a:r>
              <a:rPr lang="cs-CZ" altLang="cs-CZ" sz="1696" dirty="0" smtClean="0">
                <a:solidFill>
                  <a:srgbClr val="333333"/>
                </a:solidFill>
              </a:rPr>
              <a:t>uhradí kraj!</a:t>
            </a:r>
            <a:endParaRPr lang="cs-CZ" altLang="cs-CZ" sz="1696" dirty="0">
              <a:solidFill>
                <a:srgbClr val="333333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Povinnost zapojit min. 20 % obcí a současně pořídit odpovídající objem dat (TI/DI, ZPS)</a:t>
            </a:r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1887" b="0" dirty="0"/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2263" b="0" dirty="0">
              <a:solidFill>
                <a:srgbClr val="333333"/>
              </a:solidFill>
            </a:endParaRP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338268" y="3279803"/>
            <a:ext cx="9887413" cy="203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457200" defTabSz="1825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3000"/>
              </a:lnSpc>
              <a:buFontTx/>
              <a:buNone/>
              <a:defRPr/>
            </a:pPr>
            <a:r>
              <a:rPr lang="cs-CZ" altLang="cs-CZ" sz="1887" b="1" dirty="0">
                <a:solidFill>
                  <a:srgbClr val="25A939"/>
                </a:solidFill>
              </a:rPr>
              <a:t>Požadavky na obce (v případe realizace)</a:t>
            </a:r>
          </a:p>
          <a:p>
            <a:pPr marL="269375" indent="-269375" eaLnBrk="1" hangingPunct="1">
              <a:lnSpc>
                <a:spcPct val="113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sz="1696" b="1" dirty="0">
                <a:solidFill>
                  <a:srgbClr val="333333"/>
                </a:solidFill>
              </a:rPr>
              <a:t>Dotazník </a:t>
            </a:r>
            <a:r>
              <a:rPr lang="cs-CZ" altLang="cs-CZ" sz="1696" b="1" dirty="0" smtClean="0">
                <a:solidFill>
                  <a:srgbClr val="333333"/>
                </a:solidFill>
              </a:rPr>
              <a:t>na </a:t>
            </a:r>
            <a:r>
              <a:rPr lang="cs-CZ" altLang="cs-CZ" sz="1696" b="1" dirty="0">
                <a:solidFill>
                  <a:srgbClr val="333333"/>
                </a:solidFill>
              </a:rPr>
              <a:t>obce – zjištění stavu dokumentace jejich infrastruktury </a:t>
            </a:r>
            <a:r>
              <a:rPr lang="cs-CZ" altLang="cs-CZ" sz="1696" dirty="0" smtClean="0">
                <a:solidFill>
                  <a:srgbClr val="333333"/>
                </a:solidFill>
              </a:rPr>
              <a:t>(55% vyplnilo)</a:t>
            </a:r>
            <a:endParaRPr lang="cs-CZ" altLang="cs-CZ" sz="1696" dirty="0">
              <a:solidFill>
                <a:srgbClr val="333333"/>
              </a:solidFill>
            </a:endParaRPr>
          </a:p>
          <a:p>
            <a:pPr marL="269375" indent="-269375" eaLnBrk="1" hangingPunct="1">
              <a:lnSpc>
                <a:spcPct val="113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sz="1696" b="1" dirty="0" smtClean="0"/>
              <a:t>Kraj stanoví seznam obcí</a:t>
            </a:r>
            <a:r>
              <a:rPr lang="cs-CZ" altLang="cs-CZ" sz="1696" dirty="0" smtClean="0"/>
              <a:t>, kterým budou na základě smluvního ujednání</a:t>
            </a:r>
          </a:p>
          <a:p>
            <a:pPr marL="990100" lvl="1" indent="-269375" eaLnBrk="1" hangingPunct="1">
              <a:lnSpc>
                <a:spcPct val="113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sz="1600" dirty="0" smtClean="0">
                <a:solidFill>
                  <a:srgbClr val="FF0000"/>
                </a:solidFill>
              </a:rPr>
              <a:t>převedena </a:t>
            </a:r>
            <a:r>
              <a:rPr lang="cs-CZ" altLang="cs-CZ" sz="1600" dirty="0">
                <a:solidFill>
                  <a:srgbClr val="FF0000"/>
                </a:solidFill>
              </a:rPr>
              <a:t>stávající </a:t>
            </a:r>
            <a:r>
              <a:rPr lang="cs-CZ" altLang="cs-CZ" sz="1600" dirty="0" smtClean="0">
                <a:solidFill>
                  <a:srgbClr val="FF0000"/>
                </a:solidFill>
              </a:rPr>
              <a:t>geodetická dokumentace </a:t>
            </a:r>
            <a:r>
              <a:rPr lang="cs-CZ" altLang="cs-CZ" sz="1600" dirty="0">
                <a:solidFill>
                  <a:srgbClr val="FF0000"/>
                </a:solidFill>
              </a:rPr>
              <a:t>obecní infrastruktury do výměnného formátu </a:t>
            </a:r>
            <a:r>
              <a:rPr lang="cs-CZ" altLang="cs-CZ" sz="1600" dirty="0" smtClean="0">
                <a:solidFill>
                  <a:srgbClr val="FF0000"/>
                </a:solidFill>
              </a:rPr>
              <a:t>DTM</a:t>
            </a:r>
          </a:p>
          <a:p>
            <a:pPr marL="990100" lvl="1" indent="-269375" eaLnBrk="1" hangingPunct="1">
              <a:lnSpc>
                <a:spcPct val="113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sz="1600" dirty="0" smtClean="0">
                <a:solidFill>
                  <a:srgbClr val="FF0000"/>
                </a:solidFill>
              </a:rPr>
              <a:t>nově </a:t>
            </a:r>
            <a:r>
              <a:rPr lang="cs-CZ" altLang="cs-CZ" sz="1600" dirty="0">
                <a:solidFill>
                  <a:srgbClr val="FF0000"/>
                </a:solidFill>
              </a:rPr>
              <a:t>geodeticky </a:t>
            </a:r>
            <a:r>
              <a:rPr lang="cs-CZ" altLang="cs-CZ" sz="1600" dirty="0" smtClean="0">
                <a:solidFill>
                  <a:srgbClr val="FF0000"/>
                </a:solidFill>
              </a:rPr>
              <a:t>zaměřena </a:t>
            </a:r>
            <a:r>
              <a:rPr lang="cs-CZ" altLang="cs-CZ" sz="1600" dirty="0">
                <a:solidFill>
                  <a:srgbClr val="FF0000"/>
                </a:solidFill>
              </a:rPr>
              <a:t>infrastrukturu, od které obci chybí dokumentace</a:t>
            </a:r>
            <a:endParaRPr lang="cs-CZ" altLang="cs-CZ" sz="16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13000"/>
              </a:lnSpc>
              <a:buFontTx/>
              <a:buNone/>
              <a:defRPr/>
            </a:pPr>
            <a:endParaRPr lang="cs-CZ" altLang="cs-CZ" sz="1887" b="1" dirty="0" smtClean="0">
              <a:solidFill>
                <a:srgbClr val="25A939"/>
              </a:solidFill>
            </a:endParaRPr>
          </a:p>
          <a:p>
            <a:pPr eaLnBrk="1" hangingPunct="1">
              <a:lnSpc>
                <a:spcPct val="113000"/>
              </a:lnSpc>
              <a:defRPr/>
            </a:pPr>
            <a:endParaRPr lang="cs-CZ" altLang="cs-CZ" sz="1887" dirty="0">
              <a:solidFill>
                <a:srgbClr val="25A939"/>
              </a:solidFill>
            </a:endParaRPr>
          </a:p>
          <a:p>
            <a:pPr eaLnBrk="1" hangingPunct="1">
              <a:lnSpc>
                <a:spcPct val="113000"/>
              </a:lnSpc>
              <a:defRPr/>
            </a:pPr>
            <a:endParaRPr lang="cs-CZ" altLang="cs-CZ" sz="2263" dirty="0">
              <a:solidFill>
                <a:srgbClr val="333333"/>
              </a:solidFill>
            </a:endParaRPr>
          </a:p>
          <a:p>
            <a:pPr eaLnBrk="1" hangingPunct="1">
              <a:lnSpc>
                <a:spcPct val="113000"/>
              </a:lnSpc>
              <a:buFontTx/>
              <a:buNone/>
              <a:defRPr/>
            </a:pPr>
            <a:endParaRPr lang="cs-CZ" altLang="cs-CZ" sz="2263" dirty="0">
              <a:solidFill>
                <a:srgbClr val="333333"/>
              </a:solidFill>
            </a:endParaRPr>
          </a:p>
        </p:txBody>
      </p:sp>
      <p:sp>
        <p:nvSpPr>
          <p:cNvPr id="25604" name="Obdélník 5"/>
          <p:cNvSpPr>
            <a:spLocks noChangeArrowheads="1"/>
          </p:cNvSpPr>
          <p:nvPr/>
        </p:nvSpPr>
        <p:spPr bwMode="auto">
          <a:xfrm>
            <a:off x="3168898" y="29014"/>
            <a:ext cx="6449563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Další rozvoj krajských DTM</a:t>
            </a:r>
          </a:p>
        </p:txBody>
      </p:sp>
      <p:pic>
        <p:nvPicPr>
          <p:cNvPr id="25605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24" y="1404516"/>
            <a:ext cx="2421670" cy="107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20626" y="5563783"/>
            <a:ext cx="3613490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887" b="1" dirty="0">
                <a:solidFill>
                  <a:srgbClr val="25A939"/>
                </a:solidFill>
              </a:rPr>
              <a:t>Předpoklad realizace projektu</a:t>
            </a:r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>
                <a:solidFill>
                  <a:schemeClr val="tx2"/>
                </a:solidFill>
              </a:rPr>
              <a:t>7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/2024 – 12/2025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676" y="5004767"/>
            <a:ext cx="4388096" cy="162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Obdélník 5"/>
          <p:cNvSpPr>
            <a:spLocks noChangeArrowheads="1"/>
          </p:cNvSpPr>
          <p:nvPr/>
        </p:nvSpPr>
        <p:spPr bwMode="auto">
          <a:xfrm>
            <a:off x="2808858" y="-35793"/>
            <a:ext cx="6449562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 smtClean="0">
                <a:solidFill>
                  <a:schemeClr val="bg1"/>
                </a:solidFill>
              </a:rPr>
              <a:t>Zjištění požadavku obcí</a:t>
            </a:r>
            <a:endParaRPr lang="cs-CZ" altLang="cs-CZ" sz="3394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1581">
            <a:off x="5356482" y="1108120"/>
            <a:ext cx="4161058" cy="523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7618">
            <a:off x="792634" y="1188343"/>
            <a:ext cx="4011442" cy="507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8578" y="3001304"/>
            <a:ext cx="9789652" cy="359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20725" indent="-45720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altLang="cs-CZ" sz="2800" dirty="0"/>
              <a:t>Co je třeba nyní na obci ve vztahu k DTM řešit: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>
                <a:solidFill>
                  <a:schemeClr val="tx1"/>
                </a:solidFill>
              </a:rPr>
              <a:t>udělejte si inventuru stavu dokumentace Vaši infrastruktury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>
                <a:solidFill>
                  <a:schemeClr val="tx1"/>
                </a:solidFill>
              </a:rPr>
              <a:t>zaregistrujte se do </a:t>
            </a:r>
            <a:r>
              <a:rPr lang="cs-CZ" altLang="cs-CZ" b="0" dirty="0" smtClean="0">
                <a:solidFill>
                  <a:schemeClr val="tx1"/>
                </a:solidFill>
              </a:rPr>
              <a:t>IS DMVS (registr vlastníků, správců a provozovatelů DTI) </a:t>
            </a:r>
            <a:endParaRPr lang="cs-CZ" altLang="cs-CZ" b="0" dirty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>
                <a:solidFill>
                  <a:schemeClr val="tx1"/>
                </a:solidFill>
              </a:rPr>
              <a:t>rozhodněte se, jak a pomocí jakého nástroje budete plnit leg. povinnost</a:t>
            </a:r>
            <a:endParaRPr lang="cs-CZ" altLang="cs-CZ" dirty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>
                <a:solidFill>
                  <a:schemeClr val="tx1"/>
                </a:solidFill>
              </a:rPr>
              <a:t>již nyní vyžadujte zaměření svých sítí v JVF DTM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>
                <a:solidFill>
                  <a:schemeClr val="tx1"/>
                </a:solidFill>
              </a:rPr>
              <a:t>rozhodněte se co dále s Vaší DTM (provozujete-li ji)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solidFill>
                  <a:schemeClr val="tx1"/>
                </a:solidFill>
              </a:rPr>
              <a:t>zajímejte se o DTM </a:t>
            </a:r>
            <a:r>
              <a:rPr lang="cs-CZ" altLang="cs-CZ" b="0" dirty="0">
                <a:solidFill>
                  <a:schemeClr val="tx1"/>
                </a:solidFill>
              </a:rPr>
              <a:t>ať Vás nic nepřekvapí ;-)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cs-CZ" altLang="cs-CZ" sz="1800" b="0" dirty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cs-CZ" altLang="cs-CZ" sz="16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cs-CZ" altLang="cs-CZ" sz="1800" b="0" dirty="0"/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2000" b="0" dirty="0">
              <a:solidFill>
                <a:srgbClr val="333333"/>
              </a:solidFill>
            </a:endParaRPr>
          </a:p>
        </p:txBody>
      </p:sp>
      <p:sp>
        <p:nvSpPr>
          <p:cNvPr id="26627" name="Obdélník 5"/>
          <p:cNvSpPr>
            <a:spLocks noChangeArrowheads="1"/>
          </p:cNvSpPr>
          <p:nvPr/>
        </p:nvSpPr>
        <p:spPr bwMode="auto">
          <a:xfrm>
            <a:off x="1368698" y="8781"/>
            <a:ext cx="6449562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Co dále?</a:t>
            </a:r>
          </a:p>
        </p:txBody>
      </p:sp>
      <p:sp>
        <p:nvSpPr>
          <p:cNvPr id="26628" name="Obdélník 7"/>
          <p:cNvSpPr>
            <a:spLocks noChangeArrowheads="1"/>
          </p:cNvSpPr>
          <p:nvPr/>
        </p:nvSpPr>
        <p:spPr bwMode="auto">
          <a:xfrm rot="395593">
            <a:off x="7132447" y="1267881"/>
            <a:ext cx="2724113" cy="1465333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 marL="373063" indent="-373063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2074"/>
          </a:p>
        </p:txBody>
      </p:sp>
      <p:sp>
        <p:nvSpPr>
          <p:cNvPr id="26629" name="Rectangle 3"/>
          <p:cNvSpPr txBox="1">
            <a:spLocks noChangeArrowheads="1"/>
          </p:cNvSpPr>
          <p:nvPr/>
        </p:nvSpPr>
        <p:spPr bwMode="auto">
          <a:xfrm rot="512277">
            <a:off x="7198305" y="1540292"/>
            <a:ext cx="2547495" cy="10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457200" defTabSz="1825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3000"/>
              </a:lnSpc>
              <a:buFontTx/>
              <a:buNone/>
            </a:pPr>
            <a:r>
              <a:rPr lang="cs-CZ" altLang="cs-CZ" sz="2640" b="1" dirty="0">
                <a:solidFill>
                  <a:srgbClr val="FF0000"/>
                </a:solidFill>
              </a:rPr>
              <a:t>Závěrečné shrnutí</a:t>
            </a:r>
            <a:endParaRPr lang="cs-CZ" altLang="cs-CZ" sz="2640" dirty="0">
              <a:solidFill>
                <a:srgbClr val="FF0000"/>
              </a:solidFill>
            </a:endParaRPr>
          </a:p>
          <a:p>
            <a:pPr eaLnBrk="1" hangingPunct="1">
              <a:lnSpc>
                <a:spcPct val="113000"/>
              </a:lnSpc>
            </a:pPr>
            <a:endParaRPr lang="cs-CZ" altLang="cs-CZ" sz="2263" dirty="0">
              <a:solidFill>
                <a:srgbClr val="FF0000"/>
              </a:solidFill>
            </a:endParaRPr>
          </a:p>
          <a:p>
            <a:pPr eaLnBrk="1" hangingPunct="1">
              <a:lnSpc>
                <a:spcPct val="113000"/>
              </a:lnSpc>
              <a:buFontTx/>
              <a:buNone/>
            </a:pPr>
            <a:endParaRPr lang="cs-CZ" altLang="cs-CZ" sz="2263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0" y="997400"/>
            <a:ext cx="8567486" cy="536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Obdélník 5"/>
          <p:cNvSpPr>
            <a:spLocks noChangeArrowheads="1"/>
          </p:cNvSpPr>
          <p:nvPr/>
        </p:nvSpPr>
        <p:spPr bwMode="auto">
          <a:xfrm>
            <a:off x="2520826" y="0"/>
            <a:ext cx="6394182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Co a k čemu je DTM?</a:t>
            </a:r>
          </a:p>
        </p:txBody>
      </p:sp>
      <p:sp>
        <p:nvSpPr>
          <p:cNvPr id="6148" name="Obdélník 2"/>
          <p:cNvSpPr>
            <a:spLocks noChangeArrowheads="1"/>
          </p:cNvSpPr>
          <p:nvPr/>
        </p:nvSpPr>
        <p:spPr bwMode="auto">
          <a:xfrm>
            <a:off x="1722777" y="5613421"/>
            <a:ext cx="692553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264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&gt;&gt;&gt;</a:t>
            </a:r>
            <a:r>
              <a:rPr lang="cs-CZ" altLang="cs-CZ" sz="2640" b="1" dirty="0">
                <a:solidFill>
                  <a:schemeClr val="bg1"/>
                </a:solidFill>
                <a:latin typeface="Roboto"/>
                <a:hlinkClick r:id="rId3"/>
              </a:rPr>
              <a:t>Odkaz na propagační video</a:t>
            </a:r>
            <a:r>
              <a:rPr lang="cs-CZ" altLang="cs-CZ" sz="264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&lt;&lt;&lt;</a:t>
            </a:r>
            <a:endParaRPr lang="cs-CZ" altLang="cs-CZ" sz="2640" b="1" dirty="0">
              <a:solidFill>
                <a:schemeClr val="bg1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2561" y="1404367"/>
            <a:ext cx="97896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20725" indent="-45720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altLang="cs-CZ" sz="2800" dirty="0" smtClean="0"/>
              <a:t>Další informace získáte na:</a:t>
            </a:r>
            <a:endParaRPr lang="cs-CZ" altLang="cs-CZ" sz="2800" dirty="0"/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solidFill>
                  <a:schemeClr val="tx1"/>
                </a:solidFill>
              </a:rPr>
              <a:t>Web DTM Kraje Vysočina: </a:t>
            </a:r>
            <a:r>
              <a:rPr lang="cs-CZ" altLang="cs-CZ" b="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altLang="cs-CZ" b="0" dirty="0" smtClean="0">
                <a:solidFill>
                  <a:schemeClr val="tx1"/>
                </a:solidFill>
                <a:hlinkClick r:id="rId2"/>
              </a:rPr>
              <a:t>vys.krajdtm.cz</a:t>
            </a:r>
            <a:endParaRPr lang="cs-CZ" altLang="cs-CZ" b="0" dirty="0" smtClean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 smtClean="0">
                <a:solidFill>
                  <a:schemeClr val="tx1"/>
                </a:solidFill>
              </a:rPr>
              <a:t>Krajský </a:t>
            </a:r>
            <a:r>
              <a:rPr lang="cs-CZ" altLang="cs-CZ" b="0" dirty="0">
                <a:solidFill>
                  <a:schemeClr val="tx1"/>
                </a:solidFill>
              </a:rPr>
              <a:t>web projektu: </a:t>
            </a:r>
            <a:r>
              <a:rPr lang="cs-CZ" altLang="cs-CZ" b="0" dirty="0">
                <a:solidFill>
                  <a:schemeClr val="tx1"/>
                </a:solidFill>
                <a:hlinkClick r:id="rId3"/>
              </a:rPr>
              <a:t>https://dtm.kr-vysocina.cz</a:t>
            </a:r>
            <a:r>
              <a:rPr lang="cs-CZ" altLang="cs-CZ" b="0" dirty="0" smtClean="0">
                <a:solidFill>
                  <a:schemeClr val="tx1"/>
                </a:solidFill>
                <a:hlinkClick r:id="rId3"/>
              </a:rPr>
              <a:t>/</a:t>
            </a:r>
            <a:endParaRPr lang="cs-CZ" altLang="cs-CZ" b="0" dirty="0" smtClean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Web </a:t>
            </a:r>
            <a:r>
              <a:rPr lang="cs-CZ" altLang="cs-CZ" dirty="0">
                <a:solidFill>
                  <a:schemeClr val="tx1"/>
                </a:solidFill>
              </a:rPr>
              <a:t>ČÚZK k DTM: </a:t>
            </a:r>
            <a:r>
              <a:rPr lang="cs-CZ" altLang="cs-CZ" b="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cs-CZ" altLang="cs-CZ" b="0" dirty="0" smtClean="0">
                <a:solidFill>
                  <a:schemeClr val="tx1"/>
                </a:solidFill>
                <a:hlinkClick r:id="rId4"/>
              </a:rPr>
              <a:t>cuzk.cz/DMVS/O-IS-DMVS.aspx</a:t>
            </a:r>
            <a:endParaRPr lang="cs-CZ" altLang="cs-CZ" b="0" dirty="0" smtClean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 smtClean="0">
                <a:solidFill>
                  <a:schemeClr val="tx1"/>
                </a:solidFill>
              </a:rPr>
              <a:t>Legislativa</a:t>
            </a:r>
            <a:r>
              <a:rPr lang="cs-CZ" altLang="cs-CZ" b="0" dirty="0">
                <a:solidFill>
                  <a:schemeClr val="tx1"/>
                </a:solidFill>
              </a:rPr>
              <a:t>: </a:t>
            </a:r>
            <a:r>
              <a:rPr lang="cs-CZ" altLang="cs-CZ" b="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cs-CZ" altLang="cs-CZ" b="0" dirty="0" smtClean="0">
                <a:solidFill>
                  <a:schemeClr val="tx1"/>
                </a:solidFill>
                <a:hlinkClick r:id="rId5"/>
              </a:rPr>
              <a:t>cuzk.cz/DMVS/Legislativa.aspx</a:t>
            </a:r>
            <a:endParaRPr lang="cs-CZ" altLang="cs-CZ" b="0" dirty="0" smtClean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 smtClean="0">
                <a:solidFill>
                  <a:schemeClr val="tx1"/>
                </a:solidFill>
              </a:rPr>
              <a:t>Metodiky</a:t>
            </a:r>
            <a:r>
              <a:rPr lang="cs-CZ" altLang="cs-CZ" b="0" dirty="0">
                <a:solidFill>
                  <a:schemeClr val="tx1"/>
                </a:solidFill>
              </a:rPr>
              <a:t>: </a:t>
            </a:r>
            <a:r>
              <a:rPr lang="cs-CZ" altLang="cs-CZ" b="0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cs-CZ" altLang="cs-CZ" b="0" dirty="0" smtClean="0">
                <a:solidFill>
                  <a:schemeClr val="tx1"/>
                </a:solidFill>
                <a:hlinkClick r:id="rId6"/>
              </a:rPr>
              <a:t>cuzk.cz/DMVS/Metodika.aspx</a:t>
            </a:r>
            <a:endParaRPr lang="cs-CZ" altLang="cs-CZ" b="0" dirty="0" smtClean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 smtClean="0">
                <a:solidFill>
                  <a:schemeClr val="tx1"/>
                </a:solidFill>
              </a:rPr>
              <a:t>Výměnný </a:t>
            </a:r>
            <a:r>
              <a:rPr lang="cs-CZ" altLang="cs-CZ" b="0" dirty="0">
                <a:solidFill>
                  <a:schemeClr val="tx1"/>
                </a:solidFill>
              </a:rPr>
              <a:t>formát: </a:t>
            </a:r>
            <a:r>
              <a:rPr lang="cs-CZ" altLang="cs-CZ" b="0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cs-CZ" altLang="cs-CZ" b="0" dirty="0" smtClean="0">
                <a:solidFill>
                  <a:schemeClr val="tx1"/>
                </a:solidFill>
                <a:hlinkClick r:id="rId7"/>
              </a:rPr>
              <a:t>cuzk.cz/DMVS/JVF-DTM.aspx</a:t>
            </a:r>
            <a:endParaRPr lang="cs-CZ" altLang="cs-CZ" b="0" dirty="0" smtClean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 smtClean="0">
                <a:solidFill>
                  <a:schemeClr val="tx1"/>
                </a:solidFill>
              </a:rPr>
              <a:t>Katalog </a:t>
            </a:r>
            <a:r>
              <a:rPr lang="cs-CZ" altLang="cs-CZ" b="0" dirty="0">
                <a:solidFill>
                  <a:schemeClr val="tx1"/>
                </a:solidFill>
              </a:rPr>
              <a:t>objektů: </a:t>
            </a:r>
            <a:r>
              <a:rPr lang="cs-CZ" altLang="cs-CZ" b="0" dirty="0">
                <a:solidFill>
                  <a:schemeClr val="tx1"/>
                </a:solidFill>
                <a:hlinkClick r:id="rId8"/>
              </a:rPr>
              <a:t>https://app.iprpraha.cz/apl/app/slovnik-dtm</a:t>
            </a:r>
            <a:r>
              <a:rPr lang="cs-CZ" altLang="cs-CZ" b="0" dirty="0" smtClean="0">
                <a:solidFill>
                  <a:schemeClr val="tx1"/>
                </a:solidFill>
                <a:hlinkClick r:id="rId8"/>
              </a:rPr>
              <a:t>/</a:t>
            </a:r>
            <a:endParaRPr lang="cs-CZ" altLang="cs-CZ" b="0" dirty="0" smtClean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b="0" dirty="0" smtClean="0">
                <a:solidFill>
                  <a:schemeClr val="tx1"/>
                </a:solidFill>
              </a:rPr>
              <a:t>DTM </a:t>
            </a:r>
            <a:r>
              <a:rPr lang="cs-CZ" altLang="cs-CZ" b="0" dirty="0">
                <a:solidFill>
                  <a:schemeClr val="tx1"/>
                </a:solidFill>
              </a:rPr>
              <a:t>Wiki: </a:t>
            </a:r>
            <a:r>
              <a:rPr lang="cs-CZ" altLang="cs-CZ" b="0" dirty="0">
                <a:solidFill>
                  <a:schemeClr val="tx1"/>
                </a:solidFill>
                <a:hlinkClick r:id="rId9"/>
              </a:rPr>
              <a:t>https://</a:t>
            </a:r>
            <a:r>
              <a:rPr lang="cs-CZ" altLang="cs-CZ" b="0" dirty="0" smtClean="0">
                <a:solidFill>
                  <a:schemeClr val="tx1"/>
                </a:solidFill>
                <a:hlinkClick r:id="rId9"/>
              </a:rPr>
              <a:t>dtmwiki.kr-zlinsky.cz/start</a:t>
            </a:r>
            <a:endParaRPr lang="cs-CZ" altLang="cs-CZ" b="0" dirty="0" smtClean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IS </a:t>
            </a:r>
            <a:r>
              <a:rPr lang="cs-CZ" altLang="cs-CZ" dirty="0">
                <a:solidFill>
                  <a:schemeClr val="tx1"/>
                </a:solidFill>
              </a:rPr>
              <a:t>DMVS (ČÚZK): </a:t>
            </a:r>
            <a:r>
              <a:rPr lang="cs-CZ" altLang="cs-CZ" b="0" dirty="0">
                <a:solidFill>
                  <a:schemeClr val="tx1"/>
                </a:solidFill>
                <a:hlinkClick r:id="rId10"/>
              </a:rPr>
              <a:t>https://</a:t>
            </a:r>
            <a:r>
              <a:rPr lang="cs-CZ" altLang="cs-CZ" b="0" dirty="0" smtClean="0">
                <a:solidFill>
                  <a:schemeClr val="tx1"/>
                </a:solidFill>
                <a:hlinkClick r:id="rId10"/>
              </a:rPr>
              <a:t>dmvs.cuzk.gov.cz/portal</a:t>
            </a:r>
            <a:endParaRPr lang="cs-CZ" altLang="cs-CZ" b="0" dirty="0" smtClean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cs-CZ" altLang="cs-CZ" sz="1800" b="0" dirty="0" smtClean="0">
              <a:solidFill>
                <a:schemeClr val="tx1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cs-CZ" altLang="cs-CZ" sz="16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cs-CZ" altLang="cs-CZ" sz="1800" b="0" dirty="0"/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2000" b="0" dirty="0">
              <a:solidFill>
                <a:srgbClr val="333333"/>
              </a:solidFill>
            </a:endParaRPr>
          </a:p>
        </p:txBody>
      </p:sp>
      <p:sp>
        <p:nvSpPr>
          <p:cNvPr id="26627" name="Obdélník 5"/>
          <p:cNvSpPr>
            <a:spLocks noChangeArrowheads="1"/>
          </p:cNvSpPr>
          <p:nvPr/>
        </p:nvSpPr>
        <p:spPr bwMode="auto">
          <a:xfrm>
            <a:off x="2304802" y="0"/>
            <a:ext cx="6449562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 smtClean="0">
                <a:solidFill>
                  <a:schemeClr val="bg1"/>
                </a:solidFill>
              </a:rPr>
              <a:t>Relevantní odkazy</a:t>
            </a:r>
            <a:endParaRPr lang="cs-CZ" altLang="cs-CZ" sz="3394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délník 5"/>
          <p:cNvSpPr>
            <a:spLocks noChangeArrowheads="1"/>
          </p:cNvSpPr>
          <p:nvPr/>
        </p:nvSpPr>
        <p:spPr bwMode="auto">
          <a:xfrm>
            <a:off x="628642" y="4007396"/>
            <a:ext cx="8961136" cy="270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cs-CZ" altLang="cs-CZ" sz="2263" b="1" dirty="0">
                <a:solidFill>
                  <a:srgbClr val="253BA7"/>
                </a:solidFill>
              </a:rPr>
              <a:t>Koordinátoři DTM na Vysočině</a:t>
            </a:r>
          </a:p>
          <a:p>
            <a:pPr algn="ctr" eaLnBrk="1" hangingPunct="1">
              <a:buFontTx/>
              <a:buNone/>
              <a:defRPr/>
            </a:pPr>
            <a:r>
              <a:rPr lang="cs-CZ" altLang="cs-CZ" sz="1887" b="1" i="1" dirty="0"/>
              <a:t>Ing. Martin Tejkal, Ph.D., </a:t>
            </a:r>
            <a:r>
              <a:rPr lang="cs-CZ" altLang="cs-CZ" sz="1887" i="1" dirty="0"/>
              <a:t>564 602 160, </a:t>
            </a:r>
            <a:r>
              <a:rPr lang="cs-CZ" altLang="cs-CZ" sz="1887" dirty="0">
                <a:cs typeface="Calibri Light" panose="020F0302020204030204" pitchFamily="34" charset="0"/>
                <a:hlinkClick r:id="rId2"/>
              </a:rPr>
              <a:t>tejkal.m@kr-vysocina.cz</a:t>
            </a:r>
            <a:endParaRPr lang="cs-CZ" altLang="cs-CZ" sz="1887" dirty="0">
              <a:cs typeface="Calibri Light" panose="020F030202020403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cs-CZ" altLang="cs-CZ" sz="1887" b="1" i="1" dirty="0"/>
              <a:t>Ing. Marie Smejkalová, </a:t>
            </a:r>
            <a:r>
              <a:rPr lang="cs-CZ" altLang="cs-CZ" sz="1887" i="1" dirty="0"/>
              <a:t>564 602 167, </a:t>
            </a:r>
            <a:r>
              <a:rPr lang="cs-CZ" altLang="cs-CZ" sz="1887" dirty="0">
                <a:cs typeface="Calibri Light" panose="020F0302020204030204" pitchFamily="34" charset="0"/>
                <a:hlinkClick r:id="rId3"/>
              </a:rPr>
              <a:t>Smejkalova.M@kr-vysocina.cz</a:t>
            </a:r>
            <a:endParaRPr lang="cs-CZ" altLang="cs-CZ" sz="1887" dirty="0">
              <a:cs typeface="Calibri Light" panose="020F030202020403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cs-CZ" altLang="cs-CZ" sz="754" b="1" i="1" dirty="0"/>
          </a:p>
          <a:p>
            <a:pPr algn="ctr" eaLnBrk="1" hangingPunct="1">
              <a:buFontTx/>
              <a:buNone/>
              <a:defRPr/>
            </a:pPr>
            <a:r>
              <a:rPr lang="cs-CZ" altLang="cs-CZ" sz="1696" i="1" dirty="0"/>
              <a:t>Oddělení správy GIS</a:t>
            </a:r>
          </a:p>
          <a:p>
            <a:pPr algn="ctr" eaLnBrk="1" hangingPunct="1">
              <a:buFontTx/>
              <a:buNone/>
              <a:defRPr/>
            </a:pPr>
            <a:r>
              <a:rPr lang="cs-CZ" altLang="cs-CZ" sz="1696" i="1" dirty="0"/>
              <a:t>Odbor informatiky</a:t>
            </a:r>
          </a:p>
          <a:p>
            <a:pPr algn="ctr" eaLnBrk="1" hangingPunct="1">
              <a:buFontTx/>
              <a:buNone/>
              <a:defRPr/>
            </a:pPr>
            <a:r>
              <a:rPr lang="cs-CZ" altLang="cs-CZ" sz="1696" i="1" dirty="0"/>
              <a:t>Krajský úřad Kraje Vysočina</a:t>
            </a:r>
          </a:p>
          <a:p>
            <a:pPr algn="ctr" eaLnBrk="1" hangingPunct="1">
              <a:buFontTx/>
              <a:buNone/>
              <a:defRPr/>
            </a:pPr>
            <a:endParaRPr lang="cs-CZ" altLang="cs-CZ" sz="2640" dirty="0">
              <a:solidFill>
                <a:srgbClr val="2D2D8A"/>
              </a:solidFill>
            </a:endParaRPr>
          </a:p>
        </p:txBody>
      </p:sp>
      <p:sp>
        <p:nvSpPr>
          <p:cNvPr id="27651" name="Shape 58"/>
          <p:cNvSpPr txBox="1">
            <a:spLocks/>
          </p:cNvSpPr>
          <p:nvPr/>
        </p:nvSpPr>
        <p:spPr bwMode="auto">
          <a:xfrm>
            <a:off x="1713797" y="2937208"/>
            <a:ext cx="6549846" cy="74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540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524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101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8750" indent="-101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595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315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035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755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0" algn="ctr" eaLnBrk="1" hangingPunct="1">
              <a:lnSpc>
                <a:spcPct val="125000"/>
              </a:lnSpc>
              <a:spcAft>
                <a:spcPts val="377"/>
              </a:spcAft>
              <a:buClr>
                <a:srgbClr val="25A939"/>
              </a:buClr>
              <a:buNone/>
            </a:pPr>
            <a:r>
              <a:rPr lang="cs-CZ" altLang="cs-CZ" sz="2640" b="1" u="sng">
                <a:solidFill>
                  <a:srgbClr val="0070C0"/>
                </a:solidFill>
                <a:cs typeface="Arial" panose="020B0604020202020204" pitchFamily="34" charset="0"/>
                <a:sym typeface="Arial" panose="020B0604020202020204" pitchFamily="34" charset="0"/>
                <a:hlinkClick r:id="rId4"/>
              </a:rPr>
              <a:t>https://dtm.kr-vysocina.cz</a:t>
            </a:r>
            <a:endParaRPr lang="cs-CZ" altLang="cs-CZ" sz="2640" b="1" u="sng">
              <a:solidFill>
                <a:srgbClr val="0070C0"/>
              </a:solidFill>
              <a:cs typeface="Arial" panose="020B0604020202020204" pitchFamily="34" charset="0"/>
              <a:sym typeface="Arial" panose="020B0604020202020204" pitchFamily="34" charset="0"/>
              <a:hlinkClick r:id="rId5"/>
            </a:endParaRPr>
          </a:p>
        </p:txBody>
      </p:sp>
      <p:pic>
        <p:nvPicPr>
          <p:cNvPr id="27652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27" y="2826448"/>
            <a:ext cx="1290212" cy="12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Obdélník 5"/>
          <p:cNvSpPr>
            <a:spLocks noChangeArrowheads="1"/>
          </p:cNvSpPr>
          <p:nvPr/>
        </p:nvSpPr>
        <p:spPr bwMode="auto">
          <a:xfrm>
            <a:off x="1844019" y="2558527"/>
            <a:ext cx="6449563" cy="38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cs-CZ" altLang="cs-CZ" sz="1887">
                <a:solidFill>
                  <a:srgbClr val="333333"/>
                </a:solidFill>
              </a:rPr>
              <a:t>Aktuální informace o stavu realizace k dispozici na</a:t>
            </a:r>
          </a:p>
        </p:txBody>
      </p:sp>
      <p:sp>
        <p:nvSpPr>
          <p:cNvPr id="27654" name="Obdélník 5"/>
          <p:cNvSpPr>
            <a:spLocks noChangeArrowheads="1"/>
          </p:cNvSpPr>
          <p:nvPr/>
        </p:nvSpPr>
        <p:spPr bwMode="auto">
          <a:xfrm>
            <a:off x="1844019" y="1527255"/>
            <a:ext cx="6449563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i="1">
                <a:solidFill>
                  <a:srgbClr val="333333"/>
                </a:solidFill>
              </a:rPr>
              <a:t>Děkuji za pozornost!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7792" y="1109654"/>
            <a:ext cx="6769870" cy="5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20725" indent="-45720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altLang="cs-CZ" sz="1887" dirty="0"/>
              <a:t>Digitální technická mapa (DTM)</a:t>
            </a:r>
          </a:p>
          <a:p>
            <a:pPr marL="269375" indent="-269375" eaLnBrk="1" hangingPunct="1">
              <a:lnSpc>
                <a:spcPct val="100000"/>
              </a:lnSpc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dirty="0">
                <a:solidFill>
                  <a:srgbClr val="333333"/>
                </a:solidFill>
              </a:rPr>
              <a:t>Dopravní a technická infrastruktura (</a:t>
            </a:r>
            <a:r>
              <a:rPr lang="cs-CZ" altLang="cs-CZ" sz="1696" dirty="0" smtClean="0">
                <a:solidFill>
                  <a:srgbClr val="333333"/>
                </a:solidFill>
              </a:rPr>
              <a:t>DTI</a:t>
            </a:r>
            <a:r>
              <a:rPr lang="cs-CZ" altLang="cs-CZ" sz="1696" dirty="0">
                <a:solidFill>
                  <a:srgbClr val="333333"/>
                </a:solidFill>
              </a:rPr>
              <a:t>) + polohopis (ZPS)</a:t>
            </a:r>
          </a:p>
          <a:p>
            <a:pPr marL="269375" indent="-269375" eaLnBrk="1" hangingPunct="1">
              <a:lnSpc>
                <a:spcPct val="100000"/>
              </a:lnSpc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Podrobná mapa s garantovanou přesností dat (±14cm)</a:t>
            </a:r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991" dirty="0"/>
          </a:p>
          <a:p>
            <a:pPr eaLnBrk="1" hangingPunct="1">
              <a:spcBef>
                <a:spcPct val="20000"/>
              </a:spcBef>
              <a:defRPr/>
            </a:pPr>
            <a:r>
              <a:rPr lang="cs-CZ" altLang="cs-CZ" sz="1887" dirty="0"/>
              <a:t>Jaké problémy DTM řeší?</a:t>
            </a:r>
          </a:p>
          <a:p>
            <a:pPr marL="269375" indent="-269375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Nedostupnost aktuálních dat skutečného stavu území</a:t>
            </a:r>
          </a:p>
          <a:p>
            <a:pPr marL="269375" indent="-269375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Rozhodování pouze nad katastrem</a:t>
            </a:r>
          </a:p>
          <a:p>
            <a:pPr marL="269375" indent="-269375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Rychlejší a kvalitnější stavební řízení</a:t>
            </a:r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943" dirty="0"/>
          </a:p>
          <a:p>
            <a:pPr eaLnBrk="1" hangingPunct="1">
              <a:spcBef>
                <a:spcPct val="20000"/>
              </a:spcBef>
              <a:defRPr/>
            </a:pPr>
            <a:r>
              <a:rPr lang="cs-CZ" altLang="cs-CZ" sz="1887" dirty="0"/>
              <a:t>Hlavní oblasti využití</a:t>
            </a:r>
          </a:p>
          <a:p>
            <a:pPr marL="269375" indent="-269375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Zjištění skutečného stavu v území</a:t>
            </a:r>
          </a:p>
          <a:p>
            <a:pPr marL="269375" indent="-269375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Digitalizace stavebního řízení</a:t>
            </a:r>
          </a:p>
          <a:p>
            <a:pPr marL="269375" indent="-269375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Agenda územního plánování</a:t>
            </a:r>
          </a:p>
          <a:p>
            <a:pPr marL="269375" indent="-269375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chemeClr val="tx1"/>
                </a:solidFill>
              </a:rPr>
              <a:t>Vyjádření o existenci sítí</a:t>
            </a:r>
          </a:p>
          <a:p>
            <a:pPr marL="269375" indent="-269375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Správa majetku</a:t>
            </a:r>
          </a:p>
          <a:p>
            <a:pPr marL="269375" indent="-269375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Krizové řízení</a:t>
            </a:r>
            <a:endParaRPr lang="cs-CZ" altLang="cs-CZ" sz="1791" dirty="0">
              <a:solidFill>
                <a:srgbClr val="333333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1887" b="0" dirty="0">
              <a:solidFill>
                <a:srgbClr val="333333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cs-CZ" altLang="cs-CZ" sz="1980" b="0" dirty="0">
              <a:solidFill>
                <a:srgbClr val="333333"/>
              </a:solidFill>
            </a:endParaRPr>
          </a:p>
        </p:txBody>
      </p:sp>
      <p:sp>
        <p:nvSpPr>
          <p:cNvPr id="8195" name="Obdélník 5"/>
          <p:cNvSpPr>
            <a:spLocks noChangeArrowheads="1"/>
          </p:cNvSpPr>
          <p:nvPr/>
        </p:nvSpPr>
        <p:spPr bwMode="auto">
          <a:xfrm>
            <a:off x="2600148" y="35491"/>
            <a:ext cx="6394182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Co a k čemu je DTM?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23" y="4058281"/>
            <a:ext cx="2442721" cy="209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866" y="1432959"/>
            <a:ext cx="2424760" cy="205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8" name="Obdélník 2"/>
          <p:cNvSpPr>
            <a:spLocks noChangeArrowheads="1"/>
          </p:cNvSpPr>
          <p:nvPr/>
        </p:nvSpPr>
        <p:spPr bwMode="auto">
          <a:xfrm>
            <a:off x="9318863" y="3127293"/>
            <a:ext cx="571764" cy="353302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cs-CZ" altLang="cs-CZ" sz="1696" b="1">
                <a:solidFill>
                  <a:srgbClr val="0086CE"/>
                </a:solidFill>
                <a:latin typeface="Roboto"/>
              </a:rPr>
              <a:t>DTI</a:t>
            </a:r>
          </a:p>
        </p:txBody>
      </p:sp>
      <p:sp>
        <p:nvSpPr>
          <p:cNvPr id="8199" name="Obdélník 2"/>
          <p:cNvSpPr>
            <a:spLocks noChangeArrowheads="1"/>
          </p:cNvSpPr>
          <p:nvPr/>
        </p:nvSpPr>
        <p:spPr bwMode="auto">
          <a:xfrm>
            <a:off x="4969098" y="5809497"/>
            <a:ext cx="1907047" cy="353302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cs-CZ" altLang="cs-CZ" sz="1696" b="1" dirty="0" smtClean="0">
                <a:solidFill>
                  <a:srgbClr val="0086CE"/>
                </a:solidFill>
                <a:latin typeface="Roboto"/>
              </a:rPr>
              <a:t>ZPS (polohopis)</a:t>
            </a:r>
            <a:endParaRPr lang="cs-CZ" altLang="cs-CZ" sz="1696" b="1" dirty="0">
              <a:solidFill>
                <a:srgbClr val="0086CE"/>
              </a:solidFill>
              <a:latin typeface="Roboto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866" y="4073250"/>
            <a:ext cx="2424760" cy="2068530"/>
          </a:xfrm>
          <a:prstGeom prst="rect">
            <a:avLst/>
          </a:prstGeom>
          <a:ln w="76200" cap="sq">
            <a:solidFill>
              <a:srgbClr val="25A93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201" name="Obdélník 2"/>
          <p:cNvSpPr>
            <a:spLocks noChangeArrowheads="1"/>
          </p:cNvSpPr>
          <p:nvPr/>
        </p:nvSpPr>
        <p:spPr bwMode="auto">
          <a:xfrm>
            <a:off x="9194635" y="5793032"/>
            <a:ext cx="695995" cy="353302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cs-CZ" altLang="cs-CZ" sz="1696" b="1">
                <a:solidFill>
                  <a:srgbClr val="0086CE"/>
                </a:solidFill>
                <a:latin typeface="Roboto"/>
              </a:rPr>
              <a:t>DTM</a:t>
            </a:r>
          </a:p>
        </p:txBody>
      </p:sp>
      <p:sp>
        <p:nvSpPr>
          <p:cNvPr id="8202" name="Šipka doprava 16"/>
          <p:cNvSpPr>
            <a:spLocks noChangeArrowheads="1"/>
          </p:cNvSpPr>
          <p:nvPr/>
        </p:nvSpPr>
        <p:spPr bwMode="auto">
          <a:xfrm rot="5400000">
            <a:off x="8311543" y="3452091"/>
            <a:ext cx="687015" cy="354734"/>
          </a:xfrm>
          <a:prstGeom prst="rightArrow">
            <a:avLst>
              <a:gd name="adj1" fmla="val 40870"/>
              <a:gd name="adj2" fmla="val 49987"/>
            </a:avLst>
          </a:prstGeom>
          <a:solidFill>
            <a:srgbClr val="25A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73063" indent="-373063"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cs-CZ" altLang="cs-CZ" sz="2074"/>
          </a:p>
        </p:txBody>
      </p:sp>
      <p:sp>
        <p:nvSpPr>
          <p:cNvPr id="8203" name="Šipka doprava 17"/>
          <p:cNvSpPr>
            <a:spLocks noChangeArrowheads="1"/>
          </p:cNvSpPr>
          <p:nvPr/>
        </p:nvSpPr>
        <p:spPr bwMode="auto">
          <a:xfrm>
            <a:off x="6683062" y="4930895"/>
            <a:ext cx="687015" cy="354734"/>
          </a:xfrm>
          <a:prstGeom prst="rightArrow">
            <a:avLst>
              <a:gd name="adj1" fmla="val 40870"/>
              <a:gd name="adj2" fmla="val 49987"/>
            </a:avLst>
          </a:prstGeom>
          <a:solidFill>
            <a:srgbClr val="25A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73063" indent="-373063"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cs-CZ" altLang="cs-CZ" sz="2074"/>
          </a:p>
        </p:txBody>
      </p:sp>
      <p:sp>
        <p:nvSpPr>
          <p:cNvPr id="8204" name="Obdélník 14"/>
          <p:cNvSpPr>
            <a:spLocks noChangeArrowheads="1"/>
          </p:cNvSpPr>
          <p:nvPr/>
        </p:nvSpPr>
        <p:spPr bwMode="auto">
          <a:xfrm>
            <a:off x="7145563" y="1142583"/>
            <a:ext cx="317772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320"/>
              <a:t>Vodovod, kanalizace, plyn, osvětlení, …</a:t>
            </a:r>
          </a:p>
        </p:txBody>
      </p:sp>
      <p:sp>
        <p:nvSpPr>
          <p:cNvPr id="8205" name="Obdélník 19"/>
          <p:cNvSpPr>
            <a:spLocks noChangeArrowheads="1"/>
          </p:cNvSpPr>
          <p:nvPr/>
        </p:nvSpPr>
        <p:spPr bwMode="auto">
          <a:xfrm>
            <a:off x="4259799" y="6204644"/>
            <a:ext cx="307488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320"/>
              <a:t>Budova, komunikace, chodník, plot,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bdélník 5"/>
          <p:cNvSpPr>
            <a:spLocks noChangeArrowheads="1"/>
          </p:cNvSpPr>
          <p:nvPr/>
        </p:nvSpPr>
        <p:spPr bwMode="auto">
          <a:xfrm>
            <a:off x="2835436" y="0"/>
            <a:ext cx="6772863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Jaká je budoucnost DTM?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220025" y="2556495"/>
            <a:ext cx="3812965" cy="42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457200" defTabSz="1825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3000"/>
              </a:lnSpc>
              <a:buFontTx/>
              <a:buNone/>
              <a:defRPr/>
            </a:pPr>
            <a:r>
              <a:rPr lang="cs-CZ" altLang="cs-CZ" sz="2400" b="1" dirty="0" smtClean="0">
                <a:solidFill>
                  <a:srgbClr val="FF0000"/>
                </a:solidFill>
              </a:rPr>
              <a:t>Bude platit od 1.7.2024!!!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13000"/>
              </a:lnSpc>
              <a:defRPr/>
            </a:pPr>
            <a:endParaRPr lang="cs-CZ" altLang="cs-CZ" sz="2263" dirty="0">
              <a:solidFill>
                <a:srgbClr val="333333"/>
              </a:solidFill>
            </a:endParaRPr>
          </a:p>
          <a:p>
            <a:pPr eaLnBrk="1" hangingPunct="1">
              <a:lnSpc>
                <a:spcPct val="113000"/>
              </a:lnSpc>
              <a:buFontTx/>
              <a:buNone/>
              <a:defRPr/>
            </a:pPr>
            <a:endParaRPr lang="cs-CZ" altLang="cs-CZ" sz="2263" dirty="0">
              <a:solidFill>
                <a:srgbClr val="333333"/>
              </a:solidFill>
            </a:endParaRPr>
          </a:p>
        </p:txBody>
      </p:sp>
      <p:sp>
        <p:nvSpPr>
          <p:cNvPr id="9221" name="Obdélník 1"/>
          <p:cNvSpPr>
            <a:spLocks noChangeArrowheads="1"/>
          </p:cNvSpPr>
          <p:nvPr/>
        </p:nvSpPr>
        <p:spPr bwMode="auto">
          <a:xfrm>
            <a:off x="6602237" y="1540722"/>
            <a:ext cx="2920189" cy="110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73063" indent="-373063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2074"/>
          </a:p>
        </p:txBody>
      </p:sp>
      <p:sp>
        <p:nvSpPr>
          <p:cNvPr id="9222" name="Obdélník 2"/>
          <p:cNvSpPr>
            <a:spLocks noChangeArrowheads="1"/>
          </p:cNvSpPr>
          <p:nvPr/>
        </p:nvSpPr>
        <p:spPr bwMode="auto">
          <a:xfrm rot="395593">
            <a:off x="6949487" y="1215924"/>
            <a:ext cx="2724113" cy="1465334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 marL="373063" indent="-373063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2074"/>
          </a:p>
        </p:txBody>
      </p:sp>
      <p:sp>
        <p:nvSpPr>
          <p:cNvPr id="9223" name="Rectangle 3"/>
          <p:cNvSpPr txBox="1">
            <a:spLocks noChangeArrowheads="1"/>
          </p:cNvSpPr>
          <p:nvPr/>
        </p:nvSpPr>
        <p:spPr bwMode="auto">
          <a:xfrm rot="512277">
            <a:off x="7009358" y="1617061"/>
            <a:ext cx="2547495" cy="42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457200" defTabSz="1825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3000"/>
              </a:lnSpc>
              <a:buFontTx/>
              <a:buNone/>
            </a:pPr>
            <a:r>
              <a:rPr lang="cs-CZ" altLang="cs-CZ" sz="2263" b="1" dirty="0">
                <a:solidFill>
                  <a:srgbClr val="FF0000"/>
                </a:solidFill>
              </a:rPr>
              <a:t>1. nejdůležitější stránka</a:t>
            </a:r>
            <a:endParaRPr lang="cs-CZ" altLang="cs-CZ" sz="2263" dirty="0">
              <a:solidFill>
                <a:srgbClr val="FF0000"/>
              </a:solidFill>
            </a:endParaRPr>
          </a:p>
          <a:p>
            <a:pPr eaLnBrk="1" hangingPunct="1">
              <a:lnSpc>
                <a:spcPct val="113000"/>
              </a:lnSpc>
            </a:pPr>
            <a:endParaRPr lang="cs-CZ" altLang="cs-CZ" sz="2263" dirty="0">
              <a:solidFill>
                <a:srgbClr val="FF0000"/>
              </a:solidFill>
            </a:endParaRPr>
          </a:p>
          <a:p>
            <a:pPr eaLnBrk="1" hangingPunct="1">
              <a:lnSpc>
                <a:spcPct val="113000"/>
              </a:lnSpc>
              <a:buFontTx/>
              <a:buNone/>
            </a:pPr>
            <a:endParaRPr lang="cs-CZ" altLang="cs-CZ" sz="2263" dirty="0">
              <a:solidFill>
                <a:srgbClr val="FF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20025" y="1064755"/>
            <a:ext cx="9980432" cy="522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20725" indent="-45720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altLang="cs-CZ" sz="1887" dirty="0"/>
              <a:t>Současný stav DTM v ČR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Dosud pouze větší města a některé kraje</a:t>
            </a:r>
            <a:r>
              <a:rPr lang="cs-CZ" altLang="cs-CZ" sz="1696" dirty="0">
                <a:solidFill>
                  <a:srgbClr val="333333"/>
                </a:solidFill>
              </a:rPr>
              <a:t> 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Značná odlišnost (různé modely, standardy, právní formy)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dirty="0">
                <a:solidFill>
                  <a:schemeClr val="tx1"/>
                </a:solidFill>
              </a:rPr>
              <a:t>Potřeba jednotného vedení!</a:t>
            </a:r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1696" dirty="0">
              <a:solidFill>
                <a:srgbClr val="FF0000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cs-CZ" altLang="cs-CZ" sz="943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cs-CZ" altLang="cs-CZ" sz="1696" dirty="0" smtClean="0">
                <a:solidFill>
                  <a:schemeClr val="tx1"/>
                </a:solidFill>
              </a:rPr>
              <a:t>Novelou zákona o zeměměřictví (č</a:t>
            </a:r>
            <a:r>
              <a:rPr lang="cs-CZ" altLang="cs-CZ" sz="1696" dirty="0">
                <a:solidFill>
                  <a:schemeClr val="tx1"/>
                </a:solidFill>
              </a:rPr>
              <a:t>. 47/2020 Sb</a:t>
            </a:r>
            <a:r>
              <a:rPr lang="cs-CZ" altLang="cs-CZ" sz="1696" dirty="0" smtClean="0">
                <a:solidFill>
                  <a:schemeClr val="tx1"/>
                </a:solidFill>
              </a:rPr>
              <a:t>.) dojde k:</a:t>
            </a:r>
            <a:endParaRPr lang="cs-CZ" altLang="cs-CZ" sz="1696" dirty="0">
              <a:solidFill>
                <a:srgbClr val="FF0000"/>
              </a:solidFill>
            </a:endParaRPr>
          </a:p>
          <a:p>
            <a:pPr marL="301598" indent="-34290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cs-CZ" altLang="cs-CZ" sz="1800" b="0" u="sng" dirty="0" smtClean="0">
                <a:solidFill>
                  <a:schemeClr val="tx1"/>
                </a:solidFill>
              </a:rPr>
              <a:t>Spuštění krajských Informačních systémů DTM </a:t>
            </a:r>
            <a:r>
              <a:rPr lang="cs-CZ" altLang="cs-CZ" sz="1800" b="0" u="sng" dirty="0">
                <a:solidFill>
                  <a:schemeClr val="tx1"/>
                </a:solidFill>
              </a:rPr>
              <a:t>(IS DTM) </a:t>
            </a:r>
            <a:r>
              <a:rPr lang="cs-CZ" altLang="cs-CZ" sz="1800" b="0" dirty="0" smtClean="0">
                <a:solidFill>
                  <a:schemeClr val="tx1"/>
                </a:solidFill>
              </a:rPr>
              <a:t>– provozují kraje v přenesené </a:t>
            </a:r>
            <a:r>
              <a:rPr lang="cs-CZ" altLang="cs-CZ" sz="1800" b="0" dirty="0" err="1" smtClean="0">
                <a:solidFill>
                  <a:schemeClr val="tx1"/>
                </a:solidFill>
              </a:rPr>
              <a:t>půs</a:t>
            </a:r>
            <a:r>
              <a:rPr lang="cs-CZ" altLang="cs-CZ" sz="1800" b="0" dirty="0" smtClean="0">
                <a:solidFill>
                  <a:schemeClr val="tx1"/>
                </a:solidFill>
              </a:rPr>
              <a:t>.)</a:t>
            </a:r>
            <a:endParaRPr lang="cs-CZ" altLang="cs-CZ" sz="1800" b="0" dirty="0">
              <a:solidFill>
                <a:schemeClr val="tx1"/>
              </a:solidFill>
            </a:endParaRPr>
          </a:p>
          <a:p>
            <a:pPr marL="301598" indent="-34290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cs-CZ" altLang="cs-CZ" sz="1800" b="0" u="sng" dirty="0" smtClean="0">
                <a:solidFill>
                  <a:schemeClr val="tx1"/>
                </a:solidFill>
              </a:rPr>
              <a:t>Spuštění informačního systému </a:t>
            </a:r>
            <a:r>
              <a:rPr lang="cs-CZ" altLang="cs-CZ" sz="1800" b="0" u="sng" dirty="0">
                <a:solidFill>
                  <a:schemeClr val="tx1"/>
                </a:solidFill>
              </a:rPr>
              <a:t>DMVS</a:t>
            </a:r>
            <a:r>
              <a:rPr lang="cs-CZ" altLang="cs-CZ" sz="1800" b="0" dirty="0">
                <a:solidFill>
                  <a:schemeClr val="tx1"/>
                </a:solidFill>
              </a:rPr>
              <a:t> </a:t>
            </a:r>
            <a:r>
              <a:rPr lang="cs-CZ" altLang="cs-CZ" sz="1800" b="0" dirty="0" smtClean="0">
                <a:solidFill>
                  <a:schemeClr val="tx1"/>
                </a:solidFill>
              </a:rPr>
              <a:t>(zastřešující jednotka) – provozuje ČÚZK</a:t>
            </a:r>
          </a:p>
          <a:p>
            <a:pPr marL="301598" indent="-34290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cs-CZ" altLang="cs-CZ" sz="1800" b="0" dirty="0">
                <a:solidFill>
                  <a:schemeClr val="tx1"/>
                </a:solidFill>
              </a:rPr>
              <a:t>plnění zákonné povinnosti vybraných </a:t>
            </a:r>
            <a:r>
              <a:rPr lang="cs-CZ" altLang="cs-CZ" sz="1800" b="0" dirty="0" smtClean="0">
                <a:solidFill>
                  <a:schemeClr val="tx1"/>
                </a:solidFill>
              </a:rPr>
              <a:t>subjektů (</a:t>
            </a:r>
            <a:r>
              <a:rPr lang="cs-CZ" altLang="cs-CZ" sz="1800" b="0" dirty="0">
                <a:solidFill>
                  <a:schemeClr val="tx1"/>
                </a:solidFill>
              </a:rPr>
              <a:t>stát, kraje, města/obce, správci, </a:t>
            </a:r>
            <a:r>
              <a:rPr lang="cs-CZ" altLang="cs-CZ" sz="1800" b="0" dirty="0" smtClean="0">
                <a:solidFill>
                  <a:schemeClr val="tx1"/>
                </a:solidFill>
              </a:rPr>
              <a:t>FO/PO, …) </a:t>
            </a:r>
            <a:r>
              <a:rPr lang="cs-CZ" altLang="cs-CZ" sz="1800" b="0" u="sng" dirty="0" smtClean="0">
                <a:solidFill>
                  <a:schemeClr val="tx1"/>
                </a:solidFill>
              </a:rPr>
              <a:t>zdarma předávat data </a:t>
            </a:r>
            <a:r>
              <a:rPr lang="cs-CZ" altLang="cs-CZ" sz="1800" b="0" u="sng" dirty="0">
                <a:solidFill>
                  <a:schemeClr val="tx1"/>
                </a:solidFill>
              </a:rPr>
              <a:t>zaměření DI/TI ve svém vlastnictví do DTM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cs-CZ" altLang="cs-CZ" sz="900" b="0" dirty="0" smtClean="0">
              <a:solidFill>
                <a:srgbClr val="333333"/>
              </a:solidFill>
            </a:endParaRP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>
                <a:solidFill>
                  <a:srgbClr val="333333"/>
                </a:solidFill>
              </a:rPr>
              <a:t>Definován Jednotný výměnný formát DTM (XML) pro předávání dat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 smtClean="0">
                <a:solidFill>
                  <a:srgbClr val="333333"/>
                </a:solidFill>
              </a:rPr>
              <a:t>Obsah </a:t>
            </a:r>
            <a:r>
              <a:rPr lang="cs-CZ" altLang="cs-CZ" sz="1696" b="0" dirty="0">
                <a:solidFill>
                  <a:srgbClr val="333333"/>
                </a:solidFill>
              </a:rPr>
              <a:t>DTM </a:t>
            </a:r>
            <a:r>
              <a:rPr lang="cs-CZ" altLang="cs-CZ" sz="1696" b="0" dirty="0" smtClean="0">
                <a:solidFill>
                  <a:srgbClr val="333333"/>
                </a:solidFill>
              </a:rPr>
              <a:t>upraven Vyhláškou </a:t>
            </a:r>
            <a:r>
              <a:rPr lang="cs-CZ" altLang="cs-CZ" sz="1696" b="0" dirty="0">
                <a:solidFill>
                  <a:srgbClr val="333333"/>
                </a:solidFill>
              </a:rPr>
              <a:t>č. 393/2020 Sb. (ČÚZK)</a:t>
            </a:r>
          </a:p>
          <a:p>
            <a:pPr marL="323251" indent="-323251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1696" b="0" dirty="0" smtClean="0">
                <a:solidFill>
                  <a:srgbClr val="333333"/>
                </a:solidFill>
              </a:rPr>
              <a:t>Výsledkem </a:t>
            </a:r>
            <a:r>
              <a:rPr lang="cs-CZ" altLang="cs-CZ" sz="1696" b="0" dirty="0">
                <a:solidFill>
                  <a:srgbClr val="333333"/>
                </a:solidFill>
              </a:rPr>
              <a:t>bude veřejná mapa skutečného stavu infrastruktury v území, dostupná formou </a:t>
            </a:r>
            <a:r>
              <a:rPr lang="cs-CZ" altLang="cs-CZ" sz="1696" b="0" u="sng" dirty="0">
                <a:solidFill>
                  <a:srgbClr val="333333"/>
                </a:solidFill>
              </a:rPr>
              <a:t>webové mapy</a:t>
            </a:r>
            <a:r>
              <a:rPr lang="cs-CZ" altLang="cs-CZ" sz="1696" b="0" dirty="0">
                <a:solidFill>
                  <a:srgbClr val="333333"/>
                </a:solidFill>
              </a:rPr>
              <a:t>, standardizovaných </a:t>
            </a:r>
            <a:r>
              <a:rPr lang="cs-CZ" altLang="cs-CZ" sz="1696" b="0" u="sng" dirty="0">
                <a:solidFill>
                  <a:srgbClr val="333333"/>
                </a:solidFill>
              </a:rPr>
              <a:t>prohlížecích služeb </a:t>
            </a:r>
            <a:r>
              <a:rPr lang="cs-CZ" altLang="cs-CZ" sz="1696" b="0" dirty="0">
                <a:solidFill>
                  <a:srgbClr val="333333"/>
                </a:solidFill>
              </a:rPr>
              <a:t>či </a:t>
            </a:r>
            <a:r>
              <a:rPr lang="cs-CZ" altLang="cs-CZ" sz="1696" b="0" u="sng" dirty="0">
                <a:solidFill>
                  <a:srgbClr val="333333"/>
                </a:solidFill>
              </a:rPr>
              <a:t>ke stažení </a:t>
            </a:r>
            <a:r>
              <a:rPr lang="cs-CZ" altLang="cs-CZ" sz="1696" b="0" dirty="0">
                <a:solidFill>
                  <a:srgbClr val="333333"/>
                </a:solidFill>
              </a:rPr>
              <a:t>jako </a:t>
            </a:r>
            <a:r>
              <a:rPr lang="cs-CZ" altLang="cs-CZ" sz="1696" b="0" dirty="0" err="1">
                <a:solidFill>
                  <a:srgbClr val="333333"/>
                </a:solidFill>
              </a:rPr>
              <a:t>opendata</a:t>
            </a:r>
            <a:endParaRPr lang="cs-CZ" altLang="cs-CZ" sz="1696" b="0" dirty="0">
              <a:solidFill>
                <a:srgbClr val="333333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1887" b="0" dirty="0"/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cs-CZ" altLang="cs-CZ" sz="2263" b="0" dirty="0">
              <a:solidFill>
                <a:srgbClr val="333333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cs-CZ" altLang="cs-CZ" sz="2263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3599" y="1883485"/>
            <a:ext cx="7079701" cy="444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Vývojový diagram: magnetický disk 6"/>
          <p:cNvSpPr/>
          <p:nvPr/>
        </p:nvSpPr>
        <p:spPr>
          <a:xfrm>
            <a:off x="4753731" y="3401206"/>
            <a:ext cx="311327" cy="326295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8" name="Vývojový diagram: magnetický disk 7"/>
          <p:cNvSpPr/>
          <p:nvPr/>
        </p:nvSpPr>
        <p:spPr>
          <a:xfrm>
            <a:off x="4909395" y="3892141"/>
            <a:ext cx="311327" cy="327792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9" name="Vývojový diagram: magnetický disk 8"/>
          <p:cNvSpPr/>
          <p:nvPr/>
        </p:nvSpPr>
        <p:spPr>
          <a:xfrm>
            <a:off x="5813441" y="4731830"/>
            <a:ext cx="311327" cy="327791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10" name="Vývojový diagram: magnetický disk 9"/>
          <p:cNvSpPr/>
          <p:nvPr/>
        </p:nvSpPr>
        <p:spPr>
          <a:xfrm>
            <a:off x="4428933" y="5138950"/>
            <a:ext cx="311327" cy="327791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11" name="Vývojový diagram: magnetický disk 10"/>
          <p:cNvSpPr/>
          <p:nvPr/>
        </p:nvSpPr>
        <p:spPr>
          <a:xfrm>
            <a:off x="3316836" y="3947525"/>
            <a:ext cx="311327" cy="326295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12" name="Vývojový diagram: magnetický disk 11"/>
          <p:cNvSpPr/>
          <p:nvPr/>
        </p:nvSpPr>
        <p:spPr>
          <a:xfrm>
            <a:off x="3032447" y="3038984"/>
            <a:ext cx="312824" cy="327792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13" name="Vývojový diagram: magnetický disk 12"/>
          <p:cNvSpPr/>
          <p:nvPr/>
        </p:nvSpPr>
        <p:spPr>
          <a:xfrm>
            <a:off x="4156522" y="2631864"/>
            <a:ext cx="311327" cy="327792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14" name="Vývojový diagram: magnetický disk 13"/>
          <p:cNvSpPr/>
          <p:nvPr/>
        </p:nvSpPr>
        <p:spPr>
          <a:xfrm>
            <a:off x="5419792" y="2413336"/>
            <a:ext cx="311327" cy="327792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15" name="Vývojový diagram: magnetický disk 14"/>
          <p:cNvSpPr/>
          <p:nvPr/>
        </p:nvSpPr>
        <p:spPr>
          <a:xfrm>
            <a:off x="6124764" y="3097363"/>
            <a:ext cx="312824" cy="326295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16" name="Vývojový diagram: magnetický disk 15"/>
          <p:cNvSpPr/>
          <p:nvPr/>
        </p:nvSpPr>
        <p:spPr>
          <a:xfrm>
            <a:off x="6397180" y="3944532"/>
            <a:ext cx="311327" cy="327791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17" name="Vývojový diagram: magnetický disk 16"/>
          <p:cNvSpPr/>
          <p:nvPr/>
        </p:nvSpPr>
        <p:spPr>
          <a:xfrm>
            <a:off x="6708503" y="5164391"/>
            <a:ext cx="312824" cy="327792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18" name="Vývojový diagram: magnetický disk 17"/>
          <p:cNvSpPr/>
          <p:nvPr/>
        </p:nvSpPr>
        <p:spPr>
          <a:xfrm>
            <a:off x="7323674" y="4498331"/>
            <a:ext cx="312824" cy="32928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19" name="Vývojový diagram: magnetický disk 18"/>
          <p:cNvSpPr/>
          <p:nvPr/>
        </p:nvSpPr>
        <p:spPr>
          <a:xfrm>
            <a:off x="8295078" y="4272323"/>
            <a:ext cx="311327" cy="326295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20" name="Vývojový diagram: magnetický disk 19"/>
          <p:cNvSpPr/>
          <p:nvPr/>
        </p:nvSpPr>
        <p:spPr>
          <a:xfrm>
            <a:off x="7819107" y="5192834"/>
            <a:ext cx="311327" cy="326295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sp>
        <p:nvSpPr>
          <p:cNvPr id="21" name="Vývojový diagram: magnetický disk 20"/>
          <p:cNvSpPr/>
          <p:nvPr/>
        </p:nvSpPr>
        <p:spPr>
          <a:xfrm>
            <a:off x="1121078" y="4662975"/>
            <a:ext cx="727428" cy="591222"/>
          </a:xfrm>
          <a:prstGeom prst="flowChartMagneticDisk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cs-CZ" sz="1689"/>
          </a:p>
        </p:txBody>
      </p:sp>
      <p:pic>
        <p:nvPicPr>
          <p:cNvPr id="10258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1" y="3227581"/>
            <a:ext cx="1712300" cy="15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22"/>
          <p:cNvCxnSpPr/>
          <p:nvPr/>
        </p:nvCxnSpPr>
        <p:spPr>
          <a:xfrm flipV="1">
            <a:off x="1653926" y="2316047"/>
            <a:ext cx="2890254" cy="911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1848510" y="5243720"/>
            <a:ext cx="2548991" cy="845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1" name="Obráze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0" y="3387735"/>
            <a:ext cx="1459346" cy="85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Ovál 32"/>
          <p:cNvSpPr>
            <a:spLocks noChangeArrowheads="1"/>
          </p:cNvSpPr>
          <p:nvPr/>
        </p:nvSpPr>
        <p:spPr bwMode="auto">
          <a:xfrm>
            <a:off x="127226" y="1826608"/>
            <a:ext cx="9810424" cy="4584593"/>
          </a:xfrm>
          <a:prstGeom prst="ellipse">
            <a:avLst/>
          </a:prstGeom>
          <a:noFill/>
          <a:ln w="76200">
            <a:solidFill>
              <a:srgbClr val="25A93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 marL="373063" indent="-373063"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cs-CZ" altLang="cs-CZ" sz="2074"/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3866146" y="1087202"/>
            <a:ext cx="2531030" cy="737906"/>
          </a:xfrm>
        </p:spPr>
        <p:txBody>
          <a:bodyPr vert="horz" wrap="square" lIns="75707" tIns="62094" rIns="124184" bIns="62094" numCol="1" anchor="t" anchorCtr="0" compatLnSpc="1">
            <a:prstTxWarp prst="textNoShape">
              <a:avLst/>
            </a:prstTxWarp>
          </a:bodyPr>
          <a:lstStyle/>
          <a:p>
            <a:pPr marL="0" indent="0" algn="ctr" defTabSz="938325">
              <a:buNone/>
              <a:defRPr/>
            </a:pPr>
            <a:r>
              <a:rPr lang="cs-CZ" sz="4524" b="1" dirty="0">
                <a:solidFill>
                  <a:srgbClr val="25A939"/>
                </a:solidFill>
              </a:rPr>
              <a:t>DTM ČR</a:t>
            </a:r>
          </a:p>
          <a:p>
            <a:pPr marL="257402" indent="-257402" defTabSz="938325">
              <a:defRPr/>
            </a:pPr>
            <a:endParaRPr lang="cs-CZ" sz="1696" dirty="0"/>
          </a:p>
        </p:txBody>
      </p:sp>
      <p:sp>
        <p:nvSpPr>
          <p:cNvPr id="29" name="Zástupný symbol pro obsah 2"/>
          <p:cNvSpPr>
            <a:spLocks noGrp="1"/>
          </p:cNvSpPr>
          <p:nvPr>
            <p:ph idx="1"/>
          </p:nvPr>
        </p:nvSpPr>
        <p:spPr>
          <a:xfrm>
            <a:off x="152674" y="2413336"/>
            <a:ext cx="2719623" cy="1074678"/>
          </a:xfrm>
        </p:spPr>
        <p:txBody>
          <a:bodyPr vert="horz" wrap="square" lIns="75707" tIns="62094" rIns="124184" bIns="62094" numCol="1" anchor="t" anchorCtr="0" compatLnSpc="1">
            <a:prstTxWarp prst="textNoShape">
              <a:avLst/>
            </a:prstTxWarp>
          </a:bodyPr>
          <a:lstStyle/>
          <a:p>
            <a:pPr marL="0" indent="0" algn="ctr" defTabSz="938325">
              <a:buNone/>
              <a:defRPr/>
            </a:pPr>
            <a:r>
              <a:rPr lang="cs-CZ" sz="2263" b="1" dirty="0">
                <a:solidFill>
                  <a:srgbClr val="000099"/>
                </a:solidFill>
              </a:rPr>
              <a:t>1x IS DMVS (ČÚZK)</a:t>
            </a:r>
          </a:p>
          <a:p>
            <a:pPr marL="257402" indent="-257402" defTabSz="938325">
              <a:defRPr/>
            </a:pPr>
            <a:endParaRPr lang="cs-CZ" sz="1696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606726" y="2727661"/>
            <a:ext cx="3137221" cy="731919"/>
          </a:xfrm>
        </p:spPr>
        <p:txBody>
          <a:bodyPr vert="horz" wrap="square" lIns="75707" tIns="62094" rIns="124184" bIns="62094" numCol="1" anchor="t" anchorCtr="0" compatLnSpc="1">
            <a:prstTxWarp prst="textNoShape">
              <a:avLst/>
            </a:prstTxWarp>
          </a:bodyPr>
          <a:lstStyle/>
          <a:p>
            <a:pPr marL="0" indent="0" algn="ctr" defTabSz="938325">
              <a:buNone/>
              <a:defRPr/>
            </a:pPr>
            <a:r>
              <a:rPr lang="cs-CZ" sz="2263" b="1" dirty="0">
                <a:solidFill>
                  <a:srgbClr val="FF0000"/>
                </a:solidFill>
              </a:rPr>
              <a:t>14x IS DTM</a:t>
            </a:r>
          </a:p>
          <a:p>
            <a:pPr marL="0" indent="0" algn="ctr" defTabSz="938325">
              <a:buNone/>
              <a:defRPr/>
            </a:pPr>
            <a:r>
              <a:rPr lang="cs-CZ" sz="2263" b="1" dirty="0">
                <a:solidFill>
                  <a:srgbClr val="FF0000"/>
                </a:solidFill>
              </a:rPr>
              <a:t>(kraje) + uložiště dat</a:t>
            </a:r>
          </a:p>
          <a:p>
            <a:pPr marL="257402" indent="-257402" defTabSz="938325">
              <a:defRPr/>
            </a:pPr>
            <a:endParaRPr lang="cs-CZ" sz="1696" dirty="0"/>
          </a:p>
        </p:txBody>
      </p:sp>
      <p:sp>
        <p:nvSpPr>
          <p:cNvPr id="10266" name="Obdélník 5"/>
          <p:cNvSpPr>
            <a:spLocks noChangeArrowheads="1"/>
          </p:cNvSpPr>
          <p:nvPr/>
        </p:nvSpPr>
        <p:spPr bwMode="auto">
          <a:xfrm>
            <a:off x="3064917" y="35954"/>
            <a:ext cx="7011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200" b="1" dirty="0">
                <a:solidFill>
                  <a:schemeClr val="bg1"/>
                </a:solidFill>
              </a:rPr>
              <a:t>Jak </a:t>
            </a:r>
            <a:r>
              <a:rPr lang="cs-CZ" altLang="cs-CZ" sz="3200" b="1" dirty="0" smtClean="0">
                <a:solidFill>
                  <a:schemeClr val="bg1"/>
                </a:solidFill>
              </a:rPr>
              <a:t>bude celé řešení vypadat?</a:t>
            </a:r>
            <a:endParaRPr lang="cs-CZ" alt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62" y="1064750"/>
            <a:ext cx="8283100" cy="529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Obdélník 2"/>
          <p:cNvSpPr>
            <a:spLocks noChangeArrowheads="1"/>
          </p:cNvSpPr>
          <p:nvPr/>
        </p:nvSpPr>
        <p:spPr bwMode="auto">
          <a:xfrm>
            <a:off x="1035761" y="3362285"/>
            <a:ext cx="2682204" cy="35330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1696" b="1">
                <a:solidFill>
                  <a:srgbClr val="0086CE"/>
                </a:solidFill>
                <a:latin typeface="Roboto"/>
              </a:rPr>
              <a:t>Skutečný stav (ortofoto)</a:t>
            </a:r>
          </a:p>
        </p:txBody>
      </p:sp>
      <p:sp>
        <p:nvSpPr>
          <p:cNvPr id="11268" name="Obdélník 2"/>
          <p:cNvSpPr>
            <a:spLocks noChangeArrowheads="1"/>
          </p:cNvSpPr>
          <p:nvPr/>
        </p:nvSpPr>
        <p:spPr bwMode="auto">
          <a:xfrm>
            <a:off x="5244666" y="3305408"/>
            <a:ext cx="2682204" cy="35330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1696" b="1">
                <a:solidFill>
                  <a:srgbClr val="0086CE"/>
                </a:solidFill>
                <a:latin typeface="Roboto"/>
              </a:rPr>
              <a:t>Katastr nemovitostí</a:t>
            </a:r>
          </a:p>
        </p:txBody>
      </p:sp>
      <p:sp>
        <p:nvSpPr>
          <p:cNvPr id="11269" name="Obdélník 2"/>
          <p:cNvSpPr>
            <a:spLocks noChangeArrowheads="1"/>
          </p:cNvSpPr>
          <p:nvPr/>
        </p:nvSpPr>
        <p:spPr bwMode="auto">
          <a:xfrm>
            <a:off x="1035766" y="5990605"/>
            <a:ext cx="3462019" cy="35330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1696" b="1">
                <a:solidFill>
                  <a:srgbClr val="0086CE"/>
                </a:solidFill>
                <a:latin typeface="Roboto"/>
              </a:rPr>
              <a:t>Digitální technická mapa (DTM)</a:t>
            </a:r>
          </a:p>
        </p:txBody>
      </p:sp>
      <p:sp>
        <p:nvSpPr>
          <p:cNvPr id="11270" name="Obdélník 2"/>
          <p:cNvSpPr>
            <a:spLocks noChangeArrowheads="1"/>
          </p:cNvSpPr>
          <p:nvPr/>
        </p:nvSpPr>
        <p:spPr bwMode="auto">
          <a:xfrm>
            <a:off x="5214735" y="5990605"/>
            <a:ext cx="3153685" cy="35330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1696" b="1">
                <a:solidFill>
                  <a:srgbClr val="0086CE"/>
                </a:solidFill>
                <a:latin typeface="Roboto"/>
              </a:rPr>
              <a:t>Pasport v DTM</a:t>
            </a:r>
          </a:p>
        </p:txBody>
      </p:sp>
      <p:sp>
        <p:nvSpPr>
          <p:cNvPr id="11271" name="Obdélník 5"/>
          <p:cNvSpPr>
            <a:spLocks noChangeArrowheads="1"/>
          </p:cNvSpPr>
          <p:nvPr/>
        </p:nvSpPr>
        <p:spPr bwMode="auto">
          <a:xfrm>
            <a:off x="3024882" y="40255"/>
            <a:ext cx="6449562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V čem se DTM liší od KN?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5"/>
          <p:cNvSpPr>
            <a:spLocks noChangeArrowheads="1"/>
          </p:cNvSpPr>
          <p:nvPr/>
        </p:nvSpPr>
        <p:spPr bwMode="auto">
          <a:xfrm>
            <a:off x="3528938" y="0"/>
            <a:ext cx="3598224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Co není DTM?</a:t>
            </a:r>
          </a:p>
        </p:txBody>
      </p:sp>
      <p:pic>
        <p:nvPicPr>
          <p:cNvPr id="12291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26" y="928549"/>
            <a:ext cx="7410487" cy="555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312914" y="6084887"/>
            <a:ext cx="4740337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s-CZ" sz="1600" dirty="0" smtClean="0">
                <a:solidFill>
                  <a:srgbClr val="FF0000"/>
                </a:solidFill>
                <a:latin typeface="Arial"/>
                <a:cs typeface="Arial"/>
              </a:rPr>
              <a:t>a nebude obsahovat stromy</a:t>
            </a:r>
            <a:r>
              <a:rPr lang="cs-CZ" sz="1600" dirty="0">
                <a:solidFill>
                  <a:srgbClr val="FF0000"/>
                </a:solidFill>
                <a:latin typeface="Arial"/>
                <a:cs typeface="Arial"/>
              </a:rPr>
              <a:t>, značky, lavičky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5"/>
          <p:cNvSpPr>
            <a:spLocks noChangeArrowheads="1"/>
          </p:cNvSpPr>
          <p:nvPr/>
        </p:nvSpPr>
        <p:spPr bwMode="auto">
          <a:xfrm>
            <a:off x="2808858" y="-24479"/>
            <a:ext cx="7989734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>
                <a:solidFill>
                  <a:schemeClr val="bg1"/>
                </a:solidFill>
              </a:rPr>
              <a:t>Jaké povinnosti vzniknou obci?</a:t>
            </a:r>
          </a:p>
        </p:txBody>
      </p:sp>
      <p:sp>
        <p:nvSpPr>
          <p:cNvPr id="5" name="Obdélník 4"/>
          <p:cNvSpPr/>
          <p:nvPr/>
        </p:nvSpPr>
        <p:spPr>
          <a:xfrm>
            <a:off x="360823" y="1188911"/>
            <a:ext cx="6666527" cy="306801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altLang="cs-CZ" sz="2074" b="1" dirty="0" smtClean="0">
                <a:solidFill>
                  <a:srgbClr val="25A939"/>
                </a:solidFill>
              </a:rPr>
              <a:t>Dle platné legislativy vzniká obci několik povinností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altLang="cs-CZ" sz="1696" b="1" dirty="0" smtClean="0">
                <a:cs typeface="Calibri" panose="020F0502020204030204" pitchFamily="34" charset="0"/>
              </a:rPr>
              <a:t>provést registraci obce do </a:t>
            </a:r>
            <a:r>
              <a:rPr lang="cs-CZ" altLang="cs-CZ" sz="1696" b="1" dirty="0">
                <a:cs typeface="Calibri" panose="020F0502020204030204" pitchFamily="34" charset="0"/>
              </a:rPr>
              <a:t>Portálu vlastníků, správců a provozovatelů technické a dopravní infrastruktury (IS DMVS) </a:t>
            </a:r>
            <a:r>
              <a:rPr lang="cs-CZ" altLang="cs-CZ" sz="1696" dirty="0" smtClean="0">
                <a:cs typeface="Calibri" panose="020F0502020204030204" pitchFamily="34" charset="0"/>
              </a:rPr>
              <a:t>na </a:t>
            </a:r>
            <a:r>
              <a:rPr lang="cs-CZ" altLang="cs-CZ" sz="1696" dirty="0">
                <a:cs typeface="Calibri" panose="020F0502020204030204" pitchFamily="34" charset="0"/>
                <a:hlinkClick r:id="rId2"/>
              </a:rPr>
              <a:t>https://</a:t>
            </a:r>
            <a:r>
              <a:rPr lang="cs-CZ" altLang="cs-CZ" sz="1696" dirty="0" smtClean="0">
                <a:cs typeface="Calibri" panose="020F0502020204030204" pitchFamily="34" charset="0"/>
                <a:hlinkClick r:id="rId2"/>
              </a:rPr>
              <a:t>dmvs.cuzk.gov.cz/portal</a:t>
            </a:r>
            <a:r>
              <a:rPr lang="cs-CZ" altLang="cs-CZ" sz="1696" dirty="0" smtClean="0">
                <a:cs typeface="Calibri" panose="020F0502020204030204" pitchFamily="34" charset="0"/>
              </a:rPr>
              <a:t> </a:t>
            </a:r>
            <a:r>
              <a:rPr lang="cs-CZ" altLang="cs-CZ" sz="1696" dirty="0">
                <a:cs typeface="Calibri" panose="020F0502020204030204" pitchFamily="34" charset="0"/>
              </a:rPr>
              <a:t>(</a:t>
            </a:r>
            <a:r>
              <a:rPr lang="cs-CZ" altLang="cs-CZ" sz="1696" dirty="0" smtClean="0">
                <a:solidFill>
                  <a:srgbClr val="FF0000"/>
                </a:solidFill>
                <a:cs typeface="Calibri" panose="020F0502020204030204" pitchFamily="34" charset="0"/>
              </a:rPr>
              <a:t>31% </a:t>
            </a:r>
            <a:r>
              <a:rPr lang="cs-CZ" altLang="cs-CZ" sz="1696" dirty="0" smtClean="0">
                <a:solidFill>
                  <a:srgbClr val="FF0000"/>
                </a:solidFill>
                <a:cs typeface="Calibri" panose="020F0502020204030204" pitchFamily="34" charset="0"/>
              </a:rPr>
              <a:t>obcí stále není</a:t>
            </a:r>
            <a:r>
              <a:rPr lang="cs-CZ" altLang="cs-CZ" sz="1696" dirty="0" smtClean="0"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cs-CZ" altLang="cs-CZ" sz="1000" b="1" dirty="0" smtClean="0"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s-CZ" altLang="cs-CZ" sz="1696" b="1" dirty="0" smtClean="0">
                <a:cs typeface="Calibri" panose="020F0502020204030204" pitchFamily="34" charset="0"/>
              </a:rPr>
              <a:t>předat do krajské DTM </a:t>
            </a:r>
            <a:r>
              <a:rPr lang="cs-CZ" altLang="cs-CZ" sz="1696" b="1" u="sng" dirty="0" smtClean="0">
                <a:cs typeface="Calibri" panose="020F0502020204030204" pitchFamily="34" charset="0"/>
              </a:rPr>
              <a:t>existující </a:t>
            </a:r>
            <a:r>
              <a:rPr lang="cs-CZ" altLang="cs-CZ" sz="1696" b="1" u="sng" dirty="0">
                <a:cs typeface="Calibri" panose="020F0502020204030204" pitchFamily="34" charset="0"/>
              </a:rPr>
              <a:t>data </a:t>
            </a:r>
            <a:r>
              <a:rPr lang="cs-CZ" altLang="cs-CZ" sz="1696" b="1" u="sng" dirty="0" smtClean="0">
                <a:cs typeface="Calibri" panose="020F0502020204030204" pitchFamily="34" charset="0"/>
              </a:rPr>
              <a:t>zaměření DTI</a:t>
            </a:r>
            <a:r>
              <a:rPr lang="cs-CZ" altLang="cs-CZ" sz="1696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cs-CZ" altLang="cs-CZ" sz="1696" b="1" dirty="0" smtClean="0">
                <a:cs typeface="Calibri" panose="020F0502020204030204" pitchFamily="34" charset="0"/>
              </a:rPr>
              <a:t>obce</a:t>
            </a:r>
            <a:r>
              <a:rPr lang="cs-CZ" altLang="cs-CZ" sz="1696" dirty="0" smtClean="0">
                <a:cs typeface="Calibri" panose="020F0502020204030204" pitchFamily="34" charset="0"/>
              </a:rPr>
              <a:t> (pokud z dotační výzvy nezajistil kraj), po </a:t>
            </a:r>
            <a:r>
              <a:rPr lang="cs-CZ" altLang="cs-CZ" sz="1696" dirty="0">
                <a:cs typeface="Calibri" panose="020F0502020204030204" pitchFamily="34" charset="0"/>
              </a:rPr>
              <a:t>spuštění </a:t>
            </a:r>
            <a:r>
              <a:rPr lang="cs-CZ" altLang="cs-CZ" sz="1696" dirty="0" smtClean="0">
                <a:cs typeface="Calibri" panose="020F0502020204030204" pitchFamily="34" charset="0"/>
              </a:rPr>
              <a:t>krajské DTM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cs-CZ" altLang="cs-CZ" sz="1000" b="1" dirty="0" smtClean="0"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s-CZ" altLang="cs-CZ" sz="1696" b="1" dirty="0" smtClean="0">
                <a:cs typeface="Calibri" panose="020F0502020204030204" pitchFamily="34" charset="0"/>
              </a:rPr>
              <a:t>plnit </a:t>
            </a:r>
            <a:r>
              <a:rPr lang="cs-CZ" altLang="cs-CZ" sz="1696" b="1" dirty="0">
                <a:cs typeface="Calibri" panose="020F0502020204030204" pitchFamily="34" charset="0"/>
              </a:rPr>
              <a:t>roli editora </a:t>
            </a:r>
            <a:r>
              <a:rPr lang="cs-CZ" altLang="cs-CZ" sz="1696" b="1" dirty="0" smtClean="0">
                <a:cs typeface="Calibri" panose="020F0502020204030204" pitchFamily="34" charset="0"/>
              </a:rPr>
              <a:t>DTI </a:t>
            </a:r>
            <a:r>
              <a:rPr lang="cs-CZ" altLang="cs-CZ" sz="1696" b="1" dirty="0">
                <a:cs typeface="Calibri" panose="020F0502020204030204" pitchFamily="34" charset="0"/>
              </a:rPr>
              <a:t>ve svém </a:t>
            </a:r>
            <a:r>
              <a:rPr lang="cs-CZ" altLang="cs-CZ" sz="1696" b="1" dirty="0" smtClean="0">
                <a:cs typeface="Calibri" panose="020F0502020204030204" pitchFamily="34" charset="0"/>
              </a:rPr>
              <a:t>vlastnictví</a:t>
            </a:r>
            <a:r>
              <a:rPr lang="cs-CZ" altLang="cs-CZ" sz="1400" dirty="0" smtClean="0">
                <a:cs typeface="Calibri" panose="020F0502020204030204" pitchFamily="34" charset="0"/>
              </a:rPr>
              <a:t>*, </a:t>
            </a:r>
            <a:r>
              <a:rPr lang="cs-CZ" altLang="cs-CZ" sz="1696" dirty="0" smtClean="0">
                <a:cs typeface="Calibri" panose="020F0502020204030204" pitchFamily="34" charset="0"/>
              </a:rPr>
              <a:t>konkrétně pak</a:t>
            </a:r>
            <a:endParaRPr lang="cs-CZ" altLang="cs-CZ" sz="1696" dirty="0">
              <a:cs typeface="Calibri" panose="020F0502020204030204" pitchFamily="34" charset="0"/>
            </a:endParaRPr>
          </a:p>
          <a:p>
            <a:pPr marL="1085850" lvl="1" indent="-342900">
              <a:buFont typeface="+mj-lt"/>
              <a:buAutoNum type="alphaLcParenR"/>
              <a:defRPr/>
            </a:pPr>
            <a:r>
              <a:rPr lang="cs-CZ" altLang="cs-CZ" sz="1696" dirty="0" smtClean="0">
                <a:cs typeface="Calibri" panose="020F0502020204030204" pitchFamily="34" charset="0"/>
              </a:rPr>
              <a:t>předávat do DTM </a:t>
            </a:r>
            <a:r>
              <a:rPr lang="cs-CZ" altLang="cs-CZ" sz="1696" u="sng" dirty="0" smtClean="0">
                <a:cs typeface="Calibri" panose="020F0502020204030204" pitchFamily="34" charset="0"/>
              </a:rPr>
              <a:t>nová data zaměření DTI</a:t>
            </a:r>
            <a:r>
              <a:rPr lang="cs-CZ" altLang="cs-CZ" sz="1696" dirty="0" smtClean="0">
                <a:cs typeface="Calibri" panose="020F0502020204030204" pitchFamily="34" charset="0"/>
              </a:rPr>
              <a:t> po 1.7.2024</a:t>
            </a:r>
            <a:r>
              <a:rPr lang="cs-CZ" altLang="cs-CZ" sz="1400" dirty="0" smtClean="0">
                <a:cs typeface="Calibri" panose="020F0502020204030204" pitchFamily="34" charset="0"/>
              </a:rPr>
              <a:t>**</a:t>
            </a:r>
          </a:p>
          <a:p>
            <a:pPr marL="1085850" lvl="1" indent="-342900">
              <a:buFont typeface="+mj-lt"/>
              <a:buAutoNum type="alphaLcParenR"/>
              <a:defRPr/>
            </a:pPr>
            <a:r>
              <a:rPr lang="cs-CZ" altLang="cs-CZ" sz="1696" dirty="0" smtClean="0">
                <a:cs typeface="Calibri" panose="020F0502020204030204" pitchFamily="34" charset="0"/>
              </a:rPr>
              <a:t>editor ručí </a:t>
            </a:r>
            <a:r>
              <a:rPr lang="cs-CZ" altLang="cs-CZ" sz="1696" dirty="0">
                <a:cs typeface="Calibri" panose="020F0502020204030204" pitchFamily="34" charset="0"/>
              </a:rPr>
              <a:t>za </a:t>
            </a:r>
            <a:r>
              <a:rPr lang="cs-CZ" altLang="cs-CZ" sz="1696" dirty="0" smtClean="0">
                <a:cs typeface="Calibri" panose="020F0502020204030204" pitchFamily="34" charset="0"/>
              </a:rPr>
              <a:t>správnost</a:t>
            </a:r>
            <a:r>
              <a:rPr lang="cs-CZ" altLang="cs-CZ" sz="1696" dirty="0">
                <a:cs typeface="Calibri" panose="020F0502020204030204" pitchFamily="34" charset="0"/>
              </a:rPr>
              <a:t>, </a:t>
            </a:r>
            <a:r>
              <a:rPr lang="cs-CZ" altLang="cs-CZ" sz="1696" dirty="0" smtClean="0">
                <a:cs typeface="Calibri" panose="020F0502020204030204" pitchFamily="34" charset="0"/>
              </a:rPr>
              <a:t>aktuálnost a předání dat</a:t>
            </a:r>
          </a:p>
          <a:p>
            <a:pPr marL="269375" indent="-269375">
              <a:buFont typeface="Courier New" panose="02070309020205020404" pitchFamily="49" charset="0"/>
              <a:buChar char="o"/>
              <a:defRPr/>
            </a:pPr>
            <a:endParaRPr lang="cs-CZ" altLang="cs-CZ" sz="1696" dirty="0"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2634" y="5868863"/>
            <a:ext cx="8202887" cy="440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cs-CZ" altLang="cs-CZ" sz="2263" b="1" dirty="0">
                <a:solidFill>
                  <a:srgbClr val="000099"/>
                </a:solidFill>
                <a:latin typeface="+mn-lt"/>
              </a:rPr>
              <a:t>Stejné povinnosti mají i ostatní vlastníci DTI, včetně krajů!</a:t>
            </a: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 rot="395593">
            <a:off x="7283070" y="1186277"/>
            <a:ext cx="2724113" cy="146383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 marL="373063" indent="-373063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2074"/>
          </a:p>
        </p:txBody>
      </p:sp>
      <p:sp>
        <p:nvSpPr>
          <p:cNvPr id="13318" name="Rectangle 3"/>
          <p:cNvSpPr txBox="1">
            <a:spLocks noChangeArrowheads="1"/>
          </p:cNvSpPr>
          <p:nvPr/>
        </p:nvSpPr>
        <p:spPr bwMode="auto">
          <a:xfrm rot="512277">
            <a:off x="7342941" y="1585913"/>
            <a:ext cx="2547495" cy="42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825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457200" defTabSz="1825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263525" defTabSz="1825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00338" indent="-228600" defTabSz="1825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75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147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719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9138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3000"/>
              </a:lnSpc>
              <a:buFontTx/>
              <a:buNone/>
            </a:pPr>
            <a:r>
              <a:rPr lang="cs-CZ" altLang="cs-CZ" sz="2263" b="1" dirty="0">
                <a:solidFill>
                  <a:srgbClr val="FF0000"/>
                </a:solidFill>
              </a:rPr>
              <a:t>2. nejdůležitější stránka</a:t>
            </a:r>
            <a:endParaRPr lang="cs-CZ" altLang="cs-CZ" sz="2263" dirty="0">
              <a:solidFill>
                <a:srgbClr val="FF0000"/>
              </a:solidFill>
            </a:endParaRPr>
          </a:p>
          <a:p>
            <a:pPr eaLnBrk="1" hangingPunct="1">
              <a:lnSpc>
                <a:spcPct val="113000"/>
              </a:lnSpc>
            </a:pPr>
            <a:endParaRPr lang="cs-CZ" altLang="cs-CZ" sz="2263" dirty="0">
              <a:solidFill>
                <a:srgbClr val="FF0000"/>
              </a:solidFill>
            </a:endParaRPr>
          </a:p>
          <a:p>
            <a:pPr eaLnBrk="1" hangingPunct="1">
              <a:lnSpc>
                <a:spcPct val="113000"/>
              </a:lnSpc>
              <a:buFontTx/>
              <a:buNone/>
            </a:pPr>
            <a:endParaRPr lang="cs-CZ" altLang="cs-CZ" sz="2263" dirty="0">
              <a:solidFill>
                <a:srgbClr val="FF0000"/>
              </a:solidFill>
            </a:endParaRPr>
          </a:p>
        </p:txBody>
      </p:sp>
      <p:sp>
        <p:nvSpPr>
          <p:cNvPr id="13319" name="Obdélník 8"/>
          <p:cNvSpPr>
            <a:spLocks noChangeArrowheads="1"/>
          </p:cNvSpPr>
          <p:nvPr/>
        </p:nvSpPr>
        <p:spPr bwMode="auto">
          <a:xfrm>
            <a:off x="648618" y="4365173"/>
            <a:ext cx="900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cs-CZ" altLang="cs-CZ" sz="1600" dirty="0" smtClean="0">
                <a:cs typeface="Calibri" panose="020F0502020204030204" pitchFamily="34" charset="0"/>
              </a:rPr>
              <a:t>*  výkonem role </a:t>
            </a:r>
            <a:r>
              <a:rPr lang="cs-CZ" altLang="cs-CZ" sz="1600" dirty="0">
                <a:cs typeface="Calibri" panose="020F0502020204030204" pitchFamily="34" charset="0"/>
              </a:rPr>
              <a:t>lze </a:t>
            </a:r>
            <a:r>
              <a:rPr lang="cs-CZ" altLang="cs-CZ" sz="1600" u="sng" dirty="0" smtClean="0">
                <a:cs typeface="Calibri" panose="020F0502020204030204" pitchFamily="34" charset="0"/>
              </a:rPr>
              <a:t>písemně</a:t>
            </a:r>
            <a:r>
              <a:rPr lang="cs-CZ" altLang="cs-CZ" sz="1600" dirty="0" smtClean="0">
                <a:cs typeface="Calibri" panose="020F0502020204030204" pitchFamily="34" charset="0"/>
              </a:rPr>
              <a:t> </a:t>
            </a:r>
            <a:r>
              <a:rPr lang="cs-CZ" altLang="cs-CZ" sz="1600" dirty="0">
                <a:cs typeface="Calibri" panose="020F0502020204030204" pitchFamily="34" charset="0"/>
              </a:rPr>
              <a:t>pověřit i jiný </a:t>
            </a:r>
            <a:r>
              <a:rPr lang="cs-CZ" altLang="cs-CZ" sz="1600" dirty="0" smtClean="0">
                <a:cs typeface="Calibri" panose="020F0502020204030204" pitchFamily="34" charset="0"/>
              </a:rPr>
              <a:t>subjekt(y), např</a:t>
            </a:r>
            <a:r>
              <a:rPr lang="cs-CZ" altLang="cs-CZ" sz="1600" dirty="0">
                <a:cs typeface="Calibri" panose="020F0502020204030204" pitchFamily="34" charset="0"/>
              </a:rPr>
              <a:t>. </a:t>
            </a:r>
            <a:r>
              <a:rPr lang="cs-CZ" altLang="cs-CZ" sz="1600" dirty="0" smtClean="0">
                <a:cs typeface="Calibri" panose="020F0502020204030204" pitchFamily="34" charset="0"/>
              </a:rPr>
              <a:t>firmu, správce (předpoklad dobrého     </a:t>
            </a:r>
          </a:p>
          <a:p>
            <a:pPr marL="0" indent="0">
              <a:defRPr/>
            </a:pPr>
            <a:r>
              <a:rPr lang="cs-CZ" altLang="cs-CZ" sz="1600" dirty="0" smtClean="0">
                <a:cs typeface="Calibri" panose="020F0502020204030204" pitchFamily="34" charset="0"/>
              </a:rPr>
              <a:t>    povědomí o DTI)</a:t>
            </a:r>
          </a:p>
          <a:p>
            <a:pPr marL="0" indent="0">
              <a:defRPr/>
            </a:pPr>
            <a:r>
              <a:rPr lang="cs-CZ" altLang="cs-CZ" sz="1600" dirty="0" smtClean="0">
                <a:cs typeface="Calibri" panose="020F0502020204030204" pitchFamily="34" charset="0"/>
              </a:rPr>
              <a:t>    k výkonu je nutné mít k dispozici odpovídající SW/webový nástroj (kontrola a předávání dat)</a:t>
            </a:r>
          </a:p>
          <a:p>
            <a:pPr marL="0" indent="0">
              <a:defRPr/>
            </a:pPr>
            <a:endParaRPr lang="cs-CZ" altLang="cs-CZ" sz="1600" dirty="0" smtClean="0"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cs-CZ" altLang="cs-CZ" sz="1600" dirty="0" smtClean="0">
                <a:cs typeface="Calibri" panose="020F0502020204030204" pitchFamily="34" charset="0"/>
              </a:rPr>
              <a:t>** komunikovat s dostatečným předstihem s geodety požadavek na předání dat v JVF DTM</a:t>
            </a:r>
            <a:endParaRPr lang="cs-CZ" altLang="cs-CZ" sz="1600" dirty="0"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959607" y="3424868"/>
            <a:ext cx="3138577" cy="90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altLang="cs-CZ" sz="1600" i="1" dirty="0" smtClean="0"/>
              <a:t>Podrobněji </a:t>
            </a:r>
            <a:r>
              <a:rPr lang="cs-CZ" altLang="cs-CZ" sz="1600" i="1" dirty="0"/>
              <a:t>na </a:t>
            </a:r>
            <a:endParaRPr lang="cs-CZ" altLang="cs-CZ" sz="1600" i="1" dirty="0" smtClean="0"/>
          </a:p>
          <a:p>
            <a:pPr algn="r"/>
            <a:r>
              <a:rPr lang="cs-CZ" altLang="cs-CZ" sz="1600" i="1" dirty="0" smtClean="0">
                <a:hlinkClick r:id="rId3"/>
              </a:rPr>
              <a:t>https</a:t>
            </a:r>
            <a:r>
              <a:rPr lang="cs-CZ" altLang="cs-CZ" sz="1600" i="1" dirty="0">
                <a:hlinkClick r:id="rId3"/>
              </a:rPr>
              <a:t>://</a:t>
            </a:r>
            <a:r>
              <a:rPr lang="cs-CZ" altLang="cs-CZ" sz="1600" i="1" dirty="0" smtClean="0">
                <a:hlinkClick r:id="rId3"/>
              </a:rPr>
              <a:t>www.cuzk.cz/dmvs/obce</a:t>
            </a:r>
            <a:endParaRPr lang="cs-CZ" altLang="cs-CZ" sz="1600" i="1" dirty="0" smtClean="0"/>
          </a:p>
          <a:p>
            <a:pPr algn="r"/>
            <a:endParaRPr lang="cs-CZ" altLang="cs-CZ" sz="2074" b="1" dirty="0">
              <a:solidFill>
                <a:srgbClr val="25A9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957" indent="-267909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124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7172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8220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69269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17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1365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62413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E72618-A658-4CB4-A63E-75230C5E14CA}" type="datetime1">
              <a:rPr lang="cs-CZ" altLang="cs-CZ" sz="1320">
                <a:solidFill>
                  <a:schemeClr val="bg2"/>
                </a:solidFill>
              </a:rPr>
              <a:pPr/>
              <a:t>23.05.2024</a:t>
            </a:fld>
            <a:endParaRPr lang="cs-CZ" altLang="cs-CZ" sz="1320">
              <a:solidFill>
                <a:schemeClr val="bg2"/>
              </a:solidFill>
            </a:endParaRPr>
          </a:p>
        </p:txBody>
      </p:sp>
      <p:sp>
        <p:nvSpPr>
          <p:cNvPr id="16387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957" indent="-267909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124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7172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8220" indent="-214028"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69269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17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1365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62413" indent="-214028" eaLnBrk="0" fontAlgn="base" hangingPunct="0">
              <a:spcBef>
                <a:spcPct val="0"/>
              </a:spcBef>
              <a:spcAft>
                <a:spcPct val="0"/>
              </a:spcAft>
              <a:defRPr sz="207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63A18B-A6D4-4FFC-A092-4D1505357F00}" type="slidenum">
              <a:rPr lang="cs-CZ" altLang="cs-CZ" sz="1320">
                <a:solidFill>
                  <a:schemeClr val="bg2"/>
                </a:solidFill>
              </a:rPr>
              <a:pPr/>
              <a:t>9</a:t>
            </a:fld>
            <a:endParaRPr lang="cs-CZ" altLang="cs-CZ" sz="1320">
              <a:solidFill>
                <a:schemeClr val="bg2"/>
              </a:solidFill>
            </a:endParaRPr>
          </a:p>
        </p:txBody>
      </p:sp>
      <p:pic>
        <p:nvPicPr>
          <p:cNvPr id="1638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8" y="828303"/>
            <a:ext cx="7965780" cy="519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bdélník 5"/>
          <p:cNvSpPr>
            <a:spLocks noChangeArrowheads="1"/>
          </p:cNvSpPr>
          <p:nvPr/>
        </p:nvSpPr>
        <p:spPr bwMode="auto">
          <a:xfrm>
            <a:off x="3384922" y="0"/>
            <a:ext cx="6408712" cy="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394" b="1" dirty="0" smtClean="0">
                <a:solidFill>
                  <a:schemeClr val="bg1"/>
                </a:solidFill>
              </a:rPr>
              <a:t>Co a k čemu je Portál DMVS?</a:t>
            </a:r>
            <a:endParaRPr lang="cs-CZ" altLang="cs-CZ" sz="3394" b="1" dirty="0">
              <a:solidFill>
                <a:schemeClr val="bg1"/>
              </a:solidFill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auto">
          <a:xfrm>
            <a:off x="1656730" y="6062125"/>
            <a:ext cx="672972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640" dirty="0" smtClean="0"/>
              <a:t>Spuštění a oslovení subjektů v červnu 2023</a:t>
            </a:r>
            <a:endParaRPr lang="cs-CZ" altLang="cs-CZ" sz="2640" dirty="0"/>
          </a:p>
        </p:txBody>
      </p:sp>
      <p:sp>
        <p:nvSpPr>
          <p:cNvPr id="2" name="Ovál 1"/>
          <p:cNvSpPr/>
          <p:nvPr/>
        </p:nvSpPr>
        <p:spPr bwMode="auto">
          <a:xfrm>
            <a:off x="2540148" y="1908423"/>
            <a:ext cx="1689548" cy="21602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1A1A93D06E574C960A6D7E98135716" ma:contentTypeVersion="7" ma:contentTypeDescription="Vytvoří nový dokument" ma:contentTypeScope="" ma:versionID="16c3e9ef49241dd7bc40c75dc2d1a636">
  <xsd:schema xmlns:xsd="http://www.w3.org/2001/XMLSchema" xmlns:xs="http://www.w3.org/2001/XMLSchema" xmlns:p="http://schemas.microsoft.com/office/2006/metadata/properties" xmlns:ns2="ad0a1802-d40a-4fae-a083-bd919e9592b2" xmlns:ns3="552c9eae-b457-430e-aa69-c3e45868fffa" targetNamespace="http://schemas.microsoft.com/office/2006/metadata/properties" ma:root="true" ma:fieldsID="f9acf577af86c4fbe6687d03bb7d463b" ns2:_="" ns3:_="">
    <xsd:import namespace="ad0a1802-d40a-4fae-a083-bd919e9592b2"/>
    <xsd:import namespace="552c9eae-b457-430e-aa69-c3e45868fffa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2:Popis_x0020_dokumentu" minOccurs="0"/>
                <xsd:element ref="ns2:Barva"/>
                <xsd:element ref="ns2:Vlastn_x00ed_k_x0020__x0161_ablony" minOccurs="0"/>
                <xsd:element ref="ns2:Datum_x0020_vyd_x00e1_n_x00ed__x0020_verze"/>
                <xsd:element ref="ns2:Vnit_x0159_n_x00ed__x0020_p_x0159_edpisy_x0020__x002d__x0020_p_x0159__x00ed_loha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a1802-d40a-4fae-a083-bd919e9592b2" elementFormDefault="qualified">
    <xsd:import namespace="http://schemas.microsoft.com/office/2006/documentManagement/types"/>
    <xsd:import namespace="http://schemas.microsoft.com/office/infopath/2007/PartnerControls"/>
    <xsd:element name="Kategorie" ma:index="2" nillable="true" ma:displayName="Kategorie" ma:default="Radní" ma:format="Dropdown" ma:internalName="Kategorie">
      <xsd:simpleType>
        <xsd:restriction base="dms:Choice">
          <xsd:enumeration value="Šablona odboru"/>
          <xsd:enumeration value="Zastupitelstvo"/>
          <xsd:enumeration value="Radní"/>
          <xsd:enumeration value="Prezentace"/>
          <xsd:enumeration value="Vysočina náš domov"/>
          <xsd:enumeration value="Personální záležitosti"/>
          <xsd:enumeration value="Pracovní týmy"/>
          <xsd:enumeration value="Legislativní návrh"/>
          <xsd:enumeration value="Archiv"/>
          <xsd:enumeration value="Speciální"/>
          <xsd:enumeration value="Kontrolní činnost"/>
          <xsd:enumeration value="Vnitřní předpisy - příloha"/>
          <xsd:enumeration value="Fond Vysočiny"/>
          <xsd:enumeration value="Formuláře ostatní"/>
          <xsd:enumeration value="Cedule"/>
          <xsd:enumeration value="Pokladní operace"/>
          <xsd:enumeration value="Majetková evidence"/>
        </xsd:restriction>
      </xsd:simpleType>
    </xsd:element>
    <xsd:element name="Popis_x0020_dokumentu" ma:index="3" nillable="true" ma:displayName="Popis dokumentu" ma:internalName="Popis_x0020_dokumentu">
      <xsd:simpleType>
        <xsd:restriction base="dms:Text">
          <xsd:maxLength value="200"/>
        </xsd:restriction>
      </xsd:simpleType>
    </xsd:element>
    <xsd:element name="Barva" ma:index="4" ma:displayName="Barva" ma:default="Černobílá" ma:format="Dropdown" ma:internalName="Barva">
      <xsd:simpleType>
        <xsd:restriction base="dms:Choice">
          <xsd:enumeration value="Černobílá"/>
          <xsd:enumeration value="Barevná"/>
        </xsd:restriction>
      </xsd:simpleType>
    </xsd:element>
    <xsd:element name="Vlastn_x00ed_k_x0020__x0161_ablony" ma:index="5" nillable="true" ma:displayName="Vlastník šablony" ma:default="OPHS" ma:format="Dropdown" ma:internalName="Vlastn_x00ed_k_x0020__x0161_ablony">
      <xsd:simpleType>
        <xsd:restriction base="dms:Choice">
          <xsd:enumeration value="OPHS"/>
          <xsd:enumeration value="OAPR"/>
          <xsd:enumeration value="Reditel"/>
          <xsd:enumeration value="Sekční ředitelé"/>
          <xsd:enumeration value="OddPKZU"/>
          <xsd:enumeration value="OSH"/>
          <xsd:enumeration value="OM"/>
          <xsd:enumeration value="OE"/>
          <xsd:enumeration value="OK"/>
          <xsd:enumeration value="ODSH"/>
          <xsd:enumeration value="OKPPCR"/>
          <xsd:enumeration value="ORR"/>
          <xsd:enumeration value="OSV"/>
          <xsd:enumeration value="OSMS"/>
          <xsd:enumeration value="OUPSR"/>
          <xsd:enumeration value="OZ"/>
          <xsd:enumeration value="OŽPZ"/>
          <xsd:enumeration value="OddIA"/>
          <xsd:enumeration value="OddOSC"/>
          <xsd:enumeration value="OddVK"/>
          <xsd:enumeration value="OI"/>
        </xsd:restriction>
      </xsd:simpleType>
    </xsd:element>
    <xsd:element name="Datum_x0020_vyd_x00e1_n_x00ed__x0020_verze" ma:index="6" ma:displayName="Datum vydání verze" ma:default="2019-01-01T00:00:00Z" ma:format="DateOnly" ma:internalName="Datum_x0020_vyd_x00e1_n_x00ed__x0020_verze">
      <xsd:simpleType>
        <xsd:restriction base="dms:DateTime"/>
      </xsd:simpleType>
    </xsd:element>
    <xsd:element name="Vnit_x0159_n_x00ed__x0020_p_x0159_edpisy_x0020__x002d__x0020_p_x0159__x00ed_loha" ma:index="13" nillable="true" ma:displayName="Vnitřní předpisy - příloha" ma:default="0" ma:internalName="Vnit_x0159_n_x00ed__x0020_p_x0159_edpisy_x0020__x002d__x0020_p_x0159__x00ed_loh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c9eae-b457-430e-aa69-c3e45868f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 obsahu"/>
        <xsd:element ref="dc:title" minOccurs="0" maxOccurs="1" ma:index="1" ma:displayName="Podkategori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rva xmlns="ad0a1802-d40a-4fae-a083-bd919e9592b2">Barevná</Barva>
    <Kategorie xmlns="ad0a1802-d40a-4fae-a083-bd919e9592b2">Prezentace</Kategorie>
    <Vnit_x0159_n_x00ed__x0020_p_x0159_edpisy_x0020__x002d__x0020_p_x0159__x00ed_loha xmlns="ad0a1802-d40a-4fae-a083-bd919e9592b2">false</Vnit_x0159_n_x00ed__x0020_p_x0159_edpisy_x0020__x002d__x0020_p_x0159__x00ed_loha>
    <Vlastn_x00ed_k_x0020__x0161_ablony xmlns="ad0a1802-d40a-4fae-a083-bd919e9592b2">OSH</Vlastn_x00ed_k_x0020__x0161_ablony>
    <Datum_x0020_vyd_x00e1_n_x00ed__x0020_verze xmlns="ad0a1802-d40a-4fae-a083-bd919e9592b2">2018-01-03T23:00:00+00:00</Datum_x0020_vyd_x00e1_n_x00ed__x0020_verze>
    <Popis_x0020_dokumentu xmlns="ad0a1802-d40a-4fae-a083-bd919e9592b2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01F53-1568-4E01-BF64-EC2A09C52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a1802-d40a-4fae-a083-bd919e9592b2"/>
    <ds:schemaRef ds:uri="552c9eae-b457-430e-aa69-c3e45868f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72303F-C32F-4E29-8384-8A3C915ACDC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0D1B24D-B24E-455F-8DA0-B4AC320C079E}">
  <ds:schemaRefs>
    <ds:schemaRef ds:uri="ad0a1802-d40a-4fae-a083-bd919e9592b2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52c9eae-b457-430e-aa69-c3e45868fff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BDAF264-9EFC-44F4-9E25-40946A36CE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Settings\seidl\Plocha\PPT\Univerzální prezentace\prezentace.pot</Template>
  <TotalTime>9379</TotalTime>
  <Words>1340</Words>
  <Application>Microsoft Office PowerPoint</Application>
  <PresentationFormat>Vlastní</PresentationFormat>
  <Paragraphs>187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Roboto</vt:lpstr>
      <vt:lpstr>prezentace</vt:lpstr>
      <vt:lpstr>Digitální technická mapa  Kraje Vysočina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Stav budování DTM Kraje Vysočina</vt:lpstr>
      <vt:lpstr>Prezentace aplikace PowerPoint</vt:lpstr>
      <vt:lpstr>Prezentace aplikace PowerPoint</vt:lpstr>
      <vt:lpstr>Prezentace aplikace PowerPoint</vt:lpstr>
      <vt:lpstr>Prezentace aplikace PowerPoint</vt:lpstr>
      <vt:lpstr>Další rozvoj DTM Kraje Vysočina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Kraje Vysočina</dc:title>
  <dc:creator>Ladislav Seidl</dc:creator>
  <cp:lastModifiedBy>Tejkal Martin Ing. Ph.D.</cp:lastModifiedBy>
  <cp:revision>298</cp:revision>
  <dcterms:created xsi:type="dcterms:W3CDTF">2005-11-10T07:19:57Z</dcterms:created>
  <dcterms:modified xsi:type="dcterms:W3CDTF">2024-05-23T09:13:11Z</dcterms:modified>
</cp:coreProperties>
</file>