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65" r:id="rId2"/>
    <p:sldId id="1216" r:id="rId3"/>
    <p:sldId id="1217" r:id="rId4"/>
    <p:sldId id="1218" r:id="rId5"/>
    <p:sldId id="1219" r:id="rId6"/>
    <p:sldId id="1250" r:id="rId7"/>
    <p:sldId id="1221" r:id="rId8"/>
    <p:sldId id="1252" r:id="rId9"/>
    <p:sldId id="1223" r:id="rId10"/>
    <p:sldId id="1227" r:id="rId11"/>
    <p:sldId id="1249" r:id="rId12"/>
    <p:sldId id="1226" r:id="rId13"/>
    <p:sldId id="1251" r:id="rId14"/>
    <p:sldId id="1225" r:id="rId15"/>
    <p:sldId id="1228" r:id="rId16"/>
    <p:sldId id="1232" r:id="rId17"/>
    <p:sldId id="1233" r:id="rId18"/>
    <p:sldId id="1234" r:id="rId19"/>
    <p:sldId id="1235" r:id="rId20"/>
    <p:sldId id="1236" r:id="rId21"/>
    <p:sldId id="1230" r:id="rId22"/>
    <p:sldId id="1254" r:id="rId23"/>
    <p:sldId id="1238" r:id="rId24"/>
    <p:sldId id="1239" r:id="rId25"/>
    <p:sldId id="1240" r:id="rId26"/>
    <p:sldId id="1248" r:id="rId27"/>
    <p:sldId id="1242" r:id="rId28"/>
    <p:sldId id="1243" r:id="rId29"/>
    <p:sldId id="1244" r:id="rId3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C119CF45-CF92-474E-B50C-71C1F8FDE5B1}">
          <p14:sldIdLst>
            <p14:sldId id="265"/>
            <p14:sldId id="1216"/>
            <p14:sldId id="1217"/>
            <p14:sldId id="1218"/>
            <p14:sldId id="1219"/>
            <p14:sldId id="1250"/>
            <p14:sldId id="1221"/>
            <p14:sldId id="1252"/>
            <p14:sldId id="1223"/>
            <p14:sldId id="1227"/>
            <p14:sldId id="1249"/>
            <p14:sldId id="1226"/>
            <p14:sldId id="1251"/>
            <p14:sldId id="1225"/>
            <p14:sldId id="1228"/>
            <p14:sldId id="1232"/>
            <p14:sldId id="1233"/>
            <p14:sldId id="1234"/>
            <p14:sldId id="1235"/>
            <p14:sldId id="1236"/>
            <p14:sldId id="1230"/>
            <p14:sldId id="1254"/>
            <p14:sldId id="1238"/>
            <p14:sldId id="1239"/>
            <p14:sldId id="1240"/>
            <p14:sldId id="1248"/>
            <p14:sldId id="1242"/>
            <p14:sldId id="1243"/>
            <p14:sldId id="12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ová Andrea (MPSV)" initials="MA(" lastIdx="69" clrIdx="0">
    <p:extLst>
      <p:ext uri="{19B8F6BF-5375-455C-9EA6-DF929625EA0E}">
        <p15:presenceInfo xmlns:p15="http://schemas.microsoft.com/office/powerpoint/2012/main" userId="S-1-5-21-2860373619-1581124721-2029513195-100915" providerId="AD"/>
      </p:ext>
    </p:extLst>
  </p:cmAuthor>
  <p:cmAuthor id="2" name="Pleštilová Radka Bc., DiS. (MPSV)" initials="PRBD(" lastIdx="10" clrIdx="1">
    <p:extLst>
      <p:ext uri="{19B8F6BF-5375-455C-9EA6-DF929625EA0E}">
        <p15:presenceInfo xmlns:p15="http://schemas.microsoft.com/office/powerpoint/2012/main" userId="S-1-5-21-2860373619-1581124721-2029513195-70354" providerId="AD"/>
      </p:ext>
    </p:extLst>
  </p:cmAuthor>
  <p:cmAuthor id="3" name="Vorlíková Dagmar Mgr. et Mgr. (MPSV)" initials="VDMeM(" lastIdx="1" clrIdx="2">
    <p:extLst>
      <p:ext uri="{19B8F6BF-5375-455C-9EA6-DF929625EA0E}">
        <p15:presenceInfo xmlns:p15="http://schemas.microsoft.com/office/powerpoint/2012/main" userId="S::dagmar.vorlikova@mpsv.cz::7e946dc7-cc1d-4f22-a8f0-b954f459200f" providerId="AD"/>
      </p:ext>
    </p:extLst>
  </p:cmAuthor>
  <p:cmAuthor id="4" name="Müllerová Andrea (MPSV)" initials="MA( [2]" lastIdx="16" clrIdx="3">
    <p:extLst>
      <p:ext uri="{19B8F6BF-5375-455C-9EA6-DF929625EA0E}">
        <p15:presenceInfo xmlns:p15="http://schemas.microsoft.com/office/powerpoint/2012/main" userId="S::andrea.mullerova2@mpsv.cz::decfec18-9f64-4c6c-9066-f4c5a224c37e" providerId="AD"/>
      </p:ext>
    </p:extLst>
  </p:cmAuthor>
  <p:cmAuthor id="5" name="Veselá Hana Bc. (MPSV)" initials="VHB(" lastIdx="11" clrIdx="4">
    <p:extLst>
      <p:ext uri="{19B8F6BF-5375-455C-9EA6-DF929625EA0E}">
        <p15:presenceInfo xmlns:p15="http://schemas.microsoft.com/office/powerpoint/2012/main" userId="S::hana.vesela@mpsv.cz::38dd39aa-29c0-422c-a29b-510b95a72e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09C"/>
    <a:srgbClr val="254061"/>
    <a:srgbClr val="0000F2"/>
    <a:srgbClr val="4B39F1"/>
    <a:srgbClr val="D3EAFC"/>
    <a:srgbClr val="C5DFED"/>
    <a:srgbClr val="740000"/>
    <a:srgbClr val="314A6A"/>
    <a:srgbClr val="A7D8F9"/>
    <a:srgbClr val="576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8" autoAdjust="0"/>
  </p:normalViewPr>
  <p:slideViewPr>
    <p:cSldViewPr>
      <p:cViewPr varScale="1">
        <p:scale>
          <a:sx n="59" d="100"/>
          <a:sy n="59" d="100"/>
        </p:scale>
        <p:origin x="8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185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1D898-603C-4629-B610-49B62867AD03}" type="datetimeFigureOut">
              <a:rPr lang="cs-CZ" smtClean="0"/>
              <a:t>27.05.2024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70CAC-D0D2-45A6-946A-597620F1AF3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42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CD51C-057C-4EC3-AEE4-4C67A48E82CF}" type="datetimeFigureOut">
              <a:rPr lang="cs-CZ" smtClean="0"/>
              <a:t>27.05.2024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004C-02AA-484A-9004-C9B8E98E92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7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45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72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4D6F-5904-4832-B4E0-E4C7FC6CC42B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95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D5B2-89BC-441A-AD31-86544D5E58FA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3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87E-E52A-413B-8EF8-22CE9AFDE489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05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6AC-6B8A-4AFD-AD58-6075A96295FA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7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7CAC-48C8-4912-8AD9-A0C0A0D9EF4E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37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27D8-6E1D-4B26-9FFB-B3985157E8F2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12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E4B5-4DA8-46C1-A44C-97A53636A267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59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B5F-1D30-44E9-9676-F3ABA7A07F3F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38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A04C-6ACD-411C-9706-6BE348E32187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99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B7D4-078E-49D5-8483-C4888BB1BDB5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76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F4F0-35F3-48D8-8D0A-88386EE0AA5D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36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82D6-0391-414A-A735-D1560D4F14BE}" type="datetime1">
              <a:rPr lang="cs-CZ" smtClean="0"/>
              <a:t>27.05.2024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0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mpsv.cz/web/cz/metodicke-material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web/cz/zadost-o-udeleni-opravneni" TargetMode="External"/><Relationship Id="rId2" Type="http://schemas.openxmlformats.org/officeDocument/2006/relationships/hyperlink" Target="http://evidence.mpsv.cz/eEDS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evidence.mpsv.cz/eEDS/index.php" TargetMode="External"/><Relationship Id="rId4" Type="http://schemas.openxmlformats.org/officeDocument/2006/relationships/hyperlink" Target="http://www.dsmpsv.cz/cs/pro-poskytovatele/evidence-detske-skupin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mpsv.cz/images/ke_stazeni/Dokumenty_pro_poskytovatele/%C5%BD%C3%A1dost_o_ud%C4%9Blen%C3%AD_opr%C3%A1vn%C4%9Bn%C3%AD_tiskopis_novela.docx" TargetMode="External"/><Relationship Id="rId2" Type="http://schemas.openxmlformats.org/officeDocument/2006/relationships/hyperlink" Target="http://www.dsmpsv.cz/images/ke_stazeni/Dokumenty_pro_poskytovatele/%C5%BD%C3%A1dost_o_ud%C4%9Blen%C3%AD_opr%C3%A1vn%C4%9Bn%C3%AD_tiskopis_novel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mpsv.cz/documents/20142/225508/R%C3%A1mcov%C3%BD+popis+-+majetek+finance.pdf/da68da83-99fe-228b-132f-9aa851134a6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sfcr.cz/financovani-pece-o-de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mailto:npo.detskeskupiny@mpsv.cz" TargetMode="External"/><Relationship Id="rId7" Type="http://schemas.openxmlformats.org/officeDocument/2006/relationships/hyperlink" Target="https://www.mpsv.cz/web/cz/prispevek-na-provoz-detskych-skupin" TargetMode="External"/><Relationship Id="rId2" Type="http://schemas.openxmlformats.org/officeDocument/2006/relationships/hyperlink" Target="http://www.mpsv.cz/web/cz/narodni-plan-obnov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fcr.cz/vyzva-061-opz-plus" TargetMode="External"/><Relationship Id="rId5" Type="http://schemas.openxmlformats.org/officeDocument/2006/relationships/hyperlink" Target="http://www.esfcr.cz/" TargetMode="External"/><Relationship Id="rId4" Type="http://schemas.openxmlformats.org/officeDocument/2006/relationships/hyperlink" Target="https://www.mpsv.cz/web/cz/vyzva-c.-31_22_045-budovani-kapacit-detskych-skupin-dle-zakona-c.-247/2014-sb.-o-poskytovani-sluzby-pece-o-dite-v-detske-skupine-a-o-zmene-souvisejicich-zakonu-verejny-sektor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mpsv.cz/web/cz/prispevek-na-provoz-detskych-skup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s@mpsv.cz" TargetMode="External"/><Relationship Id="rId2" Type="http://schemas.openxmlformats.org/officeDocument/2006/relationships/hyperlink" Target="http://www.dsmpsv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psv.cz/detske-skupin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dsmpsv.cz/cs/pro-poskytovatele/on-line-vzdelavani" TargetMode="External"/><Relationship Id="rId7" Type="http://schemas.openxmlformats.org/officeDocument/2006/relationships/hyperlink" Target="https://evidence.mpsv.cz/eEDS/index.php" TargetMode="External"/><Relationship Id="rId2" Type="http://schemas.openxmlformats.org/officeDocument/2006/relationships/hyperlink" Target="https://www.youtube.com/watch?v=NAF59_Zh4a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smpsv.cz/cs/pro-obce/balicek-pro-municipality-k-zrizeni-detske-skupiny-v-obci" TargetMode="External"/><Relationship Id="rId5" Type="http://schemas.openxmlformats.org/officeDocument/2006/relationships/hyperlink" Target="https://www.mpsv.cz/web/cz/metodicke-materialy" TargetMode="External"/><Relationship Id="rId4" Type="http://schemas.openxmlformats.org/officeDocument/2006/relationships/hyperlink" Target="http://www.dsmpsv.cz/cs/pro-poskytovatele/informacni-material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839416" y="4725144"/>
            <a:ext cx="1440160" cy="1440160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469E1D1-79E3-4F68-9E1E-C7E366FF2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76" y="1772816"/>
            <a:ext cx="10584160" cy="273846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chemeClr val="tx2"/>
                </a:solidFill>
              </a:rPr>
              <a:t>Krajské shromáždění SMS ČR</a:t>
            </a:r>
            <a:br>
              <a:rPr lang="cs-CZ" sz="3200" dirty="0">
                <a:solidFill>
                  <a:schemeClr val="tx2"/>
                </a:solidFill>
              </a:rPr>
            </a:br>
            <a:br>
              <a:rPr lang="cs-CZ" sz="1800" b="1" dirty="0">
                <a:solidFill>
                  <a:schemeClr val="tx2"/>
                </a:solidFill>
              </a:rPr>
            </a:br>
            <a:r>
              <a:rPr lang="cs-CZ" sz="3600" b="1" dirty="0">
                <a:solidFill>
                  <a:schemeClr val="tx2"/>
                </a:solidFill>
              </a:rPr>
              <a:t>Budování a provoz dětských skupin v obcích </a:t>
            </a:r>
            <a:br>
              <a:rPr lang="cs-CZ" sz="3600" b="1" dirty="0">
                <a:solidFill>
                  <a:schemeClr val="tx2"/>
                </a:solidFill>
              </a:rPr>
            </a:br>
            <a:br>
              <a:rPr lang="cs-CZ" sz="1800" b="1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27. 5. 2024, Jihlava</a:t>
            </a:r>
            <a:endParaRPr lang="cs-CZ" sz="3300" dirty="0">
              <a:solidFill>
                <a:schemeClr val="tx2"/>
              </a:solidFill>
            </a:endParaRPr>
          </a:p>
        </p:txBody>
      </p:sp>
      <p:sp>
        <p:nvSpPr>
          <p:cNvPr id="23" name="Podnadpis 22"/>
          <p:cNvSpPr>
            <a:spLocks noGrp="1"/>
          </p:cNvSpPr>
          <p:nvPr>
            <p:ph type="subTitle" idx="1"/>
          </p:nvPr>
        </p:nvSpPr>
        <p:spPr>
          <a:xfrm>
            <a:off x="2895600" y="4905165"/>
            <a:ext cx="6400800" cy="1260139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rgbClr val="254061"/>
                </a:solidFill>
              </a:rPr>
              <a:t>Projekt: Podpora a zvyšování kvality služeb v oblasti péče a slaďování pracovního a rodinného života</a:t>
            </a:r>
          </a:p>
          <a:p>
            <a:br>
              <a:rPr lang="cs-CZ" altLang="cs-CZ" sz="300" b="1" dirty="0">
                <a:solidFill>
                  <a:srgbClr val="254061"/>
                </a:solidFill>
                <a:cs typeface="Arial" charset="0"/>
              </a:rPr>
            </a:br>
            <a:r>
              <a:rPr lang="cs-CZ" sz="22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CZ.03.01.02/00/22_013/0000257</a:t>
            </a:r>
            <a:endParaRPr lang="cs-CZ" sz="2200" b="1" dirty="0">
              <a:solidFill>
                <a:srgbClr val="25406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11568608" y="86078"/>
            <a:ext cx="576064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-6978" y="10356"/>
            <a:ext cx="1080120" cy="108012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1316580" y="362194"/>
            <a:ext cx="504056" cy="504056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ětiva 10"/>
          <p:cNvSpPr/>
          <p:nvPr/>
        </p:nvSpPr>
        <p:spPr>
          <a:xfrm rot="16200000">
            <a:off x="1127448" y="-361189"/>
            <a:ext cx="720080" cy="720080"/>
          </a:xfrm>
          <a:prstGeom prst="chord">
            <a:avLst>
              <a:gd name="adj1" fmla="val 5441031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11568608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1485668" y="1367228"/>
            <a:ext cx="9144000" cy="342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800" dirty="0">
              <a:solidFill>
                <a:srgbClr val="25406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6" name="Tětiva 15">
            <a:extLst>
              <a:ext uri="{FF2B5EF4-FFF2-40B4-BE49-F238E27FC236}">
                <a16:creationId xmlns:a16="http://schemas.microsoft.com/office/drawing/2014/main" id="{4D74BD82-F273-0168-1FC5-0BF5EBAA57E9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ětiva 18">
            <a:extLst>
              <a:ext uri="{FF2B5EF4-FFF2-40B4-BE49-F238E27FC236}">
                <a16:creationId xmlns:a16="http://schemas.microsoft.com/office/drawing/2014/main" id="{4D162DD6-B3BF-D025-E878-2C276395EEE4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Obrázek 3">
            <a:extLst>
              <a:ext uri="{FF2B5EF4-FFF2-40B4-BE49-F238E27FC236}">
                <a16:creationId xmlns:a16="http://schemas.microsoft.com/office/drawing/2014/main" id="{5E95E982-AC2A-F435-FFD1-564A4B97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93" y="612676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Související právní předpisy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400" b="1" dirty="0"/>
              <a:t>Vyhláška č. 350/2021 Sb., </a:t>
            </a:r>
            <a:r>
              <a:rPr lang="cs-CZ" altLang="cs-CZ" sz="2400" dirty="0"/>
              <a:t>o provedení některých ustanovení zákona o poskytování služby péče o dítě v dětské skupině a o změně souvisejících zákonů (§ 1 a Příloha č. 1)</a:t>
            </a:r>
          </a:p>
          <a:p>
            <a:pPr algn="just"/>
            <a:r>
              <a:rPr lang="cs-CZ" altLang="cs-CZ" sz="2200" dirty="0"/>
              <a:t>obsah kritérií u standardů kvality,</a:t>
            </a:r>
          </a:p>
          <a:p>
            <a:pPr algn="just"/>
            <a:r>
              <a:rPr lang="cs-CZ" altLang="cs-CZ" sz="2200" dirty="0"/>
              <a:t>provozní podmínky a hygienické požadavky na prostory a provoz dětské skupiny do 12 dětí,</a:t>
            </a:r>
          </a:p>
          <a:p>
            <a:pPr algn="just"/>
            <a:r>
              <a:rPr lang="cs-CZ" altLang="cs-CZ" sz="2200" dirty="0"/>
              <a:t>rozsah úklidu prostor dětské skupiny po ukončení jiných činností,</a:t>
            </a:r>
          </a:p>
          <a:p>
            <a:pPr algn="just"/>
            <a:r>
              <a:rPr lang="pl-PL" altLang="cs-CZ" sz="2200" dirty="0"/>
              <a:t>výživové normy pro děti od 1 roku věku do 3 let věku (</a:t>
            </a:r>
            <a:r>
              <a:rPr lang="cs-CZ" altLang="cs-CZ" sz="2200" dirty="0"/>
              <a:t>vztahují se na poskytovatele, který zajišťuje stravu a žádá o příspěvek).</a:t>
            </a:r>
          </a:p>
          <a:p>
            <a:pPr marL="0" indent="0" algn="just">
              <a:buNone/>
            </a:pPr>
            <a:endParaRPr lang="cs-CZ" altLang="cs-CZ" sz="2200" dirty="0"/>
          </a:p>
          <a:p>
            <a:pPr marL="0" indent="0" algn="just">
              <a:buNone/>
            </a:pPr>
            <a:r>
              <a:rPr lang="cs-CZ" altLang="cs-CZ" sz="2200" b="1" dirty="0"/>
              <a:t>Vyhláška č. 410/2005 Sb. </a:t>
            </a:r>
            <a:r>
              <a:rPr lang="cs-CZ" altLang="cs-CZ" sz="2200" dirty="0"/>
              <a:t>– hygienické požadavky na prostory a provoz dětské skupiny </a:t>
            </a:r>
            <a:br>
              <a:rPr lang="cs-CZ" altLang="cs-CZ" sz="2200" dirty="0"/>
            </a:br>
            <a:r>
              <a:rPr lang="cs-CZ" altLang="cs-CZ" sz="2200" dirty="0"/>
              <a:t>s kapacitou 13-24 dětí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10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5DBC6A96-995C-C1D5-C4E4-B0276F74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87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Provoz DS – poskytovatel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28" y="1556796"/>
            <a:ext cx="11001071" cy="4558376"/>
          </a:xfrm>
        </p:spPr>
        <p:txBody>
          <a:bodyPr>
            <a:noAutofit/>
          </a:bodyPr>
          <a:lstStyle/>
          <a:p>
            <a:pPr algn="just"/>
            <a:r>
              <a:rPr lang="cs-CZ" altLang="cs-CZ" sz="2300" b="1" dirty="0"/>
              <a:t>POSKYTOVATEL </a:t>
            </a:r>
            <a:r>
              <a:rPr lang="cs-CZ" altLang="cs-CZ" sz="2300" dirty="0"/>
              <a:t>(dětská skupina pro veřejnost)</a:t>
            </a:r>
          </a:p>
          <a:p>
            <a:pPr lvl="1" algn="just">
              <a:spcBef>
                <a:spcPts val="200"/>
              </a:spcBef>
            </a:pPr>
            <a:r>
              <a:rPr lang="cs-CZ" altLang="cs-CZ" sz="2100" b="1" dirty="0"/>
              <a:t>Obec</a:t>
            </a:r>
            <a:r>
              <a:rPr lang="cs-CZ" altLang="cs-CZ" sz="2100" dirty="0"/>
              <a:t> (organizační složka)</a:t>
            </a:r>
          </a:p>
          <a:p>
            <a:pPr lvl="1" algn="just">
              <a:spcBef>
                <a:spcPts val="200"/>
              </a:spcBef>
            </a:pPr>
            <a:r>
              <a:rPr lang="cs-CZ" altLang="cs-CZ" sz="2100" b="1" dirty="0"/>
              <a:t>Příspěvková organizace obce </a:t>
            </a:r>
            <a:r>
              <a:rPr lang="cs-CZ" altLang="cs-CZ" sz="2100" dirty="0"/>
              <a:t>(např. MŠ, SVČ, DDM)</a:t>
            </a:r>
          </a:p>
          <a:p>
            <a:pPr lvl="1" algn="just">
              <a:spcBef>
                <a:spcPts val="200"/>
              </a:spcBef>
              <a:spcAft>
                <a:spcPts val="600"/>
              </a:spcAft>
            </a:pPr>
            <a:r>
              <a:rPr lang="cs-CZ" altLang="cs-CZ" sz="2100" b="1" dirty="0"/>
              <a:t>Spolupráce </a:t>
            </a:r>
            <a:r>
              <a:rPr lang="cs-CZ" altLang="cs-CZ" sz="2100" dirty="0"/>
              <a:t>s jiným subjektem (např. NNO)</a:t>
            </a:r>
          </a:p>
          <a:p>
            <a:pPr algn="just"/>
            <a:r>
              <a:rPr lang="cs-CZ" altLang="cs-CZ" sz="2300" b="1" dirty="0"/>
              <a:t>VÝBĚR POSKYTOVATELE</a:t>
            </a:r>
          </a:p>
          <a:p>
            <a:pPr lvl="1" algn="just">
              <a:spcBef>
                <a:spcPts val="200"/>
              </a:spcBef>
              <a:tabLst>
                <a:tab pos="2241550" algn="l"/>
              </a:tabLst>
            </a:pPr>
            <a:r>
              <a:rPr lang="cs-CZ" altLang="cs-CZ" sz="2100" b="1" dirty="0"/>
              <a:t>Strategické rozhodnutí </a:t>
            </a:r>
            <a:r>
              <a:rPr lang="cs-CZ" altLang="cs-CZ" sz="2100" dirty="0"/>
              <a:t>– budoucí využití DS, povinnost zajistit předškolní péči o děti.</a:t>
            </a:r>
          </a:p>
          <a:p>
            <a:pPr lvl="1" algn="just">
              <a:spcBef>
                <a:spcPts val="200"/>
              </a:spcBef>
            </a:pPr>
            <a:r>
              <a:rPr lang="cs-CZ" altLang="cs-CZ" sz="2100" b="1" dirty="0"/>
              <a:t>Míra rozhodování, kontroly a odpovědnosti </a:t>
            </a:r>
            <a:r>
              <a:rPr lang="cs-CZ" altLang="cs-CZ" sz="2100" dirty="0"/>
              <a:t>(NPO – podmínky udržitelnosti).</a:t>
            </a:r>
            <a:endParaRPr lang="cs-CZ" altLang="cs-CZ" sz="2100" b="1" dirty="0"/>
          </a:p>
          <a:p>
            <a:pPr lvl="1" algn="just">
              <a:spcBef>
                <a:spcPts val="200"/>
              </a:spcBef>
            </a:pPr>
            <a:r>
              <a:rPr lang="cs-CZ" altLang="cs-CZ" sz="2100" b="1" dirty="0"/>
              <a:t>Priority obce </a:t>
            </a:r>
            <a:r>
              <a:rPr lang="cs-CZ" altLang="cs-CZ" sz="2100" dirty="0"/>
              <a:t>– kritéria přijímání dětí, výše úhrady od rodičů, provozní doba, péče o děti, další aktivity.</a:t>
            </a:r>
          </a:p>
          <a:p>
            <a:pPr lvl="1" algn="just">
              <a:spcBef>
                <a:spcPts val="200"/>
              </a:spcBef>
            </a:pPr>
            <a:r>
              <a:rPr lang="cs-CZ" altLang="cs-CZ" sz="2100" b="1" dirty="0"/>
              <a:t>Financování</a:t>
            </a:r>
            <a:r>
              <a:rPr lang="cs-CZ" altLang="cs-CZ" sz="2100" dirty="0"/>
              <a:t> </a:t>
            </a:r>
          </a:p>
          <a:p>
            <a:pPr lvl="2" algn="just">
              <a:spcBef>
                <a:spcPts val="200"/>
              </a:spcBef>
            </a:pPr>
            <a:r>
              <a:rPr lang="cs-CZ" altLang="cs-CZ" sz="2000" dirty="0"/>
              <a:t>Příjmy DS: státní příspěvek na provoz, úhrada od rodičů, dofinancování z dalších zdrojů</a:t>
            </a:r>
          </a:p>
          <a:p>
            <a:pPr lvl="2" algn="just">
              <a:spcBef>
                <a:spcPts val="200"/>
              </a:spcBef>
            </a:pPr>
            <a:r>
              <a:rPr lang="cs-CZ" altLang="cs-CZ" sz="2000" dirty="0"/>
              <a:t>Výdaje DS: mzdové náklady, energie, nájem, služby, materiál (sdílení nákladů)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11</a:t>
            </a:fld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E057F3F2-B187-448F-318B-AB9FB254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2DDA4F4-51A6-C01D-DAE3-C6B420F743B3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92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Provoz DS – pečující osoby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7772"/>
            <a:ext cx="10972800" cy="4697532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100" b="1" dirty="0"/>
              <a:t>Pečující osoby a počet dětí</a:t>
            </a:r>
          </a:p>
          <a:p>
            <a:pPr marL="0" indent="0" algn="just">
              <a:buNone/>
              <a:tabLst>
                <a:tab pos="2241550" algn="l"/>
              </a:tabLst>
            </a:pPr>
            <a:endParaRPr lang="cs-CZ" altLang="cs-CZ" sz="1400" dirty="0"/>
          </a:p>
          <a:p>
            <a:pPr marL="0" indent="0" algn="just">
              <a:buNone/>
              <a:tabLst>
                <a:tab pos="2241550" algn="l"/>
              </a:tabLst>
            </a:pPr>
            <a:endParaRPr lang="cs-CZ" altLang="cs-CZ" sz="2200" dirty="0"/>
          </a:p>
          <a:p>
            <a:pPr lvl="1" algn="just">
              <a:spcBef>
                <a:spcPts val="200"/>
              </a:spcBef>
              <a:tabLst>
                <a:tab pos="2241550" algn="l"/>
              </a:tabLst>
            </a:pPr>
            <a:r>
              <a:rPr lang="cs-CZ" altLang="cs-CZ" sz="1900" dirty="0"/>
              <a:t>Pro počet pečujících osob je rozhodný počet aktuálně současně přítomných dětí.</a:t>
            </a:r>
          </a:p>
          <a:p>
            <a:pPr lvl="1" algn="just">
              <a:spcBef>
                <a:spcPts val="200"/>
              </a:spcBef>
              <a:tabLst>
                <a:tab pos="2241550" algn="l"/>
              </a:tabLst>
            </a:pPr>
            <a:r>
              <a:rPr lang="cs-CZ" altLang="cs-CZ" sz="1900" dirty="0"/>
              <a:t>Poskytovatel je povinen zohlednit zdravotní stav dětí, dobu pobytu dětí v dětské skupině a věk dětí, zejména počet dětí ve věku do 2 let.</a:t>
            </a:r>
          </a:p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000" b="1" dirty="0"/>
              <a:t>Odborná způsobilost </a:t>
            </a:r>
            <a:r>
              <a:rPr lang="cs-CZ" altLang="cs-CZ" sz="2000" dirty="0"/>
              <a:t>– zákonem specifikovaná kvalifikace v oblasti pedagogické, zdravotní, sociální, PK Chůva do zahájení povinné školní docházky a PK Chůva pro děti v dětské skupině,</a:t>
            </a:r>
          </a:p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000" dirty="0"/>
              <a:t>Alespoň 1 pečující osoba se  zdravotním vzděláním nebo novou PK Chůva pro děti v dětské skupině. </a:t>
            </a:r>
          </a:p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000" dirty="0"/>
              <a:t>Alespoň 1 pečující osoba s pedagogickým vzděláním v případě dětí starší věkové kategorie (nejméně 20 hod týdně).</a:t>
            </a:r>
          </a:p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000" b="1" dirty="0"/>
              <a:t>Další vzdělávání v oblasti péče o děti </a:t>
            </a:r>
            <a:r>
              <a:rPr lang="cs-CZ" altLang="cs-CZ" sz="2000" dirty="0"/>
              <a:t>v rozsahu nejméně 8 hod ročně, z toho nejméně jednou za </a:t>
            </a:r>
            <a:br>
              <a:rPr lang="cs-CZ" altLang="cs-CZ" sz="2000" dirty="0"/>
            </a:br>
            <a:r>
              <a:rPr lang="cs-CZ" altLang="cs-CZ" sz="2000" dirty="0"/>
              <a:t>2 roky kurz první pomoci zaměřený na dětský věk (MPSV umožňuje </a:t>
            </a:r>
            <a:r>
              <a:rPr lang="cs-CZ" altLang="cs-CZ" sz="2000" b="1" dirty="0"/>
              <a:t>e-learning ZDARMA</a:t>
            </a:r>
            <a:r>
              <a:rPr lang="cs-CZ" altLang="cs-CZ" sz="2000" dirty="0"/>
              <a:t>).</a:t>
            </a:r>
          </a:p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000" b="1" dirty="0"/>
              <a:t>Odměňování</a:t>
            </a:r>
            <a:r>
              <a:rPr lang="cs-CZ" altLang="cs-CZ" sz="2000" dirty="0"/>
              <a:t> pečující osoby ve veřejných službách a správě: povolání pečující osoba odpovídá </a:t>
            </a:r>
            <a:br>
              <a:rPr lang="cs-CZ" altLang="cs-CZ" sz="2000" dirty="0"/>
            </a:br>
            <a:r>
              <a:rPr lang="cs-CZ" altLang="cs-CZ" sz="2000" dirty="0"/>
              <a:t>6.-9. platové třídě.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12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4B39348-8A13-508F-9F35-A8559E7A5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514" y="1434680"/>
            <a:ext cx="7200800" cy="1130224"/>
          </a:xfrm>
          <a:prstGeom prst="rect">
            <a:avLst/>
          </a:prstGeom>
        </p:spPr>
      </p:pic>
      <p:pic>
        <p:nvPicPr>
          <p:cNvPr id="9" name="Obrázek 3">
            <a:extLst>
              <a:ext uri="{FF2B5EF4-FFF2-40B4-BE49-F238E27FC236}">
                <a16:creationId xmlns:a16="http://schemas.microsoft.com/office/drawing/2014/main" id="{24CCFFA3-B8DA-119B-705E-B16C8EA0A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3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Provoz DS – stravování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28" y="1166018"/>
            <a:ext cx="11001071" cy="49491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300" b="1" dirty="0"/>
              <a:t>Zákon o DS</a:t>
            </a:r>
            <a:r>
              <a:rPr lang="cs-CZ" altLang="cs-CZ" sz="2300" dirty="0"/>
              <a:t> (§ 8)</a:t>
            </a:r>
          </a:p>
          <a:p>
            <a:pPr algn="just">
              <a:tabLst>
                <a:tab pos="2241550" algn="l"/>
              </a:tabLst>
            </a:pPr>
            <a:r>
              <a:rPr lang="cs-CZ" altLang="cs-CZ" sz="2100" dirty="0"/>
              <a:t>(1) Poskytovatel není povinen dítěti poskytovat stravovací služby, není-li dohodnuto jinak; </a:t>
            </a:r>
            <a:br>
              <a:rPr lang="cs-CZ" altLang="cs-CZ" sz="2100" dirty="0"/>
            </a:br>
            <a:r>
              <a:rPr lang="cs-CZ" altLang="cs-CZ" sz="2100" dirty="0"/>
              <a:t>to neplatí, jde-li o dítě ve věku od 6 do 12 měsíců, kterému zajišťuje stravu rodič. Způsob stravování a úhradu nákladů s ním spojených si poskytovatel a rodič dohodnou ve smlouvě </a:t>
            </a:r>
            <a:br>
              <a:rPr lang="cs-CZ" altLang="cs-CZ" sz="2100" dirty="0"/>
            </a:br>
            <a:r>
              <a:rPr lang="cs-CZ" altLang="cs-CZ" sz="2100" dirty="0"/>
              <a:t>o poskytování služby péče o dítě v dětské skupině.</a:t>
            </a:r>
          </a:p>
          <a:p>
            <a:pPr marL="0" indent="0" algn="just">
              <a:spcBef>
                <a:spcPts val="1200"/>
              </a:spcBef>
              <a:buNone/>
              <a:tabLst>
                <a:tab pos="2241550" algn="l"/>
              </a:tabLst>
            </a:pPr>
            <a:r>
              <a:rPr lang="cs-CZ" altLang="cs-CZ" sz="2300" b="1" dirty="0"/>
              <a:t>Možnosti zajištění stravování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200" b="1" dirty="0"/>
              <a:t>Čerpání normativů na stravu = celodenní strava + plnění výživových norem dle věku dětí</a:t>
            </a:r>
          </a:p>
          <a:p>
            <a:pPr lvl="1" algn="just">
              <a:spcBef>
                <a:spcPts val="200"/>
              </a:spcBef>
            </a:pPr>
            <a:r>
              <a:rPr lang="cs-CZ" altLang="cs-CZ" sz="2000" dirty="0"/>
              <a:t>do 3. narozenin výživové normy dle vyhlášky č. 350/2021 Sb.</a:t>
            </a:r>
          </a:p>
          <a:p>
            <a:pPr lvl="1" algn="just">
              <a:spcBef>
                <a:spcPts val="200"/>
              </a:spcBef>
            </a:pPr>
            <a:r>
              <a:rPr lang="cs-CZ" altLang="cs-CZ" sz="2000" dirty="0"/>
              <a:t>po 3. narozeninách dle vyhlášky č. 107/2005 Sb., o školním stravování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200" b="1" dirty="0"/>
              <a:t>Bez čerpání normativů na stravu</a:t>
            </a:r>
          </a:p>
          <a:p>
            <a:pPr lvl="1" algn="just">
              <a:spcBef>
                <a:spcPts val="200"/>
              </a:spcBef>
            </a:pPr>
            <a:r>
              <a:rPr lang="cs-CZ" altLang="cs-CZ" sz="2000" dirty="0"/>
              <a:t>Strava zajištěná poskytovatelem v plném rozsahu</a:t>
            </a:r>
          </a:p>
          <a:p>
            <a:pPr lvl="1" algn="just">
              <a:spcBef>
                <a:spcPts val="200"/>
              </a:spcBef>
            </a:pPr>
            <a:r>
              <a:rPr lang="cs-CZ" altLang="cs-CZ" sz="2000" dirty="0"/>
              <a:t>Kombinace zajištění stravy (poskytovatel + rodiče)</a:t>
            </a:r>
          </a:p>
          <a:p>
            <a:pPr lvl="1" algn="just">
              <a:spcBef>
                <a:spcPts val="200"/>
              </a:spcBef>
            </a:pPr>
            <a:r>
              <a:rPr lang="cs-CZ" altLang="cs-CZ" sz="2000" dirty="0"/>
              <a:t>Vlastní strava (svačinky i obědy zajistí rodiče)</a:t>
            </a:r>
          </a:p>
          <a:p>
            <a:pPr lvl="1" algn="just"/>
            <a:endParaRPr lang="cs-CZ" alt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13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559401" y="116601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E057F3F2-B187-448F-318B-AB9FB254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1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Provoz DS – věk dětí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28" y="1166018"/>
            <a:ext cx="11001071" cy="49491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300" b="1" dirty="0"/>
              <a:t>Věk dětí:</a:t>
            </a:r>
          </a:p>
          <a:p>
            <a:pPr algn="just">
              <a:tabLst>
                <a:tab pos="2241550" algn="l"/>
              </a:tabLst>
            </a:pPr>
            <a:r>
              <a:rPr lang="cs-CZ" altLang="cs-CZ" sz="2300" dirty="0"/>
              <a:t>od 6 měsíců do zahájení povinné školní docházky </a:t>
            </a:r>
          </a:p>
          <a:p>
            <a:pPr lvl="1" algn="just"/>
            <a:r>
              <a:rPr lang="cs-CZ" altLang="cs-CZ" sz="2100" dirty="0"/>
              <a:t>děti do 1 roku věku pouze ve skupině 4 dětí mladších 4 let.</a:t>
            </a:r>
          </a:p>
          <a:p>
            <a:pPr algn="just"/>
            <a:r>
              <a:rPr lang="cs-CZ" altLang="cs-CZ" sz="2300" dirty="0"/>
              <a:t>věkové rozpětí pro skupinu si poskytovatel určuje sám</a:t>
            </a:r>
          </a:p>
          <a:p>
            <a:pPr algn="just"/>
            <a:r>
              <a:rPr lang="cs-CZ" altLang="cs-CZ" sz="2300" b="1" dirty="0"/>
              <a:t>Podle věku se rozlišuje: </a:t>
            </a:r>
          </a:p>
          <a:p>
            <a:pPr lvl="1" algn="just"/>
            <a:r>
              <a:rPr lang="cs-CZ" altLang="cs-CZ" sz="2200" dirty="0"/>
              <a:t>financování: různá výše normativů pro děti ve věku do 31. srpna po 3. narozeninách a pro děti starší</a:t>
            </a:r>
          </a:p>
          <a:p>
            <a:pPr lvl="1" algn="just"/>
            <a:r>
              <a:rPr lang="cs-CZ" altLang="cs-CZ" sz="2200" dirty="0"/>
              <a:t>strava: do 1. narozenin pouze rodič, u starších dětí dle smlouvy</a:t>
            </a:r>
          </a:p>
          <a:p>
            <a:pPr lvl="1" algn="just"/>
            <a:r>
              <a:rPr lang="cs-CZ" altLang="cs-CZ" sz="2200" dirty="0"/>
              <a:t>u normativů na stravování dětí do 3. narozenin a po 3. narozeninách </a:t>
            </a:r>
          </a:p>
          <a:p>
            <a:pPr lvl="1" algn="just"/>
            <a:r>
              <a:rPr lang="cs-CZ" altLang="cs-CZ" sz="2200" dirty="0"/>
              <a:t>osoba se vzděláním v pedagogické oblasti (§ 5 odst. 4 písm. c) zákona o DS alespoň na </a:t>
            </a:r>
            <a:br>
              <a:rPr lang="cs-CZ" altLang="cs-CZ" sz="2200" dirty="0"/>
            </a:br>
            <a:r>
              <a:rPr lang="cs-CZ" altLang="cs-CZ" sz="2200" dirty="0"/>
              <a:t>20 hod týdně u dětí ve věku od 1. září po 3. narozeninách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14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559401" y="116601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E057F3F2-B187-448F-318B-AB9FB254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3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Provoz DS – standardy kvality péče o děti v 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500"/>
              </a:spcBef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Povinnost s cílem zaručit určitou minimální úroveň služeb a stálá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snaha o zvyšování kvality služby ve všech oblastech </a:t>
            </a:r>
          </a:p>
          <a:p>
            <a:pPr lvl="1" algn="just">
              <a:spcBef>
                <a:spcPts val="5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Oblast péče o dítě a naplňování potřeb dítěte</a:t>
            </a:r>
          </a:p>
          <a:p>
            <a:pPr lvl="1" algn="just">
              <a:spcBef>
                <a:spcPts val="5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Oblast personálního zabezpečení</a:t>
            </a:r>
          </a:p>
          <a:p>
            <a:pPr lvl="1" algn="just">
              <a:spcBef>
                <a:spcPts val="5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Oblast provozního zabezpečení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500"/>
              </a:spcBef>
            </a:pPr>
            <a:r>
              <a:rPr lang="cs-CZ" sz="2200" dirty="0">
                <a:cs typeface="Calibri" panose="020F0502020204030204" pitchFamily="34" charset="0"/>
              </a:rPr>
              <a:t>Splňovat je musí všichni poskytovatelé, plnění kontroluje MPSV</a:t>
            </a:r>
          </a:p>
          <a:p>
            <a:pPr lvl="1" algn="just">
              <a:spcBef>
                <a:spcPts val="5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Hodnocení kritérií („nesplněno“ / „splněno dobře“ / „splněno výborně“)</a:t>
            </a:r>
          </a:p>
          <a:p>
            <a:pPr lvl="1" algn="just">
              <a:spcBef>
                <a:spcPts val="5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Nedosažení úrovně „dobře“ v některém z kritérií = nápravné opatření ve lhůtě minimálně 7 dní</a:t>
            </a:r>
          </a:p>
          <a:p>
            <a:pPr lvl="1" algn="just">
              <a:spcBef>
                <a:spcPts val="5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Nesplnění nápravného opatření je přestupkem = sankce, opakované nesplnění nápravných opatření během 3 let = ztráta bezúhonnosti na 3 roky </a:t>
            </a:r>
          </a:p>
          <a:p>
            <a:pPr algn="just">
              <a:spcBef>
                <a:spcPts val="500"/>
              </a:spcBef>
            </a:pPr>
            <a:r>
              <a:rPr lang="cs-CZ" sz="2200" dirty="0">
                <a:cs typeface="Calibri" panose="020F0502020204030204" pitchFamily="34" charset="0"/>
              </a:rPr>
              <a:t>Metodika: </a:t>
            </a:r>
            <a:r>
              <a:rPr lang="cs-CZ" altLang="cs-CZ" sz="2200" i="1" kern="1200" dirty="0">
                <a:ea typeface="+mn-ea"/>
                <a:cs typeface="+mn-cs"/>
                <a:hlinkClick r:id="rId2"/>
              </a:rPr>
              <a:t>https://www.mpsv.cz/web/cz/metodicke-materialy</a:t>
            </a:r>
            <a:endParaRPr lang="cs-CZ" altLang="cs-CZ" sz="2200" i="1" kern="1200" dirty="0"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15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2783EE3E-2AED-D373-8207-B273E26F4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03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chemeClr val="tx2">
                    <a:lumMod val="75000"/>
                  </a:schemeClr>
                </a:solidFill>
              </a:rPr>
              <a:t>Žádost o udělení oprávnění – evidence poskytovatelů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50714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200" b="1" dirty="0"/>
              <a:t>Poskytovat službu péče o dítě v dětské skupině lze jen na základě oprávnění k poskytování. Toto oprávnění vzniká dnem zápisu do evidence poskytovatelů. </a:t>
            </a:r>
          </a:p>
          <a:p>
            <a:r>
              <a:rPr lang="cs-CZ" sz="2200" dirty="0"/>
              <a:t>Informace, odkazy pro elektronické podání i</a:t>
            </a:r>
            <a:r>
              <a:rPr lang="cs-CZ" sz="2200" dirty="0">
                <a:cs typeface="Calibri" panose="020F0502020204030204" pitchFamily="34" charset="0"/>
              </a:rPr>
              <a:t> </a:t>
            </a:r>
            <a:r>
              <a:rPr lang="cs-CZ" sz="2200" dirty="0"/>
              <a:t>tiskopisy pro papírové podání naleznete na: </a:t>
            </a:r>
            <a:r>
              <a:rPr lang="cs-CZ" sz="2200" dirty="0">
                <a:solidFill>
                  <a:srgbClr val="0950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http://evidence.mpsv.cz/eEDS/index.php</a:t>
            </a:r>
            <a:r>
              <a:rPr lang="cs-CZ" sz="2200" dirty="0">
                <a:solidFill>
                  <a:srgbClr val="09509C"/>
                </a:solidFill>
              </a:rPr>
              <a:t> </a:t>
            </a:r>
          </a:p>
          <a:p>
            <a:r>
              <a:rPr lang="cs-CZ" sz="2200" dirty="0"/>
              <a:t>Další informace k žádosti o zápis do evidence poskytovatelů zde:</a:t>
            </a:r>
            <a:br>
              <a:rPr lang="cs-CZ" sz="2200" dirty="0"/>
            </a:br>
            <a:r>
              <a:rPr lang="cs-CZ" sz="2200" dirty="0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www.mpsv.cz/web/cz/zadost-o-udeleni-opravneni</a:t>
            </a:r>
            <a:endParaRPr lang="cs-CZ" sz="2200" dirty="0">
              <a:solidFill>
                <a:srgbClr val="09509C"/>
              </a:solidFill>
            </a:endParaRPr>
          </a:p>
          <a:p>
            <a:r>
              <a:rPr lang="cs-CZ" sz="2200" dirty="0"/>
              <a:t>Postup jak podat žádost a oznámit změny zde: </a:t>
            </a:r>
            <a:br>
              <a:rPr lang="cs-CZ" sz="2200" dirty="0"/>
            </a:br>
            <a:r>
              <a:rPr lang="cs-CZ" sz="2200" dirty="0">
                <a:solidFill>
                  <a:srgbClr val="09509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Podpora implementace dětských skupin - Evidence dětské skupiny (dsmpsv.cz)</a:t>
            </a:r>
            <a:endParaRPr lang="cs-CZ" sz="2200" dirty="0">
              <a:solidFill>
                <a:srgbClr val="09509C"/>
              </a:solidFill>
            </a:endParaRPr>
          </a:p>
          <a:p>
            <a:r>
              <a:rPr lang="cs-CZ" altLang="cs-CZ" sz="2200" dirty="0"/>
              <a:t>Možnosti podání žádosti:</a:t>
            </a:r>
          </a:p>
          <a:p>
            <a:pPr marL="742950" lvl="2" indent="-342900">
              <a:spcBef>
                <a:spcPts val="100"/>
              </a:spcBef>
              <a:tabLst>
                <a:tab pos="135255" algn="l"/>
                <a:tab pos="342900" algn="l"/>
              </a:tabLst>
              <a:defRPr/>
            </a:pPr>
            <a:r>
              <a:rPr lang="cs-CZ" altLang="cs-CZ" sz="2000" dirty="0"/>
              <a:t>Elektronicky (zaslat do datové schránky MPSV nebo nahrát dokumenty do elektronické evidence </a:t>
            </a:r>
            <a:r>
              <a:rPr lang="cs-CZ" sz="2000" dirty="0">
                <a:hlinkClick r:id="rId5"/>
              </a:rPr>
              <a:t>e-EDS (mpsv.cz)</a:t>
            </a:r>
            <a:endParaRPr lang="cs-CZ" altLang="cs-CZ" sz="2000" dirty="0"/>
          </a:p>
          <a:p>
            <a:pPr marL="742950" lvl="2" indent="-342900">
              <a:spcBef>
                <a:spcPts val="100"/>
              </a:spcBef>
              <a:tabLst>
                <a:tab pos="135255" algn="l"/>
                <a:tab pos="342900" algn="l"/>
              </a:tabLst>
              <a:defRPr/>
            </a:pPr>
            <a:r>
              <a:rPr lang="cs-CZ" sz="2000" dirty="0"/>
              <a:t>V listinné podobě (originály nebo ověřené kopie)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16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4049E509-C089-6EDE-3BAF-AE1F4E05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21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cs typeface="Arial" panose="020B0604020202020204" pitchFamily="34" charset="0"/>
              </a:rPr>
              <a:t>Formulář: </a:t>
            </a:r>
            <a:r>
              <a:rPr lang="cs-CZ" sz="2400" b="1" dirty="0">
                <a:cs typeface="Arial" panose="020B0604020202020204" pitchFamily="34" charset="0"/>
              </a:rPr>
              <a:t>Žádost o udělení oprávnění poskytování služby péče o</a:t>
            </a:r>
            <a:r>
              <a:rPr lang="cs-CZ" sz="2400" b="1" dirty="0">
                <a:cs typeface="Calibri" panose="020F0502020204030204" pitchFamily="34" charset="0"/>
              </a:rPr>
              <a:t> </a:t>
            </a:r>
            <a:r>
              <a:rPr lang="cs-CZ" sz="2400" b="1" dirty="0">
                <a:cs typeface="Arial" panose="020B0604020202020204" pitchFamily="34" charset="0"/>
              </a:rPr>
              <a:t>dítě v DS </a:t>
            </a:r>
            <a:r>
              <a:rPr lang="cs-CZ" sz="2000" dirty="0">
                <a:solidFill>
                  <a:srgbClr val="0950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 </a:t>
            </a:r>
            <a:r>
              <a:rPr lang="cs-CZ" sz="2000" dirty="0" err="1">
                <a:solidFill>
                  <a:srgbClr val="0950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cs-CZ" sz="2000" dirty="0">
                <a:solidFill>
                  <a:srgbClr val="09509C"/>
                </a:solidFill>
              </a:rPr>
              <a:t>, </a:t>
            </a:r>
            <a:r>
              <a:rPr lang="cs-CZ" sz="2000" dirty="0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 </a:t>
            </a:r>
            <a:r>
              <a:rPr lang="cs-CZ" sz="2000" dirty="0" err="1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</a:t>
            </a:r>
            <a:endParaRPr lang="cs-CZ" sz="2400" b="1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100" dirty="0">
                <a:cs typeface="Arial" panose="020B0604020202020204" pitchFamily="34" charset="0"/>
              </a:rPr>
              <a:t>K žádosti o zápis je nutné přiložit </a:t>
            </a:r>
            <a:r>
              <a:rPr lang="cs-CZ" sz="2100" b="1" dirty="0">
                <a:cs typeface="Arial" panose="020B0604020202020204" pitchFamily="34" charset="0"/>
              </a:rPr>
              <a:t>originál nebo výstup z autorizované konverze </a:t>
            </a:r>
            <a:r>
              <a:rPr lang="cs-CZ" sz="2100" dirty="0">
                <a:cs typeface="Arial" panose="020B0604020202020204" pitchFamily="34" charset="0"/>
              </a:rPr>
              <a:t>těchto dokumentů: 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100" b="1" dirty="0">
                <a:cs typeface="Arial" panose="020B0604020202020204" pitchFamily="34" charset="0"/>
              </a:rPr>
              <a:t>Doklad o vlastnickém nebo jiném právu k objektu nebo prostorám</a:t>
            </a:r>
            <a:r>
              <a:rPr lang="cs-CZ" sz="2000" dirty="0">
                <a:cs typeface="Arial" panose="020B0604020202020204" pitchFamily="34" charset="0"/>
              </a:rPr>
              <a:t>, z něhož vyplývá oprávnění tento objekt nebo prostory užívat k poskytování služby péče o dítě v dětské skupině.</a:t>
            </a:r>
          </a:p>
          <a:p>
            <a:pPr lvl="1" algn="just">
              <a:spcBef>
                <a:spcPts val="600"/>
              </a:spcBef>
              <a:tabLst>
                <a:tab pos="135255" algn="l"/>
              </a:tabLst>
            </a:pPr>
            <a:r>
              <a:rPr lang="cs-CZ" sz="2000" dirty="0">
                <a:cs typeface="Arial" panose="020B0604020202020204" pitchFamily="34" charset="0"/>
              </a:rPr>
              <a:t>V předmětu/účelu nájemní smlouvy je ze zákona vyžadováno </a:t>
            </a:r>
            <a:r>
              <a:rPr lang="cs-CZ" sz="2000" b="1" dirty="0">
                <a:cs typeface="Arial" panose="020B0604020202020204" pitchFamily="34" charset="0"/>
              </a:rPr>
              <a:t>„provozování dětské skupiny“. </a:t>
            </a:r>
            <a:r>
              <a:rPr lang="cs-CZ" sz="2000" dirty="0">
                <a:cs typeface="Arial" panose="020B0604020202020204" pitchFamily="34" charset="0"/>
              </a:rPr>
              <a:t>S ohledem na povinnost poskytovatele informovat rodiče i MPSV o ukončení činnosti dětské skupiny 3 měsíce předem – ve smyslu § 19 odst. 2 písm. d) a § 19 odst. 5, je vyžadováno, aby </a:t>
            </a:r>
            <a:r>
              <a:rPr lang="cs-CZ" sz="2000" b="1" dirty="0">
                <a:cs typeface="Arial" panose="020B0604020202020204" pitchFamily="34" charset="0"/>
              </a:rPr>
              <a:t>výpovědní doba u nájemní smlouvy byla nejméně 3 měsíce.</a:t>
            </a:r>
            <a:endParaRPr lang="cs-CZ" sz="2000" dirty="0"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tabLst>
                <a:tab pos="135255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 nájemní smlouvy musí být 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podpisy všech vlastníků 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dle výpisu z katastru nemovitostí.</a:t>
            </a:r>
            <a:endParaRPr lang="cs-CZ" sz="2000" dirty="0"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tabLst>
                <a:tab pos="135255" algn="l"/>
              </a:tabLst>
            </a:pPr>
            <a:r>
              <a:rPr lang="cs-CZ" sz="2000" dirty="0">
                <a:cs typeface="Arial" panose="020B0604020202020204" pitchFamily="34" charset="0"/>
              </a:rPr>
              <a:t>Pokud se jedná o podnájemní smlouvu, tak doložte </a:t>
            </a:r>
            <a:r>
              <a:rPr lang="cs-CZ" sz="2000" b="1" dirty="0">
                <a:cs typeface="Arial" panose="020B0604020202020204" pitchFamily="34" charset="0"/>
              </a:rPr>
              <a:t>souhlas vlastníka s provozováním dětské skupiny.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17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A2A76402-A697-0D88-7652-CB06E649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866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038114" cy="452596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400"/>
              </a:spcBef>
              <a:buFont typeface="+mj-lt"/>
              <a:buAutoNum type="arabicPeriod" startAt="2"/>
            </a:pPr>
            <a:r>
              <a:rPr lang="cs-CZ" sz="21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Doklad prokazující splnění požadavků požární ochrany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1" algn="just">
              <a:spcBef>
                <a:spcPts val="100"/>
              </a:spcBef>
            </a:pP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2000" dirty="0">
                <a:ea typeface="Calibri" panose="020F0502020204030204" pitchFamily="34" charset="0"/>
                <a:cs typeface="Arial" panose="020B0604020202020204" pitchFamily="34" charset="0"/>
              </a:rPr>
              <a:t>rokazuje se splnění požadavků požární ochrany dokladem, a to </a:t>
            </a:r>
            <a:r>
              <a:rPr lang="cs-CZ" sz="2000" b="1" dirty="0">
                <a:ea typeface="Calibri" panose="020F0502020204030204" pitchFamily="34" charset="0"/>
                <a:cs typeface="Arial" panose="020B0604020202020204" pitchFamily="34" charset="0"/>
              </a:rPr>
              <a:t>požárně bezpečnostním řešením </a:t>
            </a:r>
            <a:r>
              <a:rPr lang="cs-CZ" sz="2000" dirty="0">
                <a:ea typeface="Calibri" panose="020F0502020204030204" pitchFamily="34" charset="0"/>
                <a:cs typeface="Arial" panose="020B0604020202020204" pitchFamily="34" charset="0"/>
              </a:rPr>
              <a:t>nebo</a:t>
            </a:r>
            <a:r>
              <a:rPr lang="cs-CZ" sz="2000" b="1" dirty="0">
                <a:ea typeface="Calibri" panose="020F0502020204030204" pitchFamily="34" charset="0"/>
                <a:cs typeface="Arial" panose="020B0604020202020204" pitchFamily="34" charset="0"/>
              </a:rPr>
              <a:t> obdobným dokumentem </a:t>
            </a:r>
            <a:r>
              <a:rPr lang="cs-CZ" sz="2000" dirty="0">
                <a:ea typeface="Calibri" panose="020F0502020204030204" pitchFamily="34" charset="0"/>
                <a:cs typeface="Arial" panose="020B0604020202020204" pitchFamily="34" charset="0"/>
              </a:rPr>
              <a:t>vypracovaným v souladu s ustanovením </a:t>
            </a:r>
            <a:r>
              <a:rPr lang="cs-CZ" sz="2000" b="1" dirty="0">
                <a:ea typeface="Calibri" panose="020F0502020204030204" pitchFamily="34" charset="0"/>
                <a:cs typeface="Arial" panose="020B0604020202020204" pitchFamily="34" charset="0"/>
              </a:rPr>
              <a:t>§ 41 odst. 2 vyhlášky č. 246/2001 Sb</a:t>
            </a:r>
            <a:r>
              <a:rPr lang="cs-CZ" sz="2000" dirty="0">
                <a:ea typeface="Calibri" panose="020F0502020204030204" pitchFamily="34" charset="0"/>
                <a:cs typeface="Arial" panose="020B0604020202020204" pitchFamily="34" charset="0"/>
              </a:rPr>
              <a:t>., o stanovení podmínek požární bezpečnosti a výkonu státního požárního dozoru (vyhláška o požární prevenci).</a:t>
            </a:r>
          </a:p>
          <a:p>
            <a:pPr lvl="1" algn="just">
              <a:spcBef>
                <a:spcPts val="100"/>
              </a:spcBef>
            </a:pP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Požárně bezpečnostní řešení nebo obdobný dokument </a:t>
            </a:r>
            <a:r>
              <a:rPr 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je oprávněna vypracovat pouze osoba, které byla udělena autorizace pro požární bezpečnost staveb</a:t>
            </a: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 podle zákona č. 360/1992 Sb., </a:t>
            </a:r>
            <a:b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o výkonu povolání autorizovaných architektů a o výkonu povolání autorizovaných inženýrů a  techniků činných ve výstavbě, v platném znění (</a:t>
            </a:r>
            <a:r>
              <a:rPr lang="cs-CZ" sz="2000" dirty="0">
                <a:ea typeface="Calibri" panose="020F0502020204030204" pitchFamily="34" charset="0"/>
                <a:cs typeface="Arial" panose="020B0604020202020204" pitchFamily="34" charset="0"/>
              </a:rPr>
              <a:t>musí mít tzv. „kulaté razítko“ podle zákona </a:t>
            </a:r>
            <a:br>
              <a:rPr lang="cs-CZ" sz="2000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ea typeface="Calibri" panose="020F0502020204030204" pitchFamily="34" charset="0"/>
                <a:cs typeface="Arial" panose="020B0604020202020204" pitchFamily="34" charset="0"/>
              </a:rPr>
              <a:t>o autorizaci)</a:t>
            </a: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457200" lvl="1" indent="0" algn="just">
              <a:spcBef>
                <a:spcPts val="400"/>
              </a:spcBef>
              <a:buNone/>
            </a:pPr>
            <a:r>
              <a:rPr 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Novela vyhlášky č. 23/2008 Sb., o technických podmínkách požární ochrany staveb</a:t>
            </a:r>
            <a:endParaRPr lang="cs-CZ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ts val="100"/>
              </a:spcBef>
            </a:pPr>
            <a:r>
              <a:rPr lang="cs-CZ" sz="1900" dirty="0">
                <a:solidFill>
                  <a:srgbClr val="000000"/>
                </a:solidFill>
                <a:cs typeface="Arial" panose="020B0604020202020204" pitchFamily="34" charset="0"/>
              </a:rPr>
              <a:t>Vyšla dne 28. 7. 2023 ve Sbírce zákonů pod č. 232/2023 Sb. s účinností od 1. 8. 2023 (§ 1, § 18 a § 23)</a:t>
            </a:r>
          </a:p>
          <a:p>
            <a:pPr lvl="1" algn="just">
              <a:spcBef>
                <a:spcPts val="100"/>
              </a:spcBef>
            </a:pPr>
            <a:r>
              <a:rPr lang="cs-CZ" sz="1900" b="1" dirty="0">
                <a:solidFill>
                  <a:srgbClr val="000000"/>
                </a:solidFill>
                <a:cs typeface="Arial" panose="020B0604020202020204" pitchFamily="34" charset="0"/>
              </a:rPr>
              <a:t>§ 23a Požadavky požární ochrany na užívání prostoru, v němž je poskytována služba péče o dítě </a:t>
            </a:r>
            <a:br>
              <a:rPr lang="cs-CZ" sz="19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sz="1900" b="1" dirty="0">
                <a:solidFill>
                  <a:srgbClr val="000000"/>
                </a:solidFill>
                <a:cs typeface="Arial" panose="020B0604020202020204" pitchFamily="34" charset="0"/>
              </a:rPr>
              <a:t>v dětské skupině, nabývá účinnosti od 1. 1. 2025.</a:t>
            </a:r>
          </a:p>
          <a:p>
            <a:pPr marL="457200" lvl="1" indent="0" algn="just">
              <a:spcBef>
                <a:spcPts val="400"/>
              </a:spcBef>
              <a:buNone/>
            </a:pPr>
            <a:endParaRPr lang="cs-CZ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ts val="400"/>
              </a:spcBef>
            </a:pPr>
            <a:endParaRPr lang="cs-CZ" sz="19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18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863BEA63-D7E9-6491-67C4-21DCF822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5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spcBef>
                <a:spcPts val="600"/>
              </a:spcBef>
              <a:buFont typeface="+mj-lt"/>
              <a:buAutoNum type="arabicPeriod" startAt="3"/>
              <a:tabLst>
                <a:tab pos="135255" algn="l"/>
                <a:tab pos="342900" algn="l"/>
              </a:tabLst>
            </a:pPr>
            <a:r>
              <a:rPr lang="cs-CZ" sz="21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Závazné stanovisko krajské hygienické stanice 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(KHS) o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splnění hygienických požadavků </a:t>
            </a:r>
            <a:b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 stravování, prostory a provoz, v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nichž bude poskytována služba péče o dítě v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dětské skupině.</a:t>
            </a:r>
          </a:p>
          <a:p>
            <a:pPr lvl="1" algn="just">
              <a:spcBef>
                <a:spcPts val="600"/>
              </a:spcBef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Vyžadováno je Závazné stanovisko KHS ve smyslu § 15 a § 16 odst. 4 písm. c) „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splnění hygienických požadavků na stravování, prostory a provoz, v nichž bude poskytována služba péče o dítě v dětské skupině“ </a:t>
            </a: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(včetně kapacity). </a:t>
            </a:r>
          </a:p>
          <a:p>
            <a:pPr marL="741600" lvl="1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Žádné jiné stanovisko KHS, např. stanovisko </a:t>
            </a:r>
            <a:r>
              <a:rPr lang="cs-CZ" sz="20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 změně </a:t>
            </a: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užívání prostor, kolaudační souhlas </a:t>
            </a:r>
            <a:b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 souhlas s projektovou dokumentací nemůže být pro zápis do evidence dětských skupin MPSV akceptováno.</a:t>
            </a: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4"/>
              <a:tabLst>
                <a:tab pos="135255" algn="l"/>
                <a:tab pos="342900" algn="l"/>
              </a:tabLst>
            </a:pPr>
            <a:r>
              <a:rPr lang="cs-CZ" sz="21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Smlouva o pojištění odpovědnosti za újmu 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nebo potvrzení o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uzavření smlouvy o pojištění odpovědnosti za újmu, které vystaví pojišťovna.</a:t>
            </a:r>
          </a:p>
          <a:p>
            <a:pPr lvl="1" algn="just">
              <a:spcBef>
                <a:spcPts val="600"/>
              </a:spcBef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Vyžadováno je 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„pojištění odpovědnosti za újmu způsobenou při poskytování služby péče o dítě v dětské skupině“ </a:t>
            </a: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 smyslu § 12.</a:t>
            </a:r>
            <a:endParaRPr lang="cs-CZ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1600" lvl="1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endParaRPr lang="cs-CZ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19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87135633-20E2-A586-7858-82FE9E10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3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Co je dětská skupina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dirty="0">
                <a:cs typeface="Calibri" panose="020F0502020204030204" pitchFamily="34" charset="0"/>
              </a:rPr>
              <a:t>Služba péče o dítě předškolního věku </a:t>
            </a:r>
            <a:r>
              <a:rPr lang="cs-CZ" sz="2400" dirty="0">
                <a:cs typeface="Calibri" panose="020F0502020204030204" pitchFamily="34" charset="0"/>
              </a:rPr>
              <a:t>(od 6 měsíců do zahájení povinné školní docházky, pro děti mladší 1 roku zvláštní podmínky)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Mimo domov, v kolektivu dětí, pravidelná péče</a:t>
            </a:r>
          </a:p>
          <a:p>
            <a:pPr algn="just"/>
            <a:r>
              <a:rPr lang="cs-CZ" sz="2400" b="1" dirty="0">
                <a:cs typeface="Calibri" panose="020F0502020204030204" pitchFamily="34" charset="0"/>
              </a:rPr>
              <a:t>Péče zaměřena na zajištění potřeb dětí, výchovu, rozvoj schopností </a:t>
            </a:r>
            <a:br>
              <a:rPr lang="cs-CZ" sz="2400" b="1" dirty="0">
                <a:cs typeface="Calibri" panose="020F0502020204030204" pitchFamily="34" charset="0"/>
              </a:rPr>
            </a:br>
            <a:r>
              <a:rPr lang="cs-CZ" sz="2400" b="1" dirty="0">
                <a:cs typeface="Calibri" panose="020F0502020204030204" pitchFamily="34" charset="0"/>
              </a:rPr>
              <a:t>a dovedností, kulturních a hygienických návyků 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Maximálně 24 dětí (možnost sdílení míst), nejčastěji 12 dětí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Na neziskové bázi – finančně dostupná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Kvalifikace pečujících osob a další vzdělávání – kvalitní poskytování služeb</a:t>
            </a:r>
          </a:p>
          <a:p>
            <a:pPr algn="just"/>
            <a:r>
              <a:rPr lang="cs-CZ" sz="2400" b="1" dirty="0">
                <a:cs typeface="Calibri" panose="020F0502020204030204" pitchFamily="34" charset="0"/>
              </a:rPr>
              <a:t>Standardy kvality péče o děti v DS </a:t>
            </a:r>
            <a:r>
              <a:rPr lang="cs-CZ" sz="2400" dirty="0">
                <a:cs typeface="Calibri" panose="020F0502020204030204" pitchFamily="34" charset="0"/>
              </a:rPr>
              <a:t>– zaručení určité úrovně služeb a stálá snaha </a:t>
            </a:r>
            <a:br>
              <a:rPr lang="cs-CZ" sz="2400" dirty="0">
                <a:cs typeface="Calibri" panose="020F0502020204030204" pitchFamily="34" charset="0"/>
              </a:rPr>
            </a:br>
            <a:r>
              <a:rPr lang="cs-CZ" sz="2400" dirty="0">
                <a:cs typeface="Calibri" panose="020F0502020204030204" pitchFamily="34" charset="0"/>
              </a:rPr>
              <a:t>o zvyšování kvality služby ve všech oblastech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F5C8C912-A074-B481-59EA-83EFA300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6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800" indent="-514800" algn="just">
              <a:spcBef>
                <a:spcPts val="600"/>
              </a:spcBef>
              <a:buFont typeface="+mj-lt"/>
              <a:buAutoNum type="arabicPeriod" startAt="5"/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 případě, že žadatel je fyzická osoba (občan ČR i cizinec) nebo právnická osoba se sídlem v zahraničí ve smyslu § 5a odst. 3, dokládá se 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bezúhonnost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výpisem z evidence Rejstříku trestů nebo dokladem obdobným výpisu z rejstříku trestů vydaným státem jehož je osoba občanem.</a:t>
            </a:r>
          </a:p>
          <a:p>
            <a:pPr marL="514800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 případě že je žadatel právnická osoba, dokládá se </a:t>
            </a:r>
            <a:r>
              <a:rPr lang="cs-CZ" sz="21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bezúhonnost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všech členů jejího statutárního orgánu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ve smyslu § 5 odst. 1 písm. a). </a:t>
            </a:r>
          </a:p>
          <a:p>
            <a:pPr marL="514800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Výpis z rejstříku trestu nesmí být starší 3 měsíců. </a:t>
            </a:r>
            <a:endParaRPr lang="cs-CZ" sz="2000" dirty="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6"/>
            </a:pPr>
            <a:r>
              <a:rPr lang="cs-CZ" sz="21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Rámcový popis majetkového zajištění a financování 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poskytování služby péče o dítě v dětské skupině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(podepsaný, netřeba autorizovaná konverze). Doporučení naleznete na webových stránkách MPSV,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6"/>
            </a:pP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Státní příspěvkové organizace nebo příspěvkové organizace zřízené územním samosprávním celkem dokládají </a:t>
            </a:r>
            <a:r>
              <a:rPr lang="cs-CZ" sz="2100" b="1" dirty="0">
                <a:solidFill>
                  <a:srgbClr val="000000"/>
                </a:solidFill>
                <a:cs typeface="Arial" panose="020B0604020202020204" pitchFamily="34" charset="0"/>
              </a:rPr>
              <a:t>souhlas zřizovatele </a:t>
            </a:r>
            <a:r>
              <a:rPr 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nebo toho, kdo vůči ní plní funkci zřizovatele podle rozpočtových pravidel, </a:t>
            </a: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s žádostí o udělení oprávnění (§ 5 odst. 1 písm. g).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20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177A905D-9747-5AC8-CA90-34BF738B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39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Průvodce možnostmi financování dětských skupin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21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Nadpis 13">
            <a:extLst>
              <a:ext uri="{FF2B5EF4-FFF2-40B4-BE49-F238E27FC236}">
                <a16:creationId xmlns:a16="http://schemas.microsoft.com/office/drawing/2014/main" id="{BC2CE8F5-CA67-7E2C-9FF8-C4011C86C4E1}"/>
              </a:ext>
            </a:extLst>
          </p:cNvPr>
          <p:cNvSpPr txBox="1">
            <a:spLocks/>
          </p:cNvSpPr>
          <p:nvPr/>
        </p:nvSpPr>
        <p:spPr>
          <a:xfrm>
            <a:off x="1981200" y="534337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4D6AAE"/>
                </a:solidFill>
                <a:latin typeface="+mn-lt"/>
                <a:cs typeface="Times New Roman" panose="02020603050405020304" pitchFamily="18" charset="0"/>
                <a:hlinkClick r:id="rId2"/>
              </a:rPr>
              <a:t>www.esfcr.cz/financovani-pece-o-deti</a:t>
            </a:r>
            <a:endParaRPr lang="cs-CZ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Zástupný obsah 6">
            <a:extLst>
              <a:ext uri="{FF2B5EF4-FFF2-40B4-BE49-F238E27FC236}">
                <a16:creationId xmlns:a16="http://schemas.microsoft.com/office/drawing/2014/main" id="{5AB23D4A-B2CC-460C-2466-E041615FC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04" t="24882" r="3976" b="6369"/>
          <a:stretch/>
        </p:blipFill>
        <p:spPr>
          <a:xfrm>
            <a:off x="1981200" y="1412777"/>
            <a:ext cx="8542292" cy="4104456"/>
          </a:xfrm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3A7A6139-9DE4-AF9D-1C68-01E87A01E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Financování budování a provozu dětských skupin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cs-CZ" sz="2200" b="1" dirty="0"/>
              <a:t>Národní plán obnovy</a:t>
            </a:r>
          </a:p>
          <a:p>
            <a:pPr lvl="1" algn="just">
              <a:spcBef>
                <a:spcPts val="200"/>
              </a:spcBef>
            </a:pPr>
            <a:r>
              <a:rPr lang="cs-CZ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www.mpsv.cz/web/cz/narodni-plan-obnovy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endParaRPr lang="cs-CZ" sz="1800" dirty="0"/>
          </a:p>
          <a:p>
            <a:pPr lvl="1" algn="just">
              <a:spcBef>
                <a:spcPts val="200"/>
              </a:spcBef>
            </a:pPr>
            <a:r>
              <a:rPr lang="pl-PL" sz="1800" dirty="0"/>
              <a:t>Dotazy: </a:t>
            </a:r>
            <a:r>
              <a:rPr lang="cs-CZ" sz="1800" dirty="0">
                <a:solidFill>
                  <a:srgbClr val="254061"/>
                </a:solidFill>
                <a:hlinkClick r:id="rId3"/>
              </a:rPr>
              <a:t>npo.detskeskupiny@mpsv.cz</a:t>
            </a:r>
            <a:endParaRPr lang="cs-CZ" sz="1800" dirty="0">
              <a:solidFill>
                <a:srgbClr val="254061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800" dirty="0"/>
              <a:t>Výzvy zaměřené na výstavbu, rekonstrukci či nákup budov i venkovních prostor za účelem vybudování nových kapacit dětských skupin</a:t>
            </a:r>
          </a:p>
          <a:p>
            <a:pPr lvl="1" algn="just">
              <a:spcBef>
                <a:spcPts val="200"/>
              </a:spcBef>
            </a:pPr>
            <a:r>
              <a:rPr lang="cs-CZ" sz="1800" b="1" dirty="0">
                <a:hlinkClick r:id="rId4"/>
              </a:rPr>
              <a:t>Výzva č. 31_22_045 Budování kapacit dětských skupin dle zákona č. 247/2014 Sb., o poskytování služby péče o dítě v dětské skupině a o změně souvisejících zákonů – veřejný sektor (mpsv.cz)</a:t>
            </a:r>
            <a:endParaRPr lang="cs-CZ" sz="1800" b="1" dirty="0"/>
          </a:p>
          <a:p>
            <a:pPr>
              <a:spcBef>
                <a:spcPts val="400"/>
              </a:spcBef>
            </a:pPr>
            <a:r>
              <a:rPr lang="cs-CZ" sz="2200" b="1" dirty="0"/>
              <a:t>Operační program Zaměstnanost plus</a:t>
            </a:r>
          </a:p>
          <a:p>
            <a:pPr lvl="1">
              <a:spcBef>
                <a:spcPts val="200"/>
              </a:spcBef>
            </a:pPr>
            <a:r>
              <a:rPr lang="cs-CZ" sz="1800" dirty="0">
                <a:hlinkClick r:id="rId5"/>
              </a:rPr>
              <a:t>www.esfcr.cz</a:t>
            </a:r>
            <a:r>
              <a:rPr lang="cs-CZ" sz="1800" dirty="0"/>
              <a:t> 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/>
              <a:t>Výzvy OPZ+ je možné čerpat na podporu na vytvoření nových dětských skupin (výdaje na adaptaci prostor) spolu s podporou prvního roku provozu DS</a:t>
            </a:r>
          </a:p>
          <a:p>
            <a:pPr lvl="1" algn="just">
              <a:spcBef>
                <a:spcPts val="200"/>
              </a:spcBef>
            </a:pPr>
            <a:r>
              <a:rPr lang="cs-CZ" sz="1800" b="1" dirty="0">
                <a:hlinkClick r:id="rId6"/>
              </a:rPr>
              <a:t>Výzva 061 OPZ+ - </a:t>
            </a:r>
            <a:r>
              <a:rPr lang="cs-CZ" sz="1800" b="1" dirty="0">
                <a:hlinkClick r:id="rId5"/>
              </a:rPr>
              <a:t>www.esfcr.cz</a:t>
            </a:r>
            <a:r>
              <a:rPr lang="cs-CZ" sz="1800" b="1" dirty="0"/>
              <a:t> vyhlášena dne 25. 3. 2024, skupina A – alokace 200 mil. Kč</a:t>
            </a:r>
          </a:p>
          <a:p>
            <a:pPr>
              <a:spcBef>
                <a:spcPts val="400"/>
              </a:spcBef>
            </a:pPr>
            <a:r>
              <a:rPr lang="cs-CZ" sz="2200" b="1" dirty="0"/>
              <a:t>Státní příspěvek na provoz dětských skupin</a:t>
            </a:r>
          </a:p>
          <a:p>
            <a:pPr lvl="1">
              <a:spcBef>
                <a:spcPts val="400"/>
              </a:spcBef>
            </a:pPr>
            <a:r>
              <a:rPr lang="cs-CZ" sz="1900" dirty="0">
                <a:hlinkClick r:id="rId7"/>
              </a:rPr>
              <a:t>Příspěvek na provoz dětských skupin (mpsv.cz)</a:t>
            </a:r>
            <a:endParaRPr lang="cs-CZ" sz="19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22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5B068B2B-E71B-5AE6-E5A7-6EC2CF031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2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Příspěvek na provoz dětských skupin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03024" cy="4525963"/>
          </a:xfrm>
        </p:spPr>
        <p:txBody>
          <a:bodyPr>
            <a:noAutofit/>
          </a:bodyPr>
          <a:lstStyle/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Zavedení stabilního financování ze státního rozpočtu</a:t>
            </a:r>
          </a:p>
          <a:p>
            <a:pPr lvl="1" algn="just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příspěvek na provoz: účelově vázaný nárokový příspěvek pro poskytovatele služby péče </a:t>
            </a:r>
            <a:b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o děti v dětské skupině,</a:t>
            </a:r>
          </a:p>
          <a:p>
            <a:pPr lvl="1" algn="just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nárokové stabilní a předvídatelné financování dle uzavřených smluv s rodiči,</a:t>
            </a:r>
          </a:p>
          <a:p>
            <a:pPr lvl="1" algn="just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příspěvek na provoz dětské skupiny na obsazené kapacitní místo (daný provozní den alespoň 3 souvislé hodiny obsazeno jedním dítětem – prokazuje se uzavřenou smlouvou),</a:t>
            </a:r>
          </a:p>
          <a:p>
            <a:pPr lvl="1"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u dětí do 3 let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(s překryvem do 31.8.) 1,7násobku normativu MŠMT pro soukromé mateřské školy, úhrada nákladů rodičem nejvýše 5 059,84 Kč měsíčně (bez stravy),</a:t>
            </a:r>
          </a:p>
          <a:p>
            <a:pPr lvl="1"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u starších dětí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 zahájení povinné školní docházky ve stejné výši jako normativ MŠMT pro soukromé mateřské školy,</a:t>
            </a:r>
          </a:p>
          <a:p>
            <a:pPr lvl="1" algn="just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obdobně normativy na stravování dětí, pokud je strava zajišťována poskytovatelem za dodržení výživových norem a toto je upraveno ve smlouvě s rodiči.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23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6B107463-7944-1CD9-004C-1703EE37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367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Příspěvek na provoz dětských skupin</a:t>
            </a:r>
            <a:endParaRPr lang="cs-CZ" sz="4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24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F4BA3ED5-0AD1-A1A9-9782-FC2BDE82B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5620172"/>
            <a:ext cx="8720754" cy="4731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dirty="0">
                <a:cs typeface="Calibri" panose="020F0502020204030204" pitchFamily="34" charset="0"/>
              </a:rPr>
              <a:t>Více informací: </a:t>
            </a:r>
            <a:r>
              <a:rPr lang="cs-CZ" sz="2400" dirty="0">
                <a:hlinkClick r:id="rId2"/>
              </a:rPr>
              <a:t>Příspěvek na provoz dětských skupin (mpsv.cz)</a:t>
            </a:r>
            <a:r>
              <a:rPr lang="cs-CZ" sz="2400" dirty="0"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cs-CZ" sz="3600" dirty="0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BB15389F-56FB-C8CB-0291-384068F3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0A9B7ED-E526-5540-DD54-0164357761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03" t="22700" r="25785" b="18050"/>
          <a:stretch/>
        </p:blipFill>
        <p:spPr>
          <a:xfrm>
            <a:off x="2926078" y="1361189"/>
            <a:ext cx="6339843" cy="42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0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Příspěvek na provoz dětských skupin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14" y="1265666"/>
            <a:ext cx="10994886" cy="4849505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Žádost o příspěvek se podává průběžně kdykoliv v daném roku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na který se žádá.</a:t>
            </a:r>
          </a:p>
          <a:p>
            <a:pPr algn="just">
              <a:spcBef>
                <a:spcPts val="600"/>
              </a:spcBef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Výplata příspěvku probíhá následně v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pravidelných zálohách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dle aktualizovaných dat </a:t>
            </a:r>
            <a:b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od poskytovatele (do 5. následujícího měsíce hlášení obsazenosti kapacitních míst).</a:t>
            </a:r>
          </a:p>
          <a:p>
            <a:pPr algn="just">
              <a:spcBef>
                <a:spcPts val="600"/>
              </a:spcBef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Veškeré úkony související s příspěvkem jsou řešeny skrze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elektronickou aplikaci MPSV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Financování běžných výdajů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které souvisejí s poskytováním služby péče o dítě v DS.</a:t>
            </a:r>
          </a:p>
          <a:p>
            <a:pPr algn="just">
              <a:spcBef>
                <a:spcPts val="600"/>
              </a:spcBef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Příspěvek se poskytuje dle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uzavřené smlouvy s rodičem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pokud jsou ve smlouvě uvedeny dny </a:t>
            </a:r>
            <a:b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a přesná doba, kdy dítě obsazuje kapacitní místo. Pokud toto ve smlouvě uvedeno není, je třeba vést pro účely prokázání obsazenosti kapacitního místa denní docházku dítěte</a:t>
            </a:r>
            <a:r>
              <a:rPr lang="cs-CZ" sz="2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(přílohou smlouvy jako dodatek, včetně podpisu rodičů před hlášením obsazenosti).</a:t>
            </a:r>
          </a:p>
          <a:p>
            <a:pPr algn="just">
              <a:spcBef>
                <a:spcPts val="600"/>
              </a:spcBef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Při přerušení poskytování služby poskytovatelem náleží příspěvek v délce „pěti týdnů“, resp. </a:t>
            </a:r>
            <a:b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5x počet provozních dnů v týdnu.</a:t>
            </a:r>
          </a:p>
          <a:p>
            <a:pPr algn="just">
              <a:spcBef>
                <a:spcPts val="600"/>
              </a:spcBef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Rodič dítěte musí mít vazbu na trh práce (výjimka: cizinec s dočasnou ochranou po dobu </a:t>
            </a:r>
            <a:b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6 měsíců od udělení dočasné ochrany viz zákon č. 66/2022 Sb.)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25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265666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4CEDCBEE-9FBB-6DAB-E597-34A6132AE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77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Postup při budování dětské skupiny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14" y="1265666"/>
            <a:ext cx="10994886" cy="484950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Informujte se 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výhodách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dětských skupin a základních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požadavcích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Zjistěte si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zájem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o služby péče o dítě v dětské skupině.</a:t>
            </a:r>
          </a:p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Stanovte si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služby na základě Vašich možností a potřeb rodičů.</a:t>
            </a:r>
          </a:p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Vyberte vhodné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prostory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 konzultujte záměr budování dětské skupiny.</a:t>
            </a:r>
          </a:p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Vybudujte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dětskou skupinu.</a:t>
            </a:r>
          </a:p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Zajistěte potřebné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dokumenty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vyberte právní formu poskytovatele a oprávněnou osobu, podejte žádost 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zápis do evidence poskytovatelů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Stanovte si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kritéria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přijetí dítěte a na základě finančního plánu nastavte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úhradu od rodičů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případné spolufinancování z rozpočtu poskytovatele. </a:t>
            </a:r>
          </a:p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Sestavte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tým pečujících osob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Zpracujte dokumenty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vnitřní pravidla, plán výchovy a péče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Informujte rodiče o záměru otevřít dětskou skupinu a připravte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dokumenty pro rodiče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Začněte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provozovat dětskou skupinu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dodržujte standardy kvality péče, zajistěte další vzdělávání pečujících osob.</a:t>
            </a:r>
          </a:p>
          <a:p>
            <a:pPr marL="342900" indent="-3429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Podejte si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žádost o státní příspěvek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 provoz dětské skupiny.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26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265666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4CEDCBEE-9FBB-6DAB-E597-34A6132AE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44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Webové stránky projektu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www.dsmpsv.cz</a:t>
            </a:r>
            <a:endParaRPr lang="pl-PL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ds@mpsv.cz</a:t>
            </a: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27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719FDCA-95A3-76F8-789D-84A451285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421" y="2697024"/>
            <a:ext cx="6840000" cy="3252256"/>
          </a:xfrm>
          <a:prstGeom prst="rect">
            <a:avLst/>
          </a:prstGeom>
        </p:spPr>
      </p:pic>
      <p:pic>
        <p:nvPicPr>
          <p:cNvPr id="9" name="Obrázek 3">
            <a:extLst>
              <a:ext uri="{FF2B5EF4-FFF2-40B4-BE49-F238E27FC236}">
                <a16:creationId xmlns:a16="http://schemas.microsoft.com/office/drawing/2014/main" id="{3E97D6F7-6DCB-97C4-260C-44C05B06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321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Webové stránky MPSV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www.mpsv.cz/detske-skupiny</a:t>
            </a: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pl-PL" sz="2400" b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400" b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400" b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400" b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400" b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28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AC2A345-CACE-C3B7-4C3A-650CDC440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1" t="10232" r="12154" b="18261"/>
          <a:stretch/>
        </p:blipFill>
        <p:spPr>
          <a:xfrm>
            <a:off x="2432944" y="2204864"/>
            <a:ext cx="7479480" cy="3864696"/>
          </a:xfrm>
          <a:prstGeom prst="rect">
            <a:avLst/>
          </a:prstGeom>
        </p:spPr>
      </p:pic>
      <p:pic>
        <p:nvPicPr>
          <p:cNvPr id="8" name="Obrázek 3">
            <a:extLst>
              <a:ext uri="{FF2B5EF4-FFF2-40B4-BE49-F238E27FC236}">
                <a16:creationId xmlns:a16="http://schemas.microsoft.com/office/drawing/2014/main" id="{8D4DC149-F696-11A1-5D48-1FA10C1B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972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Děkuji za pozornost.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Bc. Anna Machátová</a:t>
            </a:r>
          </a:p>
          <a:p>
            <a:pPr marL="0" indent="0" algn="ctr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Metodička na podporu zřizování dětských skupin</a:t>
            </a: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Tel. 778 427 892</a:t>
            </a: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Mail: anna.machatova@mpsv.cz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29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62E60583-F797-7025-ABBC-0C5831906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Počet dětských skupin k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27</a:t>
            </a:r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. 5. 2024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3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ětiva 7">
            <a:extLst>
              <a:ext uri="{FF2B5EF4-FFF2-40B4-BE49-F238E27FC236}">
                <a16:creationId xmlns:a16="http://schemas.microsoft.com/office/drawing/2014/main" id="{420F2060-8D33-543D-D4AC-0599CD07E0B4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ětiva 8">
            <a:extLst>
              <a:ext uri="{FF2B5EF4-FFF2-40B4-BE49-F238E27FC236}">
                <a16:creationId xmlns:a16="http://schemas.microsoft.com/office/drawing/2014/main" id="{98DE8EF1-5E64-EF32-844B-05AABFA3AFFB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C578037A-4F76-8C8B-13A5-F02D648B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81110"/>
            <a:ext cx="9144000" cy="4784194"/>
          </a:xfrm>
        </p:spPr>
        <p:txBody>
          <a:bodyPr>
            <a:noAutofit/>
          </a:bodyPr>
          <a:lstStyle/>
          <a:p>
            <a:pPr>
              <a:buSzPct val="110000"/>
            </a:pPr>
            <a:r>
              <a:rPr lang="cs-CZ" sz="2800" b="1" dirty="0"/>
              <a:t>Počet DS v ČR:</a:t>
            </a:r>
            <a:r>
              <a:rPr lang="cs-CZ" dirty="0"/>
              <a:t>		 	  </a:t>
            </a:r>
            <a:r>
              <a:rPr lang="cs-CZ" sz="2800" dirty="0"/>
              <a:t>1 730 </a:t>
            </a:r>
          </a:p>
          <a:p>
            <a:pPr>
              <a:buSzPct val="110000"/>
            </a:pPr>
            <a:r>
              <a:rPr lang="cs-CZ" sz="2600" b="1" dirty="0"/>
              <a:t>Počet míst pro děti v ČR:	</a:t>
            </a:r>
            <a:r>
              <a:rPr lang="cs-CZ" sz="2800" dirty="0"/>
              <a:t>23 322  </a:t>
            </a:r>
          </a:p>
          <a:p>
            <a:pPr>
              <a:buClr>
                <a:schemeClr val="accent5">
                  <a:lumMod val="75000"/>
                </a:schemeClr>
              </a:buClr>
              <a:buSzPct val="110000"/>
            </a:pPr>
            <a:endParaRPr lang="cs-CZ" sz="28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005FEC7-326F-C912-C1D7-C2A037011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852936"/>
            <a:ext cx="4035934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728165B-6F1C-A78C-EADC-C5A5C5860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28" y="2852936"/>
            <a:ext cx="4459546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8042D918-A848-463E-0939-F49DB2FC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6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Hlavní výhody dětských skupin pro rodiče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300" dirty="0">
                <a:cs typeface="Calibri" panose="020F0502020204030204" pitchFamily="34" charset="0"/>
              </a:rPr>
              <a:t>Přispívají k lepšímu </a:t>
            </a:r>
            <a:r>
              <a:rPr lang="cs-CZ" sz="2300" b="1" dirty="0">
                <a:cs typeface="Calibri" panose="020F0502020204030204" pitchFamily="34" charset="0"/>
              </a:rPr>
              <a:t>sladění pracovního a rodinného života.</a:t>
            </a:r>
            <a:endParaRPr lang="cs-CZ" sz="23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algn="just"/>
            <a:r>
              <a:rPr lang="cs-CZ" sz="2300" b="1" dirty="0">
                <a:cs typeface="Calibri" panose="020F0502020204030204" pitchFamily="34" charset="0"/>
              </a:rPr>
              <a:t>Pomáhají s postupným návratem rodičů do práce</a:t>
            </a:r>
            <a:r>
              <a:rPr lang="cs-CZ" sz="2300" dirty="0">
                <a:cs typeface="Calibri" panose="020F0502020204030204" pitchFamily="34" charset="0"/>
              </a:rPr>
              <a:t>, rodič může dětskou skupinu využít jen ve dnech, kdy to skutečně potřebuje.</a:t>
            </a:r>
          </a:p>
          <a:p>
            <a:pPr algn="just"/>
            <a:r>
              <a:rPr lang="cs-CZ" sz="2300" dirty="0">
                <a:cs typeface="Calibri" panose="020F0502020204030204" pitchFamily="34" charset="0"/>
              </a:rPr>
              <a:t>Díky menšímu kolektivu umožňují </a:t>
            </a:r>
            <a:r>
              <a:rPr lang="cs-CZ" sz="2300" b="1" dirty="0">
                <a:cs typeface="Calibri" panose="020F0502020204030204" pitchFamily="34" charset="0"/>
              </a:rPr>
              <a:t>individuální přístup </a:t>
            </a:r>
            <a:r>
              <a:rPr lang="cs-CZ" sz="2300" dirty="0">
                <a:cs typeface="Calibri" panose="020F0502020204030204" pitchFamily="34" charset="0"/>
              </a:rPr>
              <a:t>k dítěti.</a:t>
            </a:r>
          </a:p>
          <a:p>
            <a:pPr algn="just"/>
            <a:r>
              <a:rPr lang="cs-CZ" sz="2300" dirty="0">
                <a:cs typeface="Calibri" panose="020F0502020204030204" pitchFamily="34" charset="0"/>
              </a:rPr>
              <a:t>Pomáhají </a:t>
            </a:r>
            <a:r>
              <a:rPr lang="cs-CZ" sz="2300" b="1" dirty="0">
                <a:cs typeface="Calibri" panose="020F0502020204030204" pitchFamily="34" charset="0"/>
              </a:rPr>
              <a:t>socializaci a rozvoji </a:t>
            </a:r>
            <a:r>
              <a:rPr lang="cs-CZ" sz="2300" dirty="0">
                <a:cs typeface="Calibri" panose="020F0502020204030204" pitchFamily="34" charset="0"/>
              </a:rPr>
              <a:t>dítěte</a:t>
            </a:r>
            <a:r>
              <a:rPr lang="cs-CZ" sz="2300" b="1" dirty="0"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300" dirty="0">
                <a:cs typeface="Calibri" panose="020F0502020204030204" pitchFamily="34" charset="0"/>
              </a:rPr>
              <a:t>Usnadňují</a:t>
            </a:r>
            <a:r>
              <a:rPr lang="cs-CZ" sz="2300" b="1" dirty="0">
                <a:cs typeface="Calibri" panose="020F0502020204030204" pitchFamily="34" charset="0"/>
              </a:rPr>
              <a:t> adaptaci </a:t>
            </a:r>
            <a:r>
              <a:rPr lang="cs-CZ" sz="2300" dirty="0">
                <a:cs typeface="Calibri" panose="020F0502020204030204" pitchFamily="34" charset="0"/>
              </a:rPr>
              <a:t>dítěte.</a:t>
            </a:r>
            <a:endParaRPr lang="cs-CZ" sz="23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algn="just"/>
            <a:r>
              <a:rPr lang="cs-CZ" sz="2300" dirty="0">
                <a:cs typeface="Calibri" panose="020F0502020204030204" pitchFamily="34" charset="0"/>
              </a:rPr>
              <a:t>Pomáhají s péčí o </a:t>
            </a:r>
            <a:r>
              <a:rPr lang="cs-CZ" sz="2300" b="1" dirty="0">
                <a:cs typeface="Calibri" panose="020F0502020204030204" pitchFamily="34" charset="0"/>
              </a:rPr>
              <a:t>děti se specifickými potřebami</a:t>
            </a:r>
            <a:r>
              <a:rPr lang="cs-CZ" sz="2300" dirty="0"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300" b="1" dirty="0">
                <a:cs typeface="Calibri" panose="020F0502020204030204" pitchFamily="34" charset="0"/>
              </a:rPr>
              <a:t>Jsou flexibilní a díky státnímu příspěvku finančně dostupnější</a:t>
            </a:r>
            <a:r>
              <a:rPr lang="cs-CZ" sz="2300" dirty="0"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300" dirty="0">
                <a:cs typeface="Calibri" panose="020F0502020204030204" pitchFamily="34" charset="0"/>
              </a:rPr>
              <a:t>Obohacují </a:t>
            </a:r>
            <a:r>
              <a:rPr lang="cs-CZ" sz="2300" b="1" dirty="0">
                <a:cs typeface="Calibri" panose="020F0502020204030204" pitchFamily="34" charset="0"/>
              </a:rPr>
              <a:t>nabídku služeb péče o děti </a:t>
            </a:r>
            <a:r>
              <a:rPr lang="cs-CZ" sz="2300" dirty="0">
                <a:cs typeface="Calibri" panose="020F0502020204030204" pitchFamily="34" charset="0"/>
              </a:rPr>
              <a:t>(zejména děti 1 – 3 roky).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4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B6812B4D-9B6E-09BD-F077-0EBD2605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7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Hlavní výhody dětských skupin pro obce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300" b="1" dirty="0">
                <a:solidFill>
                  <a:prstClr val="black"/>
                </a:solidFill>
              </a:rPr>
              <a:t>Jasná legislativa a pravidla </a:t>
            </a:r>
            <a:r>
              <a:rPr lang="cs-CZ" sz="2300" dirty="0">
                <a:solidFill>
                  <a:prstClr val="black"/>
                </a:solidFill>
              </a:rPr>
              <a:t>– evidence MPSV, legislativní ukotvení, záruka kvality.</a:t>
            </a:r>
          </a:p>
          <a:p>
            <a:pPr algn="just"/>
            <a:r>
              <a:rPr lang="cs-CZ" sz="2300" b="1" dirty="0">
                <a:solidFill>
                  <a:prstClr val="black"/>
                </a:solidFill>
              </a:rPr>
              <a:t>Příspěvek na provoz DS </a:t>
            </a:r>
            <a:r>
              <a:rPr lang="cs-CZ" sz="2300" dirty="0">
                <a:solidFill>
                  <a:prstClr val="black"/>
                </a:solidFill>
              </a:rPr>
              <a:t>– elektronická aplikace, jednoduché vykazování, zálohové platby.</a:t>
            </a:r>
          </a:p>
          <a:p>
            <a:pPr algn="just"/>
            <a:r>
              <a:rPr lang="cs-CZ" sz="2300" b="1" dirty="0">
                <a:solidFill>
                  <a:prstClr val="black"/>
                </a:solidFill>
              </a:rPr>
              <a:t>Podpora MPSV </a:t>
            </a:r>
            <a:r>
              <a:rPr lang="cs-CZ" sz="2300" dirty="0">
                <a:solidFill>
                  <a:prstClr val="black"/>
                </a:solidFill>
              </a:rPr>
              <a:t>– metodická pomoc, vzdělávání, poradenství, příručky a další podpůrné materiály.</a:t>
            </a:r>
          </a:p>
          <a:p>
            <a:pPr algn="just"/>
            <a:r>
              <a:rPr lang="cs-CZ" sz="2300" b="1" dirty="0">
                <a:solidFill>
                  <a:prstClr val="black"/>
                </a:solidFill>
              </a:rPr>
              <a:t>Široké možnosti zřizovatelů </a:t>
            </a:r>
            <a:r>
              <a:rPr lang="cs-CZ" sz="2300" dirty="0">
                <a:solidFill>
                  <a:prstClr val="black"/>
                </a:solidFill>
              </a:rPr>
              <a:t>– obec, příspěvková organizace obce, spolupráce s NNO.</a:t>
            </a:r>
          </a:p>
          <a:p>
            <a:pPr algn="just"/>
            <a:r>
              <a:rPr lang="cs-CZ" sz="2300" dirty="0">
                <a:solidFill>
                  <a:prstClr val="black"/>
                </a:solidFill>
              </a:rPr>
              <a:t>Možnost vytváření </a:t>
            </a:r>
            <a:r>
              <a:rPr lang="cs-CZ" sz="2300" b="1" dirty="0">
                <a:solidFill>
                  <a:prstClr val="black"/>
                </a:solidFill>
              </a:rPr>
              <a:t>nových pracovních míst</a:t>
            </a:r>
            <a:r>
              <a:rPr lang="cs-CZ" sz="2300" dirty="0">
                <a:solidFill>
                  <a:prstClr val="black"/>
                </a:solidFill>
              </a:rPr>
              <a:t>, podpora flexibilních forem práce. </a:t>
            </a:r>
          </a:p>
          <a:p>
            <a:pPr algn="just"/>
            <a:r>
              <a:rPr lang="cs-CZ" sz="2300" dirty="0">
                <a:solidFill>
                  <a:prstClr val="black"/>
                </a:solidFill>
              </a:rPr>
              <a:t>Zajištění</a:t>
            </a:r>
            <a:r>
              <a:rPr lang="cs-CZ" sz="2300" b="1" dirty="0">
                <a:solidFill>
                  <a:prstClr val="black"/>
                </a:solidFill>
              </a:rPr>
              <a:t> péče o děti </a:t>
            </a:r>
            <a:r>
              <a:rPr lang="cs-CZ" sz="2300" dirty="0">
                <a:solidFill>
                  <a:prstClr val="black"/>
                </a:solidFill>
              </a:rPr>
              <a:t>přímo v místě bydliště/pracoviště, doplnění kapacity MŠ.</a:t>
            </a:r>
          </a:p>
          <a:p>
            <a:pPr algn="just"/>
            <a:r>
              <a:rPr lang="cs-CZ" sz="2300" b="1" dirty="0">
                <a:solidFill>
                  <a:prstClr val="black"/>
                </a:solidFill>
              </a:rPr>
              <a:t>Flexibilní otevírací doba </a:t>
            </a:r>
            <a:r>
              <a:rPr lang="cs-CZ" sz="2300" dirty="0">
                <a:solidFill>
                  <a:prstClr val="black"/>
                </a:solidFill>
              </a:rPr>
              <a:t>podle potřeb obyvatel obce.</a:t>
            </a:r>
          </a:p>
          <a:p>
            <a:pPr algn="just"/>
            <a:r>
              <a:rPr lang="cs-CZ" sz="2300" b="1" dirty="0">
                <a:solidFill>
                  <a:prstClr val="black"/>
                </a:solidFill>
              </a:rPr>
              <a:t>Podpora rodin s dětmi </a:t>
            </a:r>
            <a:r>
              <a:rPr lang="cs-CZ" sz="2300" dirty="0">
                <a:solidFill>
                  <a:prstClr val="black"/>
                </a:solidFill>
              </a:rPr>
              <a:t>v obci.</a:t>
            </a:r>
          </a:p>
          <a:p>
            <a:pPr algn="just"/>
            <a:r>
              <a:rPr lang="cs-CZ" sz="2300" dirty="0">
                <a:cs typeface="Calibri" panose="020F0502020204030204" pitchFamily="34" charset="0"/>
              </a:rPr>
              <a:t>Možnost zapojení rodin do </a:t>
            </a:r>
            <a:r>
              <a:rPr lang="cs-CZ" sz="2300" b="1" dirty="0">
                <a:cs typeface="Calibri" panose="020F0502020204030204" pitchFamily="34" charset="0"/>
              </a:rPr>
              <a:t>místní komunity </a:t>
            </a:r>
            <a:r>
              <a:rPr lang="cs-CZ" sz="2300" dirty="0">
                <a:cs typeface="Calibri" panose="020F0502020204030204" pitchFamily="34" charset="0"/>
              </a:rPr>
              <a:t>a dění v obci.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5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4337C2A0-FA5F-7FA4-FFD3-313FEC1C0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29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Dětské skupiny a jejich role v obci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Autofit/>
          </a:bodyPr>
          <a:lstStyle/>
          <a:p>
            <a:pPr algn="just"/>
            <a:r>
              <a:rPr lang="cs-CZ" sz="2400" b="1" dirty="0">
                <a:solidFill>
                  <a:prstClr val="black"/>
                </a:solidFill>
              </a:rPr>
              <a:t>V obci mateřská škola je, ale </a:t>
            </a:r>
          </a:p>
          <a:p>
            <a:pPr lvl="1" algn="just"/>
            <a:r>
              <a:rPr lang="cs-CZ" sz="2300" dirty="0">
                <a:solidFill>
                  <a:prstClr val="black"/>
                </a:solidFill>
              </a:rPr>
              <a:t>nemá dostatečnou kapacitu = dětská skupina doplňuje kapacitu MŠ.</a:t>
            </a:r>
          </a:p>
          <a:p>
            <a:pPr lvl="1" algn="just"/>
            <a:r>
              <a:rPr lang="cs-CZ" sz="2300" dirty="0">
                <a:solidFill>
                  <a:prstClr val="black"/>
                </a:solidFill>
              </a:rPr>
              <a:t>nepřijímá děti mladší 3 let = dětská skupina zajišťuje péči o děti převážně ve věku </a:t>
            </a:r>
            <a:br>
              <a:rPr lang="cs-CZ" sz="2300" dirty="0">
                <a:solidFill>
                  <a:prstClr val="black"/>
                </a:solidFill>
              </a:rPr>
            </a:br>
            <a:r>
              <a:rPr lang="cs-CZ" sz="2300" dirty="0">
                <a:solidFill>
                  <a:prstClr val="black"/>
                </a:solidFill>
              </a:rPr>
              <a:t>2–3 roky.</a:t>
            </a:r>
          </a:p>
          <a:p>
            <a:pPr lvl="1" algn="just"/>
            <a:r>
              <a:rPr lang="cs-CZ" sz="2300" dirty="0">
                <a:solidFill>
                  <a:prstClr val="black"/>
                </a:solidFill>
              </a:rPr>
              <a:t>nenabízí rodičům možnost volby = dětská skupina nabízí plnohodnotnou alternativu předškolního zařízení péče o děti.</a:t>
            </a:r>
          </a:p>
          <a:p>
            <a:pPr algn="just"/>
            <a:r>
              <a:rPr lang="cs-CZ" sz="2400" b="1" dirty="0">
                <a:solidFill>
                  <a:prstClr val="black"/>
                </a:solidFill>
              </a:rPr>
              <a:t> V obci mateřská škola chybí </a:t>
            </a:r>
          </a:p>
          <a:p>
            <a:pPr marL="446088" indent="0" algn="just">
              <a:buNone/>
            </a:pPr>
            <a:r>
              <a:rPr lang="cs-CZ" sz="2300" dirty="0">
                <a:solidFill>
                  <a:prstClr val="black"/>
                </a:solidFill>
              </a:rPr>
              <a:t>= dětská skupina zajišťuje péči o děti předškolního věku.</a:t>
            </a:r>
          </a:p>
          <a:p>
            <a:pPr marL="446088" indent="0" algn="just">
              <a:buNone/>
            </a:pPr>
            <a:r>
              <a:rPr lang="cs-CZ" sz="2300" dirty="0">
                <a:solidFill>
                  <a:prstClr val="black"/>
                </a:solidFill>
              </a:rPr>
              <a:t>= kapacita DS rovněž může pomoci pokrýt požadavky obcí z okolí.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6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4337C2A0-FA5F-7FA4-FFD3-313FEC1C0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42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Dětská skupina a mateřská škola – hlavní rozdíly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7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1B8C944C-4754-C099-AE12-8C976CA5D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9581"/>
            <a:ext cx="5054352" cy="4608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Mateřská škola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MŠMT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cílovou skupinou jsou děti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děti ve věku od 2 let </a:t>
            </a:r>
            <a:br>
              <a:rPr lang="cs-CZ" sz="2400" dirty="0"/>
            </a:br>
            <a:r>
              <a:rPr lang="cs-CZ" sz="2400" dirty="0"/>
              <a:t>do zahájení povinné školní docházky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předškolní vzdělávání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zajišťuje povinné předškolní vzdělávání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školní vzdělávací program</a:t>
            </a:r>
          </a:p>
        </p:txBody>
      </p:sp>
      <p:sp>
        <p:nvSpPr>
          <p:cNvPr id="16" name="Zástupný symbol pro obsah 14">
            <a:extLst>
              <a:ext uri="{FF2B5EF4-FFF2-40B4-BE49-F238E27FC236}">
                <a16:creationId xmlns:a16="http://schemas.microsoft.com/office/drawing/2014/main" id="{9FE43F7E-7A37-D808-EB6C-C6CD00DC87AD}"/>
              </a:ext>
            </a:extLst>
          </p:cNvPr>
          <p:cNvSpPr txBox="1">
            <a:spLocks/>
          </p:cNvSpPr>
          <p:nvPr/>
        </p:nvSpPr>
        <p:spPr>
          <a:xfrm>
            <a:off x="6336145" y="1556792"/>
            <a:ext cx="5224169" cy="4608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/>
              <a:t>Dětská skupina</a:t>
            </a:r>
          </a:p>
          <a:p>
            <a:r>
              <a:rPr lang="cs-CZ" sz="2400" dirty="0"/>
              <a:t>MPSV</a:t>
            </a:r>
          </a:p>
          <a:p>
            <a:r>
              <a:rPr lang="cs-CZ" sz="2400" dirty="0"/>
              <a:t>cílovou skupinou jsou rodiče</a:t>
            </a:r>
          </a:p>
          <a:p>
            <a:r>
              <a:rPr lang="cs-CZ" sz="2400" dirty="0"/>
              <a:t>děti ve věku od 6 měsíců </a:t>
            </a:r>
            <a:br>
              <a:rPr lang="cs-CZ" sz="2400" dirty="0"/>
            </a:br>
            <a:r>
              <a:rPr lang="cs-CZ" sz="2400" dirty="0"/>
              <a:t>do zahájení povinné školní docházky</a:t>
            </a:r>
          </a:p>
          <a:p>
            <a:r>
              <a:rPr lang="cs-CZ" sz="2400" dirty="0"/>
              <a:t>výchova a péče </a:t>
            </a:r>
          </a:p>
          <a:p>
            <a:r>
              <a:rPr lang="cs-CZ" sz="2400" dirty="0"/>
              <a:t>povinné předškolní vzdělávání formou individuálního plánu</a:t>
            </a:r>
          </a:p>
          <a:p>
            <a:r>
              <a:rPr lang="cs-CZ" sz="2400" dirty="0"/>
              <a:t>plán výchovy a péče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2C4B5364-8F57-E56B-4204-C18B68D4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86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Motivace obcí a podpora ze strany MPSV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03024" cy="4525963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SzPct val="110000"/>
            </a:pPr>
            <a:r>
              <a:rPr lang="cs-CZ" sz="2400" dirty="0"/>
              <a:t>Finanční podpora budování a provoz dětských skupin</a:t>
            </a:r>
          </a:p>
          <a:p>
            <a:pPr>
              <a:spcBef>
                <a:spcPts val="400"/>
              </a:spcBef>
              <a:buSzPct val="110000"/>
            </a:pPr>
            <a:r>
              <a:rPr lang="cs-CZ" sz="2400" dirty="0"/>
              <a:t>Metodická pomoc a podpora, konzultace a poradenství, online semináře a workshopy </a:t>
            </a:r>
          </a:p>
          <a:p>
            <a:pPr marL="358775" indent="0">
              <a:spcBef>
                <a:spcPts val="400"/>
              </a:spcBef>
              <a:buSzPct val="110000"/>
              <a:buNone/>
            </a:pPr>
            <a:r>
              <a:rPr lang="cs-CZ" sz="2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Budování a provoz dětských skupin v obcích – možnosti a výhody (youtube.com)</a:t>
            </a:r>
            <a:endParaRPr lang="cs-CZ" sz="2100" dirty="0"/>
          </a:p>
          <a:p>
            <a:pPr>
              <a:spcBef>
                <a:spcPts val="400"/>
              </a:spcBef>
              <a:buSzPct val="110000"/>
            </a:pPr>
            <a:r>
              <a:rPr lang="cs-CZ" sz="2400" dirty="0"/>
              <a:t>E-learning a online vzdělávání </a:t>
            </a:r>
            <a:br>
              <a:rPr lang="cs-CZ" sz="2400" dirty="0"/>
            </a:br>
            <a:r>
              <a:rPr lang="cs-CZ" sz="2100" dirty="0">
                <a:hlinkClick r:id="rId3"/>
              </a:rPr>
              <a:t>Podpora implementace dětských skupin - On-line vzdělávání (dsmpsv.cz)</a:t>
            </a:r>
            <a:endParaRPr lang="cs-CZ" sz="2100" dirty="0"/>
          </a:p>
          <a:p>
            <a:pPr>
              <a:spcBef>
                <a:spcPts val="400"/>
              </a:spcBef>
              <a:buSzPct val="110000"/>
            </a:pPr>
            <a:r>
              <a:rPr lang="cs-CZ" sz="2400" dirty="0"/>
              <a:t>Vydané informační a metodické materiály </a:t>
            </a:r>
            <a:br>
              <a:rPr lang="cs-CZ" sz="2400" dirty="0"/>
            </a:br>
            <a:r>
              <a:rPr lang="cs-CZ" sz="2100" dirty="0">
                <a:hlinkClick r:id="rId4"/>
              </a:rPr>
              <a:t>Podpora implementace dětských skupin - Informační materiály (dsmpsv.cz)</a:t>
            </a:r>
            <a:endParaRPr lang="cs-CZ" sz="2100" dirty="0"/>
          </a:p>
          <a:p>
            <a:pPr marL="358775" indent="0">
              <a:spcBef>
                <a:spcPts val="400"/>
              </a:spcBef>
              <a:buSzPct val="110000"/>
              <a:buNone/>
            </a:pPr>
            <a:r>
              <a:rPr lang="cs-CZ" sz="2100" dirty="0">
                <a:hlinkClick r:id="rId5"/>
              </a:rPr>
              <a:t>Metodické materiály (mpsv.cz)</a:t>
            </a:r>
            <a:endParaRPr lang="cs-CZ" sz="2100" dirty="0"/>
          </a:p>
          <a:p>
            <a:pPr>
              <a:spcBef>
                <a:spcPts val="400"/>
              </a:spcBef>
              <a:buSzPct val="110000"/>
            </a:pPr>
            <a:r>
              <a:rPr lang="cs-CZ" sz="2400" dirty="0"/>
              <a:t>Balíček pro municipality </a:t>
            </a:r>
            <a:br>
              <a:rPr lang="cs-CZ" sz="2400" dirty="0"/>
            </a:br>
            <a:r>
              <a:rPr lang="cs-CZ" sz="2100" dirty="0">
                <a:hlinkClick r:id="rId6"/>
              </a:rPr>
              <a:t>Podpora implementace dětských skupin - Balíček pro municipality k zřízení dětské skupiny v obci (dsmpsv.cz)</a:t>
            </a:r>
            <a:endParaRPr lang="cs-CZ" sz="2100" dirty="0"/>
          </a:p>
          <a:p>
            <a:pPr algn="just">
              <a:spcBef>
                <a:spcPts val="400"/>
              </a:spcBef>
              <a:buSzPct val="110000"/>
            </a:pPr>
            <a:r>
              <a:rPr lang="cs-CZ" sz="2400" dirty="0"/>
              <a:t>Sdílení zkušeností a dobré praxe, návštěvy v DS – veřejná evidence </a:t>
            </a:r>
            <a:r>
              <a:rPr lang="cs-CZ" sz="2400" dirty="0">
                <a:hlinkClick r:id="rId7"/>
              </a:rPr>
              <a:t>e-EDS (mpsv.cz)</a:t>
            </a:r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8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01A4C6A3-36BD-E410-60DD-242C6C0FA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80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Zákon o poskytování služby péče o dítě v DS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cs-CZ" sz="2400" b="1" dirty="0">
                <a:cs typeface="Calibri" panose="020F0502020204030204" pitchFamily="34" charset="0"/>
              </a:rPr>
              <a:t>Zákon č. 247/2014 Sb</a:t>
            </a:r>
            <a:r>
              <a:rPr lang="cs-CZ" sz="2400" dirty="0">
                <a:cs typeface="Calibri" panose="020F0502020204030204" pitchFamily="34" charset="0"/>
              </a:rPr>
              <a:t>. upravuje podmínky, za nichž je poskytována služba péče o dítě </a:t>
            </a:r>
            <a:br>
              <a:rPr lang="cs-CZ" sz="2400" dirty="0">
                <a:cs typeface="Calibri" panose="020F0502020204030204" pitchFamily="34" charset="0"/>
              </a:rPr>
            </a:br>
            <a:r>
              <a:rPr lang="cs-CZ" sz="2400" dirty="0">
                <a:cs typeface="Calibri" panose="020F0502020204030204" pitchFamily="34" charset="0"/>
              </a:rPr>
              <a:t>v DS, a podmínky pro získání oprávnění k poskytování služby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Poskytování služby péče o dítě v DS</a:t>
            </a:r>
          </a:p>
          <a:p>
            <a:pPr lvl="1" algn="just">
              <a:spcBef>
                <a:spcPts val="600"/>
              </a:spcBef>
            </a:pPr>
            <a:r>
              <a:rPr lang="cs-CZ" sz="2000" dirty="0">
                <a:cs typeface="Calibri" panose="020F0502020204030204" pitchFamily="34" charset="0"/>
              </a:rPr>
              <a:t>poskytovatel, oprávnění, podmínky, standardy kvality péče, úhrada nákladů, počet dětí </a:t>
            </a:r>
            <a:br>
              <a:rPr lang="cs-CZ" sz="2000" dirty="0">
                <a:cs typeface="Calibri" panose="020F0502020204030204" pitchFamily="34" charset="0"/>
              </a:rPr>
            </a:br>
            <a:r>
              <a:rPr lang="cs-CZ" sz="2000" dirty="0">
                <a:cs typeface="Calibri" panose="020F0502020204030204" pitchFamily="34" charset="0"/>
              </a:rPr>
              <a:t>a pečujících osob, stravování, vnitřní pravidla a plán výchovy a péče, evidence dětí, pojištění, smlouva o poskytování péče, přerušení poskytování služby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Technické požadavky na stavby a hygienické požadavky na prostory a provoz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Vznik, změna a zánik oprávnění a evidence poskytovatelů  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Příspěvek na provoz dětské skupiny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Kontrola, přestupky</a:t>
            </a:r>
          </a:p>
          <a:p>
            <a:pPr algn="just">
              <a:spcBef>
                <a:spcPts val="600"/>
              </a:spcBef>
            </a:pPr>
            <a:endParaRPr lang="cs-CZ" sz="2400" dirty="0"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9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A1A59342-37DE-AEBD-A35F-F385B37A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6057900"/>
            <a:ext cx="5264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105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12605</TotalTime>
  <Words>3151</Words>
  <Application>Microsoft Office PowerPoint</Application>
  <PresentationFormat>Širokoúhlá obrazovka</PresentationFormat>
  <Paragraphs>259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Roboto Slab</vt:lpstr>
      <vt:lpstr>Motiv systému Office</vt:lpstr>
      <vt:lpstr>Krajské shromáždění SMS ČR  Budování a provoz dětských skupin v obcích   27. 5. 2024, Jihlava</vt:lpstr>
      <vt:lpstr>Co je dětská skupina</vt:lpstr>
      <vt:lpstr>Počet dětských skupin k 27. 5. 2024</vt:lpstr>
      <vt:lpstr>Hlavní výhody dětských skupin pro rodiče</vt:lpstr>
      <vt:lpstr>Hlavní výhody dětských skupin pro obce</vt:lpstr>
      <vt:lpstr>Dětské skupiny a jejich role v obci</vt:lpstr>
      <vt:lpstr>Dětská skupina a mateřská škola – hlavní rozdíly</vt:lpstr>
      <vt:lpstr>Motivace obcí a podpora ze strany MPSV </vt:lpstr>
      <vt:lpstr>Zákon o poskytování služby péče o dítě v DS</vt:lpstr>
      <vt:lpstr>Související právní předpisy </vt:lpstr>
      <vt:lpstr>Provoz DS – poskytovatel</vt:lpstr>
      <vt:lpstr>Provoz DS – pečující osoby</vt:lpstr>
      <vt:lpstr>Provoz DS – stravování</vt:lpstr>
      <vt:lpstr>Provoz DS – věk dětí</vt:lpstr>
      <vt:lpstr>Provoz DS – standardy kvality péče o děti v DS</vt:lpstr>
      <vt:lpstr>Žádost o udělení oprávnění – evidence poskytovatelů</vt:lpstr>
      <vt:lpstr>Zápis do evidence – požadované dokumenty</vt:lpstr>
      <vt:lpstr>Zápis do evidence – požadované dokumenty</vt:lpstr>
      <vt:lpstr>Zápis do evidence – požadované dokumenty</vt:lpstr>
      <vt:lpstr>Zápis do evidence – požadované dokumenty</vt:lpstr>
      <vt:lpstr>Průvodce možnostmi financování dětských skupin</vt:lpstr>
      <vt:lpstr>Financování budování a provozu dětských skupin</vt:lpstr>
      <vt:lpstr>Příspěvek na provoz dětských skupin</vt:lpstr>
      <vt:lpstr>Příspěvek na provoz dětských skupin</vt:lpstr>
      <vt:lpstr>Příspěvek na provoz dětských skupin</vt:lpstr>
      <vt:lpstr>Postup při budování dětské skupiny</vt:lpstr>
      <vt:lpstr>Webové stránky projektu</vt:lpstr>
      <vt:lpstr>Webové stránky MPSV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Müllerová Andrea (MPSV)</dc:creator>
  <cp:lastModifiedBy>Machátová Anna Bc. (MPSV)</cp:lastModifiedBy>
  <cp:revision>570</cp:revision>
  <cp:lastPrinted>2019-10-02T14:57:20Z</cp:lastPrinted>
  <dcterms:created xsi:type="dcterms:W3CDTF">2018-01-19T11:49:57Z</dcterms:created>
  <dcterms:modified xsi:type="dcterms:W3CDTF">2024-05-27T03:18:01Z</dcterms:modified>
</cp:coreProperties>
</file>