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6003" r:id="rId1"/>
  </p:sldMasterIdLst>
  <p:notesMasterIdLst>
    <p:notesMasterId r:id="rId13"/>
  </p:notesMasterIdLst>
  <p:handoutMasterIdLst>
    <p:handoutMasterId r:id="rId14"/>
  </p:handoutMasterIdLst>
  <p:sldIdLst>
    <p:sldId id="759" r:id="rId2"/>
    <p:sldId id="768" r:id="rId3"/>
    <p:sldId id="648" r:id="rId4"/>
    <p:sldId id="762" r:id="rId5"/>
    <p:sldId id="774" r:id="rId6"/>
    <p:sldId id="773" r:id="rId7"/>
    <p:sldId id="739" r:id="rId8"/>
    <p:sldId id="779" r:id="rId9"/>
    <p:sldId id="728" r:id="rId10"/>
    <p:sldId id="780" r:id="rId11"/>
    <p:sldId id="729" r:id="rId12"/>
  </p:sldIdLst>
  <p:sldSz cx="9144000" cy="5143500" type="screen16x9"/>
  <p:notesSz cx="6797675" cy="9928225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/>
    <p:restoredTop sz="94014"/>
  </p:normalViewPr>
  <p:slideViewPr>
    <p:cSldViewPr>
      <p:cViewPr varScale="1">
        <p:scale>
          <a:sx n="160" d="100"/>
          <a:sy n="160" d="100"/>
        </p:scale>
        <p:origin x="76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37F157BF-96C1-3345-9082-AEA6D411FB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3850B67-3E83-184A-BD3D-FDFF8C0FD0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AE0D787-0939-CD46-B511-2A1CC41F2C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A4FA1B5-6D7F-6A4C-82BE-2626F5B009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4E2AFC5-8742-6F44-869E-709B2B33D20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F3C739FC-27E3-864F-81CB-232ED5CFFC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D315F9E-9B35-D84A-AE78-119A9D7EDA5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98408FA9-6E88-C748-8EF7-E656E7831E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alt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0EE4C9D3-A789-4049-BB0E-9ABF02EB35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8E8F3DA-3B7E-D546-A419-52899E06E75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AC7280A-7C4B-DA4D-BD8E-AF77D15FD8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E528D9FB-CD9E-C140-A835-C1098D065129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96" charset="-128"/>
        <a:cs typeface="ＭＳ Ｐゴシック" pitchFamily="96" charset="-128"/>
      </a:defRPr>
    </a:lvl1pPr>
    <a:lvl2pPr marL="454025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96" charset="-128"/>
        <a:cs typeface="+mn-cs"/>
      </a:defRPr>
    </a:lvl2pPr>
    <a:lvl3pPr marL="911225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96" charset="-128"/>
        <a:cs typeface="+mn-cs"/>
      </a:defRPr>
    </a:lvl3pPr>
    <a:lvl4pPr marL="1368425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96" charset="-128"/>
        <a:cs typeface="+mn-cs"/>
      </a:defRPr>
    </a:lvl4pPr>
    <a:lvl5pPr marL="1825625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96" charset="-128"/>
        <a:cs typeface="+mn-cs"/>
      </a:defRPr>
    </a:lvl5pPr>
    <a:lvl6pPr marL="2285886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4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Zástupný symbol pro obrázek snímku 1">
            <a:extLst>
              <a:ext uri="{FF2B5EF4-FFF2-40B4-BE49-F238E27FC236}">
                <a16:creationId xmlns:a16="http://schemas.microsoft.com/office/drawing/2014/main" id="{A6727A44-F93F-8473-D66E-5C9593F9DF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2" name="Zástupný symbol pro poznámky 2">
            <a:extLst>
              <a:ext uri="{FF2B5EF4-FFF2-40B4-BE49-F238E27FC236}">
                <a16:creationId xmlns:a16="http://schemas.microsoft.com/office/drawing/2014/main" id="{8E5F10F1-E140-3F1F-9867-445982EC1B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cs-CZ">
              <a:ea typeface="ＭＳ Ｐゴシック" panose="020B0600070205080204" pitchFamily="34" charset="-128"/>
            </a:endParaRPr>
          </a:p>
        </p:txBody>
      </p:sp>
      <p:sp>
        <p:nvSpPr>
          <p:cNvPr id="5123" name="Zástupný symbol pro číslo snímku 3">
            <a:extLst>
              <a:ext uri="{FF2B5EF4-FFF2-40B4-BE49-F238E27FC236}">
                <a16:creationId xmlns:a16="http://schemas.microsoft.com/office/drawing/2014/main" id="{B0286C1B-359A-36CB-259F-39E2A1EAE9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719728A-D178-9E4C-A0B8-B5351C6CF7D9}" type="slidenum">
              <a:rPr lang="cs-CZ" altLang="cs-CZ">
                <a:latin typeface="Calibri" panose="020F0502020204030204" pitchFamily="34" charset="0"/>
              </a:rPr>
              <a:pPr/>
              <a:t>1</a:t>
            </a:fld>
            <a:endParaRPr lang="cs-CZ" altLang="cs-CZ">
              <a:latin typeface="Calibri" panose="020F0502020204030204" pitchFamily="34" charset="0"/>
            </a:endParaRPr>
          </a:p>
        </p:txBody>
      </p:sp>
      <p:sp>
        <p:nvSpPr>
          <p:cNvPr id="5124" name="Zástupný symbol pro datum 4">
            <a:extLst>
              <a:ext uri="{FF2B5EF4-FFF2-40B4-BE49-F238E27FC236}">
                <a16:creationId xmlns:a16="http://schemas.microsoft.com/office/drawing/2014/main" id="{CF66D1FA-73A6-0AE6-6EA1-5BB657700D2B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>
            <a:extLst>
              <a:ext uri="{FF2B5EF4-FFF2-40B4-BE49-F238E27FC236}">
                <a16:creationId xmlns:a16="http://schemas.microsoft.com/office/drawing/2014/main" id="{38216A9C-9302-26E1-4CEC-8A2236EA4EC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Zástupný symbol pro poznámky 2">
            <a:extLst>
              <a:ext uri="{FF2B5EF4-FFF2-40B4-BE49-F238E27FC236}">
                <a16:creationId xmlns:a16="http://schemas.microsoft.com/office/drawing/2014/main" id="{7564E824-3DB9-D6B4-ECB6-48959390F9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>
              <a:ea typeface="ＭＳ Ｐゴシック" panose="020B0600070205080204" pitchFamily="34" charset="-128"/>
            </a:endParaRPr>
          </a:p>
        </p:txBody>
      </p:sp>
      <p:sp>
        <p:nvSpPr>
          <p:cNvPr id="14340" name="Zástupný symbol pro datum 3">
            <a:extLst>
              <a:ext uri="{FF2B5EF4-FFF2-40B4-BE49-F238E27FC236}">
                <a16:creationId xmlns:a16="http://schemas.microsoft.com/office/drawing/2014/main" id="{501C1453-48CC-340B-27AC-5DD24861BB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9112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cs-CZ" sz="1200">
              <a:latin typeface="Calibri" panose="020F0502020204030204" pitchFamily="34" charset="0"/>
            </a:endParaRPr>
          </a:p>
        </p:txBody>
      </p:sp>
      <p:sp>
        <p:nvSpPr>
          <p:cNvPr id="14341" name="Zástupný symbol pro číslo snímku 4">
            <a:extLst>
              <a:ext uri="{FF2B5EF4-FFF2-40B4-BE49-F238E27FC236}">
                <a16:creationId xmlns:a16="http://schemas.microsoft.com/office/drawing/2014/main" id="{32BCD1C6-DC37-DC8B-FCF7-E94103A477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9112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5EF17B5-1648-CF44-B4B7-30C53B2EAF37}" type="slidenum">
              <a:rPr lang="cs-CZ" altLang="cs-CZ" sz="1200">
                <a:latin typeface="Calibri" panose="020F0502020204030204" pitchFamily="34" charset="0"/>
              </a:rPr>
              <a:pPr/>
              <a:t>10</a:t>
            </a:fld>
            <a:endParaRPr lang="cs-CZ" altLang="cs-CZ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Zástupný symbol pro obrázek snímku 1">
            <a:extLst>
              <a:ext uri="{FF2B5EF4-FFF2-40B4-BE49-F238E27FC236}">
                <a16:creationId xmlns:a16="http://schemas.microsoft.com/office/drawing/2014/main" id="{BB55F4C5-9898-1F80-BDBA-C899023A05A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Zástupný symbol pro poznámky 2">
            <a:extLst>
              <a:ext uri="{FF2B5EF4-FFF2-40B4-BE49-F238E27FC236}">
                <a16:creationId xmlns:a16="http://schemas.microsoft.com/office/drawing/2014/main" id="{70804D5D-ACDA-5473-52F7-CF643A1862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>
              <a:ea typeface="ＭＳ Ｐゴシック" panose="020B0600070205080204" pitchFamily="34" charset="-128"/>
            </a:endParaRPr>
          </a:p>
        </p:txBody>
      </p:sp>
      <p:sp>
        <p:nvSpPr>
          <p:cNvPr id="22531" name="Zástupný symbol pro datum 3">
            <a:extLst>
              <a:ext uri="{FF2B5EF4-FFF2-40B4-BE49-F238E27FC236}">
                <a16:creationId xmlns:a16="http://schemas.microsoft.com/office/drawing/2014/main" id="{28B1F2A3-5D42-9753-1FDB-651D0AA14327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cs-CZ">
              <a:cs typeface="Arial" panose="020B0604020202020204" pitchFamily="34" charset="0"/>
            </a:endParaRPr>
          </a:p>
        </p:txBody>
      </p:sp>
      <p:sp>
        <p:nvSpPr>
          <p:cNvPr id="22532" name="Zástupný symbol pro číslo snímku 4">
            <a:extLst>
              <a:ext uri="{FF2B5EF4-FFF2-40B4-BE49-F238E27FC236}">
                <a16:creationId xmlns:a16="http://schemas.microsoft.com/office/drawing/2014/main" id="{C8D49141-34BB-C240-9974-BCF722CF09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6C19BDA-B898-7748-A59B-2B9CC5A29CE7}" type="slidenum">
              <a:rPr lang="cs-CZ" altLang="cs-CZ" smtClean="0"/>
              <a:pPr>
                <a:spcBef>
                  <a:spcPct val="0"/>
                </a:spcBef>
              </a:pPr>
              <a:t>11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Zástupný symbol pro obrázek snímku 1">
            <a:extLst>
              <a:ext uri="{FF2B5EF4-FFF2-40B4-BE49-F238E27FC236}">
                <a16:creationId xmlns:a16="http://schemas.microsoft.com/office/drawing/2014/main" id="{429900C6-FB19-605B-5C13-B1E43D23890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8" name="Zástupný symbol pro poznámky 2">
            <a:extLst>
              <a:ext uri="{FF2B5EF4-FFF2-40B4-BE49-F238E27FC236}">
                <a16:creationId xmlns:a16="http://schemas.microsoft.com/office/drawing/2014/main" id="{413854B3-10C8-9544-8E01-21D290AF4B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>
              <a:ea typeface="ＭＳ Ｐゴシック" panose="020B0600070205080204" pitchFamily="34" charset="-128"/>
            </a:endParaRPr>
          </a:p>
        </p:txBody>
      </p:sp>
      <p:sp>
        <p:nvSpPr>
          <p:cNvPr id="9219" name="Zástupný symbol pro datum 3">
            <a:extLst>
              <a:ext uri="{FF2B5EF4-FFF2-40B4-BE49-F238E27FC236}">
                <a16:creationId xmlns:a16="http://schemas.microsoft.com/office/drawing/2014/main" id="{A948A008-2AD0-75A1-5773-C51841FE0B3F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cs-CZ"/>
          </a:p>
        </p:txBody>
      </p:sp>
      <p:sp>
        <p:nvSpPr>
          <p:cNvPr id="9220" name="Zástupný symbol pro číslo snímku 4">
            <a:extLst>
              <a:ext uri="{FF2B5EF4-FFF2-40B4-BE49-F238E27FC236}">
                <a16:creationId xmlns:a16="http://schemas.microsoft.com/office/drawing/2014/main" id="{9AE9E558-310B-67F1-A596-9AA7662293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047BEDE-134C-5E42-BA5A-227071636B5C}" type="slidenum">
              <a:rPr lang="cs-CZ" altLang="cs-CZ"/>
              <a:pPr>
                <a:spcBef>
                  <a:spcPct val="0"/>
                </a:spcBef>
              </a:pPr>
              <a:t>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Zástupný symbol pro obrázek snímku 1">
            <a:extLst>
              <a:ext uri="{FF2B5EF4-FFF2-40B4-BE49-F238E27FC236}">
                <a16:creationId xmlns:a16="http://schemas.microsoft.com/office/drawing/2014/main" id="{6080D90C-D3DA-BC17-498B-A2D9E35D1B3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8" name="Zástupný symbol pro poznámky 2">
            <a:extLst>
              <a:ext uri="{FF2B5EF4-FFF2-40B4-BE49-F238E27FC236}">
                <a16:creationId xmlns:a16="http://schemas.microsoft.com/office/drawing/2014/main" id="{7688F4FF-35C3-93E2-D49C-B2CEBDE679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>
              <a:ea typeface="ＭＳ Ｐゴシック" panose="020B0600070205080204" pitchFamily="34" charset="-128"/>
            </a:endParaRPr>
          </a:p>
        </p:txBody>
      </p:sp>
      <p:sp>
        <p:nvSpPr>
          <p:cNvPr id="9219" name="Zástupný symbol pro datum 3">
            <a:extLst>
              <a:ext uri="{FF2B5EF4-FFF2-40B4-BE49-F238E27FC236}">
                <a16:creationId xmlns:a16="http://schemas.microsoft.com/office/drawing/2014/main" id="{139EF825-CDFB-303B-5DEE-20C0CA51D8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cs-CZ">
              <a:cs typeface="Arial" panose="020B0604020202020204" pitchFamily="34" charset="0"/>
            </a:endParaRPr>
          </a:p>
        </p:txBody>
      </p:sp>
      <p:sp>
        <p:nvSpPr>
          <p:cNvPr id="9220" name="Zástupný symbol pro číslo snímku 4">
            <a:extLst>
              <a:ext uri="{FF2B5EF4-FFF2-40B4-BE49-F238E27FC236}">
                <a16:creationId xmlns:a16="http://schemas.microsoft.com/office/drawing/2014/main" id="{328FC023-25F4-F6E8-14BA-EB252A5268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775CCEC-BF1C-A549-ACAD-97A3FE4785CA}" type="slidenum">
              <a:rPr lang="cs-CZ" altLang="cs-CZ" smtClean="0"/>
              <a:pPr>
                <a:spcBef>
                  <a:spcPct val="0"/>
                </a:spcBef>
              </a:pPr>
              <a:t>3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Zástupný symbol pro obrázek snímku 1">
            <a:extLst>
              <a:ext uri="{FF2B5EF4-FFF2-40B4-BE49-F238E27FC236}">
                <a16:creationId xmlns:a16="http://schemas.microsoft.com/office/drawing/2014/main" id="{CF93A980-29A6-7CCC-7280-610BFDBB7C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Zástupný symbol pro poznámky 2">
            <a:extLst>
              <a:ext uri="{FF2B5EF4-FFF2-40B4-BE49-F238E27FC236}">
                <a16:creationId xmlns:a16="http://schemas.microsoft.com/office/drawing/2014/main" id="{494ECA84-1863-3786-CEDB-0B76D18A823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>
              <a:ea typeface="ＭＳ Ｐゴシック" panose="020B0600070205080204" pitchFamily="34" charset="-128"/>
            </a:endParaRPr>
          </a:p>
        </p:txBody>
      </p:sp>
      <p:sp>
        <p:nvSpPr>
          <p:cNvPr id="17411" name="Zástupný symbol pro datum 3">
            <a:extLst>
              <a:ext uri="{FF2B5EF4-FFF2-40B4-BE49-F238E27FC236}">
                <a16:creationId xmlns:a16="http://schemas.microsoft.com/office/drawing/2014/main" id="{702CF816-764D-CC52-3E70-153D0A217394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cs-CZ"/>
          </a:p>
        </p:txBody>
      </p:sp>
      <p:sp>
        <p:nvSpPr>
          <p:cNvPr id="17412" name="Zástupný symbol pro číslo snímku 4">
            <a:extLst>
              <a:ext uri="{FF2B5EF4-FFF2-40B4-BE49-F238E27FC236}">
                <a16:creationId xmlns:a16="http://schemas.microsoft.com/office/drawing/2014/main" id="{486EBAFC-1E9B-A2E2-63F8-4AC21446EA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01B4F35-E4AE-6448-843C-AF71FBB8900A}" type="slidenum">
              <a:rPr lang="cs-CZ" altLang="cs-CZ"/>
              <a:pPr>
                <a:spcBef>
                  <a:spcPct val="0"/>
                </a:spcBef>
              </a:pPr>
              <a:t>4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Zástupný symbol pro obrázek snímku 1">
            <a:extLst>
              <a:ext uri="{FF2B5EF4-FFF2-40B4-BE49-F238E27FC236}">
                <a16:creationId xmlns:a16="http://schemas.microsoft.com/office/drawing/2014/main" id="{E70643AD-E68F-DF17-DF46-108E2F31983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2" name="Zástupný symbol pro poznámky 2">
            <a:extLst>
              <a:ext uri="{FF2B5EF4-FFF2-40B4-BE49-F238E27FC236}">
                <a16:creationId xmlns:a16="http://schemas.microsoft.com/office/drawing/2014/main" id="{DA43FDA5-F1D0-6C43-8682-03BD5170DF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>
              <a:ea typeface="ＭＳ Ｐゴシック" panose="020B0600070205080204" pitchFamily="34" charset="-128"/>
            </a:endParaRPr>
          </a:p>
        </p:txBody>
      </p:sp>
      <p:sp>
        <p:nvSpPr>
          <p:cNvPr id="25603" name="Zástupný symbol pro datum 3">
            <a:extLst>
              <a:ext uri="{FF2B5EF4-FFF2-40B4-BE49-F238E27FC236}">
                <a16:creationId xmlns:a16="http://schemas.microsoft.com/office/drawing/2014/main" id="{ECEA582F-E08E-5B28-2FDA-6C49A397D399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cs-CZ"/>
          </a:p>
        </p:txBody>
      </p:sp>
      <p:sp>
        <p:nvSpPr>
          <p:cNvPr id="25604" name="Zástupný symbol pro číslo snímku 4">
            <a:extLst>
              <a:ext uri="{FF2B5EF4-FFF2-40B4-BE49-F238E27FC236}">
                <a16:creationId xmlns:a16="http://schemas.microsoft.com/office/drawing/2014/main" id="{6283D7B4-8687-5A39-C5E1-7BE918568D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EA09899-ED14-F844-A96B-CEC056E78490}" type="slidenum">
              <a:rPr lang="cs-CZ" altLang="cs-CZ"/>
              <a:pPr>
                <a:spcBef>
                  <a:spcPct val="0"/>
                </a:spcBef>
              </a:pPr>
              <a:t>5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Zástupný symbol pro obrázek snímku 1">
            <a:extLst>
              <a:ext uri="{FF2B5EF4-FFF2-40B4-BE49-F238E27FC236}">
                <a16:creationId xmlns:a16="http://schemas.microsoft.com/office/drawing/2014/main" id="{5E52CD35-0D51-0A90-1FA2-81CF26A4B34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4" name="Zástupný symbol pro poznámky 2">
            <a:extLst>
              <a:ext uri="{FF2B5EF4-FFF2-40B4-BE49-F238E27FC236}">
                <a16:creationId xmlns:a16="http://schemas.microsoft.com/office/drawing/2014/main" id="{021CD741-280B-5DFB-48CE-0FF47B9EC5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>
              <a:ea typeface="ＭＳ Ｐゴシック" panose="020B0600070205080204" pitchFamily="34" charset="-128"/>
            </a:endParaRPr>
          </a:p>
        </p:txBody>
      </p:sp>
      <p:sp>
        <p:nvSpPr>
          <p:cNvPr id="23555" name="Zástupný symbol pro datum 3">
            <a:extLst>
              <a:ext uri="{FF2B5EF4-FFF2-40B4-BE49-F238E27FC236}">
                <a16:creationId xmlns:a16="http://schemas.microsoft.com/office/drawing/2014/main" id="{7593356E-DDFE-FC79-5BEE-F67C08418D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cs-CZ"/>
          </a:p>
        </p:txBody>
      </p:sp>
      <p:sp>
        <p:nvSpPr>
          <p:cNvPr id="23556" name="Zástupný symbol pro číslo snímku 4">
            <a:extLst>
              <a:ext uri="{FF2B5EF4-FFF2-40B4-BE49-F238E27FC236}">
                <a16:creationId xmlns:a16="http://schemas.microsoft.com/office/drawing/2014/main" id="{F9B48F8B-1824-2A2C-7F59-65A9412AC5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48092C9-3169-814B-9F9B-CCE03009620E}" type="slidenum">
              <a:rPr lang="cs-CZ" altLang="cs-CZ"/>
              <a:pPr>
                <a:spcBef>
                  <a:spcPct val="0"/>
                </a:spcBef>
              </a:pPr>
              <a:t>6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Zástupný symbol pro obrázek snímku 1">
            <a:extLst>
              <a:ext uri="{FF2B5EF4-FFF2-40B4-BE49-F238E27FC236}">
                <a16:creationId xmlns:a16="http://schemas.microsoft.com/office/drawing/2014/main" id="{0E0F8704-CB90-CDB7-2022-FE4DE42B1C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0" name="Zástupný symbol pro poznámky 2">
            <a:extLst>
              <a:ext uri="{FF2B5EF4-FFF2-40B4-BE49-F238E27FC236}">
                <a16:creationId xmlns:a16="http://schemas.microsoft.com/office/drawing/2014/main" id="{2BF9396F-CD73-EF7A-428D-BCB0562A8C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cs-CZ">
                <a:ea typeface="ＭＳ Ｐゴシック" panose="020B0600070205080204" pitchFamily="34" charset="-128"/>
              </a:rPr>
              <a:t>Při poslední nákupu se nakoupil objem, který odpovídá velikosti statutárních měst.</a:t>
            </a:r>
          </a:p>
        </p:txBody>
      </p:sp>
      <p:sp>
        <p:nvSpPr>
          <p:cNvPr id="7171" name="Zástupný symbol pro datum 3">
            <a:extLst>
              <a:ext uri="{FF2B5EF4-FFF2-40B4-BE49-F238E27FC236}">
                <a16:creationId xmlns:a16="http://schemas.microsoft.com/office/drawing/2014/main" id="{F114EDE4-CC79-042C-EF61-626FDBCC31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cs-CZ">
              <a:cs typeface="Arial" panose="020B0604020202020204" pitchFamily="34" charset="0"/>
            </a:endParaRPr>
          </a:p>
        </p:txBody>
      </p:sp>
      <p:sp>
        <p:nvSpPr>
          <p:cNvPr id="7172" name="Zástupný symbol pro číslo snímku 4">
            <a:extLst>
              <a:ext uri="{FF2B5EF4-FFF2-40B4-BE49-F238E27FC236}">
                <a16:creationId xmlns:a16="http://schemas.microsoft.com/office/drawing/2014/main" id="{107811D2-F47C-1470-7FD3-FB5747D0F3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7B4CAA0-7F3A-4347-A6AC-82783DD63CE6}" type="slidenum">
              <a:rPr lang="cs-CZ" altLang="cs-CZ" smtClean="0"/>
              <a:pPr>
                <a:spcBef>
                  <a:spcPct val="0"/>
                </a:spcBef>
              </a:pPr>
              <a:t>7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obrázek snímku 1">
            <a:extLst>
              <a:ext uri="{FF2B5EF4-FFF2-40B4-BE49-F238E27FC236}">
                <a16:creationId xmlns:a16="http://schemas.microsoft.com/office/drawing/2014/main" id="{5E95F15F-540B-1329-F58C-629F6C3A18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Zástupný symbol pro poznámky 2">
            <a:extLst>
              <a:ext uri="{FF2B5EF4-FFF2-40B4-BE49-F238E27FC236}">
                <a16:creationId xmlns:a16="http://schemas.microsoft.com/office/drawing/2014/main" id="{2B77E527-165F-FFF8-935A-0283055ECE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>
              <a:ea typeface="ＭＳ Ｐゴシック" panose="020B0600070205080204" pitchFamily="34" charset="-128"/>
            </a:endParaRPr>
          </a:p>
        </p:txBody>
      </p:sp>
      <p:sp>
        <p:nvSpPr>
          <p:cNvPr id="10244" name="Zástupný symbol pro datum 3">
            <a:extLst>
              <a:ext uri="{FF2B5EF4-FFF2-40B4-BE49-F238E27FC236}">
                <a16:creationId xmlns:a16="http://schemas.microsoft.com/office/drawing/2014/main" id="{6D75173A-C7F1-A2A0-4D77-D22B33CFA5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9112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cs-CZ" sz="1200">
              <a:latin typeface="Calibri" panose="020F0502020204030204" pitchFamily="34" charset="0"/>
            </a:endParaRPr>
          </a:p>
        </p:txBody>
      </p:sp>
      <p:sp>
        <p:nvSpPr>
          <p:cNvPr id="10245" name="Zástupný symbol pro číslo snímku 4">
            <a:extLst>
              <a:ext uri="{FF2B5EF4-FFF2-40B4-BE49-F238E27FC236}">
                <a16:creationId xmlns:a16="http://schemas.microsoft.com/office/drawing/2014/main" id="{8DEE00BB-6EA3-5CC3-A337-DECB006C9D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9112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4D6DC8B-A117-594D-8A4F-6FFBBE54BEE8}" type="slidenum">
              <a:rPr lang="cs-CZ" altLang="cs-CZ" sz="1200">
                <a:latin typeface="Calibri" panose="020F0502020204030204" pitchFamily="34" charset="0"/>
              </a:rPr>
              <a:pPr/>
              <a:t>8</a:t>
            </a:fld>
            <a:endParaRPr lang="cs-CZ" altLang="cs-CZ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Zástupný symbol pro obrázek snímku 1">
            <a:extLst>
              <a:ext uri="{FF2B5EF4-FFF2-40B4-BE49-F238E27FC236}">
                <a16:creationId xmlns:a16="http://schemas.microsoft.com/office/drawing/2014/main" id="{6FA65E39-2517-D0E9-4812-4FF7419F52C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4" name="Zástupný symbol pro poznámky 2">
            <a:extLst>
              <a:ext uri="{FF2B5EF4-FFF2-40B4-BE49-F238E27FC236}">
                <a16:creationId xmlns:a16="http://schemas.microsoft.com/office/drawing/2014/main" id="{CF00CFF6-CA82-2B61-BF92-9DFF73AFE5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>
              <a:ea typeface="ＭＳ Ｐゴシック" panose="020B0600070205080204" pitchFamily="34" charset="-128"/>
            </a:endParaRPr>
          </a:p>
        </p:txBody>
      </p:sp>
      <p:sp>
        <p:nvSpPr>
          <p:cNvPr id="13315" name="Zástupný symbol pro datum 3">
            <a:extLst>
              <a:ext uri="{FF2B5EF4-FFF2-40B4-BE49-F238E27FC236}">
                <a16:creationId xmlns:a16="http://schemas.microsoft.com/office/drawing/2014/main" id="{8F12B632-0072-12CE-681F-89B206DE67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cs-CZ">
              <a:cs typeface="Arial" panose="020B0604020202020204" pitchFamily="34" charset="0"/>
            </a:endParaRPr>
          </a:p>
        </p:txBody>
      </p:sp>
      <p:sp>
        <p:nvSpPr>
          <p:cNvPr id="13316" name="Zástupný symbol pro číslo snímku 4">
            <a:extLst>
              <a:ext uri="{FF2B5EF4-FFF2-40B4-BE49-F238E27FC236}">
                <a16:creationId xmlns:a16="http://schemas.microsoft.com/office/drawing/2014/main" id="{1052C659-1DF5-C89F-1244-93C52A1353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1313D55-82FE-E640-872B-9D20839F4F1A}" type="slidenum">
              <a:rPr lang="cs-CZ" altLang="cs-CZ" smtClean="0"/>
              <a:pPr>
                <a:spcBef>
                  <a:spcPct val="0"/>
                </a:spcBef>
              </a:pPr>
              <a:t>9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1619673" y="706388"/>
            <a:ext cx="7067128" cy="857250"/>
          </a:xfrm>
          <a:prstGeom prst="rect">
            <a:avLst/>
          </a:prstGeom>
        </p:spPr>
        <p:txBody>
          <a:bodyPr lIns="68580" tIns="34290" rIns="68580" bIns="34290"/>
          <a:lstStyle>
            <a:lvl1pPr>
              <a:defRPr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0"/>
          </p:nvPr>
        </p:nvSpPr>
        <p:spPr>
          <a:xfrm>
            <a:off x="1619673" y="1779588"/>
            <a:ext cx="7056016" cy="2736378"/>
          </a:xfrm>
          <a:prstGeom prst="rect">
            <a:avLst/>
          </a:prstGeom>
        </p:spPr>
        <p:txBody>
          <a:bodyPr lIns="68580" tIns="34290" rIns="68580" bIns="34290"/>
          <a:lstStyle>
            <a:lvl1pPr marL="342892" indent="-342892">
              <a:buFont typeface="Wingdings" charset="2"/>
              <a:buChar char="§"/>
              <a:defRPr sz="21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1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153027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>
          <a:xfrm>
            <a:off x="1547664" y="699542"/>
            <a:ext cx="7139136" cy="857250"/>
          </a:xfrm>
          <a:prstGeom prst="rect">
            <a:avLst/>
          </a:prstGeom>
        </p:spPr>
        <p:txBody>
          <a:bodyPr lIns="68580" tIns="34290" rIns="68580" bIns="34290"/>
          <a:lstStyle>
            <a:lvl1pPr algn="l">
              <a:defRPr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1"/>
          </p:nvPr>
        </p:nvSpPr>
        <p:spPr>
          <a:xfrm>
            <a:off x="1547664" y="1714499"/>
            <a:ext cx="7139136" cy="2585543"/>
          </a:xfrm>
          <a:prstGeom prst="rect">
            <a:avLst/>
          </a:prstGeom>
        </p:spPr>
        <p:txBody>
          <a:bodyPr lIns="68580" tIns="34290" rIns="68580" bIns="34290"/>
          <a:lstStyle>
            <a:lvl1pPr marL="342892" indent="-342892">
              <a:buClr>
                <a:schemeClr val="bg1">
                  <a:lumMod val="85000"/>
                </a:schemeClr>
              </a:buClr>
              <a:buFont typeface="Wingdings" charset="2"/>
              <a:buChar char="§"/>
              <a:defRPr sz="2100" baseline="0">
                <a:solidFill>
                  <a:srgbClr val="00B0F0"/>
                </a:solidFill>
                <a:latin typeface="Arial" charset="0"/>
              </a:defRPr>
            </a:lvl1pPr>
            <a:lvl2pPr>
              <a:defRPr sz="2100" baseline="0">
                <a:solidFill>
                  <a:srgbClr val="00B0F0"/>
                </a:solidFill>
              </a:defRPr>
            </a:lvl2pPr>
            <a:lvl3pPr>
              <a:defRPr sz="2100" baseline="0">
                <a:solidFill>
                  <a:srgbClr val="00B0F0"/>
                </a:solidFill>
                <a:latin typeface="Arial" charset="0"/>
              </a:defRPr>
            </a:lvl3pPr>
            <a:lvl4pPr>
              <a:defRPr sz="2100" baseline="0">
                <a:solidFill>
                  <a:srgbClr val="00B0F0"/>
                </a:solidFill>
              </a:defRPr>
            </a:lvl4pPr>
            <a:lvl5pPr>
              <a:defRPr sz="2100" baseline="0">
                <a:solidFill>
                  <a:srgbClr val="00B0F0"/>
                </a:solidFill>
              </a:defRPr>
            </a:lvl5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592697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0545959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547665" y="264647"/>
            <a:ext cx="6957929" cy="738963"/>
          </a:xfrm>
          <a:prstGeom prst="rect">
            <a:avLst/>
          </a:prstGeom>
        </p:spPr>
        <p:txBody>
          <a:bodyPr lIns="68580" tIns="34290" rIns="68580" bIns="34290"/>
          <a:lstStyle>
            <a:lvl1pPr algn="l">
              <a:defRPr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4187793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547665" y="264647"/>
            <a:ext cx="6957929" cy="738963"/>
          </a:xfrm>
          <a:prstGeom prst="rect">
            <a:avLst/>
          </a:prstGeom>
        </p:spPr>
        <p:txBody>
          <a:bodyPr lIns="68580" tIns="34290" rIns="68580" bIns="34290"/>
          <a:lstStyle>
            <a:lvl1pPr algn="l">
              <a:defRPr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Zástupný symbol pro graf 2"/>
          <p:cNvSpPr>
            <a:spLocks noGrp="1"/>
          </p:cNvSpPr>
          <p:nvPr>
            <p:ph type="chart" sz="quarter" idx="10"/>
          </p:nvPr>
        </p:nvSpPr>
        <p:spPr>
          <a:xfrm>
            <a:off x="1547665" y="1504951"/>
            <a:ext cx="6958160" cy="2794397"/>
          </a:xfrm>
          <a:prstGeom prst="rect">
            <a:avLst/>
          </a:prstGeom>
        </p:spPr>
        <p:txBody>
          <a:bodyPr lIns="68580" tIns="34290" rIns="68580" bIns="34290"/>
          <a:lstStyle>
            <a:lvl1pPr marL="342892" indent="-342892">
              <a:buClr>
                <a:schemeClr val="bg1">
                  <a:lumMod val="85000"/>
                </a:schemeClr>
              </a:buClr>
              <a:buFont typeface="Wingdings" charset="2"/>
              <a:buChar char="§"/>
              <a:defRPr sz="2100" baseline="0">
                <a:solidFill>
                  <a:srgbClr val="00B0F0"/>
                </a:solidFill>
              </a:defRPr>
            </a:lvl1pPr>
          </a:lstStyle>
          <a:p>
            <a:pPr lvl="0"/>
            <a:r>
              <a:rPr lang="cs-CZ" noProof="0"/>
              <a:t>Click icon to add chart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4163795594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004" r:id="rId1"/>
    <p:sldLayoutId id="2147486005" r:id="rId2"/>
    <p:sldLayoutId id="2147486006" r:id="rId3"/>
    <p:sldLayoutId id="2147486007" r:id="rId4"/>
    <p:sldLayoutId id="2147486008" r:id="rId5"/>
  </p:sldLayoutIdLst>
  <p:transition spd="slow"/>
  <p:hf hd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tif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vkavalek@fsk.cz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kupcova@fsk.cz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sk.cz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ovéPole 3">
            <a:extLst>
              <a:ext uri="{FF2B5EF4-FFF2-40B4-BE49-F238E27FC236}">
                <a16:creationId xmlns:a16="http://schemas.microsoft.com/office/drawing/2014/main" id="{F0CBED92-BD8B-1CC1-ABCD-96537EAF4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681" y="483518"/>
            <a:ext cx="6624638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44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16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88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60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endParaRPr lang="cs-CZ" altLang="cs-CZ" sz="600" b="1" dirty="0">
              <a:solidFill>
                <a:srgbClr val="00B0F0"/>
              </a:solidFill>
            </a:endParaRPr>
          </a:p>
          <a:p>
            <a:pPr algn="ctr"/>
            <a:endParaRPr lang="cs-CZ" altLang="cs-CZ" sz="4000" b="1" u="sng" dirty="0">
              <a:solidFill>
                <a:srgbClr val="0070C0"/>
              </a:solidFill>
            </a:endParaRPr>
          </a:p>
          <a:p>
            <a:pPr algn="ctr"/>
            <a:r>
              <a:rPr lang="cs-CZ" altLang="cs-CZ" sz="2000" b="1" dirty="0">
                <a:solidFill>
                  <a:srgbClr val="0070C0"/>
                </a:solidFill>
                <a:cs typeface="Arial" panose="020B0604020202020204" pitchFamily="34" charset="0"/>
              </a:rPr>
              <a:t>Společný nákup energií SMS ČR</a:t>
            </a:r>
          </a:p>
          <a:p>
            <a:pPr algn="ctr"/>
            <a:endParaRPr lang="cs-CZ" altLang="cs-CZ" sz="2000" b="1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algn="ctr"/>
            <a:r>
              <a:rPr lang="cs-CZ" altLang="cs-CZ" sz="2000" b="1" dirty="0">
                <a:solidFill>
                  <a:srgbClr val="0070C0"/>
                </a:solidFill>
                <a:cs typeface="Arial" panose="020B0604020202020204" pitchFamily="34" charset="0"/>
              </a:rPr>
              <a:t>na Českomoravské komoditní burze Kladno</a:t>
            </a:r>
          </a:p>
          <a:p>
            <a:pPr algn="ctr"/>
            <a:endParaRPr lang="cs-CZ" altLang="cs-CZ" sz="800" b="1" i="1" dirty="0">
              <a:solidFill>
                <a:srgbClr val="00B0F0"/>
              </a:solidFill>
            </a:endParaRPr>
          </a:p>
          <a:p>
            <a:pPr algn="ctr"/>
            <a:endParaRPr lang="cs-CZ" altLang="cs-CZ" sz="800" b="1" i="1" dirty="0">
              <a:solidFill>
                <a:srgbClr val="00B0F0"/>
              </a:solidFill>
            </a:endParaRPr>
          </a:p>
          <a:p>
            <a:pPr algn="ctr"/>
            <a:endParaRPr lang="cs-CZ" altLang="cs-CZ" sz="800" b="1" i="1" dirty="0">
              <a:solidFill>
                <a:srgbClr val="00B0F0"/>
              </a:solidFill>
            </a:endParaRPr>
          </a:p>
          <a:p>
            <a:pPr algn="ctr"/>
            <a:endParaRPr lang="cs-CZ" altLang="cs-CZ" sz="800" b="1" i="1" dirty="0">
              <a:solidFill>
                <a:srgbClr val="00B0F0"/>
              </a:solidFill>
            </a:endParaRPr>
          </a:p>
        </p:txBody>
      </p:sp>
      <p:pic>
        <p:nvPicPr>
          <p:cNvPr id="4098" name="Picture 7" descr="C:\Users\cmkbk\Desktop\logo_vertikal_barva.jpg">
            <a:extLst>
              <a:ext uri="{FF2B5EF4-FFF2-40B4-BE49-F238E27FC236}">
                <a16:creationId xmlns:a16="http://schemas.microsoft.com/office/drawing/2014/main" id="{A02F2AF7-A2AF-7B53-6449-61FEA084BE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549525"/>
            <a:ext cx="1681163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Obrázek 1">
            <a:extLst>
              <a:ext uri="{FF2B5EF4-FFF2-40B4-BE49-F238E27FC236}">
                <a16:creationId xmlns:a16="http://schemas.microsoft.com/office/drawing/2014/main" id="{D6BF690F-51D6-D398-E9EC-E15A75F6F4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3843" y="2549525"/>
            <a:ext cx="2081213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Obrázek 4">
            <a:extLst>
              <a:ext uri="{FF2B5EF4-FFF2-40B4-BE49-F238E27FC236}">
                <a16:creationId xmlns:a16="http://schemas.microsoft.com/office/drawing/2014/main" id="{C8C4793D-E689-77FD-3F80-061127785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672556"/>
            <a:ext cx="2598738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ovéPole 4">
            <a:extLst>
              <a:ext uri="{FF2B5EF4-FFF2-40B4-BE49-F238E27FC236}">
                <a16:creationId xmlns:a16="http://schemas.microsoft.com/office/drawing/2014/main" id="{92FE878C-F1A2-AE4B-9FBA-27DBE4C411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13" y="4875213"/>
            <a:ext cx="1174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CE489A0-24B3-1E46-9B29-2C3A93510704}" type="slidenum">
              <a:rPr lang="cs-CZ" altLang="cs-CZ" sz="1000"/>
              <a:pPr/>
              <a:t>10</a:t>
            </a:fld>
            <a:endParaRPr lang="cs-CZ" altLang="cs-CZ" sz="1000"/>
          </a:p>
        </p:txBody>
      </p:sp>
      <p:sp>
        <p:nvSpPr>
          <p:cNvPr id="13315" name="Nadpis 1">
            <a:extLst>
              <a:ext uri="{FF2B5EF4-FFF2-40B4-BE49-F238E27FC236}">
                <a16:creationId xmlns:a16="http://schemas.microsoft.com/office/drawing/2014/main" id="{2405B377-DBD6-120A-2281-D74840FA29D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1925" y="123825"/>
            <a:ext cx="8820150" cy="688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cs-CZ" altLang="cs-CZ" sz="3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Jak celý proces nákupu energií probíhá?</a:t>
            </a:r>
          </a:p>
        </p:txBody>
      </p:sp>
      <p:sp>
        <p:nvSpPr>
          <p:cNvPr id="10243" name="Obdélník 2">
            <a:extLst>
              <a:ext uri="{FF2B5EF4-FFF2-40B4-BE49-F238E27FC236}">
                <a16:creationId xmlns:a16="http://schemas.microsoft.com/office/drawing/2014/main" id="{687BB622-F0DB-DB9C-1C32-D75FE57D5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313" y="771525"/>
            <a:ext cx="8802687" cy="35799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24161750" indent="-24161750" defTabSz="1217613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60363" indent="-350838" defTabSz="1217613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817563" indent="-350838" defTabSz="1217613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cs-CZ" altLang="cs-CZ" sz="1600" dirty="0">
                <a:solidFill>
                  <a:srgbClr val="0070C0"/>
                </a:solidFill>
              </a:rPr>
              <a:t>Projevení zájmu (telefonicky, e-mailem)</a:t>
            </a:r>
          </a:p>
          <a:p>
            <a:pPr lvl="2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cs-CZ" sz="1400" dirty="0" err="1">
                <a:solidFill>
                  <a:srgbClr val="0070C0"/>
                </a:solidFill>
              </a:rPr>
              <a:t>Váš</a:t>
            </a:r>
            <a:r>
              <a:rPr lang="en-US" altLang="cs-CZ" sz="1400" dirty="0">
                <a:solidFill>
                  <a:srgbClr val="0070C0"/>
                </a:solidFill>
              </a:rPr>
              <a:t> </a:t>
            </a:r>
            <a:r>
              <a:rPr lang="en-US" altLang="cs-CZ" sz="1400" dirty="0" err="1">
                <a:solidFill>
                  <a:srgbClr val="0070C0"/>
                </a:solidFill>
              </a:rPr>
              <a:t>krajský</a:t>
            </a:r>
            <a:r>
              <a:rPr lang="en-US" altLang="cs-CZ" sz="1400" dirty="0">
                <a:solidFill>
                  <a:srgbClr val="0070C0"/>
                </a:solidFill>
              </a:rPr>
              <a:t> </a:t>
            </a:r>
            <a:r>
              <a:rPr lang="en-US" altLang="cs-CZ" sz="1400" dirty="0" err="1">
                <a:solidFill>
                  <a:srgbClr val="0070C0"/>
                </a:solidFill>
              </a:rPr>
              <a:t>manažer</a:t>
            </a:r>
            <a:endParaRPr lang="en-US" altLang="cs-CZ" sz="1400" dirty="0">
              <a:solidFill>
                <a:srgbClr val="0070C0"/>
              </a:solidFill>
            </a:endParaRPr>
          </a:p>
          <a:p>
            <a:pPr lvl="2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cs-CZ" altLang="cs-CZ" sz="1400" dirty="0">
                <a:solidFill>
                  <a:srgbClr val="0070C0"/>
                </a:solidFill>
              </a:rPr>
              <a:t>Ing. Vratislav Kaválek, 722 936 562, </a:t>
            </a:r>
            <a:r>
              <a:rPr lang="cs-CZ" altLang="cs-CZ" sz="1400" dirty="0">
                <a:solidFill>
                  <a:srgbClr val="0070C0"/>
                </a:solidFill>
                <a:hlinkClick r:id="rId3"/>
              </a:rPr>
              <a:t>vkavalek@fsk.cz</a:t>
            </a:r>
            <a:endParaRPr lang="cs-CZ" altLang="cs-CZ" sz="1400" dirty="0">
              <a:solidFill>
                <a:srgbClr val="0070C0"/>
              </a:solidFill>
            </a:endParaRPr>
          </a:p>
          <a:p>
            <a:pPr lvl="2" eaLnBrk="1" hangingPunct="1">
              <a:spcBef>
                <a:spcPct val="20000"/>
              </a:spcBef>
              <a:buFont typeface="Wingdings" pitchFamily="2" charset="2"/>
              <a:buChar char="Ø"/>
            </a:pPr>
            <a:r>
              <a:rPr lang="cs-CZ" altLang="cs-CZ" sz="1400" dirty="0">
                <a:solidFill>
                  <a:srgbClr val="0070C0"/>
                </a:solidFill>
              </a:rPr>
              <a:t>Iva Kupcová, 702 153 361, </a:t>
            </a:r>
            <a:r>
              <a:rPr lang="cs-CZ" altLang="cs-CZ" sz="1400" dirty="0">
                <a:solidFill>
                  <a:srgbClr val="0070C0"/>
                </a:solidFill>
                <a:hlinkClick r:id="rId4"/>
              </a:rPr>
              <a:t>ikupcova@fsk.cz</a:t>
            </a:r>
            <a:endParaRPr lang="cs-CZ" altLang="cs-CZ" sz="1400" dirty="0">
              <a:solidFill>
                <a:srgbClr val="0070C0"/>
              </a:solidFill>
            </a:endParaRPr>
          </a:p>
          <a:p>
            <a:pPr lvl="1" eaLnBrk="1" hangingPunct="1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cs-CZ" altLang="cs-CZ" sz="1600" dirty="0">
                <a:solidFill>
                  <a:srgbClr val="0070C0"/>
                </a:solidFill>
              </a:rPr>
              <a:t>Shromáždění údajů</a:t>
            </a:r>
          </a:p>
          <a:p>
            <a:pPr lvl="1" eaLnBrk="1" hangingPunct="1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cs-CZ" altLang="cs-CZ" sz="1600" dirty="0">
                <a:solidFill>
                  <a:srgbClr val="0070C0"/>
                </a:solidFill>
              </a:rPr>
              <a:t>Podpis smluv o společném (centralizovaném) zadávání – mezi SMS ČR a zájemcem</a:t>
            </a:r>
          </a:p>
          <a:p>
            <a:pPr lvl="1" eaLnBrk="1" hangingPunct="1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cs-CZ" altLang="cs-CZ" sz="1600" dirty="0">
                <a:solidFill>
                  <a:srgbClr val="0070C0"/>
                </a:solidFill>
              </a:rPr>
              <a:t>Stanovení termínu dodávky a limitní ceny dle aktuální situace na energetickém trhu</a:t>
            </a:r>
          </a:p>
          <a:p>
            <a:pPr lvl="1" eaLnBrk="1" hangingPunct="1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cs-CZ" altLang="cs-CZ" sz="1600" dirty="0">
                <a:solidFill>
                  <a:srgbClr val="0070C0"/>
                </a:solidFill>
              </a:rPr>
              <a:t>Výběr vhodné doby nákupu </a:t>
            </a:r>
          </a:p>
          <a:p>
            <a:pPr lvl="1" eaLnBrk="1" hangingPunct="1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cs-CZ" altLang="cs-CZ" sz="1600" dirty="0">
                <a:solidFill>
                  <a:srgbClr val="0070C0"/>
                </a:solidFill>
              </a:rPr>
              <a:t>Nákup na ČMKB – den konání aukcí</a:t>
            </a:r>
          </a:p>
          <a:p>
            <a:pPr lvl="1" eaLnBrk="1" hangingPunct="1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cs-CZ" altLang="cs-CZ" sz="1600" dirty="0">
                <a:solidFill>
                  <a:srgbClr val="0070C0"/>
                </a:solidFill>
              </a:rPr>
              <a:t>Smlouvy – burza po nákupu vygeneruje smlouvu pro každého jednotlivého účastníka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Nadpis 1">
            <a:extLst>
              <a:ext uri="{FF2B5EF4-FFF2-40B4-BE49-F238E27FC236}">
                <a16:creationId xmlns:a16="http://schemas.microsoft.com/office/drawing/2014/main" id="{8B6B294E-4AF7-0AB5-0215-D91A01E6C62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9388" y="9525"/>
            <a:ext cx="8786812" cy="6175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br>
              <a:rPr lang="cs-CZ" altLang="cs-CZ" sz="2400" u="sng">
                <a:ea typeface="ＭＳ Ｐゴシック" panose="020B0600070205080204" pitchFamily="34" charset="-128"/>
              </a:rPr>
            </a:br>
            <a:br>
              <a:rPr lang="cs-CZ" altLang="cs-CZ" sz="2000" u="sng">
                <a:ea typeface="ＭＳ Ｐゴシック" panose="020B0600070205080204" pitchFamily="34" charset="-128"/>
              </a:rPr>
            </a:br>
            <a:br>
              <a:rPr lang="cs-CZ" altLang="cs-CZ" sz="2400" u="sng">
                <a:ea typeface="ＭＳ Ｐゴシック" panose="020B0600070205080204" pitchFamily="34" charset="-128"/>
              </a:rPr>
            </a:br>
            <a:br>
              <a:rPr lang="cs-CZ" altLang="cs-CZ" sz="2400" u="sng">
                <a:ea typeface="ＭＳ Ｐゴシック" panose="020B0600070205080204" pitchFamily="34" charset="-128"/>
              </a:rPr>
            </a:br>
            <a:endParaRPr lang="cs-CZ" altLang="cs-CZ" sz="2400" u="sng">
              <a:ea typeface="ＭＳ Ｐゴシック" panose="020B0600070205080204" pitchFamily="34" charset="-128"/>
            </a:endParaRPr>
          </a:p>
        </p:txBody>
      </p:sp>
      <p:sp>
        <p:nvSpPr>
          <p:cNvPr id="21508" name="TextovéPole 4">
            <a:extLst>
              <a:ext uri="{FF2B5EF4-FFF2-40B4-BE49-F238E27FC236}">
                <a16:creationId xmlns:a16="http://schemas.microsoft.com/office/drawing/2014/main" id="{49F38E2A-64C2-598E-85E4-B4B2DC99C9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889500"/>
            <a:ext cx="4572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44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16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88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60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1E52208-F9F0-6B47-A69E-0723F4C2BBEC}" type="slidenum">
              <a:rPr lang="cs-CZ" altLang="cs-CZ" sz="1000"/>
              <a:pPr/>
              <a:t>11</a:t>
            </a:fld>
            <a:endParaRPr lang="cs-CZ" altLang="cs-CZ" sz="1000"/>
          </a:p>
        </p:txBody>
      </p:sp>
      <p:sp>
        <p:nvSpPr>
          <p:cNvPr id="21509" name="TextovéPole 1">
            <a:extLst>
              <a:ext uri="{FF2B5EF4-FFF2-40B4-BE49-F238E27FC236}">
                <a16:creationId xmlns:a16="http://schemas.microsoft.com/office/drawing/2014/main" id="{F6C9FE61-21EF-951C-A0EC-B1C754786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1995686"/>
            <a:ext cx="3113353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cs-CZ" altLang="cs-CZ" sz="1400" b="1" dirty="0">
                <a:solidFill>
                  <a:srgbClr val="1D3168"/>
                </a:solidFill>
                <a:cs typeface="Arial" panose="020B0604020202020204" pitchFamily="34" charset="0"/>
              </a:rPr>
              <a:t>Ing. Vratislav Kaválek</a:t>
            </a:r>
          </a:p>
          <a:p>
            <a:r>
              <a:rPr lang="cs-CZ" altLang="cs-CZ" sz="1400" dirty="0">
                <a:solidFill>
                  <a:srgbClr val="1D3168"/>
                </a:solidFill>
                <a:cs typeface="Arial" panose="020B0604020202020204" pitchFamily="34" charset="0"/>
              </a:rPr>
              <a:t>	</a:t>
            </a:r>
          </a:p>
          <a:p>
            <a:r>
              <a:rPr lang="cs-CZ" altLang="cs-CZ" sz="1400" dirty="0">
                <a:solidFill>
                  <a:srgbClr val="1D3168"/>
                </a:solidFill>
                <a:cs typeface="Arial" panose="020B0604020202020204" pitchFamily="34" charset="0"/>
              </a:rPr>
              <a:t>makléř</a:t>
            </a:r>
          </a:p>
          <a:p>
            <a:r>
              <a:rPr lang="cs-CZ" altLang="cs-CZ" sz="1400" b="1" dirty="0">
                <a:solidFill>
                  <a:srgbClr val="1D3168"/>
                </a:solidFill>
                <a:cs typeface="Arial" panose="020B0604020202020204" pitchFamily="34" charset="0"/>
              </a:rPr>
              <a:t>FIN-servis, a.s.</a:t>
            </a:r>
          </a:p>
          <a:p>
            <a:endParaRPr lang="cs-CZ" altLang="cs-CZ" sz="1400" b="1" dirty="0">
              <a:solidFill>
                <a:srgbClr val="1D3168"/>
              </a:solidFill>
              <a:cs typeface="Arial" panose="020B0604020202020204" pitchFamily="34" charset="0"/>
            </a:endParaRPr>
          </a:p>
          <a:p>
            <a:r>
              <a:rPr lang="cs-CZ" altLang="cs-CZ" sz="1400" dirty="0">
                <a:solidFill>
                  <a:srgbClr val="1D3168"/>
                </a:solidFill>
                <a:cs typeface="Arial" panose="020B0604020202020204" pitchFamily="34" charset="0"/>
              </a:rPr>
              <a:t>Dr. Vrbenského 2040, 272 01 Kladno</a:t>
            </a:r>
          </a:p>
          <a:p>
            <a:r>
              <a:rPr lang="cs-CZ" altLang="cs-CZ" sz="1400" dirty="0">
                <a:solidFill>
                  <a:srgbClr val="1D3168"/>
                </a:solidFill>
                <a:cs typeface="Arial" panose="020B0604020202020204" pitchFamily="34" charset="0"/>
              </a:rPr>
              <a:t>mob: +420 722 936 562</a:t>
            </a:r>
            <a:br>
              <a:rPr lang="cs-CZ" altLang="cs-CZ" sz="1400" dirty="0">
                <a:solidFill>
                  <a:srgbClr val="1D3168"/>
                </a:solidFill>
                <a:cs typeface="Arial" panose="020B0604020202020204" pitchFamily="34" charset="0"/>
              </a:rPr>
            </a:br>
            <a:r>
              <a:rPr lang="cs-CZ" altLang="cs-CZ" sz="1400" dirty="0" err="1">
                <a:solidFill>
                  <a:srgbClr val="1D3168"/>
                </a:solidFill>
                <a:cs typeface="Arial" panose="020B0604020202020204" pitchFamily="34" charset="0"/>
              </a:rPr>
              <a:t>vkavalek@fsk.cz</a:t>
            </a:r>
            <a:br>
              <a:rPr lang="cs-CZ" altLang="cs-CZ" sz="1400" dirty="0">
                <a:cs typeface="Arial" panose="020B0604020202020204" pitchFamily="34" charset="0"/>
              </a:rPr>
            </a:br>
            <a:r>
              <a:rPr lang="cs-CZ" altLang="cs-CZ" sz="1400" dirty="0">
                <a:solidFill>
                  <a:srgbClr val="1D3168"/>
                </a:solidFill>
                <a:cs typeface="Arial" panose="020B0604020202020204" pitchFamily="34" charset="0"/>
                <a:hlinkClick r:id="rId3"/>
              </a:rPr>
              <a:t>www.fsk.cz</a:t>
            </a:r>
            <a:endParaRPr lang="cs-CZ" altLang="cs-CZ" sz="1400" dirty="0">
              <a:solidFill>
                <a:srgbClr val="1D3168"/>
              </a:solidFill>
              <a:cs typeface="Arial" panose="020B0604020202020204" pitchFamily="34" charset="0"/>
            </a:endParaRPr>
          </a:p>
          <a:p>
            <a:endParaRPr lang="cs-CZ" altLang="cs-CZ" dirty="0"/>
          </a:p>
        </p:txBody>
      </p:sp>
      <p:pic>
        <p:nvPicPr>
          <p:cNvPr id="4" name="Obrázek 2">
            <a:extLst>
              <a:ext uri="{FF2B5EF4-FFF2-40B4-BE49-F238E27FC236}">
                <a16:creationId xmlns:a16="http://schemas.microsoft.com/office/drawing/2014/main" id="{0B010008-31E6-FDA2-5F66-52D223AACF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507" y="855363"/>
            <a:ext cx="3632985" cy="827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ovéPole 1">
            <a:extLst>
              <a:ext uri="{FF2B5EF4-FFF2-40B4-BE49-F238E27FC236}">
                <a16:creationId xmlns:a16="http://schemas.microsoft.com/office/drawing/2014/main" id="{617E718F-64A1-A1B2-17DF-5F9C1078B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104" y="1995686"/>
            <a:ext cx="3113353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cs-CZ" altLang="cs-CZ" sz="1400" b="1" dirty="0">
                <a:solidFill>
                  <a:srgbClr val="1D3168"/>
                </a:solidFill>
                <a:cs typeface="Arial" panose="020B0604020202020204" pitchFamily="34" charset="0"/>
              </a:rPr>
              <a:t>Ing. Iva Kupcová</a:t>
            </a:r>
          </a:p>
          <a:p>
            <a:r>
              <a:rPr lang="cs-CZ" altLang="cs-CZ" sz="1400" dirty="0">
                <a:solidFill>
                  <a:srgbClr val="1D3168"/>
                </a:solidFill>
                <a:cs typeface="Arial" panose="020B0604020202020204" pitchFamily="34" charset="0"/>
              </a:rPr>
              <a:t>	</a:t>
            </a:r>
          </a:p>
          <a:p>
            <a:r>
              <a:rPr lang="cs-CZ" altLang="cs-CZ" sz="1400" dirty="0">
                <a:solidFill>
                  <a:srgbClr val="1D3168"/>
                </a:solidFill>
                <a:cs typeface="Arial" panose="020B0604020202020204" pitchFamily="34" charset="0"/>
              </a:rPr>
              <a:t>makléř</a:t>
            </a:r>
          </a:p>
          <a:p>
            <a:r>
              <a:rPr lang="cs-CZ" altLang="cs-CZ" sz="1400" b="1" dirty="0">
                <a:solidFill>
                  <a:srgbClr val="1D3168"/>
                </a:solidFill>
                <a:cs typeface="Arial" panose="020B0604020202020204" pitchFamily="34" charset="0"/>
              </a:rPr>
              <a:t>FIN-servis, a.s.</a:t>
            </a:r>
          </a:p>
          <a:p>
            <a:endParaRPr lang="cs-CZ" altLang="cs-CZ" sz="1400" b="1" dirty="0">
              <a:solidFill>
                <a:srgbClr val="1D3168"/>
              </a:solidFill>
              <a:cs typeface="Arial" panose="020B0604020202020204" pitchFamily="34" charset="0"/>
            </a:endParaRPr>
          </a:p>
          <a:p>
            <a:r>
              <a:rPr lang="cs-CZ" altLang="cs-CZ" sz="1400" dirty="0">
                <a:solidFill>
                  <a:srgbClr val="1D3168"/>
                </a:solidFill>
                <a:cs typeface="Arial" panose="020B0604020202020204" pitchFamily="34" charset="0"/>
              </a:rPr>
              <a:t>Dr. Vrbenského 2040, 272 01 Kladno</a:t>
            </a:r>
          </a:p>
          <a:p>
            <a:r>
              <a:rPr lang="cs-CZ" altLang="cs-CZ" sz="1400" dirty="0">
                <a:solidFill>
                  <a:srgbClr val="1D3168"/>
                </a:solidFill>
                <a:cs typeface="Arial" panose="020B0604020202020204" pitchFamily="34" charset="0"/>
              </a:rPr>
              <a:t>mob: +420 702 153 361</a:t>
            </a:r>
            <a:br>
              <a:rPr lang="cs-CZ" altLang="cs-CZ" sz="1400" dirty="0">
                <a:solidFill>
                  <a:srgbClr val="1D3168"/>
                </a:solidFill>
                <a:cs typeface="Arial" panose="020B0604020202020204" pitchFamily="34" charset="0"/>
              </a:rPr>
            </a:br>
            <a:r>
              <a:rPr lang="cs-CZ" altLang="cs-CZ" sz="1400" dirty="0" err="1">
                <a:solidFill>
                  <a:srgbClr val="1D3168"/>
                </a:solidFill>
                <a:cs typeface="Arial" panose="020B0604020202020204" pitchFamily="34" charset="0"/>
              </a:rPr>
              <a:t>ikupcova@fsk.cz</a:t>
            </a:r>
            <a:br>
              <a:rPr lang="cs-CZ" altLang="cs-CZ" sz="1400" dirty="0">
                <a:cs typeface="Arial" panose="020B0604020202020204" pitchFamily="34" charset="0"/>
              </a:rPr>
            </a:br>
            <a:r>
              <a:rPr lang="cs-CZ" altLang="cs-CZ" sz="1400" dirty="0">
                <a:solidFill>
                  <a:srgbClr val="1D3168"/>
                </a:solidFill>
                <a:cs typeface="Arial" panose="020B0604020202020204" pitchFamily="34" charset="0"/>
                <a:hlinkClick r:id="rId3"/>
              </a:rPr>
              <a:t>www.fsk.cz</a:t>
            </a:r>
            <a:endParaRPr lang="cs-CZ" altLang="cs-CZ" sz="1400" dirty="0">
              <a:solidFill>
                <a:srgbClr val="1D3168"/>
              </a:solidFill>
              <a:cs typeface="Arial" panose="020B0604020202020204" pitchFamily="34" charset="0"/>
            </a:endParaRPr>
          </a:p>
          <a:p>
            <a:endParaRPr lang="cs-CZ" altLang="cs-CZ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ovéPole 4">
            <a:extLst>
              <a:ext uri="{FF2B5EF4-FFF2-40B4-BE49-F238E27FC236}">
                <a16:creationId xmlns:a16="http://schemas.microsoft.com/office/drawing/2014/main" id="{BE10CB56-182D-C1B6-93DF-3C72923A1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7463" y="4897438"/>
            <a:ext cx="333376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4DD65F3-95DF-A540-9EED-90EF73B72525}" type="slidenum">
              <a:rPr lang="cs-CZ" altLang="cs-CZ" sz="1000"/>
              <a:pPr/>
              <a:t>2</a:t>
            </a:fld>
            <a:endParaRPr lang="cs-CZ" altLang="cs-CZ" sz="1000"/>
          </a:p>
        </p:txBody>
      </p:sp>
      <p:sp>
        <p:nvSpPr>
          <p:cNvPr id="12290" name="Zástupný symbol pro obsah 2">
            <a:extLst>
              <a:ext uri="{FF2B5EF4-FFF2-40B4-BE49-F238E27FC236}">
                <a16:creationId xmlns:a16="http://schemas.microsoft.com/office/drawing/2014/main" id="{D0DF0101-1F49-4946-8929-46BF82CC372C}"/>
              </a:ext>
            </a:extLst>
          </p:cNvPr>
          <p:cNvSpPr>
            <a:spLocks noGrp="1"/>
          </p:cNvSpPr>
          <p:nvPr>
            <p:ph sz="quarter" idx="11"/>
          </p:nvPr>
        </p:nvSpPr>
        <p:spPr bwMode="auto">
          <a:xfrm>
            <a:off x="315913" y="771525"/>
            <a:ext cx="8685212" cy="3671888"/>
          </a:xfrm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360363" lvl="1" indent="-350838" defTabSz="1217613" eaLnBrk="1" hangingPunct="1">
              <a:buFont typeface="Wingdings" pitchFamily="2" charset="2"/>
              <a:buChar char="Ø"/>
              <a:defRPr/>
            </a:pPr>
            <a:r>
              <a:rPr lang="cs-CZ" altLang="cs-CZ" sz="1700" dirty="0">
                <a:solidFill>
                  <a:srgbClr val="0070C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Univerzální komoditní burza založena podle zákona 229/1992 Sb., o komoditních burzách v roce 1995.</a:t>
            </a:r>
          </a:p>
          <a:p>
            <a:pPr marL="9525" lvl="1" indent="0" defTabSz="1217613" eaLnBrk="1" hangingPunct="1">
              <a:buFont typeface="Arial" panose="020B0604020202020204" pitchFamily="34" charset="0"/>
              <a:buNone/>
              <a:defRPr/>
            </a:pPr>
            <a:endParaRPr lang="cs-CZ" altLang="cs-CZ" sz="500" dirty="0">
              <a:solidFill>
                <a:srgbClr val="0070C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360363" lvl="1" indent="-350838" defTabSz="1217613" eaLnBrk="1" hangingPunct="1">
              <a:buFont typeface="Wingdings" pitchFamily="2" charset="2"/>
              <a:buChar char="Ø"/>
              <a:defRPr/>
            </a:pPr>
            <a:r>
              <a:rPr lang="cs-CZ" altLang="cs-CZ" sz="1700" dirty="0">
                <a:solidFill>
                  <a:srgbClr val="0070C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Státní dozor Ministerstva průmyslu a obchodu a Ministerstva zemědělství.</a:t>
            </a:r>
          </a:p>
          <a:p>
            <a:pPr marL="9525" lvl="1" indent="0" defTabSz="1217613" eaLnBrk="1" hangingPunct="1">
              <a:buFont typeface="Arial" panose="020B0604020202020204" pitchFamily="34" charset="0"/>
              <a:buNone/>
              <a:defRPr/>
            </a:pPr>
            <a:endParaRPr lang="cs-CZ" altLang="cs-CZ" sz="500" dirty="0">
              <a:solidFill>
                <a:srgbClr val="0070C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360363" lvl="1" indent="-350838" defTabSz="1217613" eaLnBrk="1" hangingPunct="1">
              <a:buFont typeface="Wingdings" pitchFamily="2" charset="2"/>
              <a:buChar char="Ø"/>
              <a:defRPr/>
            </a:pPr>
            <a:r>
              <a:rPr lang="cs-CZ" altLang="cs-CZ" sz="1700" dirty="0">
                <a:solidFill>
                  <a:srgbClr val="0070C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Dohodci (makléřské společnosti) poskytují klientům komplexní servis při přípravě                a realizaci obchodů, včetně energetického poradenství.</a:t>
            </a:r>
          </a:p>
          <a:p>
            <a:pPr marL="9525" lvl="1" indent="0" defTabSz="1217613" eaLnBrk="1" hangingPunct="1">
              <a:buFont typeface="Arial" panose="020B0604020202020204" pitchFamily="34" charset="0"/>
              <a:buNone/>
              <a:defRPr/>
            </a:pPr>
            <a:endParaRPr lang="cs-CZ" altLang="cs-CZ" sz="1200" dirty="0">
              <a:solidFill>
                <a:srgbClr val="0070C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9525" lvl="1" indent="0" algn="ctr" defTabSz="1217613" eaLnBrk="1" hangingPunct="1">
              <a:buFont typeface="Arial" panose="020B0604020202020204" pitchFamily="34" charset="0"/>
              <a:buNone/>
              <a:defRPr/>
            </a:pPr>
            <a:r>
              <a:rPr lang="cs-CZ" altLang="cs-CZ" sz="2000" dirty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Nákup na komoditní burze je realizací veřejné zakázky </a:t>
            </a:r>
          </a:p>
          <a:p>
            <a:pPr marL="9525" lvl="1" indent="0" algn="ctr" defTabSz="1217613" eaLnBrk="1" hangingPunct="1">
              <a:buFont typeface="Arial" panose="020B0604020202020204" pitchFamily="34" charset="0"/>
              <a:buNone/>
              <a:defRPr/>
            </a:pPr>
            <a:r>
              <a:rPr lang="cs-CZ" altLang="cs-CZ" sz="1600" dirty="0">
                <a:solidFill>
                  <a:srgbClr val="0070C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dle zákona č. 134/2016 Sb., o zadávání veřejných zakázek.</a:t>
            </a:r>
          </a:p>
          <a:p>
            <a:pPr marL="9525" lvl="1" indent="0" algn="ctr" defTabSz="1217613" eaLnBrk="1" hangingPunct="1">
              <a:buFont typeface="Arial" panose="020B0604020202020204" pitchFamily="34" charset="0"/>
              <a:buNone/>
              <a:defRPr/>
            </a:pPr>
            <a:endParaRPr lang="cs-CZ" altLang="cs-CZ" sz="800" dirty="0">
              <a:solidFill>
                <a:srgbClr val="0070C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9525" lvl="1" indent="0" algn="ctr" defTabSz="1217613" eaLnBrk="1" hangingPunct="1">
              <a:buFont typeface="Arial" panose="020B0604020202020204" pitchFamily="34" charset="0"/>
              <a:buNone/>
              <a:defRPr/>
            </a:pPr>
            <a:r>
              <a:rPr lang="cs-CZ" altLang="cs-CZ" sz="1600" dirty="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§64, písm. </a:t>
            </a:r>
            <a:r>
              <a:rPr lang="cs-CZ" altLang="cs-CZ" sz="1600">
                <a:solidFill>
                  <a:srgbClr val="C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c)</a:t>
            </a:r>
            <a:endParaRPr lang="cs-CZ" altLang="cs-CZ" sz="1600" dirty="0">
              <a:solidFill>
                <a:srgbClr val="C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9525" lvl="1" indent="0" algn="ctr" defTabSz="1217613" eaLnBrk="1" hangingPunct="1">
              <a:buFont typeface="Arial" panose="020B0604020202020204" pitchFamily="34" charset="0"/>
              <a:buNone/>
              <a:defRPr/>
            </a:pPr>
            <a:endParaRPr lang="cs-CZ" altLang="cs-CZ" sz="500" dirty="0">
              <a:solidFill>
                <a:srgbClr val="0070C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9525" lvl="1" indent="0" algn="ctr" defTabSz="1217613" eaLnBrk="1" hangingPunct="1">
              <a:buFont typeface="Arial" panose="020B0604020202020204" pitchFamily="34" charset="0"/>
              <a:buNone/>
              <a:defRPr/>
            </a:pPr>
            <a:endParaRPr lang="cs-CZ" altLang="cs-CZ" sz="1600" dirty="0">
              <a:solidFill>
                <a:srgbClr val="0070C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8195" name="Nadpis 1">
            <a:extLst>
              <a:ext uri="{FF2B5EF4-FFF2-40B4-BE49-F238E27FC236}">
                <a16:creationId xmlns:a16="http://schemas.microsoft.com/office/drawing/2014/main" id="{EEE5FC4E-ECD0-D60E-76CF-EF3A0DA23E1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49225" y="50800"/>
            <a:ext cx="8851900" cy="6048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cs-CZ" altLang="cs-CZ" sz="3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Českomoravská komoditní burza Kladno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Nadpis 1">
            <a:extLst>
              <a:ext uri="{FF2B5EF4-FFF2-40B4-BE49-F238E27FC236}">
                <a16:creationId xmlns:a16="http://schemas.microsoft.com/office/drawing/2014/main" id="{512853F7-B5CF-7C9E-6164-50BE6910718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9388" y="9525"/>
            <a:ext cx="8786812" cy="6175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cs-CZ" altLang="cs-CZ" sz="3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Českomoravská komoditní burza Kladno</a:t>
            </a:r>
            <a:br>
              <a:rPr lang="cs-CZ" altLang="cs-CZ" sz="2400" u="sng" dirty="0">
                <a:ea typeface="ＭＳ Ｐゴシック" panose="020B0600070205080204" pitchFamily="34" charset="-128"/>
              </a:rPr>
            </a:br>
            <a:br>
              <a:rPr lang="cs-CZ" altLang="cs-CZ" sz="2400" u="sng" dirty="0">
                <a:ea typeface="ＭＳ Ｐゴシック" panose="020B0600070205080204" pitchFamily="34" charset="-128"/>
              </a:rPr>
            </a:br>
            <a:br>
              <a:rPr lang="cs-CZ" altLang="cs-CZ" sz="2000" u="sng" dirty="0">
                <a:ea typeface="ＭＳ Ｐゴシック" panose="020B0600070205080204" pitchFamily="34" charset="-128"/>
              </a:rPr>
            </a:br>
            <a:br>
              <a:rPr lang="cs-CZ" altLang="cs-CZ" sz="2400" u="sng" dirty="0">
                <a:ea typeface="ＭＳ Ｐゴシック" panose="020B0600070205080204" pitchFamily="34" charset="-128"/>
              </a:rPr>
            </a:br>
            <a:br>
              <a:rPr lang="cs-CZ" altLang="cs-CZ" sz="2400" u="sng" dirty="0">
                <a:ea typeface="ＭＳ Ｐゴシック" panose="020B0600070205080204" pitchFamily="34" charset="-128"/>
              </a:rPr>
            </a:br>
            <a:endParaRPr lang="cs-CZ" altLang="cs-CZ" sz="2400" u="sng" dirty="0">
              <a:ea typeface="ＭＳ Ｐゴシック" panose="020B0600070205080204" pitchFamily="34" charset="-128"/>
            </a:endParaRPr>
          </a:p>
        </p:txBody>
      </p:sp>
      <p:sp>
        <p:nvSpPr>
          <p:cNvPr id="8194" name="TextovéPole 4">
            <a:extLst>
              <a:ext uri="{FF2B5EF4-FFF2-40B4-BE49-F238E27FC236}">
                <a16:creationId xmlns:a16="http://schemas.microsoft.com/office/drawing/2014/main" id="{B216B65B-F510-042E-0400-EF1FEA317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889500"/>
            <a:ext cx="2349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44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16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88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60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4BAFAE3-21F8-4E42-B8CB-41B8893A483A}" type="slidenum">
              <a:rPr lang="cs-CZ" altLang="cs-CZ" sz="1000"/>
              <a:pPr/>
              <a:t>3</a:t>
            </a:fld>
            <a:endParaRPr lang="cs-CZ" altLang="cs-CZ" sz="1000"/>
          </a:p>
        </p:txBody>
      </p:sp>
      <p:sp>
        <p:nvSpPr>
          <p:cNvPr id="8195" name="TextBox 7">
            <a:extLst>
              <a:ext uri="{FF2B5EF4-FFF2-40B4-BE49-F238E27FC236}">
                <a16:creationId xmlns:a16="http://schemas.microsoft.com/office/drawing/2014/main" id="{09419548-E4B3-F775-15BE-9012883B8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688" y="696419"/>
            <a:ext cx="7620000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44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16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88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60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285750" indent="-285750">
              <a:spcAft>
                <a:spcPts val="1200"/>
              </a:spcAft>
              <a:buFont typeface="Wingdings" pitchFamily="2" charset="2"/>
              <a:buChar char="Ø"/>
            </a:pPr>
            <a:r>
              <a:rPr lang="cs-CZ" altLang="cs-CZ" sz="1700" dirty="0">
                <a:solidFill>
                  <a:srgbClr val="0070C0"/>
                </a:solidFill>
              </a:rPr>
              <a:t>centrální tržní místo pro nákup elektřiny a plynu v České republice</a:t>
            </a: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Ø"/>
            </a:pPr>
            <a:r>
              <a:rPr lang="cs-CZ" altLang="cs-CZ" sz="1700" dirty="0">
                <a:solidFill>
                  <a:srgbClr val="0070C0"/>
                </a:solidFill>
              </a:rPr>
              <a:t>účastníci obchodování – téměř všechna ministerstva (např. MV, MS, MF)  a kraje, přes 1000 měst a obcí, mikroregiony, sdružení a další </a:t>
            </a:r>
          </a:p>
          <a:p>
            <a:pPr lvl="1" indent="0">
              <a:spcAft>
                <a:spcPts val="1200"/>
              </a:spcAft>
            </a:pPr>
            <a:endParaRPr lang="cs-CZ" altLang="cs-CZ" sz="1700" dirty="0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cs-CZ" altLang="cs-CZ" dirty="0"/>
          </a:p>
          <a:p>
            <a:endParaRPr lang="en-US" altLang="cs-CZ" dirty="0"/>
          </a:p>
        </p:txBody>
      </p:sp>
      <p:pic>
        <p:nvPicPr>
          <p:cNvPr id="8196" name="Obrázek 2">
            <a:extLst>
              <a:ext uri="{FF2B5EF4-FFF2-40B4-BE49-F238E27FC236}">
                <a16:creationId xmlns:a16="http://schemas.microsoft.com/office/drawing/2014/main" id="{07489D1A-E670-E4E4-A17F-13870DDC26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313" y="1962150"/>
            <a:ext cx="4437062" cy="258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Obrázek 5">
            <a:extLst>
              <a:ext uri="{FF2B5EF4-FFF2-40B4-BE49-F238E27FC236}">
                <a16:creationId xmlns:a16="http://schemas.microsoft.com/office/drawing/2014/main" id="{9122E4CD-51EC-604A-6044-F38EA5906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923678"/>
            <a:ext cx="4551363" cy="258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ovéPole 4">
            <a:extLst>
              <a:ext uri="{FF2B5EF4-FFF2-40B4-BE49-F238E27FC236}">
                <a16:creationId xmlns:a16="http://schemas.microsoft.com/office/drawing/2014/main" id="{C213A524-8E2B-6D34-F899-9FF314F36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7463" y="4897438"/>
            <a:ext cx="333376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5A4B1AF-5EB5-114C-BE55-49B9577C65D6}" type="slidenum">
              <a:rPr lang="cs-CZ" altLang="cs-CZ" sz="1000"/>
              <a:pPr/>
              <a:t>4</a:t>
            </a:fld>
            <a:endParaRPr lang="cs-CZ" altLang="cs-CZ" sz="1000"/>
          </a:p>
        </p:txBody>
      </p:sp>
      <p:sp>
        <p:nvSpPr>
          <p:cNvPr id="16387" name="Nadpis 1">
            <a:extLst>
              <a:ext uri="{FF2B5EF4-FFF2-40B4-BE49-F238E27FC236}">
                <a16:creationId xmlns:a16="http://schemas.microsoft.com/office/drawing/2014/main" id="{DDB0B425-1DDA-89C1-CA05-72BF63E46C1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9388" y="17463"/>
            <a:ext cx="8785225" cy="898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cs-CZ" altLang="cs-CZ" sz="26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Vývoj kurzů na Energetické burze ČMKB</a:t>
            </a:r>
            <a:br>
              <a:rPr lang="cs-CZ" altLang="cs-CZ" sz="2600" u="sng" dirty="0">
                <a:solidFill>
                  <a:srgbClr val="0070C0"/>
                </a:solidFill>
                <a:ea typeface="ＭＳ Ｐゴシック" panose="020B0600070205080204" pitchFamily="34" charset="-128"/>
              </a:rPr>
            </a:br>
            <a:endParaRPr lang="cs-CZ" altLang="cs-CZ" sz="2600" u="sng" dirty="0">
              <a:solidFill>
                <a:srgbClr val="0070C0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5CFB10A1-DD22-948B-92B4-B94E18B232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31" y="771550"/>
            <a:ext cx="4266966" cy="2757917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0C373FED-6624-733D-2011-058AEC60C0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544" y="1773797"/>
            <a:ext cx="4320480" cy="2741766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ovéPole 4">
            <a:extLst>
              <a:ext uri="{FF2B5EF4-FFF2-40B4-BE49-F238E27FC236}">
                <a16:creationId xmlns:a16="http://schemas.microsoft.com/office/drawing/2014/main" id="{8C15D0C4-D496-1823-82B3-887EE052A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13" y="4875213"/>
            <a:ext cx="385762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44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16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88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60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318B34D-9D57-AE47-A8FF-F4740C0A4CDC}" type="slidenum">
              <a:rPr lang="cs-CZ" altLang="cs-CZ" sz="1000"/>
              <a:pPr/>
              <a:t>5</a:t>
            </a:fld>
            <a:endParaRPr lang="cs-CZ" altLang="cs-CZ" sz="1000"/>
          </a:p>
        </p:txBody>
      </p:sp>
      <p:sp>
        <p:nvSpPr>
          <p:cNvPr id="24578" name="Nadpis 1">
            <a:extLst>
              <a:ext uri="{FF2B5EF4-FFF2-40B4-BE49-F238E27FC236}">
                <a16:creationId xmlns:a16="http://schemas.microsoft.com/office/drawing/2014/main" id="{C25288FF-54E3-7B5E-C11B-A537524DD88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50825" y="195263"/>
            <a:ext cx="8820150" cy="688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cs-CZ" altLang="cs-CZ" sz="28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ČMKB – centrální tržní místo</a:t>
            </a:r>
          </a:p>
        </p:txBody>
      </p:sp>
      <p:sp>
        <p:nvSpPr>
          <p:cNvPr id="6147" name="Obdélník 2">
            <a:extLst>
              <a:ext uri="{FF2B5EF4-FFF2-40B4-BE49-F238E27FC236}">
                <a16:creationId xmlns:a16="http://schemas.microsoft.com/office/drawing/2014/main" id="{6C713B00-7000-8E47-BAEE-F7A277EA4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675" y="933450"/>
            <a:ext cx="8426450" cy="344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4161750" indent="-24161750" defTabSz="12176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9250" indent="-285750" defTabSz="12176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defTabSz="12176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defTabSz="12176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defTabSz="12176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4413" indent="1588" defTabSz="1217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1613" indent="1588" defTabSz="1217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8813" indent="1588" defTabSz="1217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6013" indent="1588" defTabSz="1217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 eaLnBrk="1" hangingPunct="1">
              <a:buFont typeface="Wingdings" pitchFamily="2" charset="2"/>
              <a:buChar char="Ø"/>
              <a:defRPr/>
            </a:pPr>
            <a:r>
              <a:rPr lang="cs-CZ" altLang="cs-CZ" sz="1700" dirty="0">
                <a:solidFill>
                  <a:srgbClr val="0070C0"/>
                </a:solidFill>
              </a:rPr>
              <a:t>Proces nákupu je na burze standardizován – menší administrativa                        a časová náročnost nákupního procesu.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endParaRPr lang="cs-CZ" altLang="cs-CZ" sz="800" dirty="0">
              <a:solidFill>
                <a:srgbClr val="0070C0"/>
              </a:solidFill>
            </a:endParaRPr>
          </a:p>
          <a:p>
            <a:pPr marL="63500" lvl="1" indent="0" eaLnBrk="1" hangingPunct="1">
              <a:defRPr/>
            </a:pPr>
            <a:endParaRPr lang="cs-CZ" altLang="cs-CZ" sz="800" dirty="0">
              <a:solidFill>
                <a:srgbClr val="0070C0"/>
              </a:solidFill>
            </a:endParaRP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cs-CZ" altLang="cs-CZ" sz="1700" dirty="0">
                <a:solidFill>
                  <a:srgbClr val="0070C0"/>
                </a:solidFill>
              </a:rPr>
              <a:t>Burzovní prostředí (elektronické aukce) umožňuje využít různé nákupní modely    a zároveň lze efektivně pracovat s faktorem času.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endParaRPr lang="cs-CZ" altLang="cs-CZ" sz="800" dirty="0">
              <a:solidFill>
                <a:srgbClr val="0070C0"/>
              </a:solidFill>
            </a:endParaRPr>
          </a:p>
          <a:p>
            <a:pPr marL="63500" lvl="1" indent="0" eaLnBrk="1" hangingPunct="1">
              <a:defRPr/>
            </a:pPr>
            <a:endParaRPr lang="cs-CZ" altLang="cs-CZ" sz="800" dirty="0">
              <a:solidFill>
                <a:srgbClr val="0070C0"/>
              </a:solidFill>
            </a:endParaRP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cs-CZ" altLang="cs-CZ" sz="1700" dirty="0">
                <a:solidFill>
                  <a:srgbClr val="0070C0"/>
                </a:solidFill>
              </a:rPr>
              <a:t>Konkurenční prostředí vytváří podmínky pro dosažení nejnižší ceny na trhu           v době nákupu.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endParaRPr lang="cs-CZ" altLang="cs-CZ" sz="800" dirty="0">
              <a:solidFill>
                <a:srgbClr val="0070C0"/>
              </a:solidFill>
            </a:endParaRPr>
          </a:p>
          <a:p>
            <a:pPr lvl="1" eaLnBrk="1" hangingPunct="1">
              <a:buFont typeface="Wingdings" pitchFamily="2" charset="2"/>
              <a:buChar char="Ø"/>
              <a:defRPr/>
            </a:pPr>
            <a:endParaRPr lang="cs-CZ" altLang="cs-CZ" sz="800" dirty="0">
              <a:solidFill>
                <a:srgbClr val="0070C0"/>
              </a:solidFill>
            </a:endParaRP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cs-CZ" altLang="cs-CZ" sz="1700" dirty="0">
                <a:solidFill>
                  <a:srgbClr val="0070C0"/>
                </a:solidFill>
              </a:rPr>
              <a:t>Při nákupu má odběratel k dispozici služby dohodce – energetického poradce.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endParaRPr lang="cs-CZ" altLang="cs-CZ" sz="1700" dirty="0">
              <a:solidFill>
                <a:srgbClr val="0070C0"/>
              </a:solidFill>
            </a:endParaRP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cs-CZ" altLang="cs-CZ" sz="1700" dirty="0">
                <a:solidFill>
                  <a:srgbClr val="0070C0"/>
                </a:solidFill>
              </a:rPr>
              <a:t>Velký počet odběratelů, optimální počet dodavatelů.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endParaRPr lang="cs-CZ" altLang="cs-CZ" sz="17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ovéPole 4">
            <a:extLst>
              <a:ext uri="{FF2B5EF4-FFF2-40B4-BE49-F238E27FC236}">
                <a16:creationId xmlns:a16="http://schemas.microsoft.com/office/drawing/2014/main" id="{8C715783-AF26-14E7-D244-06243C682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13" y="4875213"/>
            <a:ext cx="4064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44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16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88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60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7CE2C9F-F856-4942-B2E9-A66CB299B394}" type="slidenum">
              <a:rPr lang="cs-CZ" altLang="cs-CZ" sz="1000"/>
              <a:pPr/>
              <a:t>6</a:t>
            </a:fld>
            <a:endParaRPr lang="cs-CZ" altLang="cs-CZ" sz="1000"/>
          </a:p>
        </p:txBody>
      </p:sp>
      <p:sp>
        <p:nvSpPr>
          <p:cNvPr id="22530" name="Nadpis 1">
            <a:extLst>
              <a:ext uri="{FF2B5EF4-FFF2-40B4-BE49-F238E27FC236}">
                <a16:creationId xmlns:a16="http://schemas.microsoft.com/office/drawing/2014/main" id="{A0A2C705-BA46-0DAF-3CA4-336BEC6CFD0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50825" y="195263"/>
            <a:ext cx="8820150" cy="688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cs-CZ" altLang="cs-CZ" sz="28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Požadavky na dodavatele</a:t>
            </a:r>
          </a:p>
        </p:txBody>
      </p:sp>
      <p:sp>
        <p:nvSpPr>
          <p:cNvPr id="6147" name="Obdélník 2">
            <a:extLst>
              <a:ext uri="{FF2B5EF4-FFF2-40B4-BE49-F238E27FC236}">
                <a16:creationId xmlns:a16="http://schemas.microsoft.com/office/drawing/2014/main" id="{6C713B00-7000-8E47-BAEE-F7A277EA4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884238"/>
            <a:ext cx="8642350" cy="349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4161750" indent="-24161750" defTabSz="12176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9250" indent="-285750" defTabSz="12176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defTabSz="12176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defTabSz="12176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defTabSz="12176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4413" indent="1588" defTabSz="1217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1613" indent="1588" defTabSz="1217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8813" indent="1588" defTabSz="1217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6013" indent="1588" defTabSz="1217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63500" lvl="1" indent="0" algn="ctr" eaLnBrk="1" hangingPunct="1">
              <a:defRPr/>
            </a:pPr>
            <a:r>
              <a:rPr lang="cs-CZ" altLang="cs-CZ" sz="1700" dirty="0">
                <a:solidFill>
                  <a:srgbClr val="0070C0"/>
                </a:solidFill>
              </a:rPr>
              <a:t>Každý dodavatel musí před vstupem na trh ČMKB projít </a:t>
            </a:r>
            <a:r>
              <a:rPr lang="cs-CZ" altLang="cs-CZ" sz="1700" u="sng" dirty="0">
                <a:solidFill>
                  <a:srgbClr val="0070C0"/>
                </a:solidFill>
              </a:rPr>
              <a:t>procesem registrace</a:t>
            </a:r>
            <a:r>
              <a:rPr lang="cs-CZ" altLang="cs-CZ" sz="1700" dirty="0">
                <a:solidFill>
                  <a:srgbClr val="0070C0"/>
                </a:solidFill>
              </a:rPr>
              <a:t>, dokládá splnění podmínek, které burza na dodavatele klade.</a:t>
            </a:r>
          </a:p>
          <a:p>
            <a:pPr marL="63500" lvl="1" indent="0" eaLnBrk="1" hangingPunct="1">
              <a:defRPr/>
            </a:pPr>
            <a:endParaRPr lang="cs-CZ" altLang="cs-CZ" sz="1700" dirty="0">
              <a:solidFill>
                <a:srgbClr val="0070C0"/>
              </a:solidFill>
            </a:endParaRPr>
          </a:p>
          <a:p>
            <a:pPr lvl="1" eaLnBrk="1" hangingPunct="1">
              <a:buFontTx/>
              <a:buChar char="-"/>
              <a:defRPr/>
            </a:pPr>
            <a:r>
              <a:rPr lang="cs-CZ" altLang="cs-CZ" sz="1700" u="sng" dirty="0">
                <a:solidFill>
                  <a:srgbClr val="0070C0"/>
                </a:solidFill>
              </a:rPr>
              <a:t>Podmínky v souladu se ZZVZ</a:t>
            </a:r>
            <a:r>
              <a:rPr lang="cs-CZ" altLang="cs-CZ" sz="1700" dirty="0">
                <a:solidFill>
                  <a:srgbClr val="0070C0"/>
                </a:solidFill>
              </a:rPr>
              <a:t> (trestní bezúhonnost, neexistence daňového nedoplatku nebo nedoplatku na zdravotním a sociálním pojištění, spolehlivý plátce DPH, doložení, že dodavatel není v likvidaci, atd.)</a:t>
            </a:r>
          </a:p>
          <a:p>
            <a:pPr marL="63500" lvl="1" indent="0" eaLnBrk="1" hangingPunct="1">
              <a:defRPr/>
            </a:pPr>
            <a:endParaRPr lang="cs-CZ" altLang="cs-CZ" sz="1700" dirty="0">
              <a:solidFill>
                <a:srgbClr val="0070C0"/>
              </a:solidFill>
            </a:endParaRPr>
          </a:p>
          <a:p>
            <a:pPr lvl="1" eaLnBrk="1" hangingPunct="1">
              <a:buFontTx/>
              <a:buChar char="-"/>
              <a:defRPr/>
            </a:pPr>
            <a:r>
              <a:rPr lang="cs-CZ" altLang="cs-CZ" sz="1700" u="sng" dirty="0">
                <a:solidFill>
                  <a:srgbClr val="0070C0"/>
                </a:solidFill>
              </a:rPr>
              <a:t>Podmínky odborné a výkonnostní</a:t>
            </a:r>
            <a:r>
              <a:rPr lang="cs-CZ" altLang="cs-CZ" sz="1700" dirty="0">
                <a:solidFill>
                  <a:srgbClr val="0070C0"/>
                </a:solidFill>
              </a:rPr>
              <a:t> (identifikace skutečných majitelů, zaknihované akcie, držitel licence a subjekt zúčtování u OTE, prokázání ekonomické a finanční způsobilosti, prokázání dodávky v objemu minimálně 500 GWh)</a:t>
            </a:r>
          </a:p>
          <a:p>
            <a:pPr lvl="1" eaLnBrk="1" hangingPunct="1">
              <a:buFontTx/>
              <a:buChar char="-"/>
              <a:defRPr/>
            </a:pPr>
            <a:endParaRPr lang="cs-CZ" altLang="cs-CZ" sz="1700" dirty="0">
              <a:solidFill>
                <a:srgbClr val="0070C0"/>
              </a:solidFill>
            </a:endParaRPr>
          </a:p>
          <a:p>
            <a:pPr lvl="1" eaLnBrk="1" hangingPunct="1">
              <a:buFontTx/>
              <a:buChar char="-"/>
              <a:defRPr/>
            </a:pPr>
            <a:r>
              <a:rPr lang="cs-CZ" altLang="cs-CZ" sz="1700" u="sng" dirty="0">
                <a:solidFill>
                  <a:srgbClr val="0070C0"/>
                </a:solidFill>
              </a:rPr>
              <a:t>Podmínky kvalitativní</a:t>
            </a:r>
            <a:r>
              <a:rPr lang="cs-CZ" altLang="cs-CZ" sz="1700" dirty="0">
                <a:solidFill>
                  <a:srgbClr val="0070C0"/>
                </a:solidFill>
              </a:rPr>
              <a:t> (prokázání kvalitního zákaznického servisu, nesmí používat </a:t>
            </a:r>
            <a:r>
              <a:rPr lang="cs-CZ" altLang="cs-CZ" sz="1700" dirty="0" err="1">
                <a:solidFill>
                  <a:srgbClr val="0070C0"/>
                </a:solidFill>
              </a:rPr>
              <a:t>nekalosoutěžní</a:t>
            </a:r>
            <a:r>
              <a:rPr lang="cs-CZ" altLang="cs-CZ" sz="1700" dirty="0">
                <a:solidFill>
                  <a:srgbClr val="0070C0"/>
                </a:solidFill>
              </a:rPr>
              <a:t> praktiky, musí prokázat zajištění dodávek pro své zákazníky)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Nadpis 1">
            <a:extLst>
              <a:ext uri="{FF2B5EF4-FFF2-40B4-BE49-F238E27FC236}">
                <a16:creationId xmlns:a16="http://schemas.microsoft.com/office/drawing/2014/main" id="{D089A74C-9AAA-D0D4-DFCD-22981660D89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9388" y="123825"/>
            <a:ext cx="8785225" cy="6175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cs-CZ" altLang="cs-CZ" sz="24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Historie nákupů energií SMS ČR na ČMKB</a:t>
            </a:r>
            <a:br>
              <a:rPr lang="cs-CZ" altLang="cs-CZ" sz="2400" u="sng" dirty="0">
                <a:ea typeface="ＭＳ Ｐゴシック" panose="020B0600070205080204" pitchFamily="34" charset="-128"/>
              </a:rPr>
            </a:br>
            <a:br>
              <a:rPr lang="cs-CZ" altLang="cs-CZ" sz="2000" u="sng" dirty="0">
                <a:ea typeface="ＭＳ Ｐゴシック" panose="020B0600070205080204" pitchFamily="34" charset="-128"/>
              </a:rPr>
            </a:br>
            <a:br>
              <a:rPr lang="cs-CZ" altLang="cs-CZ" sz="2400" u="sng" dirty="0">
                <a:ea typeface="ＭＳ Ｐゴシック" panose="020B0600070205080204" pitchFamily="34" charset="-128"/>
              </a:rPr>
            </a:br>
            <a:br>
              <a:rPr lang="cs-CZ" altLang="cs-CZ" sz="2400" u="sng" dirty="0">
                <a:ea typeface="ＭＳ Ｐゴシック" panose="020B0600070205080204" pitchFamily="34" charset="-128"/>
              </a:rPr>
            </a:br>
            <a:endParaRPr lang="cs-CZ" altLang="cs-CZ" sz="2400" u="sng" dirty="0">
              <a:ea typeface="ＭＳ Ｐゴシック" panose="020B0600070205080204" pitchFamily="34" charset="-128"/>
            </a:endParaRPr>
          </a:p>
        </p:txBody>
      </p:sp>
      <p:sp>
        <p:nvSpPr>
          <p:cNvPr id="6146" name="TextovéPole 4">
            <a:extLst>
              <a:ext uri="{FF2B5EF4-FFF2-40B4-BE49-F238E27FC236}">
                <a16:creationId xmlns:a16="http://schemas.microsoft.com/office/drawing/2014/main" id="{A7024889-CCE8-48E7-4825-9BE896831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889500"/>
            <a:ext cx="2349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44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16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88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60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A6DEFB6-62BD-E844-97E5-AECFFCD039F7}" type="slidenum">
              <a:rPr lang="cs-CZ" altLang="cs-CZ" sz="1000"/>
              <a:pPr/>
              <a:t>7</a:t>
            </a:fld>
            <a:endParaRPr lang="cs-CZ" altLang="cs-CZ" sz="1000"/>
          </a:p>
        </p:txBody>
      </p:sp>
      <p:sp>
        <p:nvSpPr>
          <p:cNvPr id="6147" name="TextBox 7">
            <a:extLst>
              <a:ext uri="{FF2B5EF4-FFF2-40B4-BE49-F238E27FC236}">
                <a16:creationId xmlns:a16="http://schemas.microsoft.com/office/drawing/2014/main" id="{9AB19026-86DA-3804-809A-1543546DB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55625"/>
            <a:ext cx="76200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44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16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88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60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cs-CZ" altLang="cs-CZ" sz="1600" dirty="0">
                <a:solidFill>
                  <a:srgbClr val="0070C0"/>
                </a:solidFill>
              </a:rPr>
              <a:t>Poprvé v roce 2013, celkem uskutečněno již 10 nákupů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endParaRPr lang="cs-CZ" altLang="cs-CZ" sz="1600" dirty="0">
              <a:solidFill>
                <a:srgbClr val="0070C0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6B8B5A28-6124-BA0D-4E83-6A54B78D85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027778"/>
            <a:ext cx="9036496" cy="3600400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ovéPole 4">
            <a:extLst>
              <a:ext uri="{FF2B5EF4-FFF2-40B4-BE49-F238E27FC236}">
                <a16:creationId xmlns:a16="http://schemas.microsoft.com/office/drawing/2014/main" id="{46286F47-8727-BE54-ACF9-645ACB093F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7463" y="4897438"/>
            <a:ext cx="333376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CA8DB11-3432-3F4C-97D2-BC80104D2EDE}" type="slidenum">
              <a:rPr lang="cs-CZ" altLang="cs-CZ" sz="1000"/>
              <a:pPr/>
              <a:t>8</a:t>
            </a:fld>
            <a:endParaRPr lang="cs-CZ" altLang="cs-CZ" sz="1000"/>
          </a:p>
        </p:txBody>
      </p:sp>
      <p:sp>
        <p:nvSpPr>
          <p:cNvPr id="9219" name="Zástupný symbol pro obsah 2">
            <a:extLst>
              <a:ext uri="{FF2B5EF4-FFF2-40B4-BE49-F238E27FC236}">
                <a16:creationId xmlns:a16="http://schemas.microsoft.com/office/drawing/2014/main" id="{88192458-805F-9A04-8E41-1BC1E3B7DE34}"/>
              </a:ext>
            </a:extLst>
          </p:cNvPr>
          <p:cNvSpPr>
            <a:spLocks noGrp="1"/>
          </p:cNvSpPr>
          <p:nvPr>
            <p:ph sz="quarter" idx="11"/>
          </p:nvPr>
        </p:nvSpPr>
        <p:spPr bwMode="auto">
          <a:xfrm>
            <a:off x="611188" y="842963"/>
            <a:ext cx="8245475" cy="36718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360363" lvl="1" indent="-350838" defTabSz="1217613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cs-CZ" altLang="cs-CZ" sz="1600" u="sng" dirty="0">
                <a:solidFill>
                  <a:srgbClr val="0070C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ENERGETICKÝ PORADCE</a:t>
            </a:r>
            <a:r>
              <a:rPr lang="cs-CZ" altLang="cs-CZ" sz="1600" dirty="0">
                <a:solidFill>
                  <a:srgbClr val="0070C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(zná stav na trhu, komunikuje s dodavateli)</a:t>
            </a:r>
          </a:p>
          <a:p>
            <a:pPr marL="360363" lvl="1" indent="-350838" defTabSz="1217613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cs-CZ" altLang="cs-CZ" sz="1600" dirty="0">
                <a:solidFill>
                  <a:srgbClr val="0070C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Poskytuje informace a konzultace o aktuální situaci na energetickém trhu</a:t>
            </a:r>
          </a:p>
          <a:p>
            <a:pPr marL="360363" lvl="1" indent="-350838" defTabSz="1217613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cs-CZ" altLang="cs-CZ" sz="1600" dirty="0">
                <a:solidFill>
                  <a:srgbClr val="0070C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Zařizuje veškerou administrativu spojenou s burzovním obchodem - smlouvy, sběr dat od členů SMS ČR a jejich příspěvkových organizací, příprava podkladů pro aukce</a:t>
            </a:r>
          </a:p>
          <a:p>
            <a:pPr marL="360363" lvl="1" indent="-350838" defTabSz="1217613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cs-CZ" altLang="cs-CZ" sz="1600" dirty="0">
                <a:solidFill>
                  <a:srgbClr val="0070C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Centralizuje společný nákup</a:t>
            </a:r>
          </a:p>
          <a:p>
            <a:pPr marL="360363" lvl="1" indent="-350838" defTabSz="1217613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cs-CZ" altLang="cs-CZ" sz="1600" dirty="0">
                <a:solidFill>
                  <a:srgbClr val="0070C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Poskytuje podporu při řešení dodavatelsko-odběratelských vztahů vzešlých z burzovního obchodu</a:t>
            </a:r>
          </a:p>
        </p:txBody>
      </p:sp>
      <p:sp>
        <p:nvSpPr>
          <p:cNvPr id="9220" name="Nadpis 1">
            <a:extLst>
              <a:ext uri="{FF2B5EF4-FFF2-40B4-BE49-F238E27FC236}">
                <a16:creationId xmlns:a16="http://schemas.microsoft.com/office/drawing/2014/main" id="{BC455348-747E-C948-2E67-BDE46C88820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49225" y="50800"/>
            <a:ext cx="8851900" cy="6048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cs-CZ" altLang="cs-CZ" sz="32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Dohodce FIN-servis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Nadpis 1">
            <a:extLst>
              <a:ext uri="{FF2B5EF4-FFF2-40B4-BE49-F238E27FC236}">
                <a16:creationId xmlns:a16="http://schemas.microsoft.com/office/drawing/2014/main" id="{51A35B3E-4996-0C45-2C64-4892DCE7608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9388" y="123825"/>
            <a:ext cx="8785225" cy="6175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cs-CZ" altLang="cs-CZ" sz="2400" dirty="0">
                <a:solidFill>
                  <a:srgbClr val="0070C0"/>
                </a:solidFill>
                <a:ea typeface="ＭＳ Ｐゴシック" panose="020B0600070205080204" pitchFamily="34" charset="-128"/>
              </a:rPr>
              <a:t>Společný nákup energií SMS na ČMKB</a:t>
            </a:r>
            <a:br>
              <a:rPr lang="cs-CZ" altLang="cs-CZ" sz="2400" u="sng" dirty="0">
                <a:ea typeface="ＭＳ Ｐゴシック" panose="020B0600070205080204" pitchFamily="34" charset="-128"/>
              </a:rPr>
            </a:br>
            <a:br>
              <a:rPr lang="cs-CZ" altLang="cs-CZ" sz="2000" u="sng" dirty="0">
                <a:ea typeface="ＭＳ Ｐゴシック" panose="020B0600070205080204" pitchFamily="34" charset="-128"/>
              </a:rPr>
            </a:br>
            <a:br>
              <a:rPr lang="cs-CZ" altLang="cs-CZ" sz="2400" u="sng" dirty="0">
                <a:ea typeface="ＭＳ Ｐゴシック" panose="020B0600070205080204" pitchFamily="34" charset="-128"/>
              </a:rPr>
            </a:br>
            <a:br>
              <a:rPr lang="cs-CZ" altLang="cs-CZ" sz="2400" u="sng" dirty="0">
                <a:ea typeface="ＭＳ Ｐゴシック" panose="020B0600070205080204" pitchFamily="34" charset="-128"/>
              </a:rPr>
            </a:br>
            <a:endParaRPr lang="cs-CZ" altLang="cs-CZ" sz="2400" u="sng" dirty="0">
              <a:ea typeface="ＭＳ Ｐゴシック" panose="020B0600070205080204" pitchFamily="34" charset="-128"/>
            </a:endParaRPr>
          </a:p>
        </p:txBody>
      </p:sp>
      <p:sp>
        <p:nvSpPr>
          <p:cNvPr id="12290" name="TextovéPole 4">
            <a:extLst>
              <a:ext uri="{FF2B5EF4-FFF2-40B4-BE49-F238E27FC236}">
                <a16:creationId xmlns:a16="http://schemas.microsoft.com/office/drawing/2014/main" id="{5A325A73-BE14-E1C4-1740-4CFAFEDF6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889500"/>
            <a:ext cx="2349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44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16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88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60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E7579E9-100C-D54E-99BF-DD2A98025A86}" type="slidenum">
              <a:rPr lang="cs-CZ" altLang="cs-CZ" sz="1000"/>
              <a:pPr/>
              <a:t>9</a:t>
            </a:fld>
            <a:endParaRPr lang="cs-CZ" altLang="cs-CZ" sz="1000"/>
          </a:p>
        </p:txBody>
      </p:sp>
      <p:sp>
        <p:nvSpPr>
          <p:cNvPr id="12291" name="TextBox 7">
            <a:extLst>
              <a:ext uri="{FF2B5EF4-FFF2-40B4-BE49-F238E27FC236}">
                <a16:creationId xmlns:a16="http://schemas.microsoft.com/office/drawing/2014/main" id="{5B8D6716-5BBB-8953-458C-74028607A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627063"/>
            <a:ext cx="7620000" cy="326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2844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16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988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656013"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cs-CZ" altLang="cs-CZ" sz="1600" u="sng" dirty="0">
                <a:solidFill>
                  <a:srgbClr val="0070C0"/>
                </a:solidFill>
              </a:rPr>
              <a:t>Výhodné ceny elektřiny a plynu</a:t>
            </a:r>
            <a:r>
              <a:rPr lang="cs-CZ" altLang="cs-CZ" sz="1600" dirty="0">
                <a:solidFill>
                  <a:srgbClr val="0070C0"/>
                </a:solidFill>
              </a:rPr>
              <a:t> -  vysoce konkurenční obchodní prostředí – ceny o 300 až 1.200 Kč/</a:t>
            </a:r>
            <a:r>
              <a:rPr lang="cs-CZ" altLang="cs-CZ" sz="1600" dirty="0" err="1">
                <a:solidFill>
                  <a:srgbClr val="0070C0"/>
                </a:solidFill>
              </a:rPr>
              <a:t>MWh</a:t>
            </a:r>
            <a:r>
              <a:rPr lang="cs-CZ" altLang="cs-CZ" sz="1600" dirty="0">
                <a:solidFill>
                  <a:srgbClr val="0070C0"/>
                </a:solidFill>
              </a:rPr>
              <a:t> u elektřiny a 200 až 800 Kč/</a:t>
            </a:r>
            <a:r>
              <a:rPr lang="cs-CZ" altLang="cs-CZ" sz="1600" dirty="0" err="1">
                <a:solidFill>
                  <a:srgbClr val="0070C0"/>
                </a:solidFill>
              </a:rPr>
              <a:t>MWh</a:t>
            </a:r>
            <a:r>
              <a:rPr lang="cs-CZ" altLang="cs-CZ" sz="1600" dirty="0">
                <a:solidFill>
                  <a:srgbClr val="0070C0"/>
                </a:solidFill>
              </a:rPr>
              <a:t> u plynu nižší  než při „prodlužování“ smluv, akceptaci přímých nabídek nebo v „klasické“ VZ. 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cs-CZ" altLang="cs-CZ" sz="1600" dirty="0">
                <a:solidFill>
                  <a:srgbClr val="0070C0"/>
                </a:solidFill>
              </a:rPr>
              <a:t>Poptávka se dostane ke </a:t>
            </a:r>
            <a:r>
              <a:rPr lang="cs-CZ" altLang="cs-CZ" sz="1600" u="sng" dirty="0">
                <a:solidFill>
                  <a:srgbClr val="0070C0"/>
                </a:solidFill>
              </a:rPr>
              <a:t>všem solidním a konkurenceschopným dodavatelům  v České republice.</a:t>
            </a:r>
            <a:r>
              <a:rPr lang="cs-CZ" altLang="cs-CZ" sz="1600" dirty="0">
                <a:solidFill>
                  <a:srgbClr val="0070C0"/>
                </a:solidFill>
              </a:rPr>
              <a:t> 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cs-CZ" altLang="cs-CZ" sz="1600" dirty="0">
                <a:solidFill>
                  <a:srgbClr val="0070C0"/>
                </a:solidFill>
              </a:rPr>
              <a:t>Zvětšení </a:t>
            </a:r>
            <a:r>
              <a:rPr lang="cs-CZ" altLang="cs-CZ" sz="1600" u="sng" dirty="0">
                <a:solidFill>
                  <a:srgbClr val="0070C0"/>
                </a:solidFill>
              </a:rPr>
              <a:t>objemu poptávky</a:t>
            </a:r>
            <a:r>
              <a:rPr lang="cs-CZ" altLang="cs-CZ" sz="1600" dirty="0">
                <a:solidFill>
                  <a:srgbClr val="0070C0"/>
                </a:solidFill>
              </a:rPr>
              <a:t> – atraktivnější pro dodavatele.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cs-CZ" altLang="cs-CZ" sz="1600" u="sng" dirty="0">
                <a:solidFill>
                  <a:srgbClr val="0070C0"/>
                </a:solidFill>
              </a:rPr>
              <a:t>Bezpečné prostředí</a:t>
            </a:r>
            <a:r>
              <a:rPr lang="cs-CZ" altLang="cs-CZ" sz="1600" dirty="0">
                <a:solidFill>
                  <a:srgbClr val="0070C0"/>
                </a:solidFill>
              </a:rPr>
              <a:t> – burza klade na dodavatele přísné požadavky.</a:t>
            </a:r>
          </a:p>
          <a:p>
            <a:pPr>
              <a:buFont typeface="Wingdings" pitchFamily="2" charset="2"/>
              <a:buChar char="Ø"/>
            </a:pPr>
            <a:r>
              <a:rPr lang="cs-CZ" altLang="cs-CZ" sz="1600" u="sng" dirty="0">
                <a:solidFill>
                  <a:srgbClr val="0070C0"/>
                </a:solidFill>
              </a:rPr>
              <a:t>Jednoduché a efektivní</a:t>
            </a:r>
            <a:r>
              <a:rPr lang="cs-CZ" altLang="cs-CZ" sz="1600" dirty="0">
                <a:solidFill>
                  <a:srgbClr val="0070C0"/>
                </a:solidFill>
              </a:rPr>
              <a:t> – standardizovaný proces nákupu na burze – méně administrativy a menší časová náročnost </a:t>
            </a:r>
            <a:r>
              <a:rPr lang="cs-CZ" altLang="cs-CZ" sz="1600" dirty="0" err="1">
                <a:solidFill>
                  <a:srgbClr val="0070C0"/>
                </a:solidFill>
              </a:rPr>
              <a:t>uzavírání</a:t>
            </a:r>
            <a:r>
              <a:rPr lang="cs-CZ" altLang="cs-CZ" sz="1600" dirty="0">
                <a:solidFill>
                  <a:srgbClr val="0070C0"/>
                </a:solidFill>
              </a:rPr>
              <a:t> smluv.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cs-CZ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cmkbk_prezentace_mal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mkbk" id="{E866561E-8AA1-C343-A7AF-0750D7A56BFC}" vid="{8D78C382-AA1A-1D4C-8A4A-B591436F3970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cmkbk_prezentace_male.thmx</Template>
  <TotalTime>70198</TotalTime>
  <Words>731</Words>
  <Application>Microsoft Macintosh PowerPoint</Application>
  <PresentationFormat>Předvádění na obrazovce (16:9)</PresentationFormat>
  <Paragraphs>106</Paragraphs>
  <Slides>11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cmkbk_prezentace_male</vt:lpstr>
      <vt:lpstr>Prezentace aplikace PowerPoint</vt:lpstr>
      <vt:lpstr>Českomoravská komoditní burza Kladno</vt:lpstr>
      <vt:lpstr>Českomoravská komoditní burza Kladno     </vt:lpstr>
      <vt:lpstr>Vývoj kurzů na Energetické burze ČMKB </vt:lpstr>
      <vt:lpstr>ČMKB – centrální tržní místo</vt:lpstr>
      <vt:lpstr>Požadavky na dodavatele</vt:lpstr>
      <vt:lpstr>Historie nákupů energií SMS ČR na ČMKB    </vt:lpstr>
      <vt:lpstr>Dohodce FIN-servis</vt:lpstr>
      <vt:lpstr>Společný nákup energií SMS na ČMKB    </vt:lpstr>
      <vt:lpstr>Jak celý proces nákupu energií probíhá?</vt:lpstr>
      <vt:lpstr>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Obchodní model průběžného prodeje mosteckého tříděného hnědého uhlí</dc:title>
  <dc:creator>Windows User</dc:creator>
  <cp:lastModifiedBy>Vratislav Kaválek</cp:lastModifiedBy>
  <cp:revision>1429</cp:revision>
  <cp:lastPrinted>2022-07-25T09:17:36Z</cp:lastPrinted>
  <dcterms:created xsi:type="dcterms:W3CDTF">2021-05-06T07:34:18Z</dcterms:created>
  <dcterms:modified xsi:type="dcterms:W3CDTF">2024-05-20T12:47:22Z</dcterms:modified>
</cp:coreProperties>
</file>