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notesMasterIdLst>
    <p:notesMasterId r:id="rId31"/>
  </p:notesMasterIdLst>
  <p:sldIdLst>
    <p:sldId id="256" r:id="rId2"/>
    <p:sldId id="257" r:id="rId3"/>
    <p:sldId id="258" r:id="rId4"/>
    <p:sldId id="280" r:id="rId5"/>
    <p:sldId id="260" r:id="rId6"/>
    <p:sldId id="266" r:id="rId7"/>
    <p:sldId id="261" r:id="rId8"/>
    <p:sldId id="263" r:id="rId9"/>
    <p:sldId id="264" r:id="rId10"/>
    <p:sldId id="265" r:id="rId11"/>
    <p:sldId id="262" r:id="rId12"/>
    <p:sldId id="267" r:id="rId13"/>
    <p:sldId id="269" r:id="rId14"/>
    <p:sldId id="271" r:id="rId15"/>
    <p:sldId id="270" r:id="rId16"/>
    <p:sldId id="281" r:id="rId17"/>
    <p:sldId id="272" r:id="rId18"/>
    <p:sldId id="273" r:id="rId19"/>
    <p:sldId id="276" r:id="rId20"/>
    <p:sldId id="277" r:id="rId21"/>
    <p:sldId id="278" r:id="rId22"/>
    <p:sldId id="274" r:id="rId23"/>
    <p:sldId id="275" r:id="rId24"/>
    <p:sldId id="279" r:id="rId25"/>
    <p:sldId id="283" r:id="rId26"/>
    <p:sldId id="284" r:id="rId27"/>
    <p:sldId id="286" r:id="rId28"/>
    <p:sldId id="285" r:id="rId29"/>
    <p:sldId id="282" r:id="rId30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86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5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8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E6796-C1C7-4EEA-AB3D-8E8AEF70A0C8}" type="datetimeFigureOut">
              <a:rPr lang="cs-CZ" smtClean="0"/>
              <a:t>12.11.2022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7938"/>
            <a:ext cx="6143625" cy="3455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11200" y="4926014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9F217-D7A8-4DB4-9A59-EE8B30EF3C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6451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69F217-D7A8-4DB4-9A59-EE8B30EF3CFA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8715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69F217-D7A8-4DB4-9A59-EE8B30EF3CFA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0887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69F217-D7A8-4DB4-9A59-EE8B30EF3CFA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19220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69F217-D7A8-4DB4-9A59-EE8B30EF3CFA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71299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69F217-D7A8-4DB4-9A59-EE8B30EF3CFA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13713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69F217-D7A8-4DB4-9A59-EE8B30EF3CFA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07032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69F217-D7A8-4DB4-9A59-EE8B30EF3CFA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18867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69F217-D7A8-4DB4-9A59-EE8B30EF3CFA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98674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69F217-D7A8-4DB4-9A59-EE8B30EF3CFA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48202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69F217-D7A8-4DB4-9A59-EE8B30EF3CFA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93803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69F217-D7A8-4DB4-9A59-EE8B30EF3CFA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5683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69F217-D7A8-4DB4-9A59-EE8B30EF3CFA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04401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69F217-D7A8-4DB4-9A59-EE8B30EF3CFA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16618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69F217-D7A8-4DB4-9A59-EE8B30EF3CFA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72886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69F217-D7A8-4DB4-9A59-EE8B30EF3CFA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06861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69F217-D7A8-4DB4-9A59-EE8B30EF3CFA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35102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69F217-D7A8-4DB4-9A59-EE8B30EF3CFA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74354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69F217-D7A8-4DB4-9A59-EE8B30EF3CFA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39624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69F217-D7A8-4DB4-9A59-EE8B30EF3CFA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84413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69F217-D7A8-4DB4-9A59-EE8B30EF3CFA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73370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69F217-D7A8-4DB4-9A59-EE8B30EF3CFA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83613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69F217-D7A8-4DB4-9A59-EE8B30EF3CFA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6782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69F217-D7A8-4DB4-9A59-EE8B30EF3CFA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2446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69F217-D7A8-4DB4-9A59-EE8B30EF3CFA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123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69F217-D7A8-4DB4-9A59-EE8B30EF3CFA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0607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69F217-D7A8-4DB4-9A59-EE8B30EF3CFA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1972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69F217-D7A8-4DB4-9A59-EE8B30EF3CFA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4901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69F217-D7A8-4DB4-9A59-EE8B30EF3CFA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73879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69F217-D7A8-4DB4-9A59-EE8B30EF3CFA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8888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020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263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6569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392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4570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756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645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492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001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710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11/12/2022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140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49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29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56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3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627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70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2DE29E-068A-57D9-8FA4-F84B67C01A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2873" y="1291702"/>
            <a:ext cx="8424909" cy="2436920"/>
          </a:xfrm>
        </p:spPr>
        <p:txBody>
          <a:bodyPr anchor="ctr"/>
          <a:lstStyle/>
          <a:p>
            <a:pPr algn="ctr"/>
            <a:r>
              <a:rPr lang="cs-CZ" dirty="0">
                <a:solidFill>
                  <a:srgbClr val="70862D"/>
                </a:solidFill>
              </a:rPr>
              <a:t>Evropské a národní dotační programy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35175A2-F41E-D39D-D2E0-4CE300E6A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5385" y="4134273"/>
            <a:ext cx="3299884" cy="143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224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2B6A69-B21D-8D3F-C48F-D2A24A4C0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2050"/>
          </a:xfrm>
        </p:spPr>
        <p:txBody>
          <a:bodyPr/>
          <a:lstStyle/>
          <a:p>
            <a:r>
              <a:rPr lang="cs-CZ" dirty="0">
                <a:solidFill>
                  <a:srgbClr val="70862D"/>
                </a:solidFill>
              </a:rPr>
              <a:t>IROP – Chodníky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EEE2CE-7353-5729-2E44-A3692E197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543050"/>
            <a:ext cx="8743758" cy="51054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  <a:buNone/>
            </a:pPr>
            <a:r>
              <a:rPr lang="cs-CZ" sz="1600" b="1" dirty="0">
                <a:solidFill>
                  <a:srgbClr val="70862D"/>
                </a:solidFill>
              </a:rPr>
              <a:t>Základní podmínky: </a:t>
            </a:r>
          </a:p>
          <a:p>
            <a:pPr marL="533400"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soulad s dopravně-strategickým dokumentem obce a Dopravní politikou ČR</a:t>
            </a:r>
          </a:p>
          <a:p>
            <a:pPr marL="533400"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zpracování auditu bezpečnosti a bezpečnostní inspekce pozemní komunikace</a:t>
            </a:r>
          </a:p>
          <a:p>
            <a:pPr marL="533400"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realizace probíhá v městské oblasti nebo zajišťuje přestup na veřejnou dopravu 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0F4A962-4F8A-FA18-BB9B-1ADEFEAFC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2082" y="6151914"/>
            <a:ext cx="1335128" cy="57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064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2B6A69-B21D-8D3F-C48F-D2A24A4C0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2050"/>
          </a:xfrm>
        </p:spPr>
        <p:txBody>
          <a:bodyPr/>
          <a:lstStyle/>
          <a:p>
            <a:r>
              <a:rPr lang="cs-CZ" dirty="0">
                <a:solidFill>
                  <a:srgbClr val="70862D"/>
                </a:solidFill>
              </a:rPr>
              <a:t>IROP – Základní školy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EEE2CE-7353-5729-2E44-A3692E197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43050"/>
            <a:ext cx="8596668" cy="51054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  <a:buNone/>
            </a:pPr>
            <a:r>
              <a:rPr lang="cs-CZ" sz="1600" b="1" dirty="0">
                <a:solidFill>
                  <a:srgbClr val="70862D"/>
                </a:solidFill>
              </a:rPr>
              <a:t>Identifikace výzvy: 	</a:t>
            </a:r>
            <a:r>
              <a:rPr lang="cs-CZ" sz="1600" dirty="0">
                <a:solidFill>
                  <a:schemeClr val="tx1"/>
                </a:solidFill>
              </a:rPr>
              <a:t>výzva č. 24 – opětovné vyhlášení do konce listopadu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  <a:buNone/>
            </a:pPr>
            <a:r>
              <a:rPr lang="cs-CZ" sz="1600" b="1" dirty="0">
                <a:solidFill>
                  <a:srgbClr val="70862D"/>
                </a:solidFill>
              </a:rPr>
              <a:t>Výše dotace: 			</a:t>
            </a:r>
            <a:r>
              <a:rPr lang="cs-CZ" sz="1600" dirty="0">
                <a:solidFill>
                  <a:schemeClr val="tx1"/>
                </a:solidFill>
              </a:rPr>
              <a:t>80 % ze způsobilých výdajů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  <a:buNone/>
            </a:pPr>
            <a:r>
              <a:rPr lang="cs-CZ" sz="1600" b="1" dirty="0">
                <a:solidFill>
                  <a:srgbClr val="70862D"/>
                </a:solidFill>
              </a:rPr>
              <a:t>Způsobilé výdaje: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výstavba/rekonstrukce odborných učeben ve vazbě na klíčové kompetence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výstavba/rekonstrukce odborných kabinetů, školních družin a klubů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pořízení základního vybavení učeben (nábytek, technologie, …)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  <a:buNone/>
            </a:pPr>
            <a:endParaRPr lang="cs-CZ" sz="1600" b="1" dirty="0">
              <a:solidFill>
                <a:srgbClr val="70862D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  <a:buNone/>
            </a:pPr>
            <a:r>
              <a:rPr lang="cs-CZ" sz="1600" b="1" dirty="0">
                <a:solidFill>
                  <a:srgbClr val="70862D"/>
                </a:solidFill>
              </a:rPr>
              <a:t>Základní podmínky: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soulad projektu s příslušným MAP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vazba projektu na klíčové kompetence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zajištění bezbariérovosti výstupů projektu vč. bezbariérové toalety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0F4A962-4F8A-FA18-BB9B-1ADEFEAFC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2082" y="6151914"/>
            <a:ext cx="1335128" cy="57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016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2B6A69-B21D-8D3F-C48F-D2A24A4C0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2050"/>
          </a:xfrm>
        </p:spPr>
        <p:txBody>
          <a:bodyPr/>
          <a:lstStyle/>
          <a:p>
            <a:r>
              <a:rPr lang="cs-CZ" dirty="0">
                <a:solidFill>
                  <a:srgbClr val="70862D"/>
                </a:solidFill>
              </a:rPr>
              <a:t>IROP – Veřejná prostranství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EEE2CE-7353-5729-2E44-A3692E197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43050"/>
            <a:ext cx="8596668" cy="51054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  <a:buNone/>
            </a:pPr>
            <a:r>
              <a:rPr lang="cs-CZ" sz="1600" b="1" dirty="0">
                <a:solidFill>
                  <a:srgbClr val="70862D"/>
                </a:solidFill>
              </a:rPr>
              <a:t>Plánovaná výzva: 	</a:t>
            </a:r>
            <a:r>
              <a:rPr lang="cs-CZ" sz="1600" dirty="0">
                <a:solidFill>
                  <a:schemeClr val="tx1"/>
                </a:solidFill>
              </a:rPr>
              <a:t>výzva č. 64 s příjmem od 20.12.2022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  <a:buNone/>
            </a:pPr>
            <a:r>
              <a:rPr lang="cs-CZ" sz="1600" b="1" dirty="0">
                <a:solidFill>
                  <a:srgbClr val="70862D"/>
                </a:solidFill>
              </a:rPr>
              <a:t>Výše dotace: </a:t>
            </a:r>
            <a:r>
              <a:rPr lang="cs-CZ" sz="1600" dirty="0"/>
              <a:t> 		</a:t>
            </a:r>
            <a:r>
              <a:rPr lang="cs-CZ" sz="1600" dirty="0">
                <a:solidFill>
                  <a:schemeClr val="tx1"/>
                </a:solidFill>
              </a:rPr>
              <a:t>80 - 90 % ze způsobilých výdajů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  <a:buNone/>
            </a:pPr>
            <a:r>
              <a:rPr lang="cs-CZ" sz="1600" b="1" dirty="0">
                <a:solidFill>
                  <a:srgbClr val="70862D"/>
                </a:solidFill>
              </a:rPr>
              <a:t>Způsobilé výdaje: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zelená složka – zeleň, vegetace, parky, pořízení a výsadba stromů, …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modrá složka – propustné povrchy, akumulační nádrže, průlehy, … 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mobiliář – lavičky, přístřešky, … </a:t>
            </a:r>
            <a:endParaRPr lang="cs-CZ" sz="1600" b="1" dirty="0">
              <a:solidFill>
                <a:schemeClr val="tx1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  <a:buNone/>
            </a:pPr>
            <a:r>
              <a:rPr lang="cs-CZ" sz="1600" b="1" dirty="0">
                <a:solidFill>
                  <a:srgbClr val="70862D"/>
                </a:solidFill>
              </a:rPr>
              <a:t>Základní podmínky: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realizace ve veřejném prostranství (hřbitovy, náměstí, návsi, …)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projednání s veřejností 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zpracování strategického územního dokumentu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kladné stanovisko AOPK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0F4A962-4F8A-FA18-BB9B-1ADEFEAFC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2082" y="6151914"/>
            <a:ext cx="1335128" cy="57939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6977636-8ECD-E449-77D9-11C2B62581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0" y="568805"/>
            <a:ext cx="3773146" cy="3526945"/>
          </a:xfrm>
          <a:prstGeom prst="ellipse">
            <a:avLst/>
          </a:prstGeom>
          <a:ln>
            <a:noFill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9941156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2B6A69-B21D-8D3F-C48F-D2A24A4C0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2050"/>
          </a:xfrm>
        </p:spPr>
        <p:txBody>
          <a:bodyPr/>
          <a:lstStyle/>
          <a:p>
            <a:r>
              <a:rPr lang="cs-CZ" dirty="0">
                <a:solidFill>
                  <a:srgbClr val="70862D"/>
                </a:solidFill>
              </a:rPr>
              <a:t>IROP – Kulturní památky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EEE2CE-7353-5729-2E44-A3692E197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43050"/>
            <a:ext cx="8596668" cy="51054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  <a:buNone/>
            </a:pPr>
            <a:r>
              <a:rPr lang="cs-CZ" sz="1600" b="1" dirty="0">
                <a:solidFill>
                  <a:srgbClr val="70862D"/>
                </a:solidFill>
              </a:rPr>
              <a:t>Plánovaná výzva: </a:t>
            </a:r>
            <a:r>
              <a:rPr lang="cs-CZ" sz="1600" b="1" dirty="0">
                <a:solidFill>
                  <a:schemeClr val="tx1"/>
                </a:solidFill>
              </a:rPr>
              <a:t>	</a:t>
            </a:r>
            <a:r>
              <a:rPr lang="cs-CZ" sz="1600" dirty="0">
                <a:solidFill>
                  <a:schemeClr val="tx1"/>
                </a:solidFill>
              </a:rPr>
              <a:t>výzva č. 52 s vyhlášením Q1/2023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  <a:buNone/>
            </a:pPr>
            <a:r>
              <a:rPr lang="cs-CZ" sz="1600" b="1" dirty="0">
                <a:solidFill>
                  <a:srgbClr val="70862D"/>
                </a:solidFill>
              </a:rPr>
              <a:t>Výše dotace: </a:t>
            </a:r>
            <a:r>
              <a:rPr lang="cs-CZ" sz="1600" dirty="0"/>
              <a:t> 		</a:t>
            </a:r>
            <a:r>
              <a:rPr lang="cs-CZ" sz="1600" dirty="0">
                <a:solidFill>
                  <a:schemeClr val="tx1"/>
                </a:solidFill>
              </a:rPr>
              <a:t>80 - 90 % ze způsobilých výdajů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  <a:buNone/>
            </a:pPr>
            <a:r>
              <a:rPr lang="cs-CZ" sz="1600" b="1" dirty="0">
                <a:solidFill>
                  <a:srgbClr val="70862D"/>
                </a:solidFill>
              </a:rPr>
              <a:t>Způsobilé výdaje: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revitalizace památek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rekonstrukce návštěvnických center při památkách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parkoviště a parky u památek 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expozice, depozitáře </a:t>
            </a:r>
          </a:p>
          <a:p>
            <a:pPr marL="0" lvl="1" indent="0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  <a:buNone/>
            </a:pPr>
            <a:endParaRPr lang="cs-CZ" b="1" dirty="0">
              <a:solidFill>
                <a:srgbClr val="70862D"/>
              </a:solidFill>
            </a:endParaRPr>
          </a:p>
          <a:p>
            <a:pPr marL="0" lvl="1" indent="0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  <a:buNone/>
            </a:pPr>
            <a:r>
              <a:rPr lang="cs-CZ" b="1" dirty="0">
                <a:solidFill>
                  <a:srgbClr val="70862D"/>
                </a:solidFill>
              </a:rPr>
              <a:t>Základní podmínky: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zapsání památky v příslušném seznamu kulturních památek 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zpřístupnění památky veřejnosti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0F4A962-4F8A-FA18-BB9B-1ADEFEAFC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2082" y="6151914"/>
            <a:ext cx="1335128" cy="57939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B325182-C3E0-C012-BED8-003C9BEA58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5261" y="609600"/>
            <a:ext cx="4109405" cy="3881438"/>
          </a:xfrm>
          <a:prstGeom prst="ellipse">
            <a:avLst/>
          </a:prstGeom>
          <a:ln>
            <a:noFill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4011830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2B6A69-B21D-8D3F-C48F-D2A24A4C0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2050"/>
          </a:xfrm>
        </p:spPr>
        <p:txBody>
          <a:bodyPr/>
          <a:lstStyle/>
          <a:p>
            <a:r>
              <a:rPr lang="cs-CZ" dirty="0">
                <a:solidFill>
                  <a:srgbClr val="70862D"/>
                </a:solidFill>
              </a:rPr>
              <a:t>IROP – Cestovní ruch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EEE2CE-7353-5729-2E44-A3692E197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43050"/>
            <a:ext cx="9716346" cy="51054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  <a:buNone/>
            </a:pPr>
            <a:r>
              <a:rPr lang="cs-CZ" sz="1600" b="1" dirty="0">
                <a:solidFill>
                  <a:srgbClr val="70862D"/>
                </a:solidFill>
              </a:rPr>
              <a:t>Plánovaná výzva: </a:t>
            </a:r>
            <a:r>
              <a:rPr lang="cs-CZ" sz="1600" b="1" dirty="0">
                <a:solidFill>
                  <a:schemeClr val="tx1"/>
                </a:solidFill>
              </a:rPr>
              <a:t>	</a:t>
            </a:r>
            <a:r>
              <a:rPr lang="cs-CZ" sz="1600" dirty="0">
                <a:solidFill>
                  <a:schemeClr val="tx1"/>
                </a:solidFill>
              </a:rPr>
              <a:t>výzva č. 82 s vyhlášením Q1/2023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  <a:buNone/>
            </a:pPr>
            <a:r>
              <a:rPr lang="cs-CZ" sz="1600" b="1" dirty="0">
                <a:solidFill>
                  <a:srgbClr val="70862D"/>
                </a:solidFill>
              </a:rPr>
              <a:t>Výše dotace: </a:t>
            </a:r>
            <a:r>
              <a:rPr lang="cs-CZ" sz="1600" dirty="0"/>
              <a:t> 		</a:t>
            </a:r>
            <a:r>
              <a:rPr lang="cs-CZ" sz="1600" dirty="0">
                <a:solidFill>
                  <a:schemeClr val="tx1"/>
                </a:solidFill>
              </a:rPr>
              <a:t>80 - 90 % ze způsobilých výdajů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  <a:buNone/>
            </a:pPr>
            <a:r>
              <a:rPr lang="cs-CZ" sz="1600" b="1" dirty="0">
                <a:solidFill>
                  <a:srgbClr val="70862D"/>
                </a:solidFill>
              </a:rPr>
              <a:t>Způsobilé výdaje: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budování a rekonstrukce turistických tras a naučných stezek 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budování a rekonstrukce turistických informačních center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parkoviště u atraktivit cestovního ruchu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budování a rekonstrukce doprovodné infrastruktury jako odpočívadla, sociální zařízení, …  </a:t>
            </a:r>
          </a:p>
          <a:p>
            <a:pPr marL="0" lvl="1" indent="0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  <a:buNone/>
            </a:pPr>
            <a:endParaRPr lang="cs-CZ" b="1" dirty="0">
              <a:solidFill>
                <a:srgbClr val="70862D"/>
              </a:solidFill>
            </a:endParaRPr>
          </a:p>
          <a:p>
            <a:pPr marL="0" lvl="1" indent="0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  <a:buNone/>
            </a:pPr>
            <a:r>
              <a:rPr lang="cs-CZ" b="1" dirty="0">
                <a:solidFill>
                  <a:srgbClr val="70862D"/>
                </a:solidFill>
              </a:rPr>
              <a:t>Základní podmínky: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spolupráce s Klubem českých turistů při značení tras 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zanesení záměru ve strategickém dokumentu obce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0F4A962-4F8A-FA18-BB9B-1ADEFEAFC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2082" y="6151914"/>
            <a:ext cx="1335128" cy="57939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11D0B0E-143D-04C0-D242-7FC9D6E520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3700" y="317500"/>
            <a:ext cx="3644900" cy="3454400"/>
          </a:xfrm>
          <a:prstGeom prst="ellipse">
            <a:avLst/>
          </a:prstGeom>
          <a:ln>
            <a:noFill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619342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2B6A69-B21D-8D3F-C48F-D2A24A4C0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2050"/>
          </a:xfrm>
        </p:spPr>
        <p:txBody>
          <a:bodyPr/>
          <a:lstStyle/>
          <a:p>
            <a:r>
              <a:rPr lang="cs-CZ" dirty="0">
                <a:solidFill>
                  <a:srgbClr val="70862D"/>
                </a:solidFill>
              </a:rPr>
              <a:t>IROP – Další plánované výzvy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EEE2CE-7353-5729-2E44-A3692E197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43050"/>
            <a:ext cx="4534746" cy="51054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  <a:buNone/>
            </a:pPr>
            <a:r>
              <a:rPr lang="cs-CZ" sz="1600" b="1" dirty="0">
                <a:solidFill>
                  <a:srgbClr val="70862D"/>
                </a:solidFill>
              </a:rPr>
              <a:t>Sociální bydlení a sociální služby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výzva č. 38 (ITI) – bydlení </a:t>
            </a:r>
            <a:r>
              <a:rPr lang="cs-CZ" dirty="0">
                <a:solidFill>
                  <a:srgbClr val="70862D"/>
                </a:solidFill>
              </a:rPr>
              <a:t>- vyhlášeno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výzva č. 49 (MAS) – služby </a:t>
            </a:r>
            <a:endParaRPr lang="cs-CZ" sz="1600" b="1" dirty="0">
              <a:solidFill>
                <a:srgbClr val="70862D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  <a:buNone/>
            </a:pPr>
            <a:endParaRPr lang="cs-CZ" sz="1600" b="1" dirty="0">
              <a:solidFill>
                <a:srgbClr val="70862D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  <a:buNone/>
            </a:pPr>
            <a:r>
              <a:rPr lang="cs-CZ" sz="1600" b="1" dirty="0">
                <a:solidFill>
                  <a:srgbClr val="70862D"/>
                </a:solidFill>
              </a:rPr>
              <a:t>Doprava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výzva č. 53/66 (ITI) – chodníky/cyklo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výzva č. 60 (MAS)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  <a:buNone/>
            </a:pPr>
            <a:endParaRPr lang="cs-CZ" sz="1600" b="1" dirty="0">
              <a:solidFill>
                <a:srgbClr val="70862D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  <a:buNone/>
            </a:pPr>
            <a:r>
              <a:rPr lang="cs-CZ" sz="1600" b="1" dirty="0">
                <a:solidFill>
                  <a:srgbClr val="70862D"/>
                </a:solidFill>
              </a:rPr>
              <a:t>Vzdělávání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výzva č. 37 (ITI)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výzva č. 48 (MAS)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  <a:buNone/>
            </a:pPr>
            <a:endParaRPr lang="cs-CZ" sz="1600" b="1" dirty="0">
              <a:solidFill>
                <a:srgbClr val="70862D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  <a:buNone/>
            </a:pPr>
            <a:endParaRPr lang="cs-CZ" sz="1600" b="1" dirty="0">
              <a:solidFill>
                <a:srgbClr val="70862D"/>
              </a:solidFill>
            </a:endParaRPr>
          </a:p>
          <a:p>
            <a:pPr marL="914400" lvl="2" indent="0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  <a:buNone/>
            </a:pP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0F4A962-4F8A-FA18-BB9B-1ADEFEAFC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2082" y="6151914"/>
            <a:ext cx="1335128" cy="579396"/>
          </a:xfrm>
          <a:prstGeom prst="rect">
            <a:avLst/>
          </a:prstGeom>
        </p:spPr>
      </p:pic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80A9BA81-B1FB-074C-DBFD-40CE2DBDF73E}"/>
              </a:ext>
            </a:extLst>
          </p:cNvPr>
          <p:cNvSpPr txBox="1">
            <a:spLocks/>
          </p:cNvSpPr>
          <p:nvPr/>
        </p:nvSpPr>
        <p:spPr>
          <a:xfrm>
            <a:off x="5669280" y="1543050"/>
            <a:ext cx="4077546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  <a:buFont typeface="Wingdings 3" charset="2"/>
              <a:buNone/>
            </a:pPr>
            <a:r>
              <a:rPr lang="cs-CZ" sz="1600" b="1" dirty="0">
                <a:solidFill>
                  <a:srgbClr val="70862D"/>
                </a:solidFill>
              </a:rPr>
              <a:t>Veřejná prostranství 	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výzva č. 73 (MAS)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výzva č. 77 (ITI)</a:t>
            </a:r>
            <a:endParaRPr lang="cs-CZ" b="1" i="1" dirty="0">
              <a:solidFill>
                <a:srgbClr val="70862D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  <a:buFont typeface="Wingdings 3" charset="2"/>
              <a:buNone/>
            </a:pPr>
            <a:endParaRPr lang="cs-CZ" sz="1600" b="1" dirty="0">
              <a:solidFill>
                <a:srgbClr val="70862D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  <a:buFont typeface="Wingdings 3" charset="2"/>
              <a:buNone/>
            </a:pPr>
            <a:r>
              <a:rPr lang="cs-CZ" sz="1600" b="1" dirty="0">
                <a:solidFill>
                  <a:srgbClr val="70862D"/>
                </a:solidFill>
              </a:rPr>
              <a:t>Kulturní památky: 		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výzva č. 62 (ITI)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výzva č. 70 (MAS)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  <a:buFont typeface="Wingdings 3" charset="2"/>
              <a:buNone/>
            </a:pPr>
            <a:endParaRPr lang="cs-CZ" sz="1600" b="1" dirty="0">
              <a:solidFill>
                <a:srgbClr val="70862D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  <a:buFont typeface="Wingdings 3" charset="2"/>
              <a:buNone/>
            </a:pPr>
            <a:r>
              <a:rPr lang="cs-CZ" sz="1600" b="1" dirty="0">
                <a:solidFill>
                  <a:srgbClr val="70862D"/>
                </a:solidFill>
              </a:rPr>
              <a:t>Cestovní ruch: 		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výzva č. 86 (MAS)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výzva č. 90 (ITI)</a:t>
            </a:r>
          </a:p>
          <a:p>
            <a:pPr marL="914400" lvl="2" indent="0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  <a:buFont typeface="Wingdings 3" charset="2"/>
              <a:buNone/>
            </a:pP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386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D88B911-59D7-E882-6DA4-0242D2707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1" y="230538"/>
            <a:ext cx="3762375" cy="5972175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0B06A70D-6C32-3FAB-5C1B-79F16DA8705B}"/>
              </a:ext>
            </a:extLst>
          </p:cNvPr>
          <p:cNvSpPr txBox="1"/>
          <p:nvPr/>
        </p:nvSpPr>
        <p:spPr>
          <a:xfrm>
            <a:off x="3517898" y="6202713"/>
            <a:ext cx="58027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i="0" dirty="0">
                <a:solidFill>
                  <a:srgbClr val="0063AC"/>
                </a:solidFill>
                <a:effectLst/>
                <a:latin typeface="Open sans" panose="020B0606030504020204" pitchFamily="34" charset="0"/>
              </a:rPr>
              <a:t>Operační program Životní prostředí 2021-2027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4892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2B6A69-B21D-8D3F-C48F-D2A24A4C0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2050"/>
          </a:xfrm>
        </p:spPr>
        <p:txBody>
          <a:bodyPr/>
          <a:lstStyle/>
          <a:p>
            <a:r>
              <a:rPr lang="cs-CZ" dirty="0">
                <a:solidFill>
                  <a:srgbClr val="70862D"/>
                </a:solidFill>
              </a:rPr>
              <a:t>OPŽP – Energetické úspory (gastro)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EEE2CE-7353-5729-2E44-A3692E197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543050"/>
            <a:ext cx="9297939" cy="51054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  <a:buNone/>
            </a:pPr>
            <a:r>
              <a:rPr lang="cs-CZ" sz="1600" b="1" dirty="0">
                <a:solidFill>
                  <a:srgbClr val="70862D"/>
                </a:solidFill>
              </a:rPr>
              <a:t>Identifikace výzvy: 	</a:t>
            </a:r>
            <a:r>
              <a:rPr lang="cs-CZ" sz="1600" dirty="0">
                <a:solidFill>
                  <a:schemeClr val="tx1"/>
                </a:solidFill>
              </a:rPr>
              <a:t>výzva č. 8 s příjmem do 31.5.2023 </a:t>
            </a:r>
            <a:r>
              <a:rPr lang="cs-CZ" sz="1400" i="1" dirty="0">
                <a:solidFill>
                  <a:schemeClr val="tx1"/>
                </a:solidFill>
              </a:rPr>
              <a:t>- ke 4.11. naplněno 9 % alokace</a:t>
            </a:r>
            <a:endParaRPr lang="cs-CZ" sz="1600" dirty="0">
              <a:solidFill>
                <a:schemeClr val="tx1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  <a:buNone/>
            </a:pPr>
            <a:r>
              <a:rPr lang="cs-CZ" sz="1600" b="1" dirty="0">
                <a:solidFill>
                  <a:srgbClr val="70862D"/>
                </a:solidFill>
              </a:rPr>
              <a:t>Výše dotace: 			</a:t>
            </a:r>
            <a:r>
              <a:rPr lang="cs-CZ" sz="1600" dirty="0">
                <a:solidFill>
                  <a:schemeClr val="tx1"/>
                </a:solidFill>
              </a:rPr>
              <a:t>50 % ze způsobilých výdajů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  <a:buNone/>
            </a:pPr>
            <a:r>
              <a:rPr lang="cs-CZ" sz="1600" b="1" dirty="0">
                <a:solidFill>
                  <a:srgbClr val="70862D"/>
                </a:solidFill>
              </a:rPr>
              <a:t>Způsobilé výdaje: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snížení energetické náročnosti/zvýšení energetické účinnosti gastro provozů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snížení energetické náročnosti/zvýšení energetické účinnosti provozu prádelen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snížení energetické náročnosti/zvýšení energetické účinnosti u dalších zařízení</a:t>
            </a:r>
            <a:endParaRPr lang="cs-CZ" sz="1600" b="1" dirty="0">
              <a:solidFill>
                <a:srgbClr val="70862D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  <a:buNone/>
            </a:pPr>
            <a:r>
              <a:rPr lang="cs-CZ" sz="1600" b="1" dirty="0">
                <a:solidFill>
                  <a:srgbClr val="70862D"/>
                </a:solidFill>
              </a:rPr>
              <a:t>Základní podmínky: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realizace pouze na veřejných budovách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realizací musí dojít k min. úspoře 30 % primární energie z neobnovitelných zdrojů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pořizované spotřebiče musí splňovat nejvyšší dostupnou energetickou třídu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musí být zajištěno zavedení energetického managementu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0F4A962-4F8A-FA18-BB9B-1ADEFEAFC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2082" y="6151914"/>
            <a:ext cx="1335128" cy="57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957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2B6A69-B21D-8D3F-C48F-D2A24A4C0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2050"/>
          </a:xfrm>
        </p:spPr>
        <p:txBody>
          <a:bodyPr/>
          <a:lstStyle/>
          <a:p>
            <a:r>
              <a:rPr lang="cs-CZ" dirty="0">
                <a:solidFill>
                  <a:srgbClr val="70862D"/>
                </a:solidFill>
              </a:rPr>
              <a:t>OPŽP – Obnovitelné zdroje energie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EEE2CE-7353-5729-2E44-A3692E197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543050"/>
            <a:ext cx="9297939" cy="51054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  <a:buNone/>
            </a:pPr>
            <a:r>
              <a:rPr lang="cs-CZ" sz="1600" b="1" dirty="0">
                <a:solidFill>
                  <a:srgbClr val="70862D"/>
                </a:solidFill>
              </a:rPr>
              <a:t>Identifikace výzvy: 	</a:t>
            </a:r>
            <a:r>
              <a:rPr lang="cs-CZ" sz="1600" dirty="0">
                <a:solidFill>
                  <a:schemeClr val="tx1"/>
                </a:solidFill>
              </a:rPr>
              <a:t>výzva č. 11 s příjmem do 31.5.2023 </a:t>
            </a:r>
            <a:r>
              <a:rPr lang="cs-CZ" sz="1400" i="1" dirty="0">
                <a:solidFill>
                  <a:schemeClr val="tx1"/>
                </a:solidFill>
              </a:rPr>
              <a:t>- ke 4.11. naplněny 4 % alokace</a:t>
            </a:r>
            <a:endParaRPr lang="cs-CZ" sz="1400" dirty="0">
              <a:solidFill>
                <a:schemeClr val="tx1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  <a:buNone/>
            </a:pPr>
            <a:r>
              <a:rPr lang="cs-CZ" sz="1600" b="1" dirty="0">
                <a:solidFill>
                  <a:srgbClr val="70862D"/>
                </a:solidFill>
              </a:rPr>
              <a:t>Výše dotace: 			</a:t>
            </a:r>
            <a:r>
              <a:rPr lang="cs-CZ" sz="1600" dirty="0">
                <a:solidFill>
                  <a:schemeClr val="tx1"/>
                </a:solidFill>
              </a:rPr>
              <a:t>prostřednictvím jednotkových nákladů dle zvolených opatření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  <a:buNone/>
            </a:pPr>
            <a:r>
              <a:rPr lang="cs-CZ" sz="1600" b="1" dirty="0">
                <a:solidFill>
                  <a:srgbClr val="70862D"/>
                </a:solidFill>
              </a:rPr>
              <a:t>Způsobilé výdaje: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výměna zdroje vytápění využívajícího FP/EE za tepelné čerpadlo nebo kotel na biomasu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instalace solárně-termických a fotovoltaických systémů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zajištění dodávek systémové energie do veřejné infrastruktury (VHI, kompostárny) </a:t>
            </a:r>
            <a:endParaRPr lang="cs-CZ" sz="1600" b="1" dirty="0">
              <a:solidFill>
                <a:schemeClr val="tx1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  <a:buNone/>
            </a:pPr>
            <a:endParaRPr lang="cs-CZ" sz="1600" b="1" dirty="0">
              <a:solidFill>
                <a:srgbClr val="70862D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  <a:buNone/>
            </a:pPr>
            <a:r>
              <a:rPr lang="cs-CZ" sz="1600" b="1" dirty="0">
                <a:solidFill>
                  <a:srgbClr val="70862D"/>
                </a:solidFill>
              </a:rPr>
              <a:t>Základní podmínky: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pro obce s více než 3000 obyvateli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realizací musí dojít k min. úspoře 30 % primární energie z neobnovitelných zdrojů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pouze výrobny s případným jedním předávacím místem do přenosové / distribuční soustavy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pouze výrobny umístěné na střešní konstrukci nebo na obvodové zdi budovy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0F4A962-4F8A-FA18-BB9B-1ADEFEAFC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2082" y="6151914"/>
            <a:ext cx="1335128" cy="57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018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2B6A69-B21D-8D3F-C48F-D2A24A4C0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2050"/>
          </a:xfrm>
        </p:spPr>
        <p:txBody>
          <a:bodyPr/>
          <a:lstStyle/>
          <a:p>
            <a:r>
              <a:rPr lang="cs-CZ" dirty="0">
                <a:solidFill>
                  <a:srgbClr val="70862D"/>
                </a:solidFill>
              </a:rPr>
              <a:t>OPŽP – Nakládání se srážkovými vodami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EEE2CE-7353-5729-2E44-A3692E197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543050"/>
            <a:ext cx="9297939" cy="51054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  <a:buNone/>
            </a:pPr>
            <a:r>
              <a:rPr lang="cs-CZ" sz="1600" b="1" dirty="0">
                <a:solidFill>
                  <a:srgbClr val="70862D"/>
                </a:solidFill>
              </a:rPr>
              <a:t>Identifikace výzvy: 	</a:t>
            </a:r>
            <a:r>
              <a:rPr lang="cs-CZ" sz="1600" dirty="0">
                <a:solidFill>
                  <a:schemeClr val="tx1"/>
                </a:solidFill>
              </a:rPr>
              <a:t>výzva č. 19 s příjmem do 31.10.2023 </a:t>
            </a:r>
            <a:r>
              <a:rPr lang="cs-CZ" sz="1400" i="1" dirty="0">
                <a:solidFill>
                  <a:schemeClr val="tx1"/>
                </a:solidFill>
              </a:rPr>
              <a:t>- ke 4.11. naplněno 6 % alokace</a:t>
            </a:r>
            <a:endParaRPr lang="cs-CZ" sz="1600" dirty="0">
              <a:solidFill>
                <a:schemeClr val="tx1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  <a:buNone/>
            </a:pPr>
            <a:r>
              <a:rPr lang="cs-CZ" sz="1600" b="1" dirty="0">
                <a:solidFill>
                  <a:srgbClr val="70862D"/>
                </a:solidFill>
              </a:rPr>
              <a:t>Výše dotace: 			</a:t>
            </a:r>
            <a:r>
              <a:rPr lang="cs-CZ" sz="1600" dirty="0">
                <a:solidFill>
                  <a:schemeClr val="tx1"/>
                </a:solidFill>
              </a:rPr>
              <a:t>85–100 % způsobilých výdajů dle zvolených opatření (30 % budování PP)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  <a:buNone/>
            </a:pPr>
            <a:r>
              <a:rPr lang="cs-CZ" sz="1600" b="1" dirty="0">
                <a:solidFill>
                  <a:srgbClr val="70862D"/>
                </a:solidFill>
              </a:rPr>
              <a:t>Způsobilé výdaje: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zakládání povodňových parků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obnova/ výstavba ochranných nádrží (suchých či retenčních nádrží, poldrů)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propustné povrchy – budování nebo výměna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systémy modrozelené infrastruktury  </a:t>
            </a:r>
            <a:endParaRPr lang="cs-CZ" sz="1600" b="1" dirty="0">
              <a:solidFill>
                <a:schemeClr val="tx1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  <a:buNone/>
            </a:pPr>
            <a:endParaRPr lang="cs-CZ" sz="1600" b="1" dirty="0">
              <a:solidFill>
                <a:srgbClr val="70862D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  <a:buNone/>
            </a:pPr>
            <a:r>
              <a:rPr lang="cs-CZ" sz="1600" b="1" dirty="0">
                <a:solidFill>
                  <a:srgbClr val="70862D"/>
                </a:solidFill>
              </a:rPr>
              <a:t>Základní podmínky: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projekt obsahuje předčištění srážkových vod a bezpečnostní přeliv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v případě vsaku projekt obsahuje geologické posouzení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projekt je realizován v zástavbě nekomerčního charakteru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součinitel odtoku každého z nových propustných povrchů musí být do 0,5 včetně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0F4A962-4F8A-FA18-BB9B-1ADEFEAFC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2082" y="6151914"/>
            <a:ext cx="1335128" cy="57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009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2B6A69-B21D-8D3F-C48F-D2A24A4C0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2050"/>
          </a:xfrm>
        </p:spPr>
        <p:txBody>
          <a:bodyPr/>
          <a:lstStyle/>
          <a:p>
            <a:r>
              <a:rPr lang="cs-CZ" dirty="0">
                <a:solidFill>
                  <a:srgbClr val="70862D"/>
                </a:solidFill>
              </a:rPr>
              <a:t>Představení služby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EEE2CE-7353-5729-2E44-A3692E197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51247"/>
            <a:ext cx="8596668" cy="4390115"/>
          </a:xfrm>
        </p:spPr>
        <p:txBody>
          <a:bodyPr/>
          <a:lstStyle/>
          <a:p>
            <a:pPr marL="0" indent="0">
              <a:buClr>
                <a:srgbClr val="70862D"/>
              </a:buClr>
              <a:buNone/>
            </a:pPr>
            <a:r>
              <a:rPr lang="cs-CZ" b="1" dirty="0">
                <a:solidFill>
                  <a:srgbClr val="70862D"/>
                </a:solidFill>
              </a:rPr>
              <a:t>Dotační poradna </a:t>
            </a:r>
          </a:p>
          <a:p>
            <a:pPr lvl="1"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konzultace Vašich projektových záměrů </a:t>
            </a:r>
          </a:p>
          <a:p>
            <a:pPr lvl="1"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zdarma pro členské obce </a:t>
            </a:r>
          </a:p>
          <a:p>
            <a:pPr marL="457200" lvl="1" indent="0">
              <a:buClr>
                <a:srgbClr val="70862D"/>
              </a:buClr>
              <a:buNone/>
            </a:pPr>
            <a:endParaRPr lang="cs-CZ" dirty="0"/>
          </a:p>
          <a:p>
            <a:pPr marL="0" indent="0">
              <a:buClr>
                <a:srgbClr val="70862D"/>
              </a:buClr>
              <a:buNone/>
            </a:pPr>
            <a:r>
              <a:rPr lang="cs-CZ" b="1" dirty="0">
                <a:solidFill>
                  <a:srgbClr val="70862D"/>
                </a:solidFill>
              </a:rPr>
              <a:t>Dotační servis </a:t>
            </a:r>
          </a:p>
          <a:p>
            <a:pPr lvl="1"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zpracování a podání žádosti o dotaci </a:t>
            </a:r>
          </a:p>
          <a:p>
            <a:pPr lvl="1"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zpracování a dohlédnutí na správnost dokumentů </a:t>
            </a:r>
          </a:p>
          <a:p>
            <a:pPr lvl="1"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realizace výběrového/zadávacího řízení </a:t>
            </a:r>
          </a:p>
          <a:p>
            <a:pPr lvl="1"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dohled nad projektem po celou dobu realizace i po dobu udržitelnosti </a:t>
            </a:r>
          </a:p>
          <a:p>
            <a:pPr lvl="1"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komunikace s poskytovatelem dotace </a:t>
            </a:r>
          </a:p>
          <a:p>
            <a:pPr lvl="1"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ukončení projektu po faktické i administrativní stránce</a:t>
            </a:r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B725021-2B92-9741-76D0-A81442976F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2082" y="6151914"/>
            <a:ext cx="1335128" cy="57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5844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2B6A69-B21D-8D3F-C48F-D2A24A4C0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2050"/>
          </a:xfrm>
        </p:spPr>
        <p:txBody>
          <a:bodyPr/>
          <a:lstStyle/>
          <a:p>
            <a:r>
              <a:rPr lang="cs-CZ" dirty="0">
                <a:solidFill>
                  <a:srgbClr val="70862D"/>
                </a:solidFill>
              </a:rPr>
              <a:t>OPŽP – Kanalizace a ČOV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EEE2CE-7353-5729-2E44-A3692E197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543050"/>
            <a:ext cx="9297939" cy="51054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  <a:buNone/>
            </a:pPr>
            <a:r>
              <a:rPr lang="cs-CZ" sz="1600" b="1" dirty="0">
                <a:solidFill>
                  <a:srgbClr val="70862D"/>
                </a:solidFill>
              </a:rPr>
              <a:t>Identifikace výzvy: 	</a:t>
            </a:r>
            <a:r>
              <a:rPr lang="cs-CZ" sz="1600" dirty="0">
                <a:solidFill>
                  <a:schemeClr val="tx1"/>
                </a:solidFill>
              </a:rPr>
              <a:t>výzva č. 2 s příjmem do 28.2.2023 </a:t>
            </a:r>
            <a:r>
              <a:rPr lang="cs-CZ" sz="1400" i="1" dirty="0">
                <a:solidFill>
                  <a:schemeClr val="tx1"/>
                </a:solidFill>
              </a:rPr>
              <a:t>- ke 4.11. naplněno 46 % alokace</a:t>
            </a:r>
            <a:endParaRPr lang="cs-CZ" sz="1400" dirty="0">
              <a:solidFill>
                <a:schemeClr val="tx1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  <a:buNone/>
            </a:pPr>
            <a:r>
              <a:rPr lang="cs-CZ" sz="1600" b="1" dirty="0">
                <a:solidFill>
                  <a:srgbClr val="70862D"/>
                </a:solidFill>
              </a:rPr>
              <a:t>Výše dotace: 			</a:t>
            </a:r>
            <a:r>
              <a:rPr lang="cs-CZ" sz="1600" dirty="0">
                <a:solidFill>
                  <a:schemeClr val="tx1"/>
                </a:solidFill>
              </a:rPr>
              <a:t>70 % způsobilých výdajů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  <a:buNone/>
            </a:pPr>
            <a:r>
              <a:rPr lang="cs-CZ" sz="1600" b="1" dirty="0">
                <a:solidFill>
                  <a:srgbClr val="70862D"/>
                </a:solidFill>
              </a:rPr>
              <a:t>Způsobilé výdaje: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výstavba ČOV za účelem čištění odpadních vod od stávajících obyvatel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dobudování nebo výstavba oddílné kanalizace </a:t>
            </a:r>
            <a:r>
              <a:rPr lang="cs-CZ" b="1" dirty="0">
                <a:solidFill>
                  <a:schemeClr val="tx1"/>
                </a:solidFill>
              </a:rPr>
              <a:t>ke stávající zástavbě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demolice a následná úprava veřejné komunikace provedená v nezbytném rozsahu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vynucené přeložky inženýrských sítí v nezbytném rozsahu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  <a:buNone/>
            </a:pPr>
            <a:endParaRPr lang="cs-CZ" sz="1600" b="1" dirty="0">
              <a:solidFill>
                <a:srgbClr val="70862D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  <a:buNone/>
            </a:pPr>
            <a:r>
              <a:rPr lang="cs-CZ" sz="1600" b="1" dirty="0">
                <a:solidFill>
                  <a:srgbClr val="70862D"/>
                </a:solidFill>
              </a:rPr>
              <a:t>Základní podmínky: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nelze podpořit zasíťování nezastavených pozemků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nelze podpořit rekonstrukci či náhradu stávající kanalizace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požadavek na plnou projektovou přípravu – podepsaná smlouva o dílo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0F4A962-4F8A-FA18-BB9B-1ADEFEAFC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2082" y="6151914"/>
            <a:ext cx="1335128" cy="57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1953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2B6A69-B21D-8D3F-C48F-D2A24A4C0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2050"/>
          </a:xfrm>
        </p:spPr>
        <p:txBody>
          <a:bodyPr/>
          <a:lstStyle/>
          <a:p>
            <a:r>
              <a:rPr lang="cs-CZ" dirty="0">
                <a:solidFill>
                  <a:srgbClr val="70862D"/>
                </a:solidFill>
              </a:rPr>
              <a:t>OPŽP – Odpady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EEE2CE-7353-5729-2E44-A3692E197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543050"/>
            <a:ext cx="9297939" cy="51054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  <a:buNone/>
            </a:pPr>
            <a:r>
              <a:rPr lang="cs-CZ" sz="1600" b="1" dirty="0">
                <a:solidFill>
                  <a:srgbClr val="70862D"/>
                </a:solidFill>
              </a:rPr>
              <a:t>Identifikace výzvy: 	</a:t>
            </a:r>
            <a:r>
              <a:rPr lang="cs-CZ" sz="1600" dirty="0">
                <a:solidFill>
                  <a:schemeClr val="tx1"/>
                </a:solidFill>
              </a:rPr>
              <a:t>výzva č. 4 s příjmem do 31.12.2023 </a:t>
            </a:r>
            <a:r>
              <a:rPr lang="cs-CZ" sz="1400" i="1" dirty="0">
                <a:solidFill>
                  <a:schemeClr val="tx1"/>
                </a:solidFill>
              </a:rPr>
              <a:t>- ke 4.11. naplněno 178 % alokace</a:t>
            </a:r>
            <a:endParaRPr lang="cs-CZ" sz="1600" dirty="0">
              <a:solidFill>
                <a:schemeClr val="tx1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  <a:buNone/>
            </a:pPr>
            <a:r>
              <a:rPr lang="cs-CZ" sz="1600" b="1" dirty="0">
                <a:solidFill>
                  <a:srgbClr val="70862D"/>
                </a:solidFill>
              </a:rPr>
              <a:t>Výše dotace: 			</a:t>
            </a:r>
            <a:r>
              <a:rPr lang="cs-CZ" sz="1600" dirty="0">
                <a:solidFill>
                  <a:schemeClr val="tx1"/>
                </a:solidFill>
              </a:rPr>
              <a:t>50-85 % způsobilých výdajů dle zvolených opatření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  <a:buNone/>
            </a:pPr>
            <a:r>
              <a:rPr lang="cs-CZ" sz="1600" b="1" dirty="0">
                <a:solidFill>
                  <a:srgbClr val="70862D"/>
                </a:solidFill>
              </a:rPr>
              <a:t>Způsobilé výdaje: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výstavba a modernizace sběrných dvorů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systémy pro separaci/oddělený sběr a svoz – sběrné nádoby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doplňkově též: domácí kompostéry, znovupoužitelné nádobí, </a:t>
            </a:r>
            <a:r>
              <a:rPr lang="cs-CZ" dirty="0" err="1">
                <a:solidFill>
                  <a:schemeClr val="tx1"/>
                </a:solidFill>
              </a:rPr>
              <a:t>štěpkovač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  <a:buNone/>
            </a:pPr>
            <a:endParaRPr lang="cs-CZ" sz="1600" b="1" dirty="0">
              <a:solidFill>
                <a:srgbClr val="70862D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  <a:buNone/>
            </a:pPr>
            <a:r>
              <a:rPr lang="cs-CZ" sz="1600" b="1" dirty="0">
                <a:solidFill>
                  <a:srgbClr val="70862D"/>
                </a:solidFill>
              </a:rPr>
              <a:t>Základní podmínky: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součástí projektu je analýza potenciálu produkce odpadů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minimální způsobilé výdaje 500 000 Kč bez DPH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0F4A962-4F8A-FA18-BB9B-1ADEFEAFC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2082" y="6151914"/>
            <a:ext cx="1335128" cy="57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9316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2B6A69-B21D-8D3F-C48F-D2A24A4C0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205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70862D"/>
                </a:solidFill>
              </a:rPr>
              <a:t>OPŽP – Rybníky a tůně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EEE2CE-7353-5729-2E44-A3692E197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543050"/>
            <a:ext cx="9297939" cy="51054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  <a:buNone/>
            </a:pPr>
            <a:r>
              <a:rPr lang="cs-CZ" sz="1600" b="1" dirty="0">
                <a:solidFill>
                  <a:srgbClr val="70862D"/>
                </a:solidFill>
              </a:rPr>
              <a:t>Identifikace výzvy: 	</a:t>
            </a:r>
            <a:r>
              <a:rPr lang="cs-CZ" sz="1600" dirty="0">
                <a:solidFill>
                  <a:schemeClr val="tx1"/>
                </a:solidFill>
              </a:rPr>
              <a:t>plánované výzvy AOPK s vyhlášením Q1/2023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  <a:buNone/>
            </a:pPr>
            <a:r>
              <a:rPr lang="cs-CZ" sz="1600" b="1" dirty="0">
                <a:solidFill>
                  <a:srgbClr val="70862D"/>
                </a:solidFill>
              </a:rPr>
              <a:t>Výše dotace: 			</a:t>
            </a:r>
            <a:r>
              <a:rPr lang="cs-CZ" sz="1600" dirty="0">
                <a:solidFill>
                  <a:schemeClr val="tx1"/>
                </a:solidFill>
              </a:rPr>
              <a:t>60 - 100 % ze způsobilých výdajů</a:t>
            </a:r>
            <a:r>
              <a:rPr lang="cs-CZ" sz="1600" dirty="0">
                <a:solidFill>
                  <a:schemeClr val="accent5"/>
                </a:solidFill>
              </a:rPr>
              <a:t> </a:t>
            </a:r>
            <a:r>
              <a:rPr lang="cs-CZ" sz="1600" dirty="0">
                <a:solidFill>
                  <a:schemeClr val="tx1"/>
                </a:solidFill>
              </a:rPr>
              <a:t>dle zvolených opatření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  <a:buNone/>
            </a:pPr>
            <a:r>
              <a:rPr lang="cs-CZ" sz="1600" b="1" dirty="0">
                <a:solidFill>
                  <a:srgbClr val="70862D"/>
                </a:solidFill>
              </a:rPr>
              <a:t>Způsobilé výdaje: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vytváření a obnova tůní (mokřadů)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vytváření a obnova malých vodních nádrží (MVN) nesloužících k chovu ryb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revitalizace a </a:t>
            </a:r>
            <a:r>
              <a:rPr lang="cs-CZ" dirty="0" err="1">
                <a:solidFill>
                  <a:schemeClr val="tx1"/>
                </a:solidFill>
              </a:rPr>
              <a:t>renaturace</a:t>
            </a:r>
            <a:r>
              <a:rPr lang="cs-CZ" dirty="0">
                <a:solidFill>
                  <a:schemeClr val="tx1"/>
                </a:solidFill>
              </a:rPr>
              <a:t> vodních toků a niv</a:t>
            </a:r>
            <a:endParaRPr lang="cs-CZ" sz="1600" b="1" dirty="0">
              <a:solidFill>
                <a:srgbClr val="70862D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  <a:buNone/>
            </a:pPr>
            <a:r>
              <a:rPr lang="cs-CZ" sz="1600" b="1" dirty="0">
                <a:solidFill>
                  <a:srgbClr val="70862D"/>
                </a:solidFill>
              </a:rPr>
              <a:t>Základní podmínky: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pro projekty s celkovými náklady do 5 000 000 Kč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projekt výstavby/ obnovy MVN nemá za cíl pouze hydrologické funkce (např. retenční)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výstavba MVN je realizována na pozemcích ekologicky výrazně degradovaných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projekt omezuje kácení dřevin a použití prvků neblízkých přírodě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0F4A962-4F8A-FA18-BB9B-1ADEFEAFC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2082" y="6151914"/>
            <a:ext cx="1335128" cy="57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5148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2B6A69-B21D-8D3F-C48F-D2A24A4C0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205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70862D"/>
                </a:solidFill>
              </a:rPr>
              <a:t>OPŽP – Sídelní zeleň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EEE2CE-7353-5729-2E44-A3692E197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543050"/>
            <a:ext cx="9297939" cy="51054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  <a:buNone/>
            </a:pPr>
            <a:r>
              <a:rPr lang="cs-CZ" sz="1600" b="1" dirty="0">
                <a:solidFill>
                  <a:srgbClr val="70862D"/>
                </a:solidFill>
              </a:rPr>
              <a:t>Identifikace výzvy: 	</a:t>
            </a:r>
            <a:r>
              <a:rPr lang="cs-CZ" sz="1600" dirty="0">
                <a:solidFill>
                  <a:schemeClr val="tx1"/>
                </a:solidFill>
              </a:rPr>
              <a:t>plánované výzvy AOPK s vyhlášením Q1/2023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  <a:buNone/>
            </a:pPr>
            <a:r>
              <a:rPr lang="cs-CZ" sz="1600" b="1" dirty="0">
                <a:solidFill>
                  <a:srgbClr val="70862D"/>
                </a:solidFill>
              </a:rPr>
              <a:t>Výše dotace: 			</a:t>
            </a:r>
            <a:r>
              <a:rPr lang="cs-CZ" sz="1600" dirty="0">
                <a:solidFill>
                  <a:schemeClr val="tx1"/>
                </a:solidFill>
              </a:rPr>
              <a:t>85 % ze způsobilých výdajů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  <a:buNone/>
            </a:pPr>
            <a:r>
              <a:rPr lang="cs-CZ" sz="1600" b="1" dirty="0">
                <a:solidFill>
                  <a:srgbClr val="70862D"/>
                </a:solidFill>
              </a:rPr>
              <a:t>Způsobilé výdaje: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zakládání a obnova ploch a prvků veřejné zeleně (parků, zahrad, sadů, uličních stromořadí, alejí, lesoparků, remízů, průlehů, ...)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zlepšení jejich funkčního stavu včetně dokončovací a rozvojové péče</a:t>
            </a:r>
          </a:p>
          <a:p>
            <a:pPr marL="0" lvl="1" indent="0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  <a:buNone/>
            </a:pPr>
            <a:endParaRPr lang="cs-CZ" b="1" dirty="0">
              <a:solidFill>
                <a:srgbClr val="70862D"/>
              </a:solidFill>
            </a:endParaRPr>
          </a:p>
          <a:p>
            <a:pPr marL="0" lvl="1" indent="0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  <a:buNone/>
            </a:pPr>
            <a:r>
              <a:rPr lang="cs-CZ" b="1" dirty="0">
                <a:solidFill>
                  <a:srgbClr val="70862D"/>
                </a:solidFill>
              </a:rPr>
              <a:t>Základní podmínky: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pro projekty s celkovými náklady do 5 000 000 Kč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v rámci realizace budou vysazovány stanovištně vhodné dřeviny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nedochází k negativnímu ovlivnění stávajících ponechaných dřevin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důvody kácení dřevin budou podloženy dendrologickým průzkumem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0F4A962-4F8A-FA18-BB9B-1ADEFEAFC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2082" y="6151914"/>
            <a:ext cx="1335128" cy="57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5351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2B6A69-B21D-8D3F-C48F-D2A24A4C0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464193" cy="72205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70862D"/>
                </a:solidFill>
              </a:rPr>
              <a:t>OPŽP – Komplexní úpravy veřejných budov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EEE2CE-7353-5729-2E44-A3692E197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543050"/>
            <a:ext cx="9297939" cy="5105400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  <a:buNone/>
            </a:pPr>
            <a:r>
              <a:rPr lang="cs-CZ" sz="1600" b="1" dirty="0">
                <a:solidFill>
                  <a:srgbClr val="70862D"/>
                </a:solidFill>
              </a:rPr>
              <a:t>Výše dotace: 			</a:t>
            </a:r>
            <a:r>
              <a:rPr lang="cs-CZ" sz="1600" dirty="0">
                <a:solidFill>
                  <a:schemeClr val="tx1"/>
                </a:solidFill>
              </a:rPr>
              <a:t>prostřednictvím jednotkových nákladů dle zvolených opatření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  <a:buNone/>
            </a:pPr>
            <a:r>
              <a:rPr lang="cs-CZ" sz="1600" b="1" dirty="0">
                <a:solidFill>
                  <a:srgbClr val="70862D"/>
                </a:solidFill>
              </a:rPr>
              <a:t>Způsobilé výdaje: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stavební úpravy vedoucí ke zlepšení tepelně technických vlastností budovy - zateplení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systémy využívající odpadní teplo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systémy nuceného větrání s rekuperací odpadního tepla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rekonstrukce otopné soustavy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vnitřní osvětlení, vnější stínící prvky, akustika, rozvody šedé vody v budovách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  <a:buNone/>
            </a:pPr>
            <a:endParaRPr lang="cs-CZ" sz="1600" b="1" dirty="0">
              <a:solidFill>
                <a:srgbClr val="70862D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  <a:buNone/>
            </a:pPr>
            <a:r>
              <a:rPr lang="cs-CZ" sz="1600" b="1" dirty="0">
                <a:solidFill>
                  <a:srgbClr val="70862D"/>
                </a:solidFill>
              </a:rPr>
              <a:t>Základní podmínky: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budova musí po realizaci plnit závazné parametry energetické náročnosti budov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realizací musí dojít k min. úspoře 30 % primární energie z neobnovitelných zdrojů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po realizaci nesmí být pro vytápění /přípravu vody využívána tuhá fosilní paliva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realizace pouze na veřejných budovách 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0F4A962-4F8A-FA18-BB9B-1ADEFEAFC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2082" y="6151914"/>
            <a:ext cx="1335128" cy="57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2872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690D4D1-FAA9-B636-57BD-A70E35355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774" y="611007"/>
            <a:ext cx="11008447" cy="1628416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0F52A0C7-0FE9-F480-D675-A6F873550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559" y="4960323"/>
            <a:ext cx="4031785" cy="86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AF64726-1AC6-DF62-97F6-238183BD7B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8604" y="2947988"/>
            <a:ext cx="3334786" cy="130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6786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2B6A69-B21D-8D3F-C48F-D2A24A4C0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2050"/>
          </a:xfrm>
        </p:spPr>
        <p:txBody>
          <a:bodyPr/>
          <a:lstStyle/>
          <a:p>
            <a:r>
              <a:rPr lang="cs-CZ" dirty="0">
                <a:solidFill>
                  <a:srgbClr val="70862D"/>
                </a:solidFill>
              </a:rPr>
              <a:t>SFŽP – RES+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EEE2CE-7353-5729-2E44-A3692E197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543050"/>
            <a:ext cx="9297939" cy="51054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  <a:buNone/>
            </a:pPr>
            <a:r>
              <a:rPr lang="cs-CZ" sz="1600" b="1" dirty="0">
                <a:solidFill>
                  <a:srgbClr val="70862D"/>
                </a:solidFill>
              </a:rPr>
              <a:t>Identifikace výzvy: 	</a:t>
            </a:r>
            <a:r>
              <a:rPr lang="cs-CZ" sz="1600" dirty="0">
                <a:solidFill>
                  <a:schemeClr val="tx1"/>
                </a:solidFill>
              </a:rPr>
              <a:t>výzva č. 3/2022 s příjmem do 15.3.2023</a:t>
            </a:r>
            <a:endParaRPr lang="cs-CZ" sz="1400" dirty="0">
              <a:solidFill>
                <a:schemeClr val="tx1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  <a:buNone/>
            </a:pPr>
            <a:r>
              <a:rPr lang="cs-CZ" sz="1600" b="1" dirty="0">
                <a:solidFill>
                  <a:srgbClr val="70862D"/>
                </a:solidFill>
              </a:rPr>
              <a:t>Výše dotace: 			</a:t>
            </a:r>
            <a:r>
              <a:rPr lang="cs-CZ" sz="1600" dirty="0">
                <a:solidFill>
                  <a:schemeClr val="tx1"/>
                </a:solidFill>
              </a:rPr>
              <a:t>až 75 % ze způsobilých výdajů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  <a:buNone/>
            </a:pPr>
            <a:r>
              <a:rPr lang="cs-CZ" sz="1600" b="1" dirty="0">
                <a:solidFill>
                  <a:srgbClr val="70862D"/>
                </a:solidFill>
              </a:rPr>
              <a:t>Způsobilé výdaje: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instalace nových fotovoltaických elektráren s instalovaným výkonem do 1 </a:t>
            </a:r>
            <a:r>
              <a:rPr lang="cs-CZ" dirty="0" err="1">
                <a:solidFill>
                  <a:schemeClr val="tx1"/>
                </a:solidFill>
              </a:rPr>
              <a:t>MWp</a:t>
            </a:r>
            <a:endParaRPr lang="cs-CZ" dirty="0">
              <a:solidFill>
                <a:schemeClr val="tx1"/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systémy bateriové akumulace vyrobené elektřiny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vynucené investice do rekonstrukcí střech a elektroinstalace v budovách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zavedení energetického managementu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  <a:buNone/>
            </a:pPr>
            <a:endParaRPr lang="cs-CZ" sz="1600" b="1" dirty="0">
              <a:solidFill>
                <a:srgbClr val="70862D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  <a:buNone/>
            </a:pPr>
            <a:r>
              <a:rPr lang="cs-CZ" sz="1600" b="1" dirty="0">
                <a:solidFill>
                  <a:srgbClr val="70862D"/>
                </a:solidFill>
              </a:rPr>
              <a:t>Základní podmínky: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pro obce s méně než 3000 obyvateli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lze instalovat na obecních budovách vč. přístřešků na automobily nebo skladování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v dotčených objektech musí být spotřebováno alespoň 80 % vyrobené elektřiny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0F4A962-4F8A-FA18-BB9B-1ADEFEAFC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2082" y="6151914"/>
            <a:ext cx="1335128" cy="57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68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2B6A69-B21D-8D3F-C48F-D2A24A4C0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2050"/>
          </a:xfrm>
        </p:spPr>
        <p:txBody>
          <a:bodyPr/>
          <a:lstStyle/>
          <a:p>
            <a:r>
              <a:rPr lang="cs-CZ" dirty="0">
                <a:solidFill>
                  <a:srgbClr val="70862D"/>
                </a:solidFill>
              </a:rPr>
              <a:t>SFDI – chodníky, cyklostezky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EEE2CE-7353-5729-2E44-A3692E197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543050"/>
            <a:ext cx="9297939" cy="51054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  <a:buNone/>
            </a:pPr>
            <a:r>
              <a:rPr lang="cs-CZ" sz="1600" b="1" dirty="0">
                <a:solidFill>
                  <a:srgbClr val="70862D"/>
                </a:solidFill>
              </a:rPr>
              <a:t>Identifikace výzvy: 	</a:t>
            </a:r>
            <a:r>
              <a:rPr lang="cs-CZ" sz="1600" dirty="0">
                <a:solidFill>
                  <a:schemeClr val="tx1"/>
                </a:solidFill>
              </a:rPr>
              <a:t>plánované výzvy s vyhlášením Q2/2023 </a:t>
            </a:r>
            <a:endParaRPr lang="cs-CZ" sz="1400" dirty="0">
              <a:solidFill>
                <a:schemeClr val="tx1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  <a:buNone/>
            </a:pPr>
            <a:r>
              <a:rPr lang="cs-CZ" sz="1600" b="1" dirty="0">
                <a:solidFill>
                  <a:srgbClr val="70862D"/>
                </a:solidFill>
              </a:rPr>
              <a:t>Výše dotace: 			</a:t>
            </a:r>
            <a:r>
              <a:rPr lang="cs-CZ" sz="1600" dirty="0">
                <a:solidFill>
                  <a:schemeClr val="tx1"/>
                </a:solidFill>
              </a:rPr>
              <a:t>až 85 % ze způsobilých výdajů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  <a:buNone/>
            </a:pPr>
            <a:r>
              <a:rPr lang="cs-CZ" sz="1600" b="1" dirty="0">
                <a:solidFill>
                  <a:srgbClr val="70862D"/>
                </a:solidFill>
              </a:rPr>
              <a:t>Způsobilé výdaje: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výstavba, rekonstrukce a úpravy chodníků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výstavba, rekonstrukce nebo bezbariérové úpravy nástupišť podél autobusových zastávek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výstavba, rekonstrukce nebo úprava vlastních autobusových zálivů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výstavba nebo oprava cyklistické stezky nebo zřizování jízdních pruhů pro cyklisty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  <a:buNone/>
            </a:pPr>
            <a:endParaRPr lang="cs-CZ" sz="1600" b="1" dirty="0">
              <a:solidFill>
                <a:srgbClr val="70862D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  <a:buNone/>
            </a:pPr>
            <a:r>
              <a:rPr lang="cs-CZ" sz="1600" b="1" dirty="0">
                <a:solidFill>
                  <a:srgbClr val="70862D"/>
                </a:solidFill>
              </a:rPr>
              <a:t>Základní podmínky: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realizace u silnic I., II., III. třídy nebo místních komunikací v NRPM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bodovací kritéria – intenzita vozidel/chodců/cyklistů, délka nové trasy, nehodovost, napojení na občanskou vybavenost, audit bezpečnosti*, ekonomická náročnost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0F4A962-4F8A-FA18-BB9B-1ADEFEAFC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2082" y="6151914"/>
            <a:ext cx="1335128" cy="57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8528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2B6A69-B21D-8D3F-C48F-D2A24A4C0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2050"/>
          </a:xfrm>
        </p:spPr>
        <p:txBody>
          <a:bodyPr/>
          <a:lstStyle/>
          <a:p>
            <a:r>
              <a:rPr lang="cs-CZ" dirty="0">
                <a:solidFill>
                  <a:srgbClr val="70862D"/>
                </a:solidFill>
              </a:rPr>
              <a:t>MMR – Podpora rozvoje regionů 2023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EEE2CE-7353-5729-2E44-A3692E197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543050"/>
            <a:ext cx="9297939" cy="51054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  <a:buNone/>
            </a:pPr>
            <a:r>
              <a:rPr lang="cs-CZ" sz="1600" b="1" dirty="0">
                <a:solidFill>
                  <a:srgbClr val="70862D"/>
                </a:solidFill>
              </a:rPr>
              <a:t>Identifikace výzvy: 	</a:t>
            </a:r>
            <a:r>
              <a:rPr lang="cs-CZ" sz="1600" dirty="0">
                <a:solidFill>
                  <a:schemeClr val="tx1"/>
                </a:solidFill>
              </a:rPr>
              <a:t>plánované výzvy s vyhlášením 12/2022 – 01/2023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  <a:buNone/>
            </a:pPr>
            <a:r>
              <a:rPr lang="cs-CZ" sz="1600" b="1" dirty="0">
                <a:solidFill>
                  <a:srgbClr val="70862D"/>
                </a:solidFill>
              </a:rPr>
              <a:t>Výše dotace: 			</a:t>
            </a:r>
            <a:r>
              <a:rPr lang="cs-CZ" sz="1600" dirty="0">
                <a:solidFill>
                  <a:schemeClr val="tx1"/>
                </a:solidFill>
              </a:rPr>
              <a:t>50 - 80 % ze způsobilých výdajů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  <a:buNone/>
            </a:pPr>
            <a:r>
              <a:rPr lang="cs-CZ" sz="1600" b="1" dirty="0">
                <a:solidFill>
                  <a:srgbClr val="70862D"/>
                </a:solidFill>
              </a:rPr>
              <a:t>Oblasti podpory: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podpora obnovy místních komunikací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rekonstrukce a přestavba veřejných budov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sdílené vybavení komunální technikou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  <a:buNone/>
            </a:pPr>
            <a:endParaRPr lang="cs-CZ" sz="1600" b="1" dirty="0">
              <a:solidFill>
                <a:srgbClr val="70862D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  <a:buNone/>
            </a:pPr>
            <a:r>
              <a:rPr lang="cs-CZ" sz="1600" b="1" dirty="0">
                <a:solidFill>
                  <a:srgbClr val="70862D"/>
                </a:solidFill>
              </a:rPr>
              <a:t>Základní změny: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upravená hodnotící kritéria: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sz="1600" dirty="0">
                <a:solidFill>
                  <a:schemeClr val="tx1"/>
                </a:solidFill>
              </a:rPr>
              <a:t>rozsah a stupeň poškození komunikace dle AGIS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sz="1600" dirty="0">
                <a:solidFill>
                  <a:schemeClr val="tx1"/>
                </a:solidFill>
              </a:rPr>
              <a:t>připravenost projektu (stavební povolení) 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sz="1600" dirty="0">
                <a:solidFill>
                  <a:schemeClr val="tx1"/>
                </a:solidFill>
              </a:rPr>
              <a:t>zanesení projektového záměru do Informačního systému projektových záměrů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0F4A962-4F8A-FA18-BB9B-1ADEFEAFC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2082" y="6151914"/>
            <a:ext cx="1335128" cy="57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8283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2B6A69-B21D-8D3F-C48F-D2A24A4C0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2050"/>
          </a:xfrm>
        </p:spPr>
        <p:txBody>
          <a:bodyPr/>
          <a:lstStyle/>
          <a:p>
            <a:r>
              <a:rPr lang="cs-CZ" dirty="0">
                <a:solidFill>
                  <a:srgbClr val="70862D"/>
                </a:solidFill>
              </a:rPr>
              <a:t>Kontaktujte nás...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EEE2CE-7353-5729-2E44-A3692E197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42687"/>
            <a:ext cx="8596668" cy="3550673"/>
          </a:xfrm>
        </p:spPr>
        <p:txBody>
          <a:bodyPr/>
          <a:lstStyle/>
          <a:p>
            <a:pPr marL="0" indent="0">
              <a:buClr>
                <a:srgbClr val="70862D"/>
              </a:buClr>
              <a:buNone/>
            </a:pPr>
            <a:r>
              <a:rPr lang="cs-CZ" b="1" dirty="0">
                <a:solidFill>
                  <a:srgbClr val="70862D"/>
                </a:solidFill>
              </a:rPr>
              <a:t>Dotační poradna: </a:t>
            </a:r>
          </a:p>
          <a:p>
            <a:pPr lvl="1"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dotace@smscr.cz</a:t>
            </a:r>
          </a:p>
          <a:p>
            <a:pPr marL="457200" lvl="1" indent="0">
              <a:buClr>
                <a:srgbClr val="70862D"/>
              </a:buClr>
              <a:buNone/>
            </a:pPr>
            <a:endParaRPr lang="cs-CZ" dirty="0"/>
          </a:p>
          <a:p>
            <a:pPr marL="0" indent="0">
              <a:buClr>
                <a:srgbClr val="70862D"/>
              </a:buClr>
              <a:buNone/>
            </a:pPr>
            <a:r>
              <a:rPr lang="cs-CZ" b="1" dirty="0">
                <a:solidFill>
                  <a:srgbClr val="70862D"/>
                </a:solidFill>
              </a:rPr>
              <a:t>Dotační servis:</a:t>
            </a:r>
          </a:p>
          <a:p>
            <a:pPr lvl="1"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Ing. Tereza Urbánková – tereza.urbankova@sms-sluzby.cz, 770 600 685 </a:t>
            </a:r>
          </a:p>
          <a:p>
            <a:pPr marL="0" lvl="1" indent="0">
              <a:buClr>
                <a:srgbClr val="70862D"/>
              </a:buClr>
              <a:buNone/>
            </a:pPr>
            <a:endParaRPr lang="cs-CZ" sz="1800" b="1" dirty="0">
              <a:solidFill>
                <a:srgbClr val="70862D"/>
              </a:solidFill>
            </a:endParaRPr>
          </a:p>
          <a:p>
            <a:pPr marL="0" lvl="1" indent="0">
              <a:buClr>
                <a:srgbClr val="70862D"/>
              </a:buClr>
              <a:buNone/>
            </a:pPr>
            <a:r>
              <a:rPr lang="cs-CZ" sz="1800" b="1" dirty="0">
                <a:solidFill>
                  <a:srgbClr val="70862D"/>
                </a:solidFill>
              </a:rPr>
              <a:t>Webové stránky: </a:t>
            </a:r>
          </a:p>
          <a:p>
            <a:pPr lvl="1"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www.sms-sluzby.cz </a:t>
            </a:r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22A49D2-2DDA-D1FC-871B-E29051347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1885" y="5726545"/>
            <a:ext cx="2315325" cy="100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697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2B6A69-B21D-8D3F-C48F-D2A24A4C0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2050"/>
          </a:xfrm>
        </p:spPr>
        <p:txBody>
          <a:bodyPr/>
          <a:lstStyle/>
          <a:p>
            <a:r>
              <a:rPr lang="cs-CZ" dirty="0">
                <a:solidFill>
                  <a:srgbClr val="70862D"/>
                </a:solidFill>
              </a:rPr>
              <a:t>Obsah prezentace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EEE2CE-7353-5729-2E44-A3692E197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53592"/>
            <a:ext cx="9177866" cy="5177718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  <a:buNone/>
            </a:pPr>
            <a:r>
              <a:rPr lang="cs-CZ" sz="1600" b="1" dirty="0">
                <a:solidFill>
                  <a:srgbClr val="70862D"/>
                </a:solidFill>
              </a:rPr>
              <a:t>Integrovaný regionální operační program (IROP)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sz="1400" b="1" dirty="0">
                <a:solidFill>
                  <a:schemeClr val="tx1"/>
                </a:solidFill>
              </a:rPr>
              <a:t>Aktuální výzvy: </a:t>
            </a:r>
            <a:r>
              <a:rPr lang="cs-CZ" sz="1400" dirty="0">
                <a:solidFill>
                  <a:schemeClr val="tx1"/>
                </a:solidFill>
              </a:rPr>
              <a:t>sociální bydlení a sociální služby, cyklostezky, chodníky, základní školy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sz="1400" b="1" dirty="0">
                <a:solidFill>
                  <a:schemeClr val="tx1"/>
                </a:solidFill>
              </a:rPr>
              <a:t>Plánované výzvy: </a:t>
            </a:r>
            <a:r>
              <a:rPr lang="cs-CZ" sz="1400" dirty="0">
                <a:solidFill>
                  <a:schemeClr val="tx1"/>
                </a:solidFill>
              </a:rPr>
              <a:t>veřejná prostranství, kulturní památky, cestovní ruch 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  <a:buNone/>
            </a:pPr>
            <a:r>
              <a:rPr lang="cs-CZ" sz="1400" dirty="0"/>
              <a:t>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  <a:buNone/>
            </a:pPr>
            <a:r>
              <a:rPr lang="cs-CZ" sz="1600" b="1" dirty="0">
                <a:solidFill>
                  <a:srgbClr val="70862D"/>
                </a:solidFill>
              </a:rPr>
              <a:t>Operační program Životní prostředí (OPŽP)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sz="1400" b="1" dirty="0">
                <a:solidFill>
                  <a:schemeClr val="tx1"/>
                </a:solidFill>
              </a:rPr>
              <a:t>Aktuální výzvy: </a:t>
            </a:r>
            <a:r>
              <a:rPr lang="cs-CZ" sz="1400" dirty="0">
                <a:solidFill>
                  <a:schemeClr val="tx1"/>
                </a:solidFill>
              </a:rPr>
              <a:t>gastro provozy, obnovitelné zdroje, propustné povrchy, kanalizace, ČOV,  odpady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sz="1400" b="1" dirty="0">
                <a:solidFill>
                  <a:schemeClr val="tx1"/>
                </a:solidFill>
              </a:rPr>
              <a:t>Plánované výzvy: </a:t>
            </a:r>
            <a:r>
              <a:rPr lang="cs-CZ" sz="1400" dirty="0">
                <a:solidFill>
                  <a:schemeClr val="tx1"/>
                </a:solidFill>
              </a:rPr>
              <a:t>rybníky a tůně, sídelní zeleň, komplexní energetické úspory veřejných budov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  <a:buNone/>
            </a:pPr>
            <a:endParaRPr lang="cs-CZ" sz="1600" b="1" dirty="0">
              <a:solidFill>
                <a:srgbClr val="70862D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  <a:buNone/>
            </a:pPr>
            <a:r>
              <a:rPr lang="cs-CZ" sz="1600" b="1" dirty="0">
                <a:solidFill>
                  <a:srgbClr val="70862D"/>
                </a:solidFill>
              </a:rPr>
              <a:t>Národní výzvy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sz="1400" dirty="0">
                <a:solidFill>
                  <a:schemeClr val="tx1"/>
                </a:solidFill>
              </a:rPr>
              <a:t>Státní fond Životního prostředí (SFŽP)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sz="1400" dirty="0">
                <a:solidFill>
                  <a:schemeClr val="tx1"/>
                </a:solidFill>
              </a:rPr>
              <a:t>Státní fond dopravní infrastruktury (SFDI)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sz="1400" dirty="0">
                <a:solidFill>
                  <a:schemeClr val="tx1"/>
                </a:solidFill>
              </a:rPr>
              <a:t>Ministerstvo pro místní rozvoj (MMR)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0F4A962-4F8A-FA18-BB9B-1ADEFEAFC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2082" y="6151914"/>
            <a:ext cx="1335128" cy="57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333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C1ED9FC-7F76-CF39-D8B9-FCA9E463F0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7451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2B6A69-B21D-8D3F-C48F-D2A24A4C0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2050"/>
          </a:xfrm>
        </p:spPr>
        <p:txBody>
          <a:bodyPr/>
          <a:lstStyle/>
          <a:p>
            <a:r>
              <a:rPr lang="cs-CZ" dirty="0">
                <a:solidFill>
                  <a:srgbClr val="70862D"/>
                </a:solidFill>
              </a:rPr>
              <a:t>IROP – Sociální bydlení 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EEE2CE-7353-5729-2E44-A3692E197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543050"/>
            <a:ext cx="8845357" cy="51054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  <a:buNone/>
            </a:pPr>
            <a:r>
              <a:rPr lang="cs-CZ" sz="1600" b="1" dirty="0">
                <a:solidFill>
                  <a:srgbClr val="70862D"/>
                </a:solidFill>
              </a:rPr>
              <a:t>Identifikace výzvy: 	</a:t>
            </a:r>
            <a:r>
              <a:rPr lang="cs-CZ" sz="1600" dirty="0">
                <a:solidFill>
                  <a:schemeClr val="tx1"/>
                </a:solidFill>
              </a:rPr>
              <a:t>výzva č. 26 s příjmem do 29.8.2023 </a:t>
            </a:r>
            <a:r>
              <a:rPr lang="cs-CZ" sz="1400" i="1" dirty="0">
                <a:solidFill>
                  <a:schemeClr val="tx1"/>
                </a:solidFill>
              </a:rPr>
              <a:t>- k 7.11. naplněno 15,4 % alokace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  <a:buNone/>
            </a:pPr>
            <a:r>
              <a:rPr lang="cs-CZ" sz="1600" b="1" dirty="0">
                <a:solidFill>
                  <a:srgbClr val="70862D"/>
                </a:solidFill>
              </a:rPr>
              <a:t>Výše dotace: 			</a:t>
            </a:r>
            <a:r>
              <a:rPr lang="cs-CZ" sz="1600" dirty="0">
                <a:solidFill>
                  <a:schemeClr val="tx1"/>
                </a:solidFill>
              </a:rPr>
              <a:t>85 % ze způsobilých výdajů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  <a:buNone/>
            </a:pPr>
            <a:r>
              <a:rPr lang="cs-CZ" sz="1600" b="1" dirty="0">
                <a:solidFill>
                  <a:srgbClr val="70862D"/>
                </a:solidFill>
              </a:rPr>
              <a:t>Způsobilé výdaje: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výstavba nových sociálních bytů a společných prostor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rekonstrukce stávajících prostor a úprava na sociální byty vč. společných prostor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pořízení základního vybavení bytu (nábytek, kuchyňská linka, …)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  <a:buNone/>
            </a:pPr>
            <a:endParaRPr lang="cs-CZ" sz="1600" b="1" dirty="0">
              <a:solidFill>
                <a:srgbClr val="70862D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  <a:buNone/>
            </a:pPr>
            <a:r>
              <a:rPr lang="cs-CZ" sz="1600" b="1" dirty="0">
                <a:solidFill>
                  <a:srgbClr val="70862D"/>
                </a:solidFill>
              </a:rPr>
              <a:t>Základní podmínky: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zajištění bezbariérovosti budovy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ubytování min. jedné z cílových skupin (senioři, osoby s nedostatečným příjmem)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zajištění sociální práce nájemníkům bytů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umístění bytu v lokalitě s dostupným občanským vybavením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0F4A962-4F8A-FA18-BB9B-1ADEFEAFC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2082" y="6151914"/>
            <a:ext cx="1335128" cy="57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119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2B6A69-B21D-8D3F-C48F-D2A24A4C0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2050"/>
          </a:xfrm>
        </p:spPr>
        <p:txBody>
          <a:bodyPr/>
          <a:lstStyle/>
          <a:p>
            <a:r>
              <a:rPr lang="cs-CZ" dirty="0">
                <a:solidFill>
                  <a:srgbClr val="70862D"/>
                </a:solidFill>
              </a:rPr>
              <a:t>IROP – Sociální služby (ITI) 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EEE2CE-7353-5729-2E44-A3692E197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543050"/>
            <a:ext cx="9242521" cy="51054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  <a:buNone/>
            </a:pPr>
            <a:r>
              <a:rPr lang="cs-CZ" sz="1600" b="1" dirty="0">
                <a:solidFill>
                  <a:srgbClr val="70862D"/>
                </a:solidFill>
              </a:rPr>
              <a:t>Identifikace výzvy: 	</a:t>
            </a:r>
            <a:r>
              <a:rPr lang="cs-CZ" sz="1600" dirty="0">
                <a:solidFill>
                  <a:schemeClr val="tx1"/>
                </a:solidFill>
              </a:rPr>
              <a:t>výzva č. 30 s příjmem do 31.12.2027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  <a:buNone/>
            </a:pPr>
            <a:r>
              <a:rPr lang="cs-CZ" sz="1600" b="1" dirty="0">
                <a:solidFill>
                  <a:srgbClr val="70862D"/>
                </a:solidFill>
              </a:rPr>
              <a:t>Výše dotace: 			</a:t>
            </a:r>
            <a:r>
              <a:rPr lang="cs-CZ" sz="1600" dirty="0">
                <a:solidFill>
                  <a:schemeClr val="tx1"/>
                </a:solidFill>
              </a:rPr>
              <a:t>85 % ze způsobilých výdajů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  <a:buNone/>
            </a:pPr>
            <a:r>
              <a:rPr lang="cs-CZ" sz="1600" b="1" dirty="0">
                <a:solidFill>
                  <a:srgbClr val="70862D"/>
                </a:solidFill>
              </a:rPr>
              <a:t>Způsobilé výdaje: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vybudování/pořízení nových kapacit pro poskytování sociálních služeb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zkvalitnění materiálně technické základny stávajících služeb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nákup vozidla pro sociální služby (na alternativní paliva)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  <a:buNone/>
            </a:pPr>
            <a:endParaRPr lang="cs-CZ" sz="1600" b="1" dirty="0">
              <a:solidFill>
                <a:srgbClr val="70862D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  <a:buNone/>
            </a:pPr>
            <a:r>
              <a:rPr lang="cs-CZ" sz="1600" b="1" dirty="0">
                <a:solidFill>
                  <a:srgbClr val="70862D"/>
                </a:solidFill>
              </a:rPr>
              <a:t>Základní podmínky: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soulad se zákonem č. 108/2006 Sb., o sociálních službách, ve znění pozdějších předpisů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souhlasné stanovisko Jihlavské aglomerace (ITI JA – výzva č. 3)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vydaný a platný pověřovací akt (poskytovatel SOHZ)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0F4A962-4F8A-FA18-BB9B-1ADEFEAFC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2082" y="6151914"/>
            <a:ext cx="1335128" cy="57939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0FFE23F-22FD-7637-021F-4E1B979F36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5269" y="609600"/>
            <a:ext cx="3539397" cy="3347049"/>
          </a:xfrm>
          <a:prstGeom prst="ellipse">
            <a:avLst/>
          </a:prstGeom>
          <a:ln>
            <a:noFill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425311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2B6A69-B21D-8D3F-C48F-D2A24A4C0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2050"/>
          </a:xfrm>
        </p:spPr>
        <p:txBody>
          <a:bodyPr/>
          <a:lstStyle/>
          <a:p>
            <a:r>
              <a:rPr lang="cs-CZ" dirty="0">
                <a:solidFill>
                  <a:srgbClr val="70862D"/>
                </a:solidFill>
              </a:rPr>
              <a:t>IROP – Cyklistická doprava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EEE2CE-7353-5729-2E44-A3692E197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543050"/>
            <a:ext cx="10276993" cy="51054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  <a:buNone/>
            </a:pPr>
            <a:r>
              <a:rPr lang="cs-CZ" sz="1600" b="1" dirty="0">
                <a:solidFill>
                  <a:srgbClr val="70862D"/>
                </a:solidFill>
              </a:rPr>
              <a:t>Identifikace výzvy: 	</a:t>
            </a:r>
            <a:r>
              <a:rPr lang="cs-CZ" sz="1600" dirty="0">
                <a:solidFill>
                  <a:schemeClr val="tx1"/>
                </a:solidFill>
              </a:rPr>
              <a:t>výzva č. 36 s příjmem do 27.9.2023 </a:t>
            </a:r>
            <a:r>
              <a:rPr lang="cs-CZ" sz="1400" i="1" dirty="0">
                <a:solidFill>
                  <a:schemeClr val="tx1"/>
                </a:solidFill>
              </a:rPr>
              <a:t>- k 7.11. naplněno 10,4 % alokace</a:t>
            </a:r>
            <a:endParaRPr lang="cs-CZ" sz="1400" dirty="0">
              <a:solidFill>
                <a:schemeClr val="tx1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  <a:buNone/>
            </a:pPr>
            <a:r>
              <a:rPr lang="cs-CZ" sz="1600" b="1" dirty="0">
                <a:solidFill>
                  <a:srgbClr val="70862D"/>
                </a:solidFill>
              </a:rPr>
              <a:t>Výše dotace: 			</a:t>
            </a:r>
            <a:r>
              <a:rPr lang="cs-CZ" sz="1600" dirty="0">
                <a:solidFill>
                  <a:schemeClr val="tx1"/>
                </a:solidFill>
              </a:rPr>
              <a:t>85 % ze způsobilých výdajů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  <a:buNone/>
            </a:pPr>
            <a:r>
              <a:rPr lang="cs-CZ" sz="1600" b="1" dirty="0">
                <a:solidFill>
                  <a:srgbClr val="70862D"/>
                </a:solidFill>
              </a:rPr>
              <a:t>Typy projektů: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A: cyklostezky k dopravě do zaměstnání, školy a za službami, vč. doprovodné infrastruktury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B: cyklostezky na hlavních trasách cyklistické dopravy v ČR, vč. doprovodné infrastruktury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C: doprovodná infrastruktura na cyklostezkách s intenzitou dopravy více než 440 cyklistů/den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  <a:buNone/>
            </a:pPr>
            <a:endParaRPr lang="cs-CZ" sz="1600" b="1" dirty="0">
              <a:solidFill>
                <a:srgbClr val="70862D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  <a:buNone/>
            </a:pPr>
            <a:r>
              <a:rPr lang="cs-CZ" sz="1600" b="1" dirty="0">
                <a:solidFill>
                  <a:srgbClr val="70862D"/>
                </a:solidFill>
              </a:rPr>
              <a:t>Způsobilé výdaje: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rekonstrukce/výstavba cyklostezek se společným/odděleným provozem, jízdní pruhy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podchody, lávky, propustky, mosty, zdi, přejezdy a přechody, zábradlí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doprovodná infrastruktura (stojany a boxy na kola, přístřešky, lavičky, ...)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zajištění bezbariérovosti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0F4A962-4F8A-FA18-BB9B-1ADEFEAFC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2082" y="6151914"/>
            <a:ext cx="1335128" cy="57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643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2B6A69-B21D-8D3F-C48F-D2A24A4C0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2050"/>
          </a:xfrm>
        </p:spPr>
        <p:txBody>
          <a:bodyPr/>
          <a:lstStyle/>
          <a:p>
            <a:r>
              <a:rPr lang="cs-CZ" dirty="0">
                <a:solidFill>
                  <a:srgbClr val="70862D"/>
                </a:solidFill>
              </a:rPr>
              <a:t>IROP – Cyklistická doprava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EEE2CE-7353-5729-2E44-A3692E197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543050"/>
            <a:ext cx="8475903" cy="51054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  <a:buNone/>
            </a:pPr>
            <a:r>
              <a:rPr lang="cs-CZ" sz="1600" b="1" dirty="0">
                <a:solidFill>
                  <a:srgbClr val="70862D"/>
                </a:solidFill>
              </a:rPr>
              <a:t>Základní podmínky: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soulad s dopravně-strategickým dokumentem obce a Dopravní politikou ČR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realizace probíhá v městské oblasti nebo zajišťuje přestup na veřejnou dopravu 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  <a:buNone/>
            </a:pPr>
            <a:endParaRPr lang="cs-CZ" dirty="0"/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Projekt typu A je zaměřen na cyklostezku, která: </a:t>
            </a:r>
            <a:endParaRPr lang="cs-CZ" sz="1400" dirty="0">
              <a:solidFill>
                <a:schemeClr val="tx1"/>
              </a:solidFill>
            </a:endParaRPr>
          </a:p>
          <a:p>
            <a:pPr lvl="2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sz="1600" dirty="0">
                <a:solidFill>
                  <a:schemeClr val="tx1"/>
                </a:solidFill>
              </a:rPr>
              <a:t>svádí cyklistický provoz z komunikace s intenzitou vyšší než 3000 vozidel/den 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sz="1600" dirty="0">
                <a:solidFill>
                  <a:schemeClr val="tx1"/>
                </a:solidFill>
              </a:rPr>
              <a:t>je navržena k zajištění obsluhy území obcí s celkem více než 500 pracovními místy nebo 4000 obyvateli  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sz="1600" dirty="0">
                <a:solidFill>
                  <a:schemeClr val="tx1"/>
                </a:solidFill>
              </a:rPr>
              <a:t>je navržena s přímým napojením na stávající cyklostezku, se kterou dohromady zajišťuje obsluhu území obcí s celkem více než 750 pracovními místy nebo 6000 obyvateli.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0F4A962-4F8A-FA18-BB9B-1ADEFEAFC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2082" y="6151914"/>
            <a:ext cx="1335128" cy="57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396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2B6A69-B21D-8D3F-C48F-D2A24A4C0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2050"/>
          </a:xfrm>
        </p:spPr>
        <p:txBody>
          <a:bodyPr/>
          <a:lstStyle/>
          <a:p>
            <a:r>
              <a:rPr lang="cs-CZ" dirty="0">
                <a:solidFill>
                  <a:srgbClr val="70862D"/>
                </a:solidFill>
              </a:rPr>
              <a:t>IROP – Chodníky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EEE2CE-7353-5729-2E44-A3692E197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543050"/>
            <a:ext cx="10886594" cy="51054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  <a:buNone/>
            </a:pPr>
            <a:r>
              <a:rPr lang="cs-CZ" sz="1600" b="1" dirty="0">
                <a:solidFill>
                  <a:srgbClr val="70862D"/>
                </a:solidFill>
              </a:rPr>
              <a:t>Identifikace výzvy: 	</a:t>
            </a:r>
            <a:r>
              <a:rPr lang="cs-CZ" sz="1600" dirty="0">
                <a:solidFill>
                  <a:schemeClr val="tx1"/>
                </a:solidFill>
              </a:rPr>
              <a:t>výzva č. 41 s příjmem do 6.10.2023 </a:t>
            </a:r>
            <a:r>
              <a:rPr lang="cs-CZ" sz="1600" i="1" dirty="0">
                <a:solidFill>
                  <a:schemeClr val="tx1"/>
                </a:solidFill>
              </a:rPr>
              <a:t>- </a:t>
            </a:r>
            <a:r>
              <a:rPr lang="cs-CZ" sz="1400" i="1" dirty="0">
                <a:solidFill>
                  <a:schemeClr val="tx1"/>
                </a:solidFill>
              </a:rPr>
              <a:t>k 7.11. naplněno 7,4 % alokace</a:t>
            </a:r>
            <a:endParaRPr lang="cs-CZ" sz="1400" dirty="0">
              <a:solidFill>
                <a:schemeClr val="tx1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  <a:buNone/>
            </a:pPr>
            <a:r>
              <a:rPr lang="cs-CZ" sz="1600" b="1" dirty="0">
                <a:solidFill>
                  <a:srgbClr val="70862D"/>
                </a:solidFill>
              </a:rPr>
              <a:t>Výše dotace: 			</a:t>
            </a:r>
            <a:r>
              <a:rPr lang="cs-CZ" sz="1600" dirty="0">
                <a:solidFill>
                  <a:schemeClr val="tx1"/>
                </a:solidFill>
              </a:rPr>
              <a:t>85 % ze způsobilých výdajů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  <a:buNone/>
            </a:pPr>
            <a:r>
              <a:rPr lang="cs-CZ" sz="1600" b="1" dirty="0">
                <a:solidFill>
                  <a:srgbClr val="70862D"/>
                </a:solidFill>
              </a:rPr>
              <a:t>Typy projektů: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A: chodníky v trase nebo v křížení komunikace s intenzitou dopravy více než 1000 vozidel/den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B: zvyšování bezpečnosti dopravy vč. instalace bezpečnostních prvků v nehodových lokalitách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  <a:buNone/>
            </a:pPr>
            <a:endParaRPr lang="cs-CZ" sz="1600" b="1" dirty="0">
              <a:solidFill>
                <a:srgbClr val="70862D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  <a:buNone/>
            </a:pPr>
            <a:r>
              <a:rPr lang="cs-CZ" sz="1600" b="1" dirty="0">
                <a:solidFill>
                  <a:srgbClr val="70862D"/>
                </a:solidFill>
              </a:rPr>
              <a:t>Způsobilé výdaje: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rekonstrukce/výstavba chodníků se společným/odděleným provozem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podchody, lávky, propustky, mosty, zdi, přechody, zábradlí, osvětlení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nástupiště zastávek veřejné dopravy včetně bezbariérového propojení nástupišť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70862D"/>
              </a:buClr>
            </a:pPr>
            <a:r>
              <a:rPr lang="cs-CZ" dirty="0">
                <a:solidFill>
                  <a:schemeClr val="tx1"/>
                </a:solidFill>
              </a:rPr>
              <a:t>zajištění bezbariérovosti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0F4A962-4F8A-FA18-BB9B-1ADEFEAFC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2082" y="6151914"/>
            <a:ext cx="1335128" cy="57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591638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1114</TotalTime>
  <Words>2320</Words>
  <Application>Microsoft Office PowerPoint</Application>
  <PresentationFormat>Širokoúhlá obrazovka</PresentationFormat>
  <Paragraphs>340</Paragraphs>
  <Slides>29</Slides>
  <Notes>29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5" baseType="lpstr">
      <vt:lpstr>Arial</vt:lpstr>
      <vt:lpstr>Calibri</vt:lpstr>
      <vt:lpstr>Open sans</vt:lpstr>
      <vt:lpstr>Trebuchet MS</vt:lpstr>
      <vt:lpstr>Wingdings 3</vt:lpstr>
      <vt:lpstr>Fazeta</vt:lpstr>
      <vt:lpstr>Evropské a národní dotační programy </vt:lpstr>
      <vt:lpstr>Představení služby </vt:lpstr>
      <vt:lpstr>Obsah prezentace</vt:lpstr>
      <vt:lpstr>Prezentace aplikace PowerPoint</vt:lpstr>
      <vt:lpstr>IROP – Sociální bydlení  </vt:lpstr>
      <vt:lpstr>IROP – Sociální služby (ITI)  </vt:lpstr>
      <vt:lpstr>IROP – Cyklistická doprava</vt:lpstr>
      <vt:lpstr>IROP – Cyklistická doprava</vt:lpstr>
      <vt:lpstr>IROP – Chodníky</vt:lpstr>
      <vt:lpstr>IROP – Chodníky</vt:lpstr>
      <vt:lpstr>IROP – Základní školy </vt:lpstr>
      <vt:lpstr>IROP – Veřejná prostranství </vt:lpstr>
      <vt:lpstr>IROP – Kulturní památky</vt:lpstr>
      <vt:lpstr>IROP – Cestovní ruch</vt:lpstr>
      <vt:lpstr>IROP – Další plánované výzvy</vt:lpstr>
      <vt:lpstr>Prezentace aplikace PowerPoint</vt:lpstr>
      <vt:lpstr>OPŽP – Energetické úspory (gastro)</vt:lpstr>
      <vt:lpstr>OPŽP – Obnovitelné zdroje energie</vt:lpstr>
      <vt:lpstr>OPŽP – Nakládání se srážkovými vodami</vt:lpstr>
      <vt:lpstr>OPŽP – Kanalizace a ČOV</vt:lpstr>
      <vt:lpstr>OPŽP – Odpady</vt:lpstr>
      <vt:lpstr>OPŽP – Rybníky a tůně </vt:lpstr>
      <vt:lpstr>OPŽP – Sídelní zeleň</vt:lpstr>
      <vt:lpstr>OPŽP – Komplexní úpravy veřejných budov</vt:lpstr>
      <vt:lpstr>Prezentace aplikace PowerPoint</vt:lpstr>
      <vt:lpstr>SFŽP – RES+ </vt:lpstr>
      <vt:lpstr>SFDI – chodníky, cyklostezky</vt:lpstr>
      <vt:lpstr>MMR – Podpora rozvoje regionů 2023 </vt:lpstr>
      <vt:lpstr>Kontaktujte nás...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Evropské a národní dotační programy </dc:title>
  <dc:creator>Tereza Urbánková</dc:creator>
  <cp:lastModifiedBy>Tereza Urbánková</cp:lastModifiedBy>
  <cp:revision>20</cp:revision>
  <cp:lastPrinted>2022-11-11T08:27:09Z</cp:lastPrinted>
  <dcterms:created xsi:type="dcterms:W3CDTF">2022-11-06T15:23:22Z</dcterms:created>
  <dcterms:modified xsi:type="dcterms:W3CDTF">2022-11-12T18:25:11Z</dcterms:modified>
</cp:coreProperties>
</file>