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embedTrueTypeFonts="1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39" r:id="rId3"/>
    <p:sldId id="340" r:id="rId4"/>
    <p:sldId id="338" r:id="rId5"/>
    <p:sldId id="341" r:id="rId6"/>
    <p:sldId id="343" r:id="rId7"/>
    <p:sldId id="342" r:id="rId8"/>
    <p:sldId id="331" r:id="rId9"/>
  </p:sldIdLst>
  <p:sldSz cx="12192000" cy="6858000"/>
  <p:notesSz cx="6858000" cy="9144000"/>
  <p:embeddedFontLst>
    <p:embeddedFont>
      <p:font typeface="Lustria" panose="020B0604020202020204" charset="0"/>
      <p:regular r:id="rId12"/>
    </p:embeddedFont>
    <p:embeddedFont>
      <p:font typeface="Open Sans" panose="020B060603050402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6" roundtripDataSignature="AMtx7mgQ/D53icMklainGJZ38A/0maxl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33"/>
    <a:srgbClr val="669900"/>
    <a:srgbClr val="808000"/>
    <a:srgbClr val="CCCC00"/>
    <a:srgbClr val="6600FF"/>
    <a:srgbClr val="BCB800"/>
    <a:srgbClr val="99CC00"/>
    <a:srgbClr val="3333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419" autoAdjust="0"/>
  </p:normalViewPr>
  <p:slideViewPr>
    <p:cSldViewPr snapToGrid="0">
      <p:cViewPr varScale="1">
        <p:scale>
          <a:sx n="55" d="100"/>
          <a:sy n="55" d="100"/>
        </p:scale>
        <p:origin x="42" y="71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44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46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4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2A92C691-BF3A-4BDA-9556-4B86A6D5EF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E5C7340-DF2D-4E70-8D05-B43E58895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E2850-3BF8-46C1-94AD-DD76EE950386}" type="datetimeFigureOut">
              <a:rPr lang="cs-CZ" smtClean="0"/>
              <a:t>28.05.2024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4E2A1CD-3072-4F59-B7E1-8C57AB7FD3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212B2C8-B64C-419F-8B87-C6610EAE1F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C41CE-A0EE-4755-8D10-48A26EF3E875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508669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6730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4321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3509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0387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00537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6021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461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6"/>
          <p:cNvSpPr txBox="1"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Open San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26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26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7"/>
          <p:cNvSpPr txBox="1"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7"/>
          <p:cNvSpPr txBox="1">
            <a:spLocks noGrp="1"/>
          </p:cNvSpPr>
          <p:nvPr>
            <p:ph type="body" idx="1"/>
          </p:nvPr>
        </p:nvSpPr>
        <p:spPr>
          <a:xfrm>
            <a:off x="715383" y="2128684"/>
            <a:ext cx="5304417" cy="384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7"/>
          <p:cNvSpPr txBox="1">
            <a:spLocks noGrp="1"/>
          </p:cNvSpPr>
          <p:nvPr>
            <p:ph type="body" idx="2"/>
          </p:nvPr>
        </p:nvSpPr>
        <p:spPr>
          <a:xfrm>
            <a:off x="6172200" y="2128684"/>
            <a:ext cx="5219700" cy="3844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27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27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Open San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1" name="Google Shape;41;p30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30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1"/>
          <p:cNvSpPr txBox="1"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1"/>
          <p:cNvSpPr txBox="1"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2"/>
          </p:nvPr>
        </p:nvSpPr>
        <p:spPr>
          <a:xfrm>
            <a:off x="715384" y="2505075"/>
            <a:ext cx="5282192" cy="342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423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0" name="Google Shape;50;p31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31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3"/>
          <p:cNvSpPr txBox="1"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33"/>
          <p:cNvSpPr txBox="1">
            <a:spLocks noGrp="1"/>
          </p:cNvSpPr>
          <p:nvPr>
            <p:ph type="body" idx="2"/>
          </p:nvPr>
        </p:nvSpPr>
        <p:spPr>
          <a:xfrm>
            <a:off x="688258" y="2315497"/>
            <a:ext cx="4093599" cy="3553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3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2" name="Google Shape;62;p33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4"/>
          <p:cNvSpPr txBox="1"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Ope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4"/>
          <p:cNvSpPr>
            <a:spLocks noGrp="1"/>
          </p:cNvSpPr>
          <p:nvPr>
            <p:ph type="pic" idx="2"/>
          </p:nvPr>
        </p:nvSpPr>
        <p:spPr>
          <a:xfrm>
            <a:off x="5183188" y="1066800"/>
            <a:ext cx="6172200" cy="4794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 dirty="0"/>
          </a:p>
        </p:txBody>
      </p:sp>
      <p:sp>
        <p:nvSpPr>
          <p:cNvPr id="66" name="Google Shape;66;p34"/>
          <p:cNvSpPr txBox="1">
            <a:spLocks noGrp="1"/>
          </p:cNvSpPr>
          <p:nvPr>
            <p:ph type="body" idx="1"/>
          </p:nvPr>
        </p:nvSpPr>
        <p:spPr>
          <a:xfrm>
            <a:off x="683342" y="2552700"/>
            <a:ext cx="4103431" cy="3316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34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9" name="Google Shape;69;p34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Vertical Text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5"/>
          <p:cNvSpPr txBox="1"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body" idx="1"/>
          </p:nvPr>
        </p:nvSpPr>
        <p:spPr>
          <a:xfrm rot="5400000">
            <a:off x="4228223" y="-1234463"/>
            <a:ext cx="3636088" cy="10691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4" name="Google Shape;74;p35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35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6"/>
          <p:cNvSpPr txBox="1">
            <a:spLocks noGrp="1"/>
          </p:cNvSpPr>
          <p:nvPr>
            <p:ph type="title"/>
          </p:nvPr>
        </p:nvSpPr>
        <p:spPr>
          <a:xfrm rot="5400000">
            <a:off x="7924365" y="2315930"/>
            <a:ext cx="4984956" cy="2349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body" idx="1"/>
          </p:nvPr>
        </p:nvSpPr>
        <p:spPr>
          <a:xfrm rot="5400000">
            <a:off x="2547783" y="-711610"/>
            <a:ext cx="4984956" cy="8404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0" name="Google Shape;80;p36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36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914400" marR="0" lvl="1" indent="-3429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1371600" marR="0" lvl="2" indent="-3302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1828800" marR="0" lvl="3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2286000" marR="0" lvl="4" indent="-3175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 dirty="0"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endParaRPr dirty="0"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 dirty="0"/>
          </a:p>
        </p:txBody>
      </p:sp>
      <p:cxnSp>
        <p:nvCxnSpPr>
          <p:cNvPr id="11" name="Google Shape;11;p25"/>
          <p:cNvCxnSpPr/>
          <p:nvPr/>
        </p:nvCxnSpPr>
        <p:spPr>
          <a:xfrm>
            <a:off x="800100" y="723900"/>
            <a:ext cx="10591800" cy="0"/>
          </a:xfrm>
          <a:prstGeom prst="straightConnector1">
            <a:avLst/>
          </a:prstGeom>
          <a:noFill/>
          <a:ln w="444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" name="Google Shape;12;p25"/>
          <p:cNvCxnSpPr/>
          <p:nvPr/>
        </p:nvCxnSpPr>
        <p:spPr>
          <a:xfrm>
            <a:off x="800100" y="6142781"/>
            <a:ext cx="105918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6" r:id="rId5"/>
    <p:sldLayoutId id="2147483657" r:id="rId6"/>
    <p:sldLayoutId id="2147483658" r:id="rId7"/>
    <p:sldLayoutId id="214748365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/>
          <p:nvPr/>
        </p:nvSpPr>
        <p:spPr>
          <a:xfrm>
            <a:off x="0" y="-50926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87" name="Google Shape;87;p1"/>
          <p:cNvSpPr txBox="1">
            <a:spLocks noGrp="1"/>
          </p:cNvSpPr>
          <p:nvPr>
            <p:ph type="subTitle" idx="1"/>
          </p:nvPr>
        </p:nvSpPr>
        <p:spPr>
          <a:xfrm>
            <a:off x="483598" y="3844867"/>
            <a:ext cx="5261904" cy="2222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4300" b="1" i="0" u="none" strike="noStrike" cap="none" dirty="0">
                <a:latin typeface="Calibri"/>
                <a:ea typeface="Calibri"/>
                <a:cs typeface="Calibri"/>
                <a:sym typeface="Calibri"/>
              </a:rPr>
              <a:t>KRAJSKÉ SHROMÁŽDĚNÍ</a:t>
            </a: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4300" b="1" dirty="0">
                <a:solidFill>
                  <a:srgbClr val="666633"/>
                </a:solidFill>
                <a:latin typeface="Calibri"/>
                <a:ea typeface="Calibri"/>
                <a:cs typeface="Calibri"/>
                <a:sym typeface="Calibri"/>
              </a:rPr>
              <a:t>SMS ČR V KRAJI VYSOČINA</a:t>
            </a:r>
            <a:r>
              <a:rPr lang="cs-CZ" sz="4300" b="1" dirty="0">
                <a:latin typeface="Calibri"/>
                <a:ea typeface="Calibri"/>
                <a:cs typeface="Calibri"/>
                <a:sym typeface="Calibri"/>
              </a:rPr>
              <a:t> Jihlava 27. 5. 2024</a:t>
            </a:r>
            <a:endParaRPr lang="cs-CZ" sz="4300" b="1" dirty="0">
              <a:solidFill>
                <a:srgbClr val="66663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4300" b="1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3600" dirty="0"/>
          </a:p>
        </p:txBody>
      </p:sp>
      <p:cxnSp>
        <p:nvCxnSpPr>
          <p:cNvPr id="89" name="Google Shape;89;p1"/>
          <p:cNvCxnSpPr>
            <a:cxnSpLocks/>
          </p:cNvCxnSpPr>
          <p:nvPr/>
        </p:nvCxnSpPr>
        <p:spPr>
          <a:xfrm>
            <a:off x="367393" y="3401878"/>
            <a:ext cx="5496197" cy="0"/>
          </a:xfrm>
          <a:prstGeom prst="straightConnector1">
            <a:avLst/>
          </a:prstGeom>
          <a:noFill/>
          <a:ln w="444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B390BF-FB29-4CD9-9CFD-B446091B8DC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000" smtClean="0"/>
              <a:t>1</a:t>
            </a:fld>
            <a:endParaRPr lang="cs-CZ" sz="1000" dirty="0"/>
          </a:p>
        </p:txBody>
      </p:sp>
      <p:pic>
        <p:nvPicPr>
          <p:cNvPr id="4" name="Google Shape;88;p1">
            <a:extLst>
              <a:ext uri="{FF2B5EF4-FFF2-40B4-BE49-F238E27FC236}">
                <a16:creationId xmlns:a16="http://schemas.microsoft.com/office/drawing/2014/main" id="{8531FF4E-086B-4D04-F4C5-B24A4BF3407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8420" y="728420"/>
            <a:ext cx="4525506" cy="2014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40AB3C03-6F55-A452-6038-63F837F21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532" y="594454"/>
            <a:ext cx="5934075" cy="5534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9F1710-9EDC-442D-AD2A-A44876530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658" y="684879"/>
            <a:ext cx="9321708" cy="614362"/>
          </a:xfrm>
        </p:spPr>
        <p:txBody>
          <a:bodyPr>
            <a:noAutofit/>
          </a:bodyPr>
          <a:lstStyle/>
          <a:p>
            <a:r>
              <a:rPr lang="cs-CZ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KRAJSKÉ SHROMÁŽDĚNÍ SMS ČR V KRAJI VYSOČINA</a:t>
            </a:r>
            <a:endParaRPr lang="cs-CZ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F3F8DE8-95F0-4ACC-A249-8805E5578007}"/>
              </a:ext>
            </a:extLst>
          </p:cNvPr>
          <p:cNvSpPr txBox="1"/>
          <p:nvPr/>
        </p:nvSpPr>
        <p:spPr>
          <a:xfrm>
            <a:off x="291548" y="1789133"/>
            <a:ext cx="2275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666633"/>
                </a:solidFill>
              </a:rPr>
              <a:t>PROGRAM  I.</a:t>
            </a:r>
            <a:endParaRPr lang="cs-CZ" sz="2000" b="1" dirty="0">
              <a:solidFill>
                <a:srgbClr val="666633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A1497EA-817B-4E14-8BC8-2F967C24E819}"/>
              </a:ext>
            </a:extLst>
          </p:cNvPr>
          <p:cNvSpPr txBox="1"/>
          <p:nvPr/>
        </p:nvSpPr>
        <p:spPr>
          <a:xfrm>
            <a:off x="760164" y="2348095"/>
            <a:ext cx="11099739" cy="3988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cs-CZ" sz="1600" dirty="0">
                <a:latin typeface="+mj-lt"/>
              </a:rPr>
              <a:t>08:00 Zahájení 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1. Větrná energie v kraji - </a:t>
            </a:r>
            <a:r>
              <a:rPr lang="cs-CZ" sz="1600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Pavel Hájek</a:t>
            </a:r>
            <a:r>
              <a:rPr lang="cs-CZ" sz="1600" b="1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,</a:t>
            </a:r>
            <a:r>
              <a:rPr lang="cs-CZ" sz="1600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Kraj Vysočina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2. Nakládání s nemovitostmi po nedostatečně identifikovaných vlastnících a podpora obcí - </a:t>
            </a:r>
            <a:r>
              <a:rPr lang="cs-CZ" sz="1600" i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Ivo Popelka, ÚZSVM </a:t>
            </a:r>
            <a:endParaRPr lang="cs-CZ" sz="1600" i="1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3. Osvěta v oblasti kyberbezpečnosti - </a:t>
            </a:r>
            <a:r>
              <a:rPr lang="cs-CZ" sz="1600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Martin Hájek, NUKIB</a:t>
            </a:r>
            <a:endParaRPr lang="cs-CZ" sz="1600" i="1" kern="100" dirty="0">
              <a:solidFill>
                <a:srgbClr val="538135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4. DTM - Digitální technické mapy Kraje Vysočina - </a:t>
            </a:r>
            <a:r>
              <a:rPr lang="cs-CZ" sz="1600" i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Martin Tejkal, Kraj Vysočina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5. DTMka - Aktuální bilance - </a:t>
            </a:r>
            <a:r>
              <a:rPr lang="cs-CZ" sz="1600" b="1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Pavel Macoun, Pavel Felcán</a:t>
            </a:r>
            <a:r>
              <a:rPr lang="cs-CZ" sz="1600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, SMS DATA s.r.o.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6. Společný nákup energií SMS ČR na Českomoravské komoditní burze Kladno </a:t>
            </a:r>
            <a:r>
              <a:rPr lang="cs-CZ" sz="1600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cs-CZ" sz="1600" i="1" kern="1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Vratislav Kaválek</a:t>
            </a:r>
            <a:r>
              <a:rPr lang="cs-CZ" sz="1600" i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, ČMKBK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7. Obnovitelné zdroje energie a přínosy pro obce - </a:t>
            </a:r>
            <a:r>
              <a:rPr lang="cs-CZ" sz="1600" b="1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Petr Elfmark Bartoš,  Ondřej Černý, </a:t>
            </a:r>
            <a:r>
              <a:rPr lang="cs-CZ" i="1" kern="100" dirty="0">
                <a:solidFill>
                  <a:srgbClr val="538135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ČEZ Obnovitelné zdroje, s.r.o.</a:t>
            </a:r>
            <a:endParaRPr lang="cs-CZ" sz="1600" i="1" kern="100" dirty="0">
              <a:solidFill>
                <a:srgbClr val="538135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1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8. Podpora budování dětských skupin - </a:t>
            </a:r>
            <a:r>
              <a:rPr lang="cs-CZ" sz="1600" b="1" i="1" kern="1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Anna Machátová</a:t>
            </a:r>
            <a:r>
              <a:rPr lang="cs-CZ" sz="1600" i="1" kern="1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MPSV</a:t>
            </a:r>
            <a:r>
              <a:rPr lang="cs-CZ" sz="1600" i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      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9. Kolektivní systém Nevajgluj – úhrada nákladů pro obce - </a:t>
            </a:r>
            <a:r>
              <a:rPr lang="cs-CZ" sz="1600" b="1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Martina Vrbová, </a:t>
            </a:r>
            <a:r>
              <a:rPr lang="cs-CZ" sz="1600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NEVAJGLUJ, a.s.​</a:t>
            </a: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10. Klimatická změna - ohrožení nebo příležitost? - </a:t>
            </a:r>
            <a:r>
              <a:rPr lang="cs-CZ" sz="1600" b="1" i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Dana Kratochvílová,</a:t>
            </a:r>
            <a:r>
              <a:rPr lang="cs-CZ" sz="1600" i="1" kern="0" dirty="0"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 projekty vzdělávání SMS ČR</a:t>
            </a:r>
            <a:r>
              <a:rPr lang="cs-CZ" sz="1600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   </a:t>
            </a:r>
            <a:endParaRPr lang="cs-CZ" sz="1600" i="1" dirty="0">
              <a:solidFill>
                <a:srgbClr val="538135"/>
              </a:solidFill>
              <a:latin typeface="+mj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ts val="2000"/>
              </a:lnSpc>
              <a:spcBef>
                <a:spcPts val="600"/>
              </a:spcBef>
            </a:pPr>
            <a:r>
              <a:rPr lang="cs-CZ" sz="1600" b="1" kern="100" dirty="0">
                <a:solidFill>
                  <a:srgbClr val="538135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11. Představení SMS-služeb - </a:t>
            </a:r>
            <a:r>
              <a:rPr lang="cs-CZ" sz="1600" b="1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Jitka Hanáková</a:t>
            </a:r>
            <a:r>
              <a:rPr lang="cs-CZ" sz="1600" i="1" kern="0" dirty="0">
                <a:solidFill>
                  <a:srgbClr val="538135"/>
                </a:solidFill>
                <a:effectLst/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, SMS-služby</a:t>
            </a:r>
            <a:endParaRPr lang="cs-CZ" sz="16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39011DBF-8006-4F77-B641-0C893914FD62}"/>
              </a:ext>
            </a:extLst>
          </p:cNvPr>
          <p:cNvSpPr txBox="1">
            <a:spLocks/>
          </p:cNvSpPr>
          <p:nvPr/>
        </p:nvSpPr>
        <p:spPr>
          <a:xfrm>
            <a:off x="2269658" y="1285867"/>
            <a:ext cx="75295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 záštitou 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náměstkyně hejtmana Kraje Vysočina Hany Hajnové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53EFD03-F5FC-4297-98D8-7CB3F6306F77}"/>
              </a:ext>
            </a:extLst>
          </p:cNvPr>
          <p:cNvCxnSpPr>
            <a:cxnSpLocks/>
          </p:cNvCxnSpPr>
          <p:nvPr/>
        </p:nvCxnSpPr>
        <p:spPr>
          <a:xfrm>
            <a:off x="2316873" y="1285867"/>
            <a:ext cx="866104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ázek 13">
            <a:extLst>
              <a:ext uri="{FF2B5EF4-FFF2-40B4-BE49-F238E27FC236}">
                <a16:creationId xmlns:a16="http://schemas.microsoft.com/office/drawing/2014/main" id="{4E025FB2-CF9E-48DA-BABE-3081CAD0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86" y="171171"/>
            <a:ext cx="2008526" cy="1063049"/>
          </a:xfrm>
          <a:prstGeom prst="rect">
            <a:avLst/>
          </a:prstGeom>
        </p:spPr>
      </p:pic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287A6864-8449-4E89-A834-7CA5C48C1F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000" smtClean="0"/>
              <a:t>2</a:t>
            </a:fld>
            <a:endParaRPr lang="cs-CZ" sz="1000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B4ACFAC8-11A7-EA20-6FA6-B5D5FB5AD4F9}"/>
              </a:ext>
            </a:extLst>
          </p:cNvPr>
          <p:cNvSpPr txBox="1">
            <a:spLocks/>
          </p:cNvSpPr>
          <p:nvPr/>
        </p:nvSpPr>
        <p:spPr>
          <a:xfrm>
            <a:off x="6257579" y="0"/>
            <a:ext cx="6272509" cy="49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1600" i="0" u="sng" strike="noStrike" cap="none" dirty="0">
                <a:latin typeface="Calibri"/>
                <a:ea typeface="Calibri"/>
                <a:cs typeface="Calibri"/>
                <a:sym typeface="Calibri"/>
              </a:rPr>
              <a:t>KRAJSKÉ SHROMÁŽDĚNÍ </a:t>
            </a:r>
            <a:r>
              <a:rPr lang="cs-CZ" sz="1600" u="sng" dirty="0">
                <a:solidFill>
                  <a:srgbClr val="666633"/>
                </a:solidFill>
                <a:latin typeface="Calibri"/>
                <a:ea typeface="Calibri"/>
                <a:cs typeface="Calibri"/>
                <a:sym typeface="Calibri"/>
              </a:rPr>
              <a:t>SMS ČR V KRAJI VYSOČINA</a:t>
            </a:r>
            <a:r>
              <a:rPr lang="cs-CZ" sz="1600" u="sng" dirty="0">
                <a:latin typeface="Calibri"/>
                <a:ea typeface="Calibri"/>
                <a:cs typeface="Calibri"/>
                <a:sym typeface="Calibri"/>
              </a:rPr>
              <a:t> Jihlava 27. 5.2024</a:t>
            </a:r>
            <a:endParaRPr lang="cs-CZ" sz="1600" u="sng" dirty="0">
              <a:solidFill>
                <a:srgbClr val="6666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0094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9F1710-9EDC-442D-AD2A-A44876530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658" y="684879"/>
            <a:ext cx="9321708" cy="614362"/>
          </a:xfrm>
        </p:spPr>
        <p:txBody>
          <a:bodyPr>
            <a:noAutofit/>
          </a:bodyPr>
          <a:lstStyle/>
          <a:p>
            <a:r>
              <a:rPr lang="cs-CZ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KRAJSKÉ SHROMÁŽDĚNÍ SMS ČR V KRAJI VYSOČINA</a:t>
            </a:r>
            <a:endParaRPr lang="cs-CZ" sz="3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F3F8DE8-95F0-4ACC-A249-8805E5578007}"/>
              </a:ext>
            </a:extLst>
          </p:cNvPr>
          <p:cNvSpPr txBox="1"/>
          <p:nvPr/>
        </p:nvSpPr>
        <p:spPr>
          <a:xfrm>
            <a:off x="291548" y="1789133"/>
            <a:ext cx="2275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666633"/>
                </a:solidFill>
              </a:rPr>
              <a:t>PROGRAM  II.</a:t>
            </a:r>
            <a:endParaRPr lang="cs-CZ" sz="2000" b="1" dirty="0">
              <a:solidFill>
                <a:srgbClr val="666633"/>
              </a:solidFill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A1497EA-817B-4E14-8BC8-2F967C24E819}"/>
              </a:ext>
            </a:extLst>
          </p:cNvPr>
          <p:cNvSpPr txBox="1"/>
          <p:nvPr/>
        </p:nvSpPr>
        <p:spPr>
          <a:xfrm>
            <a:off x="709636" y="2348095"/>
            <a:ext cx="11150267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1" kern="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13:00   Kulatý stůl Kraj Vysočina - Veřejná spolupráce pro udržitelné regiony</a:t>
            </a:r>
            <a:r>
              <a:rPr lang="cs-CZ" sz="1800" kern="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  </a:t>
            </a:r>
            <a:endParaRPr lang="cs-CZ" sz="1800" kern="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cs-CZ" sz="1800" i="1" kern="0" dirty="0">
                <a:effectLst/>
                <a:latin typeface="+mn-lt"/>
                <a:ea typeface="Times New Roman" panose="02020603050405020304" pitchFamily="18" charset="0"/>
                <a:cs typeface="Calibri" panose="020F0502020204030204" pitchFamily="34" charset="0"/>
              </a:rPr>
              <a:t>          </a:t>
            </a:r>
            <a:r>
              <a:rPr lang="cs-CZ" sz="1600" b="1" i="0" u="none" strike="noStrike" baseline="0" dirty="0">
                <a:solidFill>
                  <a:srgbClr val="669900"/>
                </a:solidFill>
                <a:latin typeface="+mn-lt"/>
              </a:rPr>
              <a:t>Možnosti financování opatření v krajině OPŽP </a:t>
            </a:r>
            <a:endParaRPr lang="cs-CZ" sz="1600" dirty="0">
              <a:solidFill>
                <a:srgbClr val="669900"/>
              </a:solidFill>
              <a:latin typeface="+mn-lt"/>
            </a:endParaRPr>
          </a:p>
          <a:p>
            <a:pPr indent="633413" defTabSz="633413"/>
            <a:r>
              <a:rPr lang="cs-CZ" sz="1600" b="0" i="1" u="none" strike="noStrike" baseline="0" dirty="0">
                <a:solidFill>
                  <a:srgbClr val="669900"/>
                </a:solidFill>
                <a:latin typeface="+mn-lt"/>
              </a:rPr>
              <a:t>Ing. Zuzana Janská, vedoucí Oddělení IV, Odbor ochrany přírody, Státní fond životního </a:t>
            </a:r>
            <a:endParaRPr lang="cs-CZ" sz="1600" b="1" i="1" dirty="0">
              <a:solidFill>
                <a:srgbClr val="6699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33413">
              <a:spcBef>
                <a:spcPts val="600"/>
              </a:spcBef>
            </a:pPr>
            <a:r>
              <a:rPr lang="cs-CZ" sz="1600" b="1" i="0" u="none" strike="noStrike" baseline="0" dirty="0">
                <a:solidFill>
                  <a:srgbClr val="000000"/>
                </a:solidFill>
                <a:latin typeface="+mn-lt"/>
              </a:rPr>
              <a:t>LIFE WILL Voda v půdě – participativní plánování opatření v krajině </a:t>
            </a:r>
            <a:endParaRPr lang="cs-CZ" sz="16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marL="633413"/>
            <a:r>
              <a:rPr lang="cs-CZ" sz="1600" b="0" i="1" u="none" strike="noStrike" baseline="0" dirty="0">
                <a:solidFill>
                  <a:srgbClr val="000000"/>
                </a:solidFill>
                <a:latin typeface="+mn-lt"/>
              </a:rPr>
              <a:t>Ing. Marian Moudřík, manažer SMS ČR </a:t>
            </a:r>
            <a:endParaRPr lang="cs-CZ" sz="1600" b="1" i="1" kern="100" dirty="0">
              <a:solidFill>
                <a:srgbClr val="669900"/>
              </a:solidFill>
              <a:effectLst/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33413">
              <a:spcBef>
                <a:spcPts val="600"/>
              </a:spcBef>
            </a:pPr>
            <a:r>
              <a:rPr lang="cs-CZ" sz="1600" b="1" i="0" u="none" strike="noStrike" baseline="0" dirty="0">
                <a:solidFill>
                  <a:srgbClr val="669900"/>
                </a:solidFill>
                <a:latin typeface="+mn-lt"/>
              </a:rPr>
              <a:t>Představení vzájemné spolupráce v rámci Norských fondů, studie Příležitosti Česko-Norské spolupráce, </a:t>
            </a:r>
            <a:r>
              <a:rPr lang="cs-CZ" sz="1600" b="0" i="1" u="none" strike="noStrike" baseline="0" dirty="0">
                <a:solidFill>
                  <a:srgbClr val="669900"/>
                </a:solidFill>
                <a:latin typeface="+mn-lt"/>
              </a:rPr>
              <a:t>Mgr. Jana Přecechtělová, výkonná ředitelka SMS ČR </a:t>
            </a:r>
            <a:endParaRPr lang="cs-CZ" sz="1600" b="1" i="1" kern="100" dirty="0">
              <a:solidFill>
                <a:srgbClr val="6699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28650">
              <a:spcBef>
                <a:spcPts val="600"/>
              </a:spcBef>
            </a:pPr>
            <a:r>
              <a:rPr lang="cs-CZ" sz="1600" b="1" i="0" u="none" strike="noStrike" baseline="0" dirty="0">
                <a:solidFill>
                  <a:srgbClr val="000000"/>
                </a:solidFill>
                <a:latin typeface="+mn-lt"/>
              </a:rPr>
              <a:t>Výstupy PS Životní prostředí ze společného jednání s norskými kolegy a studijního výjezdu KS </a:t>
            </a:r>
            <a:endParaRPr lang="cs-CZ" sz="1600" b="0" i="0" u="none" strike="noStrike" baseline="0" dirty="0">
              <a:solidFill>
                <a:srgbClr val="000000"/>
              </a:solidFill>
              <a:latin typeface="+mn-lt"/>
            </a:endParaRP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cs-CZ" sz="1600" i="0" u="none" strike="noStrike" baseline="0" dirty="0">
                <a:solidFill>
                  <a:schemeClr val="tx1"/>
                </a:solidFill>
                <a:latin typeface="+mn-lt"/>
              </a:rPr>
              <a:t>Problémy s obnovou a revitalizací krajiny na venkově 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cs-CZ" sz="1600" i="0" u="none" strike="noStrike" baseline="0" dirty="0">
                <a:solidFill>
                  <a:schemeClr val="tx1"/>
                </a:solidFill>
                <a:latin typeface="+mn-lt"/>
              </a:rPr>
              <a:t>Příprava chytrých a klimaticky šetrných lokalit pro výstavbu </a:t>
            </a:r>
          </a:p>
          <a:p>
            <a:pPr marL="914400" indent="-285750">
              <a:buFont typeface="Arial" panose="020B0604020202020204" pitchFamily="34" charset="0"/>
              <a:buChar char="•"/>
            </a:pPr>
            <a:r>
              <a:rPr lang="cs-CZ" sz="1600" i="0" u="none" strike="noStrike" baseline="0" dirty="0">
                <a:solidFill>
                  <a:schemeClr val="tx1"/>
                </a:solidFill>
                <a:latin typeface="+mn-lt"/>
              </a:rPr>
              <a:t>Zelený územní plán </a:t>
            </a:r>
          </a:p>
          <a:p>
            <a:pPr marL="628650"/>
            <a:r>
              <a:rPr lang="cs-CZ" sz="1600" b="0" i="1" u="none" strike="noStrike" baseline="0" dirty="0">
                <a:solidFill>
                  <a:srgbClr val="000000"/>
                </a:solidFill>
                <a:latin typeface="+mn-lt"/>
              </a:rPr>
              <a:t>Mgr. Jana Přecechtělová, výkonná ředitelka SMS ČR </a:t>
            </a:r>
          </a:p>
          <a:p>
            <a:pPr marL="628650">
              <a:spcBef>
                <a:spcPts val="600"/>
              </a:spcBef>
            </a:pPr>
            <a:r>
              <a:rPr lang="cs-CZ" sz="1600" b="1" i="0" u="none" strike="noStrike" baseline="0" dirty="0">
                <a:solidFill>
                  <a:srgbClr val="669900"/>
                </a:solidFill>
                <a:latin typeface="+mn-lt"/>
              </a:rPr>
              <a:t>Moderovaná diskuse, </a:t>
            </a:r>
            <a:r>
              <a:rPr lang="cs-CZ" sz="1600" b="0" i="1" u="none" strike="noStrike" baseline="0" dirty="0">
                <a:solidFill>
                  <a:srgbClr val="669900"/>
                </a:solidFill>
                <a:latin typeface="+mn-lt"/>
              </a:rPr>
              <a:t>Mgr. Jana Přecechtělová, výkonná ředitelka SMS ČR </a:t>
            </a:r>
            <a:endParaRPr lang="cs-CZ" sz="1800" b="1" i="1" kern="100" dirty="0">
              <a:solidFill>
                <a:srgbClr val="6699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39011DBF-8006-4F77-B641-0C893914FD62}"/>
              </a:ext>
            </a:extLst>
          </p:cNvPr>
          <p:cNvSpPr txBox="1">
            <a:spLocks/>
          </p:cNvSpPr>
          <p:nvPr/>
        </p:nvSpPr>
        <p:spPr>
          <a:xfrm>
            <a:off x="2269658" y="1285867"/>
            <a:ext cx="75295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 záštitou </a:t>
            </a:r>
            <a:r>
              <a:rPr lang="cs-CZ" sz="1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náměstkyně hejtmana Kraje Vysočina Hany Hajnové</a:t>
            </a:r>
            <a:endParaRPr lang="cs-CZ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Přímá spojnice 10">
            <a:extLst>
              <a:ext uri="{FF2B5EF4-FFF2-40B4-BE49-F238E27FC236}">
                <a16:creationId xmlns:a16="http://schemas.microsoft.com/office/drawing/2014/main" id="{853EFD03-F5FC-4297-98D8-7CB3F6306F77}"/>
              </a:ext>
            </a:extLst>
          </p:cNvPr>
          <p:cNvCxnSpPr>
            <a:cxnSpLocks/>
          </p:cNvCxnSpPr>
          <p:nvPr/>
        </p:nvCxnSpPr>
        <p:spPr>
          <a:xfrm>
            <a:off x="2316873" y="1285867"/>
            <a:ext cx="866104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Obrázek 13">
            <a:extLst>
              <a:ext uri="{FF2B5EF4-FFF2-40B4-BE49-F238E27FC236}">
                <a16:creationId xmlns:a16="http://schemas.microsoft.com/office/drawing/2014/main" id="{4E025FB2-CF9E-48DA-BABE-3081CAD0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86" y="171171"/>
            <a:ext cx="2008526" cy="1063049"/>
          </a:xfrm>
          <a:prstGeom prst="rect">
            <a:avLst/>
          </a:prstGeom>
        </p:spPr>
      </p:pic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287A6864-8449-4E89-A834-7CA5C48C1F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000" smtClean="0"/>
              <a:t>3</a:t>
            </a:fld>
            <a:endParaRPr lang="cs-CZ" sz="1000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39CBCD23-8D36-00E5-7ECB-D4E587EE6226}"/>
              </a:ext>
            </a:extLst>
          </p:cNvPr>
          <p:cNvSpPr txBox="1">
            <a:spLocks/>
          </p:cNvSpPr>
          <p:nvPr/>
        </p:nvSpPr>
        <p:spPr>
          <a:xfrm>
            <a:off x="6257579" y="0"/>
            <a:ext cx="6272509" cy="49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1600" i="0" u="sng" strike="noStrike" cap="none" dirty="0">
                <a:latin typeface="Calibri"/>
                <a:ea typeface="Calibri"/>
                <a:cs typeface="Calibri"/>
                <a:sym typeface="Calibri"/>
              </a:rPr>
              <a:t>KRAJSKÉ SHROMÁŽDĚNÍ </a:t>
            </a:r>
            <a:r>
              <a:rPr lang="cs-CZ" sz="1600" u="sng" dirty="0">
                <a:solidFill>
                  <a:srgbClr val="666633"/>
                </a:solidFill>
                <a:latin typeface="Calibri"/>
                <a:ea typeface="Calibri"/>
                <a:cs typeface="Calibri"/>
                <a:sym typeface="Calibri"/>
              </a:rPr>
              <a:t>SMS ČR V KRAJI VYSOČINA</a:t>
            </a:r>
            <a:r>
              <a:rPr lang="cs-CZ" sz="1600" u="sng" dirty="0">
                <a:latin typeface="Calibri"/>
                <a:ea typeface="Calibri"/>
                <a:cs typeface="Calibri"/>
                <a:sym typeface="Calibri"/>
              </a:rPr>
              <a:t> Jihlava 27. 5.2024</a:t>
            </a:r>
            <a:endParaRPr lang="cs-CZ" sz="1600" u="sng" dirty="0">
              <a:solidFill>
                <a:srgbClr val="6666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974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44750EF-9268-4570-9829-11E862DA1B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900" smtClean="0"/>
              <a:t>4</a:t>
            </a:fld>
            <a:endParaRPr lang="cs-CZ" sz="900" dirty="0"/>
          </a:p>
        </p:txBody>
      </p:sp>
      <p:sp>
        <p:nvSpPr>
          <p:cNvPr id="3" name="Nadpis 1">
            <a:extLst>
              <a:ext uri="{FF2B5EF4-FFF2-40B4-BE49-F238E27FC236}">
                <a16:creationId xmlns:a16="http://schemas.microsoft.com/office/drawing/2014/main" id="{98C1C711-3CC7-E9BA-6D7D-4329C36D1877}"/>
              </a:ext>
            </a:extLst>
          </p:cNvPr>
          <p:cNvSpPr txBox="1">
            <a:spLocks/>
          </p:cNvSpPr>
          <p:nvPr/>
        </p:nvSpPr>
        <p:spPr>
          <a:xfrm>
            <a:off x="6400799" y="-6816"/>
            <a:ext cx="6113749" cy="49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1600" i="0" u="sng" strike="noStrike" cap="none" dirty="0">
                <a:latin typeface="Calibri"/>
                <a:ea typeface="Calibri"/>
                <a:cs typeface="Calibri"/>
                <a:sym typeface="Calibri"/>
              </a:rPr>
              <a:t>KRAJSKÉ SHROMÁŽDĚNÍ </a:t>
            </a:r>
            <a:r>
              <a:rPr lang="cs-CZ" sz="1600" u="sng" dirty="0">
                <a:solidFill>
                  <a:srgbClr val="666633"/>
                </a:solidFill>
                <a:latin typeface="Calibri"/>
                <a:ea typeface="Calibri"/>
                <a:cs typeface="Calibri"/>
                <a:sym typeface="Calibri"/>
              </a:rPr>
              <a:t>SMS ČR V KRAJI VYSOČINA</a:t>
            </a:r>
            <a:r>
              <a:rPr lang="cs-CZ" sz="1600" u="sng" dirty="0">
                <a:latin typeface="Calibri"/>
                <a:ea typeface="Calibri"/>
                <a:cs typeface="Calibri"/>
                <a:sym typeface="Calibri"/>
              </a:rPr>
              <a:t> Jihlava 27. 5.2024</a:t>
            </a:r>
            <a:endParaRPr lang="cs-CZ" sz="1600" u="sng" dirty="0">
              <a:solidFill>
                <a:srgbClr val="6666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4C7AA5F-E961-9A7D-F954-F4540B339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25" y="88749"/>
            <a:ext cx="1822913" cy="96481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52ED8D6-A564-EA4D-894E-DBF35F606967}"/>
              </a:ext>
            </a:extLst>
          </p:cNvPr>
          <p:cNvSpPr txBox="1"/>
          <p:nvPr/>
        </p:nvSpPr>
        <p:spPr>
          <a:xfrm>
            <a:off x="313239" y="1178832"/>
            <a:ext cx="10941950" cy="144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cs-CZ" sz="3200" b="1" dirty="0">
              <a:solidFill>
                <a:srgbClr val="666633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cs-CZ" sz="3200" b="1" dirty="0">
              <a:solidFill>
                <a:srgbClr val="666633"/>
              </a:solidFill>
              <a:latin typeface="+mn-lt"/>
              <a:ea typeface="Times New Roman" panose="02020603050405020304" pitchFamily="18" charset="0"/>
            </a:endParaRPr>
          </a:p>
          <a:p>
            <a:pPr marL="800100" indent="-82550">
              <a:lnSpc>
                <a:spcPct val="115000"/>
              </a:lnSpc>
            </a:pPr>
            <a:endParaRPr lang="cs-CZ" sz="18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83E793A-24F5-5355-E8B2-583294627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112" y="705079"/>
            <a:ext cx="8059649" cy="473099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1190F99-880D-D87A-0C8B-C823EF3FC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239" y="4572001"/>
            <a:ext cx="6977190" cy="2032360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93ACC269-D181-C0EA-000A-707CC44F3C08}"/>
              </a:ext>
            </a:extLst>
          </p:cNvPr>
          <p:cNvSpPr txBox="1"/>
          <p:nvPr/>
        </p:nvSpPr>
        <p:spPr>
          <a:xfrm>
            <a:off x="481987" y="1268034"/>
            <a:ext cx="32086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/>
              <a:t>https://obec2030.cz/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3665C160-230B-13FE-7A30-5A8DAAC9B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325" y="1901658"/>
            <a:ext cx="3362325" cy="942975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735DB638-B610-F03F-C21E-71C625BEE3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424" y="2844633"/>
            <a:ext cx="3286125" cy="828675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A7C67DD7-5A24-F926-E856-51050876F5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50" y="3841667"/>
            <a:ext cx="2543175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10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744750EF-9268-4570-9829-11E862DA1B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900" smtClean="0"/>
              <a:t>5</a:t>
            </a:fld>
            <a:endParaRPr lang="cs-CZ" sz="9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52ED8D6-A564-EA4D-894E-DBF35F606967}"/>
              </a:ext>
            </a:extLst>
          </p:cNvPr>
          <p:cNvSpPr txBox="1"/>
          <p:nvPr/>
        </p:nvSpPr>
        <p:spPr>
          <a:xfrm>
            <a:off x="313239" y="1178832"/>
            <a:ext cx="10941950" cy="144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cs-CZ" sz="3200" b="1" dirty="0">
              <a:solidFill>
                <a:srgbClr val="666633"/>
              </a:solidFill>
              <a:effectLst/>
              <a:latin typeface="+mn-lt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cs-CZ" sz="3200" b="1" dirty="0">
              <a:solidFill>
                <a:srgbClr val="666633"/>
              </a:solidFill>
              <a:latin typeface="+mn-lt"/>
              <a:ea typeface="Times New Roman" panose="02020603050405020304" pitchFamily="18" charset="0"/>
            </a:endParaRPr>
          </a:p>
          <a:p>
            <a:pPr marL="800100" indent="-82550">
              <a:lnSpc>
                <a:spcPct val="115000"/>
              </a:lnSpc>
            </a:pPr>
            <a:endParaRPr lang="cs-CZ" sz="1800" dirty="0">
              <a:solidFill>
                <a:schemeClr val="tx1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50F47E4D-DDB1-80B8-719B-1AC89509F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61" y="0"/>
            <a:ext cx="97096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466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4E025FB2-CF9E-48DA-BABE-3081CAD0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86" y="171171"/>
            <a:ext cx="2008526" cy="1063049"/>
          </a:xfrm>
          <a:prstGeom prst="rect">
            <a:avLst/>
          </a:prstGeom>
        </p:spPr>
      </p:pic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287A6864-8449-4E89-A834-7CA5C48C1F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000" smtClean="0"/>
              <a:t>6</a:t>
            </a:fld>
            <a:endParaRPr lang="cs-CZ" sz="1000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39CBCD23-8D36-00E5-7ECB-D4E587EE6226}"/>
              </a:ext>
            </a:extLst>
          </p:cNvPr>
          <p:cNvSpPr txBox="1">
            <a:spLocks/>
          </p:cNvSpPr>
          <p:nvPr/>
        </p:nvSpPr>
        <p:spPr>
          <a:xfrm>
            <a:off x="6257579" y="0"/>
            <a:ext cx="6272509" cy="49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1600" i="0" u="sng" strike="noStrike" cap="none" dirty="0">
                <a:latin typeface="Calibri"/>
                <a:ea typeface="Calibri"/>
                <a:cs typeface="Calibri"/>
                <a:sym typeface="Calibri"/>
              </a:rPr>
              <a:t>KRAJSKÉ SHROMÁŽDĚNÍ </a:t>
            </a:r>
            <a:r>
              <a:rPr lang="cs-CZ" sz="1600" u="sng" dirty="0">
                <a:solidFill>
                  <a:srgbClr val="666633"/>
                </a:solidFill>
                <a:latin typeface="Calibri"/>
                <a:ea typeface="Calibri"/>
                <a:cs typeface="Calibri"/>
                <a:sym typeface="Calibri"/>
              </a:rPr>
              <a:t>SMS ČR V KRAJI VYSOČINA</a:t>
            </a:r>
            <a:r>
              <a:rPr lang="cs-CZ" sz="1600" u="sng" dirty="0">
                <a:latin typeface="Calibri"/>
                <a:ea typeface="Calibri"/>
                <a:cs typeface="Calibri"/>
                <a:sym typeface="Calibri"/>
              </a:rPr>
              <a:t> Jihlava 27. 5.2024</a:t>
            </a:r>
            <a:endParaRPr lang="cs-CZ" sz="1600" u="sng" dirty="0">
              <a:solidFill>
                <a:srgbClr val="6666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A6A4CF5D-33DD-7103-35B5-6A0740039B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6362" y="579617"/>
            <a:ext cx="9439275" cy="618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41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4E025FB2-CF9E-48DA-BABE-3081CAD01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86" y="171171"/>
            <a:ext cx="2008526" cy="1063049"/>
          </a:xfrm>
          <a:prstGeom prst="rect">
            <a:avLst/>
          </a:prstGeom>
        </p:spPr>
      </p:pic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287A6864-8449-4E89-A834-7CA5C48C1F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000" smtClean="0"/>
              <a:t>7</a:t>
            </a:fld>
            <a:endParaRPr lang="cs-CZ" sz="1000" dirty="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39CBCD23-8D36-00E5-7ECB-D4E587EE6226}"/>
              </a:ext>
            </a:extLst>
          </p:cNvPr>
          <p:cNvSpPr txBox="1">
            <a:spLocks/>
          </p:cNvSpPr>
          <p:nvPr/>
        </p:nvSpPr>
        <p:spPr>
          <a:xfrm>
            <a:off x="6257579" y="0"/>
            <a:ext cx="6272509" cy="49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1600" i="0" u="sng" strike="noStrike" cap="none" dirty="0">
                <a:latin typeface="Calibri"/>
                <a:ea typeface="Calibri"/>
                <a:cs typeface="Calibri"/>
                <a:sym typeface="Calibri"/>
              </a:rPr>
              <a:t>KRAJSKÉ SHROMÁŽDĚNÍ </a:t>
            </a:r>
            <a:r>
              <a:rPr lang="cs-CZ" sz="1600" u="sng" dirty="0">
                <a:solidFill>
                  <a:srgbClr val="666633"/>
                </a:solidFill>
                <a:latin typeface="Calibri"/>
                <a:ea typeface="Calibri"/>
                <a:cs typeface="Calibri"/>
                <a:sym typeface="Calibri"/>
              </a:rPr>
              <a:t>SMS ČR V KRAJI VYSOČINA</a:t>
            </a:r>
            <a:r>
              <a:rPr lang="cs-CZ" sz="1600" u="sng" dirty="0">
                <a:latin typeface="Calibri"/>
                <a:ea typeface="Calibri"/>
                <a:cs typeface="Calibri"/>
                <a:sym typeface="Calibri"/>
              </a:rPr>
              <a:t> Jihlava 27. 5.2024</a:t>
            </a:r>
            <a:endParaRPr lang="cs-CZ" sz="1600" u="sng" dirty="0">
              <a:solidFill>
                <a:srgbClr val="6666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A3603BB-AA1D-49AC-E0ED-F1E203935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398" y="614362"/>
            <a:ext cx="7534275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00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40B74083-8629-4BDE-AB57-904D67F12475}"/>
              </a:ext>
            </a:extLst>
          </p:cNvPr>
          <p:cNvCxnSpPr>
            <a:cxnSpLocks/>
          </p:cNvCxnSpPr>
          <p:nvPr/>
        </p:nvCxnSpPr>
        <p:spPr>
          <a:xfrm>
            <a:off x="932898" y="2356494"/>
            <a:ext cx="565363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ovéPole 6">
            <a:extLst>
              <a:ext uri="{FF2B5EF4-FFF2-40B4-BE49-F238E27FC236}">
                <a16:creationId xmlns:a16="http://schemas.microsoft.com/office/drawing/2014/main" id="{FF499257-3400-4668-8193-D0B5CB67C61D}"/>
              </a:ext>
            </a:extLst>
          </p:cNvPr>
          <p:cNvSpPr txBox="1"/>
          <p:nvPr/>
        </p:nvSpPr>
        <p:spPr>
          <a:xfrm>
            <a:off x="832248" y="1241890"/>
            <a:ext cx="7225902" cy="1107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3200" b="1" dirty="0">
                <a:solidFill>
                  <a:srgbClr val="385623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SDRUŽENÍ MÍSTNÍCH SAMOSPRÁV ČESKÉ REPUBLIKY z.s.</a:t>
            </a:r>
            <a:endParaRPr lang="cs-CZ" sz="3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FC0A0EE-8FB2-4468-82EC-BE4C9457EA5B}"/>
              </a:ext>
            </a:extLst>
          </p:cNvPr>
          <p:cNvSpPr txBox="1"/>
          <p:nvPr/>
        </p:nvSpPr>
        <p:spPr>
          <a:xfrm>
            <a:off x="832248" y="2806062"/>
            <a:ext cx="5263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tx1"/>
                </a:solidFill>
              </a:rPr>
              <a:t>Děkujeme za účast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8BB24711-763C-44D2-AAE4-EF32CD7A321C}"/>
              </a:ext>
            </a:extLst>
          </p:cNvPr>
          <p:cNvSpPr txBox="1"/>
          <p:nvPr/>
        </p:nvSpPr>
        <p:spPr>
          <a:xfrm>
            <a:off x="5443339" y="3587986"/>
            <a:ext cx="6426197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385623"/>
                </a:solidFill>
                <a:effectLst>
                  <a:outerShdw blurRad="60007" dist="200025" dir="15000000" sy="30000" kx="-1800000" algn="bl">
                    <a:srgbClr val="000000">
                      <a:alpha val="32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www.smscr.cz</a:t>
            </a:r>
          </a:p>
          <a:p>
            <a:pPr>
              <a:spcBef>
                <a:spcPts val="600"/>
              </a:spcBef>
            </a:pPr>
            <a:r>
              <a:rPr lang="cs-CZ" sz="20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Ing. Marcela Syrová</a:t>
            </a:r>
            <a:r>
              <a:rPr lang="cs-CZ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manažerka pro Kraj Vysočina</a:t>
            </a:r>
          </a:p>
          <a:p>
            <a:r>
              <a:rPr lang="cs-CZ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mobil:</a:t>
            </a:r>
            <a:r>
              <a:rPr lang="cs-CZ" sz="20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+420 731 679 333</a:t>
            </a:r>
          </a:p>
          <a:p>
            <a:r>
              <a:rPr lang="cs-CZ" sz="20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email:</a:t>
            </a:r>
            <a:r>
              <a:rPr lang="cs-CZ" sz="20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syrova</a:t>
            </a:r>
            <a:r>
              <a:rPr lang="cs-CZ" sz="2000" b="1" dirty="0"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@</a:t>
            </a:r>
            <a:r>
              <a:rPr lang="cs-CZ" sz="2000" b="1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smscr.cz</a:t>
            </a:r>
            <a:endParaRPr lang="cs-CZ" sz="20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cs-CZ" sz="1800" b="1" dirty="0">
                <a:solidFill>
                  <a:srgbClr val="666633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SDRUŽENÍ MÍSTNÍCH SAMOSPRÁV ČR</a:t>
            </a:r>
          </a:p>
          <a:p>
            <a:r>
              <a:rPr lang="cs-CZ" sz="1800" b="1" dirty="0">
                <a:solidFill>
                  <a:srgbClr val="666633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hlavní kancelář: Nábřeží 599, 760 01 Zlín – Prštné</a:t>
            </a:r>
          </a:p>
          <a:p>
            <a:r>
              <a:rPr lang="cs-CZ" sz="1800" b="1" dirty="0">
                <a:solidFill>
                  <a:srgbClr val="666633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regionální kancelář: Národní 41, 110 00 Praha 1</a:t>
            </a:r>
          </a:p>
          <a:p>
            <a:r>
              <a:rPr lang="cs-CZ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cs-CZ" sz="4000" b="1" dirty="0">
              <a:solidFill>
                <a:schemeClr val="tx1"/>
              </a:solidFill>
            </a:endParaRPr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74436842-49F0-4095-A53E-0A4DBE802E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050" smtClean="0"/>
              <a:t>8</a:t>
            </a:fld>
            <a:endParaRPr lang="cs-CZ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E41AA15-F11C-20EB-689D-36768FB29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328" y="3576637"/>
            <a:ext cx="2800350" cy="2962275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F5F4146A-3E2F-B989-05D6-A209504C6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25" y="88749"/>
            <a:ext cx="1822913" cy="96481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14B6D2E-8AE4-7778-ED20-F8D6B8CE728D}"/>
              </a:ext>
            </a:extLst>
          </p:cNvPr>
          <p:cNvSpPr txBox="1">
            <a:spLocks/>
          </p:cNvSpPr>
          <p:nvPr/>
        </p:nvSpPr>
        <p:spPr>
          <a:xfrm>
            <a:off x="6257579" y="0"/>
            <a:ext cx="6272509" cy="490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4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cs-CZ" sz="1600" i="0" u="sng" strike="noStrike" cap="none" dirty="0">
                <a:latin typeface="Calibri"/>
                <a:ea typeface="Calibri"/>
                <a:cs typeface="Calibri"/>
                <a:sym typeface="Calibri"/>
              </a:rPr>
              <a:t>KRAJSKÉ SHROMÁŽDĚNÍ </a:t>
            </a:r>
            <a:r>
              <a:rPr lang="cs-CZ" sz="1600" u="sng" dirty="0">
                <a:solidFill>
                  <a:srgbClr val="666633"/>
                </a:solidFill>
                <a:latin typeface="Calibri"/>
                <a:ea typeface="Calibri"/>
                <a:cs typeface="Calibri"/>
                <a:sym typeface="Calibri"/>
              </a:rPr>
              <a:t>SMS ČR V KRAJI VYSOČINA</a:t>
            </a:r>
            <a:r>
              <a:rPr lang="cs-CZ" sz="1600" u="sng" dirty="0">
                <a:latin typeface="Calibri"/>
                <a:ea typeface="Calibri"/>
                <a:cs typeface="Calibri"/>
                <a:sym typeface="Calibri"/>
              </a:rPr>
              <a:t> Jihlava 27. 5.2024</a:t>
            </a:r>
            <a:endParaRPr lang="cs-CZ" sz="1600" u="sng" dirty="0">
              <a:solidFill>
                <a:srgbClr val="6666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6324622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505</Words>
  <Application>Microsoft Office PowerPoint</Application>
  <PresentationFormat>Širokoúhlá obrazovka</PresentationFormat>
  <Paragraphs>60</Paragraphs>
  <Slides>8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4" baseType="lpstr">
      <vt:lpstr>Times New Roman</vt:lpstr>
      <vt:lpstr>Calibri</vt:lpstr>
      <vt:lpstr>Open Sans</vt:lpstr>
      <vt:lpstr>Lustria</vt:lpstr>
      <vt:lpstr>Arial</vt:lpstr>
      <vt:lpstr>ChronicleVTI</vt:lpstr>
      <vt:lpstr>Prezentace aplikace PowerPoint</vt:lpstr>
      <vt:lpstr>KRAJSKÉ SHROMÁŽDĚNÍ SMS ČR V KRAJI VYSOČINA</vt:lpstr>
      <vt:lpstr>KRAJSKÉ SHROMÁŽDĚNÍ SMS ČR V KRAJI VYSOČINA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2024-05-28T09:53:51Z</dcterms:created>
  <dcterms:modified xsi:type="dcterms:W3CDTF">2024-05-28T10:09:22Z</dcterms:modified>
</cp:coreProperties>
</file>