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4"/>
  </p:sldMasterIdLst>
  <p:notesMasterIdLst>
    <p:notesMasterId r:id="rId39"/>
  </p:notesMasterIdLst>
  <p:sldIdLst>
    <p:sldId id="263" r:id="rId5"/>
    <p:sldId id="280" r:id="rId6"/>
    <p:sldId id="272" r:id="rId7"/>
    <p:sldId id="271" r:id="rId8"/>
    <p:sldId id="277" r:id="rId9"/>
    <p:sldId id="279" r:id="rId10"/>
    <p:sldId id="264" r:id="rId11"/>
    <p:sldId id="278" r:id="rId12"/>
    <p:sldId id="284" r:id="rId13"/>
    <p:sldId id="282" r:id="rId14"/>
    <p:sldId id="286" r:id="rId15"/>
    <p:sldId id="287" r:id="rId16"/>
    <p:sldId id="275" r:id="rId17"/>
    <p:sldId id="289" r:id="rId18"/>
    <p:sldId id="307" r:id="rId19"/>
    <p:sldId id="308" r:id="rId20"/>
    <p:sldId id="288" r:id="rId21"/>
    <p:sldId id="290" r:id="rId22"/>
    <p:sldId id="291" r:id="rId23"/>
    <p:sldId id="292" r:id="rId24"/>
    <p:sldId id="283" r:id="rId25"/>
    <p:sldId id="293" r:id="rId26"/>
    <p:sldId id="294" r:id="rId27"/>
    <p:sldId id="295" r:id="rId28"/>
    <p:sldId id="296" r:id="rId29"/>
    <p:sldId id="299" r:id="rId30"/>
    <p:sldId id="300" r:id="rId31"/>
    <p:sldId id="301" r:id="rId32"/>
    <p:sldId id="303" r:id="rId33"/>
    <p:sldId id="309" r:id="rId34"/>
    <p:sldId id="305" r:id="rId35"/>
    <p:sldId id="306" r:id="rId36"/>
    <p:sldId id="304" r:id="rId37"/>
    <p:sldId id="276" r:id="rId38"/>
  </p:sldIdLst>
  <p:sldSz cx="24384000" cy="13716000"/>
  <p:notesSz cx="6985000" cy="92837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A4A4D"/>
    <a:srgbClr val="D22D0F"/>
    <a:srgbClr val="A88D92"/>
    <a:srgbClr val="EDD8DB"/>
    <a:srgbClr val="E6CACF"/>
    <a:srgbClr val="5A7AA6"/>
    <a:srgbClr val="78A3DD"/>
    <a:srgbClr val="ADC9EB"/>
    <a:srgbClr val="B8DDC5"/>
    <a:srgbClr val="B471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  <a:tblStyle styleId="{5940675A-B579-460E-94D1-54222C63F5DA}" styleName="Bez stylu, mřížka tabulky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863" autoAdjust="0"/>
    <p:restoredTop sz="93883" autoAdjust="0"/>
  </p:normalViewPr>
  <p:slideViewPr>
    <p:cSldViewPr snapToGrid="0" snapToObjects="1">
      <p:cViewPr varScale="1">
        <p:scale>
          <a:sx n="34" d="100"/>
          <a:sy n="34" d="100"/>
        </p:scale>
        <p:origin x="900" y="6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400050" y="696913"/>
            <a:ext cx="6184900" cy="3479800"/>
          </a:xfrm>
          <a:prstGeom prst="rect">
            <a:avLst/>
          </a:prstGeom>
        </p:spPr>
        <p:txBody>
          <a:bodyPr lIns="92952" tIns="46477" rIns="92952" bIns="46477"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31334" y="4409757"/>
            <a:ext cx="5122333" cy="4177665"/>
          </a:xfrm>
          <a:prstGeom prst="rect">
            <a:avLst/>
          </a:prstGeom>
        </p:spPr>
        <p:txBody>
          <a:bodyPr lIns="92952" tIns="46477" rIns="92952" bIns="46477"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400050" y="696913"/>
            <a:ext cx="6184900" cy="3479800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Na léčbu 20 nejnákladnějších pacientů vynaložila VZP ČR v roce 2021 více než miliardu korun. Vysoké náklady na léčbu jsou v těchto případech z naprosté většiny (96 %) tvořeny cenou léčivých přípravků. Náklady na léčbu vůbec nejdražšího klienta VZP činily 64,7 mil. Kč, v rámci Kraje Vysočina byla nejvyšší úhrada za klienta 56,9 mil. Kč. Nejčastější nejnákladnější diagnózou je spinální svalová atrofie.</a:t>
            </a:r>
          </a:p>
          <a:p>
            <a:endParaRPr lang="cs-CZ" dirty="0"/>
          </a:p>
          <a:p>
            <a:r>
              <a:rPr lang="cs-CZ" dirty="0"/>
              <a:t>https://www.vzp.cz/o-nas/aktuality/za-lecbu-20-nejnakladnejsich-pacientu-uhradila-vzp-vloni-pres-miliardu-korun-oproti-roku-2020-dvojnasobek</a:t>
            </a:r>
          </a:p>
        </p:txBody>
      </p:sp>
    </p:spTree>
    <p:extLst>
      <p:ext uri="{BB962C8B-B14F-4D97-AF65-F5344CB8AC3E}">
        <p14:creationId xmlns:p14="http://schemas.microsoft.com/office/powerpoint/2010/main" val="22620430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245081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Praktický lékař pro dospělé je oprávněn registrovat pojištěnce nejdříve v měsíci, kdy tento dosáhl věku 14 let.</a:t>
            </a:r>
          </a:p>
        </p:txBody>
      </p:sp>
    </p:spTree>
    <p:extLst>
      <p:ext uri="{BB962C8B-B14F-4D97-AF65-F5344CB8AC3E}">
        <p14:creationId xmlns:p14="http://schemas.microsoft.com/office/powerpoint/2010/main" val="11394072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400050" y="696913"/>
            <a:ext cx="6184900" cy="3479800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Pracovní skupina se dosud sešla celkem 3x.</a:t>
            </a:r>
          </a:p>
        </p:txBody>
      </p:sp>
    </p:spTree>
    <p:extLst>
      <p:ext uri="{BB962C8B-B14F-4D97-AF65-F5344CB8AC3E}">
        <p14:creationId xmlns:p14="http://schemas.microsoft.com/office/powerpoint/2010/main" val="17689280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400050" y="696913"/>
            <a:ext cx="6184900" cy="3479800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2300" dirty="0"/>
              <a:t>Osteoporóza představuje jednu z nejčastějších metabolických chorob, její incidence a prevalence v české populaci stoupá a s nárůstem délky života bude stoupat i nadále.</a:t>
            </a:r>
          </a:p>
          <a:p>
            <a:r>
              <a:rPr lang="cs-CZ" sz="2300" dirty="0"/>
              <a:t>Dle dostupných údajů trpí v ČR osteoporózou 500 až 750 tis. obyvatel a každá druhá žena a každý pátý muž ve věku nad 50 let utrpí </a:t>
            </a:r>
            <a:r>
              <a:rPr lang="cs-CZ" sz="2300" dirty="0" err="1"/>
              <a:t>osteoporotickou</a:t>
            </a:r>
            <a:r>
              <a:rPr lang="cs-CZ" sz="2300" dirty="0"/>
              <a:t> zlomeninu.</a:t>
            </a:r>
          </a:p>
          <a:p>
            <a:r>
              <a:rPr lang="cs-CZ" sz="2300" dirty="0"/>
              <a:t>Diagnostika a terapie choroby je v ČR výrazně hůře dostupná než v ostatních zemích EU. Přitom riziko jejích komplikací, tedy </a:t>
            </a:r>
            <a:r>
              <a:rPr lang="cs-CZ" sz="2300" dirty="0" err="1"/>
              <a:t>nízkotraumatických</a:t>
            </a:r>
            <a:r>
              <a:rPr lang="cs-CZ" sz="2300" dirty="0"/>
              <a:t> fraktur je extrémně vysoké – </a:t>
            </a:r>
            <a:r>
              <a:rPr lang="cs-CZ" sz="2300" dirty="0" err="1"/>
              <a:t>life-time</a:t>
            </a:r>
            <a:r>
              <a:rPr lang="cs-CZ" sz="2300" dirty="0"/>
              <a:t> riziko ženy našeho etnika je 16 % pro frakturu proximálního femuru (mortalita v ČR přesahuje 30 %) a 16 % pro kompresivní frakturu obratlového těla.</a:t>
            </a:r>
          </a:p>
          <a:p>
            <a:r>
              <a:rPr lang="cs-CZ" sz="2300" dirty="0"/>
              <a:t>Diagnostické a terapeutické kapacity kvalifikovaných osteologických odborníků jsou v současnosti zcela nedostatečné a ani v budoucnu nemohou zásadním způsobem zvrátit tento nepříznivý stav a jeho vývoj.</a:t>
            </a:r>
          </a:p>
          <a:p>
            <a:r>
              <a:rPr lang="cs-CZ" sz="2300" dirty="0"/>
              <a:t>Vzhledem k výskytu choroby je nezbytně nutné aktivně zapojit do včasné diagnostiky a základní terapie lékaře ostatních odborností, především lékaře primární péče, tedy všeobecné praktické lékaře a ambulantní gynekology.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9938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9F4F8CC-479B-4B7A-876C-BF97BD9FB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3700" y="3419475"/>
            <a:ext cx="21031200" cy="5705475"/>
          </a:xfrm>
        </p:spPr>
        <p:txBody>
          <a:bodyPr anchor="b">
            <a:normAutofit/>
          </a:bodyPr>
          <a:lstStyle>
            <a:lvl1pPr>
              <a:defRPr sz="100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55684DE-5848-4063-9EC0-DFB6BF040A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63700" y="9178926"/>
            <a:ext cx="21031200" cy="1527868"/>
          </a:xfrm>
        </p:spPr>
        <p:txBody>
          <a:bodyPr>
            <a:normAutofit/>
          </a:bodyPr>
          <a:lstStyle>
            <a:lvl1pPr marL="0" indent="0">
              <a:buNone/>
              <a:defRPr sz="4600">
                <a:solidFill>
                  <a:srgbClr val="4A4A4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ADCF286-82BA-4A4A-83AA-61734EC6CB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9C2C7E1-D379-444F-B333-F4BDD11F3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CC711BC-1305-4DAE-B58E-DFFDBC15D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D2FB8-D681-42A5-B41E-171E85C65BB6}" type="slidenum">
              <a:rPr lang="cs-CZ" smtClean="0"/>
              <a:t>‹#›</a:t>
            </a:fld>
            <a:endParaRPr lang="cs-CZ" dirty="0"/>
          </a:p>
        </p:txBody>
      </p:sp>
      <p:pic>
        <p:nvPicPr>
          <p:cNvPr id="7" name="Obrázek" descr="Obrázek">
            <a:extLst>
              <a:ext uri="{FF2B5EF4-FFF2-40B4-BE49-F238E27FC236}">
                <a16:creationId xmlns:a16="http://schemas.microsoft.com/office/drawing/2014/main" id="{6F56ABB9-72A2-4C8D-8BDA-8C4044A6D1B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99671" y="1913705"/>
            <a:ext cx="1844348" cy="769488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Zástupný text 2">
            <a:extLst>
              <a:ext uri="{FF2B5EF4-FFF2-40B4-BE49-F238E27FC236}">
                <a16:creationId xmlns:a16="http://schemas.microsoft.com/office/drawing/2014/main" id="{0D9D9BD3-3DD6-47C7-9451-CC48D758646D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663700" y="10796793"/>
            <a:ext cx="21031200" cy="1527868"/>
          </a:xfrm>
        </p:spPr>
        <p:txBody>
          <a:bodyPr>
            <a:normAutofit/>
          </a:bodyPr>
          <a:lstStyle>
            <a:lvl1pPr marL="0" indent="0">
              <a:buNone/>
              <a:defRPr sz="2700">
                <a:solidFill>
                  <a:srgbClr val="4A4A4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16" name="Zástupný text 15">
            <a:extLst>
              <a:ext uri="{FF2B5EF4-FFF2-40B4-BE49-F238E27FC236}">
                <a16:creationId xmlns:a16="http://schemas.microsoft.com/office/drawing/2014/main" id="{5B9403C8-B026-2FD8-58E7-4D2C485A7A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0886599" y="12414660"/>
            <a:ext cx="1808301" cy="1133475"/>
          </a:xfrm>
        </p:spPr>
        <p:txBody>
          <a:bodyPr>
            <a:noAutofit/>
          </a:bodyPr>
          <a:lstStyle>
            <a:lvl1pPr marL="50800" indent="0">
              <a:lnSpc>
                <a:spcPct val="100000"/>
              </a:lnSpc>
              <a:buFontTx/>
              <a:buNone/>
              <a:defRPr sz="1400" baseline="0"/>
            </a:lvl1pPr>
            <a:lvl2pPr marL="609600" indent="0">
              <a:lnSpc>
                <a:spcPct val="100000"/>
              </a:lnSpc>
              <a:buFontTx/>
              <a:buNone/>
              <a:defRPr sz="1400" baseline="0"/>
            </a:lvl2pPr>
            <a:lvl3pPr marL="1219200" indent="0">
              <a:lnSpc>
                <a:spcPct val="100000"/>
              </a:lnSpc>
              <a:buFontTx/>
              <a:buNone/>
              <a:defRPr sz="1400" baseline="0"/>
            </a:lvl3pPr>
            <a:lvl4pPr marL="1828800" indent="0">
              <a:lnSpc>
                <a:spcPct val="100000"/>
              </a:lnSpc>
              <a:buFontTx/>
              <a:buNone/>
              <a:defRPr sz="1400" baseline="0"/>
            </a:lvl4pPr>
            <a:lvl5pPr marL="2438400" indent="0">
              <a:lnSpc>
                <a:spcPct val="100000"/>
              </a:lnSpc>
              <a:buFontTx/>
              <a:buNone/>
              <a:defRPr sz="1400" baseline="0"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99125865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4320" userDrawn="1">
          <p15:clr>
            <a:srgbClr val="FBAE40"/>
          </p15:clr>
        </p15:guide>
        <p15:guide id="2" pos="76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90DE10F-C618-4E88-B49A-03C981E17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7E1AA809-FB89-4124-914C-EAD12F29F73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0D181E87-F5EC-4C5F-A6D1-01716BEF526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06501" y="2726286"/>
            <a:ext cx="21970999" cy="9476798"/>
          </a:xfrm>
        </p:spPr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6" name="Zástupný text 15">
            <a:extLst>
              <a:ext uri="{FF2B5EF4-FFF2-40B4-BE49-F238E27FC236}">
                <a16:creationId xmlns:a16="http://schemas.microsoft.com/office/drawing/2014/main" id="{215B5DCB-A966-C305-2E36-31E35D8D6C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0886599" y="12414660"/>
            <a:ext cx="1808301" cy="1133475"/>
          </a:xfrm>
        </p:spPr>
        <p:txBody>
          <a:bodyPr>
            <a:noAutofit/>
          </a:bodyPr>
          <a:lstStyle>
            <a:lvl1pPr marL="50800" indent="0">
              <a:lnSpc>
                <a:spcPct val="100000"/>
              </a:lnSpc>
              <a:buFontTx/>
              <a:buNone/>
              <a:defRPr sz="1400" baseline="0"/>
            </a:lvl1pPr>
            <a:lvl2pPr marL="609600" indent="0">
              <a:lnSpc>
                <a:spcPct val="100000"/>
              </a:lnSpc>
              <a:buFontTx/>
              <a:buNone/>
              <a:defRPr sz="1400" baseline="0"/>
            </a:lvl2pPr>
            <a:lvl3pPr marL="1219200" indent="0">
              <a:lnSpc>
                <a:spcPct val="100000"/>
              </a:lnSpc>
              <a:buFontTx/>
              <a:buNone/>
              <a:defRPr sz="1400" baseline="0"/>
            </a:lvl3pPr>
            <a:lvl4pPr marL="1828800" indent="0">
              <a:lnSpc>
                <a:spcPct val="100000"/>
              </a:lnSpc>
              <a:buFontTx/>
              <a:buNone/>
              <a:defRPr sz="1400" baseline="0"/>
            </a:lvl4pPr>
            <a:lvl5pPr marL="2438400" indent="0">
              <a:lnSpc>
                <a:spcPct val="100000"/>
              </a:lnSpc>
              <a:buFontTx/>
              <a:buNone/>
              <a:defRPr sz="1400" baseline="0"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172128942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4320" userDrawn="1">
          <p15:clr>
            <a:srgbClr val="FBAE40"/>
          </p15:clr>
        </p15:guide>
        <p15:guide id="2" pos="76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C00ACBF-D632-4FAC-A9E6-6732826BA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E48F8D35-B720-45A5-97B1-915C1CA7A4B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2" name="Zástupný obsah 11">
            <a:extLst>
              <a:ext uri="{FF2B5EF4-FFF2-40B4-BE49-F238E27FC236}">
                <a16:creationId xmlns:a16="http://schemas.microsoft.com/office/drawing/2014/main" id="{16EBC61D-808D-474B-959F-5C6D65DAAE71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2398442" y="4431866"/>
            <a:ext cx="7231466" cy="4833465"/>
          </a:xfrm>
        </p:spPr>
        <p:txBody>
          <a:bodyPr anchor="t">
            <a:noAutofit/>
          </a:bodyPr>
          <a:lstStyle>
            <a:lvl1pPr marL="50800" indent="0">
              <a:buFont typeface="Arial" panose="020B0604020202020204" pitchFamily="34" charset="0"/>
              <a:buNone/>
              <a:defRPr sz="2800"/>
            </a:lvl1pPr>
            <a:lvl2pPr marL="609600" indent="0">
              <a:buFont typeface="Arial" panose="020B0604020202020204" pitchFamily="34" charset="0"/>
              <a:buNone/>
              <a:defRPr sz="3200"/>
            </a:lvl2pPr>
            <a:lvl3pPr marL="1219200" indent="0">
              <a:buFont typeface="Arial" panose="020B0604020202020204" pitchFamily="34" charset="0"/>
              <a:buNone/>
              <a:defRPr sz="3200"/>
            </a:lvl3pPr>
            <a:lvl4pPr marL="1828800" indent="0">
              <a:buFont typeface="Arial" panose="020B0604020202020204" pitchFamily="34" charset="0"/>
              <a:buNone/>
              <a:defRPr sz="3200"/>
            </a:lvl4pPr>
            <a:lvl5pPr marL="2438400" indent="0">
              <a:buFont typeface="Arial" panose="020B0604020202020204" pitchFamily="34" charset="0"/>
              <a:buNone/>
              <a:defRPr sz="3200"/>
            </a:lvl5pPr>
          </a:lstStyle>
          <a:p>
            <a:pPr lvl="0"/>
            <a:r>
              <a:rPr lang="cs-CZ" dirty="0"/>
              <a:t>Máme silný a nezaměnitelný vizuální styl, který můžeme využít v sociálních médiích zaměřených na vizuální stránku. V sociálních médiích bychom měli se sdělením a vizuálem pracovat kreativně. </a:t>
            </a:r>
          </a:p>
        </p:txBody>
      </p:sp>
      <p:sp>
        <p:nvSpPr>
          <p:cNvPr id="14" name="Zástupný obsah 13">
            <a:extLst>
              <a:ext uri="{FF2B5EF4-FFF2-40B4-BE49-F238E27FC236}">
                <a16:creationId xmlns:a16="http://schemas.microsoft.com/office/drawing/2014/main" id="{03816CB7-02ED-4564-8007-E5482A089CB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206500" y="4431866"/>
            <a:ext cx="5389529" cy="5170575"/>
          </a:xfrm>
        </p:spPr>
        <p:txBody>
          <a:bodyPr/>
          <a:lstStyle>
            <a:lvl1pPr marL="50800" indent="0">
              <a:buNone/>
              <a:defRPr/>
            </a:lvl1pPr>
          </a:lstStyle>
          <a:p>
            <a:pPr lvl="0"/>
            <a:endParaRPr lang="cs-CZ" dirty="0"/>
          </a:p>
        </p:txBody>
      </p:sp>
      <p:sp>
        <p:nvSpPr>
          <p:cNvPr id="15" name="Zástupný obsah 13">
            <a:extLst>
              <a:ext uri="{FF2B5EF4-FFF2-40B4-BE49-F238E27FC236}">
                <a16:creationId xmlns:a16="http://schemas.microsoft.com/office/drawing/2014/main" id="{527CE31A-FCB2-4348-A129-406F7666D1A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02471" y="4431865"/>
            <a:ext cx="5389529" cy="5170575"/>
          </a:xfrm>
        </p:spPr>
        <p:txBody>
          <a:bodyPr/>
          <a:lstStyle>
            <a:lvl1pPr marL="50800" indent="0">
              <a:buNone/>
              <a:defRPr/>
            </a:lvl1pPr>
          </a:lstStyle>
          <a:p>
            <a:pPr lvl="0"/>
            <a:endParaRPr lang="cs-CZ" dirty="0"/>
          </a:p>
        </p:txBody>
      </p:sp>
      <p:sp>
        <p:nvSpPr>
          <p:cNvPr id="5" name="Zástupný text 15">
            <a:extLst>
              <a:ext uri="{FF2B5EF4-FFF2-40B4-BE49-F238E27FC236}">
                <a16:creationId xmlns:a16="http://schemas.microsoft.com/office/drawing/2014/main" id="{1BD2FD5D-C604-A0ED-3CA4-2867FE0533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0886599" y="12414660"/>
            <a:ext cx="1808301" cy="1133475"/>
          </a:xfrm>
        </p:spPr>
        <p:txBody>
          <a:bodyPr>
            <a:noAutofit/>
          </a:bodyPr>
          <a:lstStyle>
            <a:lvl1pPr marL="50800" indent="0">
              <a:lnSpc>
                <a:spcPct val="100000"/>
              </a:lnSpc>
              <a:buFontTx/>
              <a:buNone/>
              <a:defRPr sz="1400" baseline="0"/>
            </a:lvl1pPr>
            <a:lvl2pPr marL="609600" indent="0">
              <a:lnSpc>
                <a:spcPct val="100000"/>
              </a:lnSpc>
              <a:buFontTx/>
              <a:buNone/>
              <a:defRPr sz="1400" baseline="0"/>
            </a:lvl2pPr>
            <a:lvl3pPr marL="1219200" indent="0">
              <a:lnSpc>
                <a:spcPct val="100000"/>
              </a:lnSpc>
              <a:buFontTx/>
              <a:buNone/>
              <a:defRPr sz="1400" baseline="0"/>
            </a:lvl3pPr>
            <a:lvl4pPr marL="1828800" indent="0">
              <a:lnSpc>
                <a:spcPct val="100000"/>
              </a:lnSpc>
              <a:buFontTx/>
              <a:buNone/>
              <a:defRPr sz="1400" baseline="0"/>
            </a:lvl4pPr>
            <a:lvl5pPr marL="2438400" indent="0">
              <a:lnSpc>
                <a:spcPct val="100000"/>
              </a:lnSpc>
              <a:buFontTx/>
              <a:buNone/>
              <a:defRPr sz="1400" baseline="0"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2407228377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C00ACBF-D632-4FAC-A9E6-6732826BA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E48F8D35-B720-45A5-97B1-915C1CA7A4B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4" name="Zástupný obsah 13">
            <a:extLst>
              <a:ext uri="{FF2B5EF4-FFF2-40B4-BE49-F238E27FC236}">
                <a16:creationId xmlns:a16="http://schemas.microsoft.com/office/drawing/2014/main" id="{03816CB7-02ED-4564-8007-E5482A089CB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3562096" y="4347280"/>
            <a:ext cx="5389529" cy="5170575"/>
          </a:xfrm>
        </p:spPr>
        <p:txBody>
          <a:bodyPr>
            <a:normAutofit/>
          </a:bodyPr>
          <a:lstStyle>
            <a:lvl1pPr marL="50800" indent="0">
              <a:buNone/>
              <a:defRPr sz="2800"/>
            </a:lvl1pPr>
          </a:lstStyle>
          <a:p>
            <a:pPr lvl="0"/>
            <a:endParaRPr lang="cs-CZ" dirty="0"/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B5A4CDD8-F284-4CA2-8516-39B2DA2A45B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206500" y="4198142"/>
            <a:ext cx="10092199" cy="5319713"/>
          </a:xfrm>
        </p:spPr>
        <p:txBody>
          <a:bodyPr>
            <a:normAutofit/>
          </a:bodyPr>
          <a:lstStyle>
            <a:lvl1pPr marL="508000" indent="-457200">
              <a:buFontTx/>
              <a:buBlip>
                <a:blip r:embed="rId2"/>
              </a:buBlip>
              <a:defRPr sz="2800">
                <a:latin typeface="Inter" panose="02000503000000020004" pitchFamily="2" charset="0"/>
                <a:ea typeface="Inter" panose="02000503000000020004" pitchFamily="2" charset="0"/>
              </a:defRPr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marL="50800" marR="0" lvl="0" indent="0" algn="l" defTabSz="2438338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81000"/>
              <a:buFontTx/>
              <a:buNone/>
              <a:tabLst/>
              <a:defRPr/>
            </a:pPr>
            <a:r>
              <a:rPr lang="cs-CZ" sz="2800" dirty="0">
                <a:solidFill>
                  <a:srgbClr val="4A4A4D"/>
                </a:solidFill>
                <a:latin typeface="Inter" panose="02000503000000020004" pitchFamily="2" charset="0"/>
                <a:ea typeface="Inter" panose="02000503000000020004" pitchFamily="2" charset="0"/>
                <a:sym typeface="Inter Regular"/>
              </a:rPr>
              <a:t>Text můžeme v prezentaci umístit vedle obrázku vpravo nebo vlevo.</a:t>
            </a:r>
          </a:p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6" name="Zástupný text 15">
            <a:extLst>
              <a:ext uri="{FF2B5EF4-FFF2-40B4-BE49-F238E27FC236}">
                <a16:creationId xmlns:a16="http://schemas.microsoft.com/office/drawing/2014/main" id="{9CB33EA5-7F83-0800-F6E3-EFDC2A0D21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0886599" y="12414660"/>
            <a:ext cx="1808301" cy="1133475"/>
          </a:xfrm>
        </p:spPr>
        <p:txBody>
          <a:bodyPr>
            <a:noAutofit/>
          </a:bodyPr>
          <a:lstStyle>
            <a:lvl1pPr marL="50800" indent="0">
              <a:lnSpc>
                <a:spcPct val="100000"/>
              </a:lnSpc>
              <a:buFontTx/>
              <a:buNone/>
              <a:defRPr sz="1400" baseline="0"/>
            </a:lvl1pPr>
            <a:lvl2pPr marL="609600" indent="0">
              <a:lnSpc>
                <a:spcPct val="100000"/>
              </a:lnSpc>
              <a:buFontTx/>
              <a:buNone/>
              <a:defRPr sz="1400" baseline="0"/>
            </a:lvl2pPr>
            <a:lvl3pPr marL="1219200" indent="0">
              <a:lnSpc>
                <a:spcPct val="100000"/>
              </a:lnSpc>
              <a:buFontTx/>
              <a:buNone/>
              <a:defRPr sz="1400" baseline="0"/>
            </a:lvl3pPr>
            <a:lvl4pPr marL="1828800" indent="0">
              <a:lnSpc>
                <a:spcPct val="100000"/>
              </a:lnSpc>
              <a:buFontTx/>
              <a:buNone/>
              <a:defRPr sz="1400" baseline="0"/>
            </a:lvl4pPr>
            <a:lvl5pPr marL="2438400" indent="0">
              <a:lnSpc>
                <a:spcPct val="100000"/>
              </a:lnSpc>
              <a:buFontTx/>
              <a:buNone/>
              <a:defRPr sz="1400" baseline="0"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3249044038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C00ACBF-D632-4FAC-A9E6-6732826BA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E48F8D35-B720-45A5-97B1-915C1CA7A4B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4" name="Zástupný obsah 13">
            <a:extLst>
              <a:ext uri="{FF2B5EF4-FFF2-40B4-BE49-F238E27FC236}">
                <a16:creationId xmlns:a16="http://schemas.microsoft.com/office/drawing/2014/main" id="{03816CB7-02ED-4564-8007-E5482A089CB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206500" y="4272712"/>
            <a:ext cx="5389529" cy="5170575"/>
          </a:xfrm>
        </p:spPr>
        <p:txBody>
          <a:bodyPr/>
          <a:lstStyle>
            <a:lvl1pPr marL="50800" indent="0">
              <a:buNone/>
              <a:defRPr/>
            </a:lvl1pPr>
          </a:lstStyle>
          <a:p>
            <a:pPr lvl="0"/>
            <a:endParaRPr lang="cs-CZ" dirty="0"/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B5A4CDD8-F284-4CA2-8516-39B2DA2A45B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1859152" y="4198142"/>
            <a:ext cx="10092199" cy="5319713"/>
          </a:xfrm>
        </p:spPr>
        <p:txBody>
          <a:bodyPr>
            <a:normAutofit/>
          </a:bodyPr>
          <a:lstStyle>
            <a:lvl1pPr marL="508000" indent="-457200">
              <a:buFontTx/>
              <a:buBlip>
                <a:blip r:embed="rId2"/>
              </a:buBlip>
              <a:defRPr sz="2800">
                <a:latin typeface="Inter" panose="02000503000000020004" pitchFamily="2" charset="0"/>
                <a:ea typeface="Inter" panose="02000503000000020004" pitchFamily="2" charset="0"/>
              </a:defRPr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marL="50800" marR="0" lvl="0" indent="0" algn="l" defTabSz="2438338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81000"/>
              <a:buFontTx/>
              <a:buNone/>
              <a:tabLst/>
              <a:defRPr/>
            </a:pPr>
            <a:r>
              <a:rPr lang="cs-CZ" sz="2800" dirty="0">
                <a:solidFill>
                  <a:srgbClr val="4A4A4D"/>
                </a:solidFill>
                <a:latin typeface="Inter" panose="02000503000000020004" pitchFamily="2" charset="0"/>
                <a:ea typeface="Inter" panose="02000503000000020004" pitchFamily="2" charset="0"/>
                <a:sym typeface="Inter Regular"/>
              </a:rPr>
              <a:t>Text můžeme v prezentaci umístit vedle obrázku vpravo nebo vlevo.</a:t>
            </a:r>
          </a:p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6" name="Zástupný text 15">
            <a:extLst>
              <a:ext uri="{FF2B5EF4-FFF2-40B4-BE49-F238E27FC236}">
                <a16:creationId xmlns:a16="http://schemas.microsoft.com/office/drawing/2014/main" id="{8CF51721-A42D-5B49-F44B-55C35F1D50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0886599" y="12414660"/>
            <a:ext cx="1808301" cy="1133475"/>
          </a:xfrm>
        </p:spPr>
        <p:txBody>
          <a:bodyPr>
            <a:noAutofit/>
          </a:bodyPr>
          <a:lstStyle>
            <a:lvl1pPr marL="50800" indent="0">
              <a:lnSpc>
                <a:spcPct val="100000"/>
              </a:lnSpc>
              <a:buFontTx/>
              <a:buNone/>
              <a:defRPr sz="1400" baseline="0"/>
            </a:lvl1pPr>
            <a:lvl2pPr marL="609600" indent="0">
              <a:lnSpc>
                <a:spcPct val="100000"/>
              </a:lnSpc>
              <a:buFontTx/>
              <a:buNone/>
              <a:defRPr sz="1400" baseline="0"/>
            </a:lvl2pPr>
            <a:lvl3pPr marL="1219200" indent="0">
              <a:lnSpc>
                <a:spcPct val="100000"/>
              </a:lnSpc>
              <a:buFontTx/>
              <a:buNone/>
              <a:defRPr sz="1400" baseline="0"/>
            </a:lvl3pPr>
            <a:lvl4pPr marL="1828800" indent="0">
              <a:lnSpc>
                <a:spcPct val="100000"/>
              </a:lnSpc>
              <a:buFontTx/>
              <a:buNone/>
              <a:defRPr sz="1400" baseline="0"/>
            </a:lvl4pPr>
            <a:lvl5pPr marL="2438400" indent="0">
              <a:lnSpc>
                <a:spcPct val="100000"/>
              </a:lnSpc>
              <a:buFontTx/>
              <a:buNone/>
              <a:defRPr sz="1400" baseline="0"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4096152208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F9F99CD-A4DC-462E-8165-664DCCD80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F2A753EC-7A23-4664-AB38-BAC3DBE2443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5" name="Zástupný text 15">
            <a:extLst>
              <a:ext uri="{FF2B5EF4-FFF2-40B4-BE49-F238E27FC236}">
                <a16:creationId xmlns:a16="http://schemas.microsoft.com/office/drawing/2014/main" id="{D7449A82-A32F-E8C5-A1D3-4E7DB9E038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0886599" y="12414660"/>
            <a:ext cx="1808301" cy="1133475"/>
          </a:xfrm>
        </p:spPr>
        <p:txBody>
          <a:bodyPr>
            <a:noAutofit/>
          </a:bodyPr>
          <a:lstStyle>
            <a:lvl1pPr marL="50800" indent="0">
              <a:lnSpc>
                <a:spcPct val="100000"/>
              </a:lnSpc>
              <a:buFontTx/>
              <a:buNone/>
              <a:defRPr sz="1400" baseline="0"/>
            </a:lvl1pPr>
            <a:lvl2pPr marL="609600" indent="0">
              <a:lnSpc>
                <a:spcPct val="100000"/>
              </a:lnSpc>
              <a:buFontTx/>
              <a:buNone/>
              <a:defRPr sz="1400" baseline="0"/>
            </a:lvl2pPr>
            <a:lvl3pPr marL="1219200" indent="0">
              <a:lnSpc>
                <a:spcPct val="100000"/>
              </a:lnSpc>
              <a:buFontTx/>
              <a:buNone/>
              <a:defRPr sz="1400" baseline="0"/>
            </a:lvl3pPr>
            <a:lvl4pPr marL="1828800" indent="0">
              <a:lnSpc>
                <a:spcPct val="100000"/>
              </a:lnSpc>
              <a:buFontTx/>
              <a:buNone/>
              <a:defRPr sz="1400" baseline="0"/>
            </a:lvl4pPr>
            <a:lvl5pPr marL="2438400" indent="0">
              <a:lnSpc>
                <a:spcPct val="100000"/>
              </a:lnSpc>
              <a:buFontTx/>
              <a:buNone/>
              <a:defRPr sz="1400" baseline="0"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4169656627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ázev snímku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rPr lang="cs-CZ" dirty="0"/>
              <a:t>Název snímku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6439AEE6-9148-4C87-B69E-B562EF3B97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6400" y="3651250"/>
            <a:ext cx="21501100" cy="8702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6" name="Číslo snímku">
            <a:extLst>
              <a:ext uri="{FF2B5EF4-FFF2-40B4-BE49-F238E27FC236}">
                <a16:creationId xmlns:a16="http://schemas.microsoft.com/office/drawing/2014/main" id="{46DD3E82-CC39-40D1-A3E4-20F49D29AE72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22714985" y="12419417"/>
            <a:ext cx="599524" cy="51809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kumimoji="0" sz="2700" b="0" i="0" u="none" strike="noStrike" cap="none" spc="0" normalizeH="0" baseline="0">
                <a:ln>
                  <a:noFill/>
                </a:ln>
                <a:solidFill>
                  <a:srgbClr val="D22D0F"/>
                </a:solidFill>
                <a:effectLst/>
                <a:uFillTx/>
                <a:latin typeface="Inter Bold"/>
                <a:ea typeface="Inter Bold"/>
                <a:cs typeface="Inter Bold"/>
                <a:sym typeface="Inter Bold"/>
              </a:defRPr>
            </a:lvl1pPr>
          </a:lstStyle>
          <a:p>
            <a:fld id="{86CB4B4D-7CA3-9044-876B-883B54F8677D}" type="slidenum">
              <a:rPr lang="cs-CZ" smtClean="0"/>
              <a:pPr/>
              <a:t>‹#›</a:t>
            </a:fld>
            <a:endParaRPr lang="cs-CZ" dirty="0"/>
          </a:p>
        </p:txBody>
      </p:sp>
      <p:grpSp>
        <p:nvGrpSpPr>
          <p:cNvPr id="17" name="Seskupit">
            <a:extLst>
              <a:ext uri="{FF2B5EF4-FFF2-40B4-BE49-F238E27FC236}">
                <a16:creationId xmlns:a16="http://schemas.microsoft.com/office/drawing/2014/main" id="{26CC8A9C-FFB0-4A08-A5BE-70E53E921751}"/>
              </a:ext>
            </a:extLst>
          </p:cNvPr>
          <p:cNvGrpSpPr/>
          <p:nvPr userDrawn="1"/>
        </p:nvGrpSpPr>
        <p:grpSpPr>
          <a:xfrm>
            <a:off x="20821459" y="12359239"/>
            <a:ext cx="2757575" cy="629455"/>
            <a:chOff x="0" y="-1"/>
            <a:chExt cx="2757574" cy="629453"/>
          </a:xfrm>
        </p:grpSpPr>
        <p:sp>
          <p:nvSpPr>
            <p:cNvPr id="19" name="SPACE">
              <a:extLst>
                <a:ext uri="{FF2B5EF4-FFF2-40B4-BE49-F238E27FC236}">
                  <a16:creationId xmlns:a16="http://schemas.microsoft.com/office/drawing/2014/main" id="{E6B3587E-C233-49BE-B86E-1374E9C364E5}"/>
                </a:ext>
              </a:extLst>
            </p:cNvPr>
            <p:cNvSpPr txBox="1"/>
            <p:nvPr/>
          </p:nvSpPr>
          <p:spPr>
            <a:xfrm>
              <a:off x="0" y="-1"/>
              <a:ext cx="626549" cy="2921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algn="l">
                <a:defRPr sz="1200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 Medium"/>
                </a:defRPr>
              </a:lvl1pPr>
            </a:lstStyle>
            <a:p>
              <a:r>
                <a:t>SPACE</a:t>
              </a:r>
            </a:p>
          </p:txBody>
        </p:sp>
        <p:sp>
          <p:nvSpPr>
            <p:cNvPr id="20" name="Čára">
              <a:extLst>
                <a:ext uri="{FF2B5EF4-FFF2-40B4-BE49-F238E27FC236}">
                  <a16:creationId xmlns:a16="http://schemas.microsoft.com/office/drawing/2014/main" id="{71A39524-78E3-406F-9F79-0DB791618233}"/>
                </a:ext>
              </a:extLst>
            </p:cNvPr>
            <p:cNvSpPr/>
            <p:nvPr/>
          </p:nvSpPr>
          <p:spPr>
            <a:xfrm flipV="1">
              <a:off x="49891" y="9428"/>
              <a:ext cx="1" cy="620024"/>
            </a:xfrm>
            <a:prstGeom prst="line">
              <a:avLst/>
            </a:prstGeom>
            <a:noFill/>
            <a:ln w="25400" cap="flat">
              <a:solidFill>
                <a:srgbClr val="4A4A4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21" name="SPACE">
              <a:extLst>
                <a:ext uri="{FF2B5EF4-FFF2-40B4-BE49-F238E27FC236}">
                  <a16:creationId xmlns:a16="http://schemas.microsoft.com/office/drawing/2014/main" id="{0AB3C3B7-6333-4A76-92C0-399AC94CEDDA}"/>
                </a:ext>
              </a:extLst>
            </p:cNvPr>
            <p:cNvSpPr txBox="1"/>
            <p:nvPr/>
          </p:nvSpPr>
          <p:spPr>
            <a:xfrm>
              <a:off x="2131024" y="-1"/>
              <a:ext cx="626550" cy="2921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algn="l">
                <a:defRPr sz="1200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 Medium"/>
                </a:defRPr>
              </a:lvl1pPr>
            </a:lstStyle>
            <a:p>
              <a:r>
                <a:t>SPACE</a:t>
              </a:r>
            </a:p>
          </p:txBody>
        </p:sp>
        <p:sp>
          <p:nvSpPr>
            <p:cNvPr id="22" name="Čára">
              <a:extLst>
                <a:ext uri="{FF2B5EF4-FFF2-40B4-BE49-F238E27FC236}">
                  <a16:creationId xmlns:a16="http://schemas.microsoft.com/office/drawing/2014/main" id="{E26816E2-04F2-4288-9662-55FAAC770DCD}"/>
                </a:ext>
              </a:extLst>
            </p:cNvPr>
            <p:cNvSpPr/>
            <p:nvPr/>
          </p:nvSpPr>
          <p:spPr>
            <a:xfrm flipV="1">
              <a:off x="2673121" y="9428"/>
              <a:ext cx="1" cy="620024"/>
            </a:xfrm>
            <a:prstGeom prst="line">
              <a:avLst/>
            </a:prstGeom>
            <a:noFill/>
            <a:ln w="12700" cap="flat">
              <a:solidFill>
                <a:srgbClr val="4A4A4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78" r:id="rId2"/>
    <p:sldLayoutId id="2147483680" r:id="rId3"/>
    <p:sldLayoutId id="2147483682" r:id="rId4"/>
    <p:sldLayoutId id="2147483683" r:id="rId5"/>
    <p:sldLayoutId id="2147483684" r:id="rId6"/>
  </p:sldLayoutIdLst>
  <p:transition spd="med"/>
  <p:hf hdr="0" ftr="0" dt="0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400" b="1" i="0" u="none" strike="noStrike" cap="all" spc="-170" baseline="0">
          <a:solidFill>
            <a:srgbClr val="D22D0F"/>
          </a:solidFill>
          <a:uFillTx/>
          <a:latin typeface="Inter Bold" panose="02000503000000020004" pitchFamily="2" charset="0"/>
          <a:ea typeface="Inter Bold" panose="02000503000000020004" pitchFamily="2" charset="0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736600" marR="0" indent="-685800" algn="l" defTabSz="2438338" rtl="0" eaLnBrk="1" fontAlgn="auto" latinLnBrk="0" hangingPunct="0">
        <a:lnSpc>
          <a:spcPct val="150000"/>
        </a:lnSpc>
        <a:spcBef>
          <a:spcPts val="0"/>
        </a:spcBef>
        <a:spcAft>
          <a:spcPts val="0"/>
        </a:spcAft>
        <a:buClrTx/>
        <a:buSzPct val="81000"/>
        <a:buFontTx/>
        <a:buBlip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</a:buBlip>
        <a:tabLst/>
        <a:defRPr sz="4600" b="0" i="0" u="none" strike="noStrike" cap="none" spc="0" baseline="0">
          <a:solidFill>
            <a:srgbClr val="4A4A4D"/>
          </a:solidFill>
          <a:uFillTx/>
          <a:latin typeface="Inter Regular" panose="02000503000000020004" pitchFamily="2" charset="0"/>
          <a:ea typeface="Inter Regular" panose="02000503000000020004" pitchFamily="2" charset="0"/>
          <a:cs typeface="+mn-cs"/>
          <a:sym typeface="Inter Regular"/>
        </a:defRPr>
      </a:lvl1pPr>
      <a:lvl2pPr marL="1219200" marR="0" indent="-609600" algn="l" defTabSz="2438338" rtl="0" latinLnBrk="0">
        <a:lnSpc>
          <a:spcPct val="150000"/>
        </a:lnSpc>
        <a:spcBef>
          <a:spcPts val="0"/>
        </a:spcBef>
        <a:spcAft>
          <a:spcPts val="0"/>
        </a:spcAft>
        <a:buClrTx/>
        <a:buSzPct val="81000"/>
        <a:buFontTx/>
        <a:buBlip>
          <a:blip r:embed="rId10"/>
        </a:buBlip>
        <a:tabLst/>
        <a:defRPr lang="cs-CZ" sz="4600" b="0" i="0" u="none" strike="noStrike" cap="none" spc="0" baseline="0" dirty="0" smtClean="0">
          <a:solidFill>
            <a:srgbClr val="4A4A4D"/>
          </a:solidFill>
          <a:uFillTx/>
          <a:latin typeface="Inter Regular" panose="02000503000000020004" pitchFamily="2" charset="0"/>
          <a:ea typeface="Inter Regular" panose="02000503000000020004" pitchFamily="2" charset="0"/>
          <a:cs typeface="+mn-cs"/>
          <a:sym typeface="Inter Regular"/>
        </a:defRPr>
      </a:lvl2pPr>
      <a:lvl3pPr marL="1828800" marR="0" indent="-609600" algn="l" defTabSz="2438338" rtl="0" latinLnBrk="0">
        <a:lnSpc>
          <a:spcPct val="150000"/>
        </a:lnSpc>
        <a:spcBef>
          <a:spcPts val="0"/>
        </a:spcBef>
        <a:spcAft>
          <a:spcPts val="0"/>
        </a:spcAft>
        <a:buClrTx/>
        <a:buSzPct val="81000"/>
        <a:buFontTx/>
        <a:buBlip>
          <a:blip r:embed="rId10"/>
        </a:buBlip>
        <a:tabLst/>
        <a:defRPr sz="4600" b="0" i="0" u="none" strike="noStrike" cap="none" spc="0" baseline="0">
          <a:solidFill>
            <a:srgbClr val="4A4A4D"/>
          </a:solidFill>
          <a:uFillTx/>
          <a:latin typeface="Inter Regular" panose="02000503000000020004" pitchFamily="2" charset="0"/>
          <a:ea typeface="Inter Regular" panose="02000503000000020004" pitchFamily="2" charset="0"/>
          <a:cs typeface="+mn-cs"/>
          <a:sym typeface="Helvetica Neue"/>
        </a:defRPr>
      </a:lvl3pPr>
      <a:lvl4pPr marL="2438400" marR="0" indent="-609600" algn="l" defTabSz="2438338" rtl="0" latinLnBrk="0">
        <a:lnSpc>
          <a:spcPct val="150000"/>
        </a:lnSpc>
        <a:spcBef>
          <a:spcPts val="0"/>
        </a:spcBef>
        <a:spcAft>
          <a:spcPts val="0"/>
        </a:spcAft>
        <a:buClrTx/>
        <a:buSzPct val="81000"/>
        <a:buFontTx/>
        <a:buBlip>
          <a:blip r:embed="rId10"/>
        </a:buBlip>
        <a:tabLst/>
        <a:defRPr sz="4600" b="0" i="0" u="none" strike="noStrike" cap="none" spc="0" baseline="0">
          <a:solidFill>
            <a:srgbClr val="4A4A4D"/>
          </a:solidFill>
          <a:uFillTx/>
          <a:latin typeface="Inter Regular" panose="02000503000000020004" pitchFamily="2" charset="0"/>
          <a:ea typeface="Inter Regular" panose="02000503000000020004" pitchFamily="2" charset="0"/>
          <a:cs typeface="+mn-cs"/>
          <a:sym typeface="Helvetica Neue"/>
        </a:defRPr>
      </a:lvl4pPr>
      <a:lvl5pPr marL="3048000" marR="0" indent="-609600" algn="l" defTabSz="2438338" rtl="0" latinLnBrk="0">
        <a:lnSpc>
          <a:spcPct val="150000"/>
        </a:lnSpc>
        <a:spcBef>
          <a:spcPts val="0"/>
        </a:spcBef>
        <a:spcAft>
          <a:spcPts val="0"/>
        </a:spcAft>
        <a:buClrTx/>
        <a:buSzPct val="81000"/>
        <a:buFontTx/>
        <a:buBlip>
          <a:blip r:embed="rId10"/>
        </a:buBlip>
        <a:tabLst/>
        <a:defRPr sz="4600" b="0" i="0" u="none" strike="noStrike" cap="none" spc="0" baseline="0">
          <a:solidFill>
            <a:srgbClr val="4A4A4D"/>
          </a:solidFill>
          <a:uFillTx/>
          <a:latin typeface="Inter Regular" panose="02000503000000020004" pitchFamily="2" charset="0"/>
          <a:ea typeface="Inter Regular" panose="02000503000000020004" pitchFamily="2" charset="0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zp.cz/e-vzp/moje-vzp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www.vzp.cz/pojistenci/vyhody-a-prispevky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zp.cz/poskytovatele/smluvni-vztahy/nabidkove-seznamy-oblasti-pro-uzavreni-smlouvy" TargetMode="External"/><Relationship Id="rId2" Type="http://schemas.openxmlformats.org/officeDocument/2006/relationships/hyperlink" Target="https://www.vzp.cz/poskytovatele/vyberova-rizeni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linkos.cz/onkologicka-prevence/screening/program-screeningu-karcinomu-plic/" TargetMode="External"/><Relationship Id="rId3" Type="http://schemas.openxmlformats.org/officeDocument/2006/relationships/hyperlink" Target="https://www.vzp.cz/poskytovatele/informace-pro-praxi/seznamy-center-a-szz/akreditovana-centra-pro-mamograficky-screening" TargetMode="External"/><Relationship Id="rId7" Type="http://schemas.openxmlformats.org/officeDocument/2006/relationships/hyperlink" Target="https://www.vzp.cz/poskytovatele/informace-pro-praxi/seznamy-center-a-szz/centra-pro-screening-karcinomu-delozniho-hrdla" TargetMode="External"/><Relationship Id="rId2" Type="http://schemas.openxmlformats.org/officeDocument/2006/relationships/hyperlink" Target="http://www.mamo.cz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ervix.cz/" TargetMode="External"/><Relationship Id="rId5" Type="http://schemas.openxmlformats.org/officeDocument/2006/relationships/hyperlink" Target="https://www.vzp.cz/poskytovatele/informace-pro-praxi/seznamy-center-a-szz/seznam-center-screeningove-kolonoskopie" TargetMode="External"/><Relationship Id="rId4" Type="http://schemas.openxmlformats.org/officeDocument/2006/relationships/hyperlink" Target="http://www.kolorektum.cz/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zp.cz/poskytovatele/informace-pro-praxi/populacni-program-casneho-zachytu-osteoporozy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0B10B40-FB3F-4ACC-86D3-076319B578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3700" y="3260035"/>
            <a:ext cx="21031200" cy="4452730"/>
          </a:xfrm>
        </p:spPr>
        <p:txBody>
          <a:bodyPr>
            <a:normAutofit fontScale="90000"/>
          </a:bodyPr>
          <a:lstStyle/>
          <a:p>
            <a:pPr lvl="0" hangingPunct="0">
              <a:lnSpc>
                <a:spcPct val="100000"/>
              </a:lnSpc>
              <a:buSzPct val="81000"/>
            </a:pPr>
            <a:r>
              <a:rPr lang="cs-CZ" sz="8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Všeobecná zdravotní pojišťovna ČR</a:t>
            </a:r>
            <a:br>
              <a:rPr lang="cs-CZ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br>
              <a:rPr lang="cs-CZ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cs-CZ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cs-CZ" sz="3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3E8BD4F-8AB4-4796-94C8-AA0EA9585B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63700" y="5883965"/>
            <a:ext cx="18373587" cy="974035"/>
          </a:xfrm>
        </p:spPr>
        <p:txBody>
          <a:bodyPr>
            <a:noAutofit/>
          </a:bodyPr>
          <a:lstStyle/>
          <a:p>
            <a:r>
              <a:rPr lang="cs-CZ" sz="5000" b="1" dirty="0">
                <a:latin typeface="Arial" panose="020B0604020202020204" pitchFamily="34" charset="0"/>
                <a:cs typeface="Arial" panose="020B0604020202020204" pitchFamily="34" charset="0"/>
              </a:rPr>
              <a:t>Krajské shromáždění Sdružení místních samospráv ČR </a:t>
            </a:r>
            <a:br>
              <a:rPr lang="cs-CZ" sz="5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5000" b="1" dirty="0">
                <a:latin typeface="Arial" panose="020B0604020202020204" pitchFamily="34" charset="0"/>
                <a:cs typeface="Arial" panose="020B0604020202020204" pitchFamily="34" charset="0"/>
              </a:rPr>
              <a:t>v Kraji Vysočina</a:t>
            </a:r>
            <a:endParaRPr lang="cs-CZ"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618A176C-F5C8-4A48-859E-5C4B7CD8DC35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663701" y="11648661"/>
            <a:ext cx="4100996" cy="1550504"/>
          </a:xfrm>
        </p:spPr>
        <p:txBody>
          <a:bodyPr>
            <a:normAutofit/>
          </a:bodyPr>
          <a:lstStyle/>
          <a:p>
            <a:r>
              <a:rPr lang="cs-CZ" sz="3600" dirty="0">
                <a:latin typeface="Arial" panose="020B0604020202020204" pitchFamily="34" charset="0"/>
                <a:cs typeface="Arial" panose="020B0604020202020204" pitchFamily="34" charset="0"/>
              </a:rPr>
              <a:t>Květen 2023 </a:t>
            </a:r>
          </a:p>
        </p:txBody>
      </p:sp>
      <p:sp>
        <p:nvSpPr>
          <p:cNvPr id="5" name="Zástupný text 3">
            <a:extLst>
              <a:ext uri="{FF2B5EF4-FFF2-40B4-BE49-F238E27FC236}">
                <a16:creationId xmlns:a16="http://schemas.microsoft.com/office/drawing/2014/main" id="{EDD14D53-BDD2-465C-ABC0-7537EFC2AE2B}"/>
              </a:ext>
            </a:extLst>
          </p:cNvPr>
          <p:cNvSpPr txBox="1">
            <a:spLocks/>
          </p:cNvSpPr>
          <p:nvPr/>
        </p:nvSpPr>
        <p:spPr>
          <a:xfrm>
            <a:off x="13298556" y="9939130"/>
            <a:ext cx="11290853" cy="30214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marR="0" indent="0" algn="l" defTabSz="2438338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81000"/>
              <a:buFontTx/>
              <a:buNone/>
              <a:tabLst/>
              <a:defRPr sz="2700" b="0" i="0" u="none" strike="noStrike" cap="none" spc="0" baseline="0">
                <a:solidFill>
                  <a:srgbClr val="4A4A4D"/>
                </a:solidFill>
                <a:uFillTx/>
                <a:latin typeface="Inter Regular" panose="02000503000000020004" pitchFamily="2" charset="0"/>
                <a:ea typeface="Inter Regular" panose="02000503000000020004" pitchFamily="2" charset="0"/>
                <a:cs typeface="+mn-cs"/>
                <a:sym typeface="Inter Regular"/>
              </a:defRPr>
            </a:lvl1pPr>
            <a:lvl2pPr marL="457200" marR="0" indent="0" algn="l" defTabSz="2438338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81000"/>
              <a:buFontTx/>
              <a:buNone/>
              <a:tabLst/>
              <a:defRPr lang="cs-CZ" sz="2000" b="0" i="0" u="none" strike="noStrike" cap="none" spc="0" baseline="0">
                <a:solidFill>
                  <a:schemeClr val="tx1">
                    <a:tint val="75000"/>
                  </a:schemeClr>
                </a:solidFill>
                <a:uFillTx/>
                <a:latin typeface="Inter Regular" panose="02000503000000020004" pitchFamily="2" charset="0"/>
                <a:ea typeface="Inter Regular" panose="02000503000000020004" pitchFamily="2" charset="0"/>
                <a:cs typeface="+mn-cs"/>
                <a:sym typeface="Inter Regular"/>
              </a:defRPr>
            </a:lvl2pPr>
            <a:lvl3pPr marL="914400" marR="0" indent="0" algn="l" defTabSz="2438338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81000"/>
              <a:buFontTx/>
              <a:buNone/>
              <a:tabLst/>
              <a:defRPr sz="1800" b="0" i="0" u="none" strike="noStrike" cap="none" spc="0" baseline="0">
                <a:solidFill>
                  <a:schemeClr val="tx1">
                    <a:tint val="75000"/>
                  </a:schemeClr>
                </a:solidFill>
                <a:uFillTx/>
                <a:latin typeface="Inter Regular" panose="02000503000000020004" pitchFamily="2" charset="0"/>
                <a:ea typeface="Inter Regular" panose="02000503000000020004" pitchFamily="2" charset="0"/>
                <a:cs typeface="+mn-cs"/>
                <a:sym typeface="Helvetica Neue"/>
              </a:defRPr>
            </a:lvl3pPr>
            <a:lvl4pPr marL="1371600" marR="0" indent="0" algn="l" defTabSz="2438338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81000"/>
              <a:buFontTx/>
              <a:buNone/>
              <a:tabLst/>
              <a:defRPr sz="1600" b="0" i="0" u="none" strike="noStrike" cap="none" spc="0" baseline="0">
                <a:solidFill>
                  <a:schemeClr val="tx1">
                    <a:tint val="75000"/>
                  </a:schemeClr>
                </a:solidFill>
                <a:uFillTx/>
                <a:latin typeface="Inter Regular" panose="02000503000000020004" pitchFamily="2" charset="0"/>
                <a:ea typeface="Inter Regular" panose="02000503000000020004" pitchFamily="2" charset="0"/>
                <a:cs typeface="+mn-cs"/>
                <a:sym typeface="Helvetica Neue"/>
              </a:defRPr>
            </a:lvl4pPr>
            <a:lvl5pPr marL="1828800" marR="0" indent="0" algn="l" defTabSz="2438338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81000"/>
              <a:buFontTx/>
              <a:buNone/>
              <a:tabLst/>
              <a:defRPr sz="1600" b="0" i="0" u="none" strike="noStrike" cap="none" spc="0" baseline="0">
                <a:solidFill>
                  <a:schemeClr val="tx1">
                    <a:tint val="75000"/>
                  </a:schemeClr>
                </a:solidFill>
                <a:uFillTx/>
                <a:latin typeface="Inter Regular" panose="02000503000000020004" pitchFamily="2" charset="0"/>
                <a:ea typeface="Inter Regular" panose="02000503000000020004" pitchFamily="2" charset="0"/>
                <a:cs typeface="+mn-cs"/>
                <a:sym typeface="Helvetica Neue"/>
              </a:defRPr>
            </a:lvl5pPr>
            <a:lvl6pPr marL="2286000" marR="0" indent="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None/>
              <a:tabLst/>
              <a:defRPr sz="1600" b="0" i="0" u="none" strike="noStrike" cap="none" spc="0" baseline="0">
                <a:solidFill>
                  <a:schemeClr val="tx1">
                    <a:tint val="75000"/>
                  </a:schemeClr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2743200" marR="0" indent="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None/>
              <a:tabLst/>
              <a:defRPr sz="1600" b="0" i="0" u="none" strike="noStrike" cap="none" spc="0" baseline="0">
                <a:solidFill>
                  <a:schemeClr val="tx1">
                    <a:tint val="75000"/>
                  </a:schemeClr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3200400" marR="0" indent="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None/>
              <a:tabLst/>
              <a:defRPr sz="1600" b="0" i="0" u="none" strike="noStrike" cap="none" spc="0" baseline="0">
                <a:solidFill>
                  <a:schemeClr val="tx1">
                    <a:tint val="75000"/>
                  </a:schemeClr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3657600" marR="0" indent="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None/>
              <a:tabLst/>
              <a:defRPr sz="1600" b="0" i="0" u="none" strike="noStrike" cap="none" spc="0" baseline="0">
                <a:solidFill>
                  <a:schemeClr val="tx1">
                    <a:tint val="75000"/>
                  </a:schemeClr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endParaRPr lang="cs-CZ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612532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0F028CD-A21C-4DC1-8BD5-C98E87A94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Všeobecná zdravotní pojišťovna ČR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80EA90D-8D07-4DE1-B1A4-46A7B62D0C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cs-CZ" smtClean="0"/>
              <a:pPr/>
              <a:t>2</a:t>
            </a:fld>
            <a:endParaRPr lang="cs-CZ" dirty="0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2C22CE8-A8F4-48C8-BBFE-74A5A1BBA76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pPr algn="just"/>
            <a:r>
              <a:rPr lang="cs-CZ" sz="4400" dirty="0">
                <a:latin typeface="Arial" panose="020B0604020202020204" pitchFamily="34" charset="0"/>
                <a:cs typeface="Arial" panose="020B0604020202020204" pitchFamily="34" charset="0"/>
              </a:rPr>
              <a:t>VZP ČR je lídrem českého systému veřejného zdravotního pojištění již 31 let</a:t>
            </a:r>
          </a:p>
          <a:p>
            <a:pPr algn="just"/>
            <a:r>
              <a:rPr lang="cs-CZ" sz="4400" dirty="0">
                <a:latin typeface="Arial" panose="020B0604020202020204" pitchFamily="34" charset="0"/>
                <a:cs typeface="Arial" panose="020B0604020202020204" pitchFamily="34" charset="0"/>
              </a:rPr>
              <a:t>Hlavním úkolem je zajištění zdravotní péče pro své klienty (výběr pojistného </a:t>
            </a:r>
            <a:br>
              <a:rPr lang="cs-CZ" sz="4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4400" dirty="0">
                <a:latin typeface="Arial" panose="020B0604020202020204" pitchFamily="34" charset="0"/>
                <a:cs typeface="Arial" panose="020B0604020202020204" pitchFamily="34" charset="0"/>
              </a:rPr>
              <a:t>na zdravotním pojištění a úhrada zdravotních služeb)</a:t>
            </a:r>
          </a:p>
          <a:p>
            <a:pPr algn="just"/>
            <a:r>
              <a:rPr lang="cs-CZ" sz="4400" dirty="0">
                <a:latin typeface="Arial" panose="020B0604020202020204" pitchFamily="34" charset="0"/>
                <a:cs typeface="Arial" panose="020B0604020202020204" pitchFamily="34" charset="0"/>
              </a:rPr>
              <a:t>Nejdostupnější zdravotní pojišťovna - nejširší síť poboček VZP ČR</a:t>
            </a:r>
          </a:p>
          <a:p>
            <a:pPr algn="just"/>
            <a:r>
              <a:rPr lang="cs-CZ" sz="4400" dirty="0">
                <a:latin typeface="Arial" panose="020B0604020202020204" pitchFamily="34" charset="0"/>
                <a:cs typeface="Arial" panose="020B0604020202020204" pitchFamily="34" charset="0"/>
              </a:rPr>
              <a:t>Nejširší síť poskytovatelů zdravotních služeb</a:t>
            </a:r>
          </a:p>
          <a:p>
            <a:pPr algn="just"/>
            <a:r>
              <a:rPr lang="cs-CZ" sz="4400" dirty="0">
                <a:latin typeface="Arial" panose="020B0604020202020204" pitchFamily="34" charset="0"/>
                <a:cs typeface="Arial" panose="020B0604020202020204" pitchFamily="34" charset="0"/>
              </a:rPr>
              <a:t>Na léčbu našich klientů v roce 2022 VZP ČR vynaložila více než 260 miliard Kč</a:t>
            </a:r>
            <a:r>
              <a:rPr lang="cs-CZ" sz="4400" b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just"/>
            <a:r>
              <a:rPr lang="cs-CZ" sz="4400" b="1" cap="all" dirty="0">
                <a:latin typeface="Arial" panose="020B0604020202020204" pitchFamily="34" charset="0"/>
                <a:cs typeface="Arial" panose="020B0604020202020204" pitchFamily="34" charset="0"/>
              </a:rPr>
              <a:t>Všem, kteří to potřebují, poskytuje i ty nejnákladnější služby</a:t>
            </a:r>
          </a:p>
          <a:p>
            <a:pPr algn="just"/>
            <a:r>
              <a:rPr lang="cs-CZ" sz="44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Moje VZP</a:t>
            </a:r>
            <a:r>
              <a:rPr lang="cs-CZ" sz="4400" dirty="0">
                <a:latin typeface="Arial" panose="020B0604020202020204" pitchFamily="34" charset="0"/>
                <a:cs typeface="Arial" panose="020B0604020202020204" pitchFamily="34" charset="0"/>
              </a:rPr>
              <a:t> – aplikace pro pojištěnce, kteří chtějí komunikovat elektronicky</a:t>
            </a:r>
          </a:p>
        </p:txBody>
      </p:sp>
    </p:spTree>
    <p:extLst>
      <p:ext uri="{BB962C8B-B14F-4D97-AF65-F5344CB8AC3E}">
        <p14:creationId xmlns:p14="http://schemas.microsoft.com/office/powerpoint/2010/main" val="2535628720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0F028CD-A21C-4DC1-8BD5-C98E87A94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Novinky a změny v roce 2023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80EA90D-8D07-4DE1-B1A4-46A7B62D0C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cs-CZ" smtClean="0"/>
              <a:pPr/>
              <a:t>3</a:t>
            </a:fld>
            <a:endParaRPr lang="cs-CZ" dirty="0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2C22CE8-A8F4-48C8-BBFE-74A5A1BBA76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algn="just"/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6 mil. klientů – stabilizace pojistného kmene</a:t>
            </a:r>
          </a:p>
          <a:p>
            <a:pPr algn="just"/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Příspěvky pro pojištěnce VZP ČR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, zaměření na posílení prevence a zlepšení kvality života s nemocí</a:t>
            </a:r>
          </a:p>
          <a:p>
            <a:pPr algn="just"/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Nové výše záloh pro rok 2023</a:t>
            </a:r>
          </a:p>
          <a:p>
            <a:pPr marL="50800" indent="0" algn="just">
              <a:buNone/>
            </a:pPr>
            <a:endParaRPr lang="en-US" dirty="0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A103C1E4-2020-4ECB-B7B6-6699C426CF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792" y="7056330"/>
            <a:ext cx="21110955" cy="3368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716975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0F028CD-A21C-4DC1-8BD5-C98E87A94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Smluvní politika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80EA90D-8D07-4DE1-B1A4-46A7B62D0C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cs-CZ" smtClean="0"/>
              <a:pPr/>
              <a:t>4</a:t>
            </a:fld>
            <a:endParaRPr lang="cs-CZ" dirty="0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2C22CE8-A8F4-48C8-BBFE-74A5A1BBA76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85000" lnSpcReduction="10000"/>
          </a:bodyPr>
          <a:lstStyle/>
          <a:p>
            <a:pPr marL="50800" indent="0" algn="just">
              <a:buNone/>
            </a:pPr>
            <a:r>
              <a:rPr lang="cs-CZ" sz="4800" dirty="0">
                <a:latin typeface="Arial" panose="020B0604020202020204" pitchFamily="34" charset="0"/>
                <a:cs typeface="Arial" panose="020B0604020202020204" pitchFamily="34" charset="0"/>
              </a:rPr>
              <a:t>Cílem VZP ČR je zajistit svým pojištěncům zdravotní péči, včetně její časové a místní dostupnosti prostřednictvím poskytovatelů zdravotních služeb, se kterými na základě výsledků výběrového řízení vyhlášeného místně příslušným krajským úřadem uzavřela smlouvu </a:t>
            </a:r>
            <a:br>
              <a:rPr lang="cs-CZ" sz="4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4800" dirty="0">
                <a:latin typeface="Arial" panose="020B0604020202020204" pitchFamily="34" charset="0"/>
                <a:cs typeface="Arial" panose="020B0604020202020204" pitchFamily="34" charset="0"/>
              </a:rPr>
              <a:t>o poskytování a úhradě zdravotních služeb.</a:t>
            </a:r>
          </a:p>
          <a:p>
            <a:pPr algn="just"/>
            <a:r>
              <a:rPr lang="cs-CZ" sz="48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Výběrová řízení</a:t>
            </a:r>
            <a:r>
              <a:rPr lang="cs-CZ" sz="4800" dirty="0">
                <a:latin typeface="Arial" panose="020B0604020202020204" pitchFamily="34" charset="0"/>
                <a:cs typeface="Arial" panose="020B0604020202020204" pitchFamily="34" charset="0"/>
              </a:rPr>
              <a:t> na poskytování zdravotních služeb</a:t>
            </a:r>
          </a:p>
          <a:p>
            <a:pPr lvl="1" algn="just"/>
            <a:r>
              <a:rPr lang="cs-CZ" sz="4800" dirty="0">
                <a:latin typeface="Arial" panose="020B0604020202020204" pitchFamily="34" charset="0"/>
                <a:cs typeface="Arial" panose="020B0604020202020204" pitchFamily="34" charset="0"/>
              </a:rPr>
              <a:t>VZP ČR je iniciátorem návrhů na vyhlášení výběrového řízení </a:t>
            </a:r>
          </a:p>
          <a:p>
            <a:pPr lvl="2" algn="just"/>
            <a:r>
              <a:rPr lang="cs-CZ" sz="4800" dirty="0">
                <a:latin typeface="Arial" panose="020B0604020202020204" pitchFamily="34" charset="0"/>
                <a:cs typeface="Arial" panose="020B0604020202020204" pitchFamily="34" charset="0"/>
              </a:rPr>
              <a:t>v případě ukončení smlouvy bez náhrady nebo opakovaně, pokud předcházející výběrové řízení bylo neúspěšné</a:t>
            </a:r>
          </a:p>
          <a:p>
            <a:pPr lvl="2" algn="just"/>
            <a:r>
              <a:rPr lang="cs-CZ" sz="4800" dirty="0">
                <a:latin typeface="Arial" panose="020B0604020202020204" pitchFamily="34" charset="0"/>
                <a:cs typeface="Arial" panose="020B0604020202020204" pitchFamily="34" charset="0"/>
              </a:rPr>
              <a:t>na základě vlastních zjištění a podnětů </a:t>
            </a:r>
          </a:p>
          <a:p>
            <a:pPr algn="just"/>
            <a:r>
              <a:rPr lang="cs-CZ" sz="48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Nabídkové seznamy oblastí pro uzavření smlouvy</a:t>
            </a:r>
            <a:endParaRPr lang="en-US" sz="4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19200" lvl="2" indent="0" algn="just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4823587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0F028CD-A21C-4DC1-8BD5-C98E87A94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Motivační program VZP PLUS od 1. 1. 2023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80EA90D-8D07-4DE1-B1A4-46A7B62D0C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cs-CZ" smtClean="0"/>
              <a:pPr/>
              <a:t>5</a:t>
            </a:fld>
            <a:endParaRPr lang="cs-CZ" dirty="0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2C22CE8-A8F4-48C8-BBFE-74A5A1BBA76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pPr algn="just"/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DOSTUPNOST</a:t>
            </a:r>
          </a:p>
          <a:p>
            <a:pPr algn="just"/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PREVENTIVNÍ PÉČE</a:t>
            </a:r>
          </a:p>
          <a:p>
            <a:pPr algn="just"/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KVALITA PÉČE</a:t>
            </a:r>
          </a:p>
          <a:p>
            <a:pPr algn="just"/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ORGANIZACE PÉČE</a:t>
            </a:r>
          </a:p>
          <a:p>
            <a:pPr algn="just"/>
            <a:endParaRPr lang="cs-CZ" b="1" dirty="0"/>
          </a:p>
          <a:p>
            <a:pPr marL="50800" indent="0" algn="just">
              <a:buNone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VZP ČR nově zavádí bonifikace pro poskytovatele, kteří otevřou ordinaci </a:t>
            </a:r>
            <a:b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v preferovaných oblastech, ve výši </a:t>
            </a:r>
            <a:r>
              <a:rPr lang="cs-CZ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800 tisíc Kč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 (všeobecný praktický lékař, praktický lékař pro děti a dorost), resp. </a:t>
            </a:r>
            <a:r>
              <a:rPr lang="cs-CZ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500 tisíc Kč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 (stomatolog), která bude násobena podílem počtu pojištěnců VZP v dané oblasti.</a:t>
            </a:r>
          </a:p>
        </p:txBody>
      </p:sp>
    </p:spTree>
    <p:extLst>
      <p:ext uri="{BB962C8B-B14F-4D97-AF65-F5344CB8AC3E}">
        <p14:creationId xmlns:p14="http://schemas.microsoft.com/office/powerpoint/2010/main" val="1297345833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0F028CD-A21C-4DC1-8BD5-C98E87A94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Motivační program VZP PLUS od 1. 1. 2023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80EA90D-8D07-4DE1-B1A4-46A7B62D0C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cs-CZ" smtClean="0"/>
              <a:pPr/>
              <a:t>6</a:t>
            </a:fld>
            <a:endParaRPr lang="cs-CZ" dirty="0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2C22CE8-A8F4-48C8-BBFE-74A5A1BBA76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Komplexní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řešení problematiky dostupnosti v segmentech primární péče</a:t>
            </a:r>
            <a:endParaRPr lang="cs-CZ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just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Motivace poskytovatelů v preferovaných oblastech (nová smlouva, zvýšení kapacity, registrace)</a:t>
            </a:r>
          </a:p>
          <a:p>
            <a:pPr lvl="1" algn="just"/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Podpora časové dostupnosti</a:t>
            </a:r>
          </a:p>
          <a:p>
            <a:pPr algn="just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Definice kapacity poskytovatelů primární péče (podpora dostupnosti)</a:t>
            </a:r>
          </a:p>
          <a:p>
            <a:pPr lvl="1" algn="just"/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V případě, že je poskytovatel pod stanovenou kapacitou – podmínka registrovat</a:t>
            </a:r>
          </a:p>
          <a:p>
            <a:pPr algn="just"/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Přínosy pro pojištěnce</a:t>
            </a:r>
          </a:p>
          <a:p>
            <a:pPr lvl="1" algn="just"/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Motivace řešit dostupnost hrazených služeb v preferovaných oblastech</a:t>
            </a:r>
          </a:p>
          <a:p>
            <a:pPr lvl="1" algn="just"/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Řešení kapacity a motivace k registracím</a:t>
            </a:r>
          </a:p>
        </p:txBody>
      </p:sp>
    </p:spTree>
    <p:extLst>
      <p:ext uri="{BB962C8B-B14F-4D97-AF65-F5344CB8AC3E}">
        <p14:creationId xmlns:p14="http://schemas.microsoft.com/office/powerpoint/2010/main" val="2785590862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0F028CD-A21C-4DC1-8BD5-C98E87A94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501" y="1079500"/>
            <a:ext cx="21971000" cy="1433163"/>
          </a:xfrm>
        </p:spPr>
        <p:txBody>
          <a:bodyPr>
            <a:normAutofit fontScale="90000"/>
          </a:bodyPr>
          <a:lstStyle/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Nabídkové seznamy oblastí pro uzavření smlouvy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80EA90D-8D07-4DE1-B1A4-46A7B62D0C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cs-CZ" smtClean="0"/>
              <a:pPr/>
              <a:t>7</a:t>
            </a:fld>
            <a:endParaRPr lang="cs-CZ" dirty="0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2C22CE8-A8F4-48C8-BBFE-74A5A1BBA76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06501" y="2726286"/>
            <a:ext cx="21970999" cy="9476798"/>
          </a:xfrm>
        </p:spPr>
        <p:txBody>
          <a:bodyPr/>
          <a:lstStyle/>
          <a:p>
            <a:pPr marL="50800" indent="0">
              <a:buNone/>
              <a:tabLst>
                <a:tab pos="10845800" algn="l"/>
              </a:tabLst>
            </a:pPr>
            <a:r>
              <a:rPr lang="cs-CZ" sz="4000" dirty="0" err="1">
                <a:latin typeface="Arial" panose="020B0604020202020204" pitchFamily="34" charset="0"/>
                <a:cs typeface="Arial" panose="020B0604020202020204" pitchFamily="34" charset="0"/>
              </a:rPr>
              <a:t>Odb</a:t>
            </a:r>
            <a:r>
              <a:rPr lang="cs-CZ" sz="4000" dirty="0">
                <a:latin typeface="Arial" panose="020B0604020202020204" pitchFamily="34" charset="0"/>
                <a:cs typeface="Arial" panose="020B0604020202020204" pitchFamily="34" charset="0"/>
              </a:rPr>
              <a:t>. 001 – všeobecné praktické lékařství	</a:t>
            </a:r>
            <a:r>
              <a:rPr lang="cs-CZ" sz="4000" dirty="0" err="1">
                <a:latin typeface="Arial" panose="020B0604020202020204" pitchFamily="34" charset="0"/>
                <a:cs typeface="Arial" panose="020B0604020202020204" pitchFamily="34" charset="0"/>
              </a:rPr>
              <a:t>Odb</a:t>
            </a:r>
            <a:r>
              <a:rPr lang="cs-CZ" sz="4000" dirty="0">
                <a:latin typeface="Arial" panose="020B0604020202020204" pitchFamily="34" charset="0"/>
                <a:cs typeface="Arial" panose="020B0604020202020204" pitchFamily="34" charset="0"/>
              </a:rPr>
              <a:t>. 002 – praktické lékařství pro děti a dorost</a:t>
            </a:r>
          </a:p>
          <a:p>
            <a:pPr marL="50800" indent="0">
              <a:buNone/>
            </a:pPr>
            <a:endParaRPr lang="cs-CZ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0800" indent="0">
              <a:buNone/>
            </a:pP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0800" indent="0">
              <a:buNone/>
            </a:pPr>
            <a:endParaRPr lang="en-US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CF48777F-A849-48C4-A3E2-FC9F768CAC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5357" y="3839215"/>
            <a:ext cx="10168946" cy="9720770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E0D60A39-D11A-44EB-B4F2-FD9ACB920C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0" y="3852281"/>
            <a:ext cx="10066584" cy="970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442106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0F028CD-A21C-4DC1-8BD5-C98E87A94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Pracovní skupina pro rozvoj zdravotní péče v rámci </a:t>
            </a:r>
            <a:b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Kraje Vysočina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80EA90D-8D07-4DE1-B1A4-46A7B62D0C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cs-CZ" smtClean="0"/>
              <a:pPr/>
              <a:t>8</a:t>
            </a:fld>
            <a:endParaRPr lang="cs-CZ" dirty="0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2C22CE8-A8F4-48C8-BBFE-74A5A1BBA76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pPr algn="just"/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Zřízena v roce 2022 – iniciátor VZP ČR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Členové – zástupci:</a:t>
            </a:r>
          </a:p>
          <a:p>
            <a:pPr lvl="1" algn="just"/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Krajského úřadu Kraje Vysočina</a:t>
            </a:r>
          </a:p>
          <a:p>
            <a:pPr lvl="1" algn="just"/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Sdružení praktických lékařů ČR</a:t>
            </a:r>
          </a:p>
          <a:p>
            <a:pPr lvl="1" algn="just"/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Sdružení praktických lékařů pro děti a dorost ČR</a:t>
            </a:r>
          </a:p>
          <a:p>
            <a:pPr lvl="1" algn="just"/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České lékařské komory</a:t>
            </a:r>
          </a:p>
          <a:p>
            <a:pPr lvl="1" algn="just"/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České stomatologické komory</a:t>
            </a:r>
          </a:p>
        </p:txBody>
      </p:sp>
    </p:spTree>
    <p:extLst>
      <p:ext uri="{BB962C8B-B14F-4D97-AF65-F5344CB8AC3E}">
        <p14:creationId xmlns:p14="http://schemas.microsoft.com/office/powerpoint/2010/main" val="79713567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0F028CD-A21C-4DC1-8BD5-C98E87A94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Jednání se starosty měst a obcí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80EA90D-8D07-4DE1-B1A4-46A7B62D0C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cs-CZ" smtClean="0"/>
              <a:pPr/>
              <a:t>9</a:t>
            </a:fld>
            <a:endParaRPr lang="cs-CZ" dirty="0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2C22CE8-A8F4-48C8-BBFE-74A5A1BBA76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numCol="3">
            <a:noAutofit/>
          </a:bodyPr>
          <a:lstStyle/>
          <a:p>
            <a:pPr algn="just"/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Jihlava</a:t>
            </a:r>
          </a:p>
          <a:p>
            <a:pPr algn="just"/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Třebíč</a:t>
            </a:r>
          </a:p>
          <a:p>
            <a:pPr algn="just"/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Velké Meziříčí</a:t>
            </a:r>
          </a:p>
          <a:p>
            <a:pPr algn="just"/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Nové Město na Moravě</a:t>
            </a:r>
          </a:p>
          <a:p>
            <a:pPr algn="just"/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Chotěboř</a:t>
            </a:r>
          </a:p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Bystřice </a:t>
            </a:r>
            <a:b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nad Pernštejnem</a:t>
            </a:r>
          </a:p>
          <a:p>
            <a:pPr algn="just"/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Moravské Budějovice</a:t>
            </a:r>
          </a:p>
          <a:p>
            <a:pPr algn="just"/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Světlá nad Sázavou</a:t>
            </a:r>
          </a:p>
          <a:p>
            <a:pPr algn="just"/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Třešť</a:t>
            </a:r>
          </a:p>
          <a:p>
            <a:pPr algn="just"/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Polná</a:t>
            </a:r>
          </a:p>
          <a:p>
            <a:pPr algn="just"/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Ledeč nad Sázavou</a:t>
            </a:r>
          </a:p>
          <a:p>
            <a:pPr algn="just"/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Náměšť nad Oslavou </a:t>
            </a:r>
          </a:p>
          <a:p>
            <a:pPr algn="just"/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Pacov</a:t>
            </a:r>
          </a:p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Jaroměřice </a:t>
            </a:r>
            <a:b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nad Rokytnou</a:t>
            </a:r>
          </a:p>
          <a:p>
            <a:pPr algn="just"/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Jemnice</a:t>
            </a:r>
          </a:p>
          <a:p>
            <a:pPr algn="just"/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Okříšky</a:t>
            </a:r>
          </a:p>
          <a:p>
            <a:pPr algn="just"/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Měřín</a:t>
            </a:r>
          </a:p>
          <a:p>
            <a:pPr algn="just"/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Hrotovice</a:t>
            </a:r>
          </a:p>
          <a:p>
            <a:pPr algn="just"/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Krucemburk</a:t>
            </a:r>
          </a:p>
          <a:p>
            <a:pPr algn="just"/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Želetava</a:t>
            </a:r>
          </a:p>
          <a:p>
            <a:pPr algn="just"/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Budišov</a:t>
            </a:r>
          </a:p>
          <a:p>
            <a:pPr algn="just"/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Vladislav</a:t>
            </a:r>
          </a:p>
          <a:p>
            <a:pPr algn="just"/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Jimramov</a:t>
            </a:r>
          </a:p>
          <a:p>
            <a:pPr algn="just"/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Stonařov</a:t>
            </a:r>
          </a:p>
        </p:txBody>
      </p:sp>
    </p:spTree>
    <p:extLst>
      <p:ext uri="{BB962C8B-B14F-4D97-AF65-F5344CB8AC3E}">
        <p14:creationId xmlns:p14="http://schemas.microsoft.com/office/powerpoint/2010/main" val="391213267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0F028CD-A21C-4DC1-8BD5-C98E87A94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Přehled výběrových řízení z podnětu VZP v roce 2022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80EA90D-8D07-4DE1-B1A4-46A7B62D0C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cs-CZ" smtClean="0"/>
              <a:pPr/>
              <a:t>10</a:t>
            </a:fld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C6CA7AF0-CA62-48D7-9B66-BC04ECC66A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500" y="5060749"/>
            <a:ext cx="22439884" cy="2062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552366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0F028CD-A21C-4DC1-8BD5-C98E87A94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6000" dirty="0">
                <a:latin typeface="Arial" panose="020B0604020202020204" pitchFamily="34" charset="0"/>
                <a:cs typeface="Arial" panose="020B0604020202020204" pitchFamily="34" charset="0"/>
              </a:rPr>
              <a:t>Spolupráce VZP s Municipalitami v kraji vysočina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80EA90D-8D07-4DE1-B1A4-46A7B62D0C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cs-CZ" smtClean="0"/>
              <a:pPr/>
              <a:t>11</a:t>
            </a:fld>
            <a:endParaRPr lang="cs-CZ" dirty="0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2C22CE8-A8F4-48C8-BBFE-74A5A1BBA76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445026" y="3081130"/>
            <a:ext cx="20732474" cy="9121953"/>
          </a:xfrm>
        </p:spPr>
        <p:txBody>
          <a:bodyPr>
            <a:normAutofit/>
          </a:bodyPr>
          <a:lstStyle/>
          <a:p>
            <a:r>
              <a:rPr lang="cs-CZ" sz="6000" dirty="0">
                <a:latin typeface="Arial" panose="020B0604020202020204" pitchFamily="34" charset="0"/>
                <a:cs typeface="Arial" panose="020B0604020202020204" pitchFamily="34" charset="0"/>
              </a:rPr>
              <a:t>nedílná </a:t>
            </a:r>
            <a:r>
              <a:rPr lang="cs-CZ" sz="6000" b="1" dirty="0">
                <a:latin typeface="Arial" panose="020B0604020202020204" pitchFamily="34" charset="0"/>
                <a:cs typeface="Arial" panose="020B0604020202020204" pitchFamily="34" charset="0"/>
              </a:rPr>
              <a:t>součást</a:t>
            </a:r>
            <a:r>
              <a:rPr lang="cs-CZ" sz="6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6000" b="1" dirty="0">
                <a:latin typeface="Arial" panose="020B0604020202020204" pitchFamily="34" charset="0"/>
                <a:cs typeface="Arial" panose="020B0604020202020204" pitchFamily="34" charset="0"/>
              </a:rPr>
              <a:t>dlouhodobé strategie VZP </a:t>
            </a:r>
            <a:endParaRPr lang="en-US" sz="6000" b="1" dirty="0"/>
          </a:p>
          <a:p>
            <a:r>
              <a:rPr lang="cs-CZ" sz="6000" dirty="0">
                <a:latin typeface="Arial" panose="020B0604020202020204" pitchFamily="34" charset="0"/>
                <a:cs typeface="Arial" panose="020B0604020202020204" pitchFamily="34" charset="0"/>
              </a:rPr>
              <a:t>trvá více než 10 let (od roku 2012)</a:t>
            </a:r>
          </a:p>
          <a:p>
            <a:r>
              <a:rPr lang="cs-CZ" sz="6000" dirty="0">
                <a:latin typeface="Arial" panose="020B0604020202020204" pitchFamily="34" charset="0"/>
                <a:cs typeface="Arial" panose="020B0604020202020204" pitchFamily="34" charset="0"/>
              </a:rPr>
              <a:t>zaměřena a cílena na: </a:t>
            </a:r>
          </a:p>
          <a:p>
            <a:pPr marL="1219200" lvl="2" indent="0">
              <a:buNone/>
            </a:pPr>
            <a:r>
              <a:rPr lang="cs-CZ" sz="6000" b="1" dirty="0">
                <a:solidFill>
                  <a:srgbClr val="D22D0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lang="cs-CZ" sz="6000" dirty="0">
                <a:latin typeface="Arial" panose="020B0604020202020204" pitchFamily="34" charset="0"/>
                <a:cs typeface="Arial" panose="020B0604020202020204" pitchFamily="34" charset="0"/>
              </a:rPr>
              <a:t> zvýšení/rozšíření dostupnosti VZP </a:t>
            </a:r>
            <a:endParaRPr lang="en-US" sz="6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19200" lvl="2" indent="0">
              <a:buNone/>
            </a:pPr>
            <a:r>
              <a:rPr lang="cs-CZ" sz="6000" b="1" dirty="0">
                <a:solidFill>
                  <a:srgbClr val="D22D0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r>
              <a:rPr lang="cs-CZ" sz="6000" dirty="0">
                <a:latin typeface="Arial" panose="020B0604020202020204" pitchFamily="34" charset="0"/>
                <a:cs typeface="Arial" panose="020B0604020202020204" pitchFamily="34" charset="0"/>
              </a:rPr>
              <a:t> kooperaci/podporu akcí v regionu</a:t>
            </a:r>
            <a:endParaRPr lang="cs-CZ" sz="6000" i="1" dirty="0"/>
          </a:p>
          <a:p>
            <a:pPr marL="1219200" lvl="2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19200" lvl="2" indent="0">
              <a:buNone/>
            </a:pPr>
            <a:endParaRPr lang="en-US" dirty="0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C0CF2C65-C072-40F9-B9A9-09416A865F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36744" y="4549231"/>
            <a:ext cx="5743725" cy="530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260782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0F028CD-A21C-4DC1-8BD5-C98E87A94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6000" dirty="0">
                <a:latin typeface="Arial" panose="020B0604020202020204" pitchFamily="34" charset="0"/>
                <a:cs typeface="Arial" panose="020B0604020202020204" pitchFamily="34" charset="0"/>
              </a:rPr>
              <a:t>Spolupráce VZP s Municipalitami v kraji vysočina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80EA90D-8D07-4DE1-B1A4-46A7B62D0C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cs-CZ" smtClean="0"/>
              <a:pPr/>
              <a:t>12</a:t>
            </a:fld>
            <a:endParaRPr lang="cs-CZ" dirty="0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2C22CE8-A8F4-48C8-BBFE-74A5A1BBA76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06501" y="2286000"/>
            <a:ext cx="21970999" cy="10651508"/>
          </a:xfrm>
        </p:spPr>
        <p:txBody>
          <a:bodyPr>
            <a:normAutofit fontScale="47500" lnSpcReduction="20000"/>
          </a:bodyPr>
          <a:lstStyle/>
          <a:p>
            <a:pPr marL="50800" indent="0" algn="ctr">
              <a:buNone/>
            </a:pPr>
            <a:r>
              <a:rPr lang="cs-CZ" sz="12600" i="1" dirty="0">
                <a:solidFill>
                  <a:srgbClr val="D22D0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Jsme všude tam, kde nás naši klienti potřebují </a:t>
            </a:r>
            <a:endParaRPr lang="en-US" sz="12600" i="1" dirty="0">
              <a:solidFill>
                <a:srgbClr val="D22D0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0800" indent="0">
              <a:buNone/>
            </a:pPr>
            <a:endParaRPr lang="cs-CZ" sz="9300" dirty="0"/>
          </a:p>
          <a:p>
            <a:pPr marL="50800" indent="0">
              <a:buNone/>
            </a:pPr>
            <a:r>
              <a:rPr lang="cs-CZ" sz="9300" b="1" dirty="0">
                <a:solidFill>
                  <a:srgbClr val="D22D0F"/>
                </a:solidFill>
              </a:rPr>
              <a:t>1.</a:t>
            </a:r>
            <a:r>
              <a:rPr lang="cs-CZ" sz="9300" dirty="0"/>
              <a:t> </a:t>
            </a:r>
            <a:r>
              <a:rPr lang="cs-CZ" sz="9300" b="1" dirty="0">
                <a:latin typeface="Arial" panose="020B0604020202020204" pitchFamily="34" charset="0"/>
                <a:cs typeface="Arial" panose="020B0604020202020204" pitchFamily="34" charset="0"/>
              </a:rPr>
              <a:t>zvýšení/rozšíření</a:t>
            </a:r>
            <a:r>
              <a:rPr lang="cs-CZ" sz="9600" b="1" dirty="0">
                <a:latin typeface="Arial" panose="020B0604020202020204" pitchFamily="34" charset="0"/>
                <a:cs typeface="Arial" panose="020B0604020202020204" pitchFamily="34" charset="0"/>
              </a:rPr>
              <a:t> působnosti VZP → </a:t>
            </a:r>
            <a:r>
              <a:rPr lang="cs-CZ" sz="9300" b="1" dirty="0">
                <a:latin typeface="Arial" panose="020B0604020202020204" pitchFamily="34" charset="0"/>
                <a:cs typeface="Arial" panose="020B0604020202020204" pitchFamily="34" charset="0"/>
              </a:rPr>
              <a:t>rozšíření klientského servisu a služeb</a:t>
            </a:r>
          </a:p>
          <a:p>
            <a:pPr marL="1219200" lvl="2" indent="0">
              <a:buNone/>
            </a:pPr>
            <a:r>
              <a:rPr lang="cs-CZ" sz="9300" b="1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↓   </a:t>
            </a:r>
          </a:p>
          <a:p>
            <a:pPr lvl="2"/>
            <a:r>
              <a:rPr lang="cs-CZ" sz="9300" b="1" dirty="0">
                <a:latin typeface="Arial" panose="020B0604020202020204" pitchFamily="34" charset="0"/>
                <a:cs typeface="Arial" panose="020B0604020202020204" pitchFamily="34" charset="0"/>
              </a:rPr>
              <a:t>kontaktní klientské pracoviště </a:t>
            </a:r>
            <a:r>
              <a:rPr lang="cs-CZ" sz="9300" dirty="0">
                <a:latin typeface="Arial" panose="020B0604020202020204" pitchFamily="34" charset="0"/>
                <a:cs typeface="Arial" panose="020B0604020202020204" pitchFamily="34" charset="0"/>
              </a:rPr>
              <a:t>(zahrnuto do pobočkové sítě</a:t>
            </a:r>
            <a:r>
              <a:rPr lang="cs-CZ" sz="9300" dirty="0"/>
              <a:t> </a:t>
            </a:r>
            <a:r>
              <a:rPr lang="cs-CZ" sz="9300" dirty="0">
                <a:latin typeface="Arial" panose="020B0604020202020204" pitchFamily="34" charset="0"/>
                <a:cs typeface="Arial" panose="020B0604020202020204" pitchFamily="34" charset="0"/>
              </a:rPr>
              <a:t>Jemnice, Ledeč nad Sázavou, Světlá nad Sázavou, JE Dukovany, Pacov, Velká Bíteš)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cs-CZ" sz="9300" dirty="0">
                <a:latin typeface="Arial" panose="020B0604020202020204" pitchFamily="34" charset="0"/>
                <a:cs typeface="Arial" panose="020B0604020202020204" pitchFamily="34" charset="0"/>
              </a:rPr>
              <a:t>zvýšení dostupnosti služeb VZP pro klienty/občany </a:t>
            </a:r>
            <a:br>
              <a:rPr lang="cs-CZ" sz="93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6700" dirty="0">
                <a:latin typeface="Arial" panose="020B0604020202020204" pitchFamily="34" charset="0"/>
                <a:cs typeface="Arial" panose="020B0604020202020204" pitchFamily="34" charset="0"/>
              </a:rPr>
              <a:t>(města/obce na periferii okresu, obtížná dostupnost nejbližších pracovišť VZP) 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cs-CZ" sz="9300" dirty="0">
                <a:latin typeface="Arial" panose="020B0604020202020204" pitchFamily="34" charset="0"/>
                <a:cs typeface="Arial" panose="020B0604020202020204" pitchFamily="34" charset="0"/>
              </a:rPr>
              <a:t>zřízeny přímo v sídle městských úřadů </a:t>
            </a:r>
            <a:r>
              <a:rPr lang="cs-CZ" sz="6700" dirty="0">
                <a:latin typeface="Arial" panose="020B0604020202020204" pitchFamily="34" charset="0"/>
                <a:cs typeface="Arial" panose="020B0604020202020204" pitchFamily="34" charset="0"/>
              </a:rPr>
              <a:t>(v zasedacích místnostech) 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cs-CZ" sz="9300" dirty="0">
                <a:latin typeface="Arial" panose="020B0604020202020204" pitchFamily="34" charset="0"/>
                <a:cs typeface="Arial" panose="020B0604020202020204" pitchFamily="34" charset="0"/>
              </a:rPr>
              <a:t>servis je ze strany VZP poskytován pravidelně </a:t>
            </a:r>
            <a:r>
              <a:rPr lang="cs-CZ" sz="6700" dirty="0">
                <a:latin typeface="Arial" panose="020B0604020202020204" pitchFamily="34" charset="0"/>
                <a:cs typeface="Arial" panose="020B0604020202020204" pitchFamily="34" charset="0"/>
              </a:rPr>
              <a:t>(1x týdně)</a:t>
            </a:r>
          </a:p>
          <a:p>
            <a:pPr marL="2438400" lvl="4" indent="0">
              <a:buNone/>
            </a:pPr>
            <a:endParaRPr lang="cs-CZ" sz="6700" dirty="0"/>
          </a:p>
          <a:p>
            <a:pPr marL="50800" indent="0">
              <a:buNone/>
            </a:pPr>
            <a:r>
              <a:rPr lang="cs-CZ" sz="4800" b="1" dirty="0"/>
              <a:t> </a:t>
            </a:r>
            <a:endParaRPr lang="cs-CZ" sz="3600" dirty="0"/>
          </a:p>
          <a:p>
            <a:pPr marL="2438400" lvl="4" indent="0">
              <a:buNone/>
            </a:pPr>
            <a:endParaRPr lang="cs-CZ" sz="6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38400" lvl="4" indent="0">
              <a:buNone/>
            </a:pPr>
            <a:endParaRPr lang="cs-CZ" sz="6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19200" lvl="2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2051726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0F028CD-A21C-4DC1-8BD5-C98E87A94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6000" dirty="0">
                <a:latin typeface="Arial" panose="020B0604020202020204" pitchFamily="34" charset="0"/>
                <a:cs typeface="Arial" panose="020B0604020202020204" pitchFamily="34" charset="0"/>
              </a:rPr>
              <a:t>Spolupráce VZP s Municipalitami v kraji vysočina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80EA90D-8D07-4DE1-B1A4-46A7B62D0C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cs-CZ" smtClean="0"/>
              <a:pPr/>
              <a:t>13</a:t>
            </a:fld>
            <a:endParaRPr lang="cs-CZ" dirty="0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2C22CE8-A8F4-48C8-BBFE-74A5A1BBA76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06501" y="2512663"/>
            <a:ext cx="22567899" cy="10984675"/>
          </a:xfrm>
        </p:spPr>
        <p:txBody>
          <a:bodyPr>
            <a:normAutofit fontScale="55000" lnSpcReduction="20000"/>
          </a:bodyPr>
          <a:lstStyle/>
          <a:p>
            <a:pPr marL="2438400" lvl="4" indent="0">
              <a:buNone/>
            </a:pPr>
            <a:r>
              <a:rPr lang="cs-CZ" sz="5800" dirty="0"/>
              <a:t>           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cs-CZ" sz="8000" dirty="0">
                <a:latin typeface="Arial" panose="020B0604020202020204" pitchFamily="34" charset="0"/>
                <a:cs typeface="Arial" panose="020B0604020202020204" pitchFamily="34" charset="0"/>
              </a:rPr>
              <a:t>klientský servis zabezpečuje pracovnice vybavena  tzv. mobilním setem </a:t>
            </a:r>
            <a:br>
              <a:rPr lang="cs-CZ" sz="8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5800" dirty="0">
                <a:latin typeface="Arial" panose="020B0604020202020204" pitchFamily="34" charset="0"/>
                <a:cs typeface="Arial" panose="020B0604020202020204" pitchFamily="34" charset="0"/>
              </a:rPr>
              <a:t>(NTB, multifunkční tiskárna, mobil, modem USB, myš, bezpečnostní taška) 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cs-CZ" sz="8000" dirty="0">
                <a:latin typeface="Arial" panose="020B0604020202020204" pitchFamily="34" charset="0"/>
                <a:cs typeface="Arial" panose="020B0604020202020204" pitchFamily="34" charset="0"/>
              </a:rPr>
              <a:t>podpůrný mobilní navigační systém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cs-CZ" sz="8000" dirty="0">
                <a:latin typeface="Arial" panose="020B0604020202020204" pitchFamily="34" charset="0"/>
                <a:cs typeface="Arial" panose="020B0604020202020204" pitchFamily="34" charset="0"/>
              </a:rPr>
              <a:t>poskytovány veškeré služby a informační servis VZP z oblasti veřejného zdravotního pojištění vyjma pokladní služby </a:t>
            </a:r>
            <a:r>
              <a:rPr lang="cs-CZ" sz="5800" dirty="0">
                <a:latin typeface="Arial" panose="020B0604020202020204" pitchFamily="34" charset="0"/>
                <a:cs typeface="Arial" panose="020B0604020202020204" pitchFamily="34" charset="0"/>
              </a:rPr>
              <a:t>(konzervativnost pojištěnců, čerpání příspěvků) 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cs-CZ" sz="8000" dirty="0">
                <a:latin typeface="Arial" panose="020B0604020202020204" pitchFamily="34" charset="0"/>
                <a:cs typeface="Arial" panose="020B0604020202020204" pitchFamily="34" charset="0"/>
              </a:rPr>
              <a:t>informace jsou uvedeny na webových stránkách</a:t>
            </a:r>
            <a:r>
              <a:rPr lang="cs-CZ" sz="70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cs-CZ" sz="7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5800" dirty="0">
                <a:latin typeface="Arial" panose="020B0604020202020204" pitchFamily="34" charset="0"/>
                <a:cs typeface="Arial" panose="020B0604020202020204" pitchFamily="34" charset="0"/>
              </a:rPr>
              <a:t>(VZP/úřad), </a:t>
            </a:r>
            <a:r>
              <a:rPr lang="cs-CZ" sz="8000" dirty="0">
                <a:latin typeface="Arial" panose="020B0604020202020204" pitchFamily="34" charset="0"/>
                <a:cs typeface="Arial" panose="020B0604020202020204" pitchFamily="34" charset="0"/>
              </a:rPr>
              <a:t>regionálních</a:t>
            </a:r>
            <a:r>
              <a:rPr lang="cs-CZ" sz="7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8000" dirty="0">
                <a:latin typeface="Arial" panose="020B0604020202020204" pitchFamily="34" charset="0"/>
                <a:cs typeface="Arial" panose="020B0604020202020204" pitchFamily="34" charset="0"/>
              </a:rPr>
              <a:t>periodikách, zpravodajích, občasnících měst a obcí</a:t>
            </a:r>
            <a:endParaRPr lang="cs-CZ" sz="5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4">
              <a:buFont typeface="Arial" panose="020B0604020202020204" pitchFamily="34" charset="0"/>
              <a:buChar char="•"/>
            </a:pPr>
            <a:r>
              <a:rPr lang="cs-CZ" sz="8000" dirty="0">
                <a:latin typeface="Arial" panose="020B0604020202020204" pitchFamily="34" charset="0"/>
                <a:cs typeface="Arial" panose="020B0604020202020204" pitchFamily="34" charset="0"/>
              </a:rPr>
              <a:t>rozšíření služby → oboustranně přínosná spolupráce</a:t>
            </a:r>
          </a:p>
          <a:p>
            <a:pPr lvl="4">
              <a:buFont typeface="Arial" panose="020B0604020202020204" pitchFamily="34" charset="0"/>
              <a:buChar char="•"/>
            </a:pPr>
            <a:endParaRPr lang="cs-CZ" sz="7000" dirty="0"/>
          </a:p>
          <a:p>
            <a:pPr marL="50800" lvl="0" indent="0">
              <a:buNone/>
            </a:pPr>
            <a:endParaRPr lang="cs-CZ" sz="4800" dirty="0"/>
          </a:p>
          <a:p>
            <a:pPr marL="50800" indent="0">
              <a:buNone/>
            </a:pPr>
            <a:r>
              <a:rPr lang="cs-CZ" sz="4800" b="1" dirty="0"/>
              <a:t> </a:t>
            </a:r>
            <a:endParaRPr lang="cs-CZ" sz="3600" dirty="0"/>
          </a:p>
          <a:p>
            <a:pPr marL="50800" indent="0">
              <a:buNone/>
            </a:pPr>
            <a:r>
              <a:rPr lang="cs-CZ" sz="4800" b="1" dirty="0"/>
              <a:t> </a:t>
            </a:r>
            <a:endParaRPr lang="cs-CZ" sz="3600" dirty="0"/>
          </a:p>
          <a:p>
            <a:pPr marL="2438400" lvl="4" indent="0">
              <a:buNone/>
            </a:pPr>
            <a:endParaRPr lang="cs-CZ" sz="6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38400" lvl="4" indent="0">
              <a:buNone/>
            </a:pPr>
            <a:endParaRPr lang="cs-CZ" sz="6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19200" lvl="2" indent="0">
              <a:buNone/>
            </a:pPr>
            <a:endParaRPr lang="en-US" dirty="0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BFDFB666-DD98-46DB-8940-2E791D9684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3247" y="10390197"/>
            <a:ext cx="4434405" cy="3325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333113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0F028CD-A21C-4DC1-8BD5-C98E87A94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6000" dirty="0">
                <a:latin typeface="Arial" panose="020B0604020202020204" pitchFamily="34" charset="0"/>
                <a:cs typeface="Arial" panose="020B0604020202020204" pitchFamily="34" charset="0"/>
              </a:rPr>
              <a:t>Spolupráce VZP s Municipalitami v kraji vysočina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80EA90D-8D07-4DE1-B1A4-46A7B62D0C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cs-CZ" smtClean="0"/>
              <a:pPr/>
              <a:t>14</a:t>
            </a:fld>
            <a:endParaRPr lang="cs-CZ" dirty="0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2C22CE8-A8F4-48C8-BBFE-74A5A1BBA76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06501" y="2723322"/>
            <a:ext cx="21970999" cy="9479761"/>
          </a:xfrm>
        </p:spPr>
        <p:txBody>
          <a:bodyPr>
            <a:normAutofit/>
          </a:bodyPr>
          <a:lstStyle/>
          <a:p>
            <a:pPr marL="50800" indent="0" algn="ctr">
              <a:buNone/>
            </a:pPr>
            <a:r>
              <a:rPr lang="cs-CZ" sz="6000" b="1" i="1" dirty="0">
                <a:solidFill>
                  <a:srgbClr val="FF0000"/>
                </a:solidFill>
              </a:rPr>
              <a:t> </a:t>
            </a:r>
            <a:endParaRPr lang="en-US" sz="6000" b="1" i="1" dirty="0">
              <a:solidFill>
                <a:srgbClr val="FF0000"/>
              </a:solidFill>
            </a:endParaRPr>
          </a:p>
          <a:p>
            <a:pPr marL="2438400" lvl="4" indent="0">
              <a:buNone/>
            </a:pPr>
            <a:r>
              <a:rPr lang="cs-CZ" sz="6000" dirty="0"/>
              <a:t> </a:t>
            </a:r>
            <a:endParaRPr lang="cs-CZ" sz="6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19200" lvl="2" indent="0">
              <a:buNone/>
            </a:pPr>
            <a:endParaRPr lang="en-US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C55BEDEB-A514-4F3F-8A6F-1A941CAEA3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4453" y="3371304"/>
            <a:ext cx="13093147" cy="981986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51FE89E9-5C70-4B13-A8B9-7D6C17B9235E}"/>
              </a:ext>
            </a:extLst>
          </p:cNvPr>
          <p:cNvSpPr txBox="1"/>
          <p:nvPr/>
        </p:nvSpPr>
        <p:spPr>
          <a:xfrm>
            <a:off x="3180522" y="2582911"/>
            <a:ext cx="16995913" cy="7181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cs-CZ" sz="4000" b="1" i="1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Kontaktní klientské pracoviště Jemnice</a:t>
            </a:r>
          </a:p>
        </p:txBody>
      </p:sp>
    </p:spTree>
    <p:extLst>
      <p:ext uri="{BB962C8B-B14F-4D97-AF65-F5344CB8AC3E}">
        <p14:creationId xmlns:p14="http://schemas.microsoft.com/office/powerpoint/2010/main" val="986163764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0F028CD-A21C-4DC1-8BD5-C98E87A94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6000" dirty="0">
                <a:latin typeface="Arial" panose="020B0604020202020204" pitchFamily="34" charset="0"/>
                <a:cs typeface="Arial" panose="020B0604020202020204" pitchFamily="34" charset="0"/>
              </a:rPr>
              <a:t>Spolupráce VZP s Municipalitami v kraji vysočina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80EA90D-8D07-4DE1-B1A4-46A7B62D0C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cs-CZ" smtClean="0"/>
              <a:pPr/>
              <a:t>15</a:t>
            </a:fld>
            <a:endParaRPr lang="cs-CZ" dirty="0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2C22CE8-A8F4-48C8-BBFE-74A5A1BBA76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06501" y="2286000"/>
            <a:ext cx="21970999" cy="10651508"/>
          </a:xfrm>
        </p:spPr>
        <p:txBody>
          <a:bodyPr>
            <a:normAutofit fontScale="55000" lnSpcReduction="20000"/>
          </a:bodyPr>
          <a:lstStyle/>
          <a:p>
            <a:pPr marL="50800" indent="0" algn="ctr">
              <a:buNone/>
            </a:pPr>
            <a:r>
              <a:rPr lang="cs-CZ" sz="10900" i="1" dirty="0">
                <a:solidFill>
                  <a:srgbClr val="D22D0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Jsme všude tam, kde nás naši klienti potřebují </a:t>
            </a:r>
            <a:endParaRPr lang="en-US" sz="10900" i="1" dirty="0">
              <a:solidFill>
                <a:srgbClr val="D22D0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0800" indent="0">
              <a:buNone/>
            </a:pPr>
            <a:r>
              <a:rPr lang="cs-CZ" sz="93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2"/>
            <a:r>
              <a:rPr lang="cs-CZ" sz="8000" b="1" dirty="0">
                <a:latin typeface="Arial" panose="020B0604020202020204" pitchFamily="34" charset="0"/>
                <a:cs typeface="Arial" panose="020B0604020202020204" pitchFamily="34" charset="0"/>
              </a:rPr>
              <a:t>klientské pracoviště v Bystřici nad Pernštejnem od 1. 4. 2023</a:t>
            </a:r>
            <a:br>
              <a:rPr lang="cs-CZ" sz="8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8000" b="1" dirty="0">
                <a:latin typeface="Arial" panose="020B0604020202020204" pitchFamily="34" charset="0"/>
                <a:cs typeface="Arial" panose="020B0604020202020204" pitchFamily="34" charset="0"/>
              </a:rPr>
              <a:t>na nové adrese</a:t>
            </a:r>
            <a:endParaRPr lang="cs-CZ" sz="8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4">
              <a:buFont typeface="Arial" panose="020B0604020202020204" pitchFamily="34" charset="0"/>
              <a:buChar char="•"/>
            </a:pPr>
            <a:r>
              <a:rPr lang="cs-CZ" sz="8000" dirty="0">
                <a:latin typeface="Arial" panose="020B0604020202020204" pitchFamily="34" charset="0"/>
                <a:cs typeface="Arial" panose="020B0604020202020204" pitchFamily="34" charset="0"/>
              </a:rPr>
              <a:t>přestěhováno do administrativní budovy městského úřadu </a:t>
            </a:r>
            <a:br>
              <a:rPr lang="cs-CZ" sz="93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5800" dirty="0">
                <a:latin typeface="Arial" panose="020B0604020202020204" pitchFamily="34" charset="0"/>
                <a:cs typeface="Arial" panose="020B0604020202020204" pitchFamily="34" charset="0"/>
              </a:rPr>
              <a:t>(sídlo finančního úřadu, úřadu práce) 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cs-CZ" sz="8000" dirty="0">
                <a:latin typeface="Arial" panose="020B0604020202020204" pitchFamily="34" charset="0"/>
                <a:cs typeface="Arial" panose="020B0604020202020204" pitchFamily="34" charset="0"/>
              </a:rPr>
              <a:t>služby pro občany/klienty „pod jednou střechou“ </a:t>
            </a:r>
            <a:endParaRPr lang="cs-CZ" sz="6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4">
              <a:buFont typeface="Arial" panose="020B0604020202020204" pitchFamily="34" charset="0"/>
              <a:buChar char="•"/>
            </a:pPr>
            <a:r>
              <a:rPr lang="cs-CZ" sz="8000" dirty="0">
                <a:latin typeface="Arial" panose="020B0604020202020204" pitchFamily="34" charset="0"/>
                <a:cs typeface="Arial" panose="020B0604020202020204" pitchFamily="34" charset="0"/>
              </a:rPr>
              <a:t>otevřeno 3 dny v týdnu </a:t>
            </a:r>
            <a:r>
              <a:rPr lang="cs-CZ" sz="5800" dirty="0">
                <a:latin typeface="Arial" panose="020B0604020202020204" pitchFamily="34" charset="0"/>
                <a:cs typeface="Arial" panose="020B0604020202020204" pitchFamily="34" charset="0"/>
              </a:rPr>
              <a:t>(pondělí, středa „úřední dny“ a pátek) 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cs-CZ" sz="8000" dirty="0">
                <a:latin typeface="Arial" panose="020B0604020202020204" pitchFamily="34" charset="0"/>
                <a:cs typeface="Arial" panose="020B0604020202020204" pitchFamily="34" charset="0"/>
              </a:rPr>
              <a:t>servis na pracovišti zabezpečuje jedna pracovnice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cs-CZ" sz="8000" dirty="0">
                <a:latin typeface="Arial" panose="020B0604020202020204" pitchFamily="34" charset="0"/>
                <a:cs typeface="Arial" panose="020B0604020202020204" pitchFamily="34" charset="0"/>
              </a:rPr>
              <a:t>pracoviště je standardně vybaveno, poskytovány veškeré služby VZP</a:t>
            </a:r>
          </a:p>
          <a:p>
            <a:pPr marL="2438400" lvl="4" indent="0">
              <a:buNone/>
            </a:pPr>
            <a:endParaRPr lang="cs-CZ" sz="6700" dirty="0"/>
          </a:p>
          <a:p>
            <a:pPr marL="50800" indent="0">
              <a:buNone/>
            </a:pPr>
            <a:r>
              <a:rPr lang="cs-CZ" sz="4800" b="1" dirty="0"/>
              <a:t> </a:t>
            </a:r>
            <a:endParaRPr lang="cs-CZ" sz="3600" dirty="0"/>
          </a:p>
          <a:p>
            <a:pPr marL="2438400" lvl="4" indent="0">
              <a:buNone/>
            </a:pPr>
            <a:endParaRPr lang="cs-CZ" sz="6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38400" lvl="4" indent="0">
              <a:buNone/>
            </a:pPr>
            <a:endParaRPr lang="cs-CZ" sz="6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19200" lvl="2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7598965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0F028CD-A21C-4DC1-8BD5-C98E87A94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6000" dirty="0">
                <a:latin typeface="Arial" panose="020B0604020202020204" pitchFamily="34" charset="0"/>
                <a:cs typeface="Arial" panose="020B0604020202020204" pitchFamily="34" charset="0"/>
              </a:rPr>
              <a:t>Spolupráce VZP s Municipalitami v kraji vysočina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80EA90D-8D07-4DE1-B1A4-46A7B62D0C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cs-CZ" smtClean="0"/>
              <a:pPr/>
              <a:t>16</a:t>
            </a:fld>
            <a:endParaRPr lang="cs-CZ" dirty="0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2C22CE8-A8F4-48C8-BBFE-74A5A1BBA76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06501" y="2723322"/>
            <a:ext cx="21970999" cy="9479761"/>
          </a:xfrm>
        </p:spPr>
        <p:txBody>
          <a:bodyPr>
            <a:normAutofit/>
          </a:bodyPr>
          <a:lstStyle/>
          <a:p>
            <a:pPr marL="50800" indent="0" algn="ctr">
              <a:buNone/>
            </a:pPr>
            <a:r>
              <a:rPr lang="cs-CZ" sz="6000" b="1" i="1" dirty="0">
                <a:solidFill>
                  <a:srgbClr val="FF0000"/>
                </a:solidFill>
              </a:rPr>
              <a:t> </a:t>
            </a:r>
            <a:endParaRPr lang="en-US" sz="6000" b="1" i="1" dirty="0">
              <a:solidFill>
                <a:srgbClr val="FF0000"/>
              </a:solidFill>
            </a:endParaRPr>
          </a:p>
          <a:p>
            <a:pPr marL="2438400" lvl="4" indent="0">
              <a:buNone/>
            </a:pPr>
            <a:r>
              <a:rPr lang="cs-CZ" sz="6000" dirty="0"/>
              <a:t> </a:t>
            </a:r>
            <a:endParaRPr lang="cs-CZ" sz="6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19200" lvl="2" indent="0">
              <a:buNone/>
            </a:pPr>
            <a:endParaRPr lang="en-US" dirty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51FE89E9-5C70-4B13-A8B9-7D6C17B9235E}"/>
              </a:ext>
            </a:extLst>
          </p:cNvPr>
          <p:cNvSpPr txBox="1"/>
          <p:nvPr/>
        </p:nvSpPr>
        <p:spPr>
          <a:xfrm>
            <a:off x="3180522" y="2582911"/>
            <a:ext cx="16995913" cy="7181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cs-CZ" sz="4000" b="1" i="1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Klientské pracoviště Bystřice nad Pernštejnem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9D7158E3-FB92-43E6-A479-E3F8A4B57D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1" t="23943" b="22029"/>
          <a:stretch/>
        </p:blipFill>
        <p:spPr>
          <a:xfrm>
            <a:off x="5864087" y="3511715"/>
            <a:ext cx="12909035" cy="992947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007436841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0F028CD-A21C-4DC1-8BD5-C98E87A94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6000" dirty="0">
                <a:latin typeface="Arial" panose="020B0604020202020204" pitchFamily="34" charset="0"/>
                <a:cs typeface="Arial" panose="020B0604020202020204" pitchFamily="34" charset="0"/>
              </a:rPr>
              <a:t>Spolupráce VZP s Municipalitami v kraji vysočina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80EA90D-8D07-4DE1-B1A4-46A7B62D0C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cs-CZ" smtClean="0"/>
              <a:pPr/>
              <a:t>17</a:t>
            </a:fld>
            <a:endParaRPr lang="cs-CZ" dirty="0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2C22CE8-A8F4-48C8-BBFE-74A5A1BBA76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06501" y="2286000"/>
            <a:ext cx="21970999" cy="11251096"/>
          </a:xfrm>
        </p:spPr>
        <p:txBody>
          <a:bodyPr>
            <a:normAutofit fontScale="40000" lnSpcReduction="20000"/>
          </a:bodyPr>
          <a:lstStyle/>
          <a:p>
            <a:pPr marL="50800" indent="0" algn="ctr">
              <a:buNone/>
            </a:pPr>
            <a:r>
              <a:rPr lang="cs-CZ" sz="15000" i="1" dirty="0">
                <a:solidFill>
                  <a:srgbClr val="D22D0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Jsme všude tam, kde nás naši klienti potřebují </a:t>
            </a:r>
            <a:endParaRPr lang="en-US" sz="15000" i="1" dirty="0">
              <a:solidFill>
                <a:srgbClr val="D22D0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19200" lvl="2" indent="0">
              <a:buNone/>
            </a:pPr>
            <a:r>
              <a:rPr lang="cs-CZ" sz="9300" b="1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↓      </a:t>
            </a:r>
          </a:p>
          <a:p>
            <a:pPr lvl="2"/>
            <a:r>
              <a:rPr lang="cs-CZ" sz="11000" b="1" dirty="0">
                <a:latin typeface="Arial" panose="020B0604020202020204" pitchFamily="34" charset="0"/>
                <a:cs typeface="Arial" panose="020B0604020202020204" pitchFamily="34" charset="0"/>
              </a:rPr>
              <a:t>mobilní klientské pracoviště  </a:t>
            </a:r>
            <a:r>
              <a:rPr lang="cs-CZ" sz="11000" dirty="0">
                <a:latin typeface="Arial" panose="020B0604020202020204" pitchFamily="34" charset="0"/>
                <a:cs typeface="Arial" panose="020B0604020202020204" pitchFamily="34" charset="0"/>
              </a:rPr>
              <a:t>(nad rámec pobočkové sítě, služba pro klienty </a:t>
            </a:r>
            <a:br>
              <a:rPr lang="cs-CZ" sz="11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11000" dirty="0">
                <a:latin typeface="Arial" panose="020B0604020202020204" pitchFamily="34" charset="0"/>
                <a:cs typeface="Arial" panose="020B0604020202020204" pitchFamily="34" charset="0"/>
              </a:rPr>
              <a:t>v menších městech a obcích)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cs-CZ" sz="11000" dirty="0">
                <a:latin typeface="Arial" panose="020B0604020202020204" pitchFamily="34" charset="0"/>
                <a:cs typeface="Arial" panose="020B0604020202020204" pitchFamily="34" charset="0"/>
              </a:rPr>
              <a:t>zvýšení dostupnosti služeb VZP pro další cílové skupiny obyvatel</a:t>
            </a:r>
            <a:br>
              <a:rPr lang="cs-CZ" sz="93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8000" dirty="0">
                <a:latin typeface="Arial" panose="020B0604020202020204" pitchFamily="34" charset="0"/>
                <a:cs typeface="Arial" panose="020B0604020202020204" pitchFamily="34" charset="0"/>
              </a:rPr>
              <a:t>(občané/pacienti/zaměstnanci firem v regionu; obtížná dostupnost nejbližších pracovišť VZP) 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cs-CZ" sz="11000" dirty="0">
                <a:latin typeface="Arial" panose="020B0604020202020204" pitchFamily="34" charset="0"/>
                <a:cs typeface="Arial" panose="020B0604020202020204" pitchFamily="34" charset="0"/>
              </a:rPr>
              <a:t>funguje na základě poptávky/nabídky služby a servisu VZP </a:t>
            </a:r>
          </a:p>
          <a:p>
            <a:pPr marL="2438400" lvl="4" indent="0">
              <a:buNone/>
            </a:pPr>
            <a:r>
              <a:rPr lang="cs-CZ" sz="7000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cs-CZ" sz="8000" dirty="0">
                <a:latin typeface="Arial" panose="020B0604020202020204" pitchFamily="34" charset="0"/>
                <a:cs typeface="Arial" panose="020B0604020202020204" pitchFamily="34" charset="0"/>
              </a:rPr>
              <a:t>(menší města, městyse, obce, polikliniky, zdravotní střediska, lékárny, nemocnice, firmy) 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cs-CZ" sz="11000" dirty="0">
                <a:latin typeface="Arial" panose="020B0604020202020204" pitchFamily="34" charset="0"/>
                <a:cs typeface="Arial" panose="020B0604020202020204" pitchFamily="34" charset="0"/>
              </a:rPr>
              <a:t>servis je ze strany VZP poskytován pravidelně/jednorázově </a:t>
            </a:r>
            <a:br>
              <a:rPr lang="cs-CZ" sz="93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8000" dirty="0">
                <a:latin typeface="Arial" panose="020B0604020202020204" pitchFamily="34" charset="0"/>
                <a:cs typeface="Arial" panose="020B0604020202020204" pitchFamily="34" charset="0"/>
              </a:rPr>
              <a:t>(v pravidelném cyklu, např. 1. středa v měsíci; v předem domluveném termínu)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cs-CZ" sz="11000" dirty="0">
                <a:latin typeface="Arial" panose="020B0604020202020204" pitchFamily="34" charset="0"/>
                <a:cs typeface="Arial" panose="020B0604020202020204" pitchFamily="34" charset="0"/>
              </a:rPr>
              <a:t>služba poskytována na mobilním stánku</a:t>
            </a:r>
          </a:p>
          <a:p>
            <a:pPr marL="2438400" lvl="4" indent="0">
              <a:buNone/>
            </a:pPr>
            <a:r>
              <a:rPr lang="cs-CZ" sz="6700" dirty="0"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lang="cs-CZ" sz="8000" dirty="0">
                <a:latin typeface="Arial" panose="020B0604020202020204" pitchFamily="34" charset="0"/>
                <a:cs typeface="Arial" panose="020B0604020202020204" pitchFamily="34" charset="0"/>
              </a:rPr>
              <a:t>(forma krátkodobého nájmu bezplatného/placeného)</a:t>
            </a:r>
          </a:p>
          <a:p>
            <a:pPr marL="2438400" lvl="4" indent="0">
              <a:buNone/>
            </a:pPr>
            <a:endParaRPr lang="cs-CZ" sz="8000" dirty="0"/>
          </a:p>
          <a:p>
            <a:pPr marL="50800" indent="0">
              <a:buNone/>
            </a:pPr>
            <a:r>
              <a:rPr lang="cs-CZ" sz="4800" b="1" dirty="0"/>
              <a:t> </a:t>
            </a:r>
            <a:endParaRPr lang="cs-CZ" sz="3600" dirty="0"/>
          </a:p>
          <a:p>
            <a:pPr marL="2438400" lvl="4" indent="0">
              <a:buNone/>
            </a:pPr>
            <a:endParaRPr lang="cs-CZ" sz="6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38400" lvl="4" indent="0">
              <a:buNone/>
            </a:pPr>
            <a:endParaRPr lang="cs-CZ" sz="6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19200" lvl="2" indent="0">
              <a:buNone/>
            </a:pPr>
            <a:endParaRPr lang="en-US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26E8263C-8C9A-465A-82E6-2A5B5D33C6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80087" y="8891852"/>
            <a:ext cx="3134898" cy="3134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691352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0F028CD-A21C-4DC1-8BD5-C98E87A94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6000" dirty="0">
                <a:latin typeface="Arial" panose="020B0604020202020204" pitchFamily="34" charset="0"/>
                <a:cs typeface="Arial" panose="020B0604020202020204" pitchFamily="34" charset="0"/>
              </a:rPr>
              <a:t>Spolupráce VZP s Municipalitami v kraji vysočina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80EA90D-8D07-4DE1-B1A4-46A7B62D0C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cs-CZ" smtClean="0"/>
              <a:pPr/>
              <a:t>18</a:t>
            </a:fld>
            <a:endParaRPr lang="cs-CZ" dirty="0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2C22CE8-A8F4-48C8-BBFE-74A5A1BBA76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06501" y="2723322"/>
            <a:ext cx="21970999" cy="9479761"/>
          </a:xfrm>
        </p:spPr>
        <p:txBody>
          <a:bodyPr>
            <a:normAutofit/>
          </a:bodyPr>
          <a:lstStyle/>
          <a:p>
            <a:pPr marL="50800" indent="0" algn="ctr">
              <a:buNone/>
            </a:pPr>
            <a:r>
              <a:rPr lang="cs-CZ" sz="6000" b="1" i="1" dirty="0">
                <a:solidFill>
                  <a:srgbClr val="FF0000"/>
                </a:solidFill>
              </a:rPr>
              <a:t> </a:t>
            </a:r>
            <a:endParaRPr lang="en-US" sz="6000" b="1" i="1" dirty="0">
              <a:solidFill>
                <a:srgbClr val="FF0000"/>
              </a:solidFill>
            </a:endParaRPr>
          </a:p>
          <a:p>
            <a:pPr marL="2438400" lvl="4" indent="0">
              <a:buNone/>
            </a:pPr>
            <a:r>
              <a:rPr lang="cs-CZ" sz="6000" dirty="0"/>
              <a:t> </a:t>
            </a:r>
            <a:endParaRPr lang="cs-CZ" sz="6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19200" lvl="2" indent="0">
              <a:buNone/>
            </a:pPr>
            <a:endParaRPr lang="en-US" dirty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51FE89E9-5C70-4B13-A8B9-7D6C17B9235E}"/>
              </a:ext>
            </a:extLst>
          </p:cNvPr>
          <p:cNvSpPr txBox="1"/>
          <p:nvPr/>
        </p:nvSpPr>
        <p:spPr>
          <a:xfrm>
            <a:off x="5426765" y="2623931"/>
            <a:ext cx="13099774" cy="7181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cs-CZ" sz="4000" b="1" i="1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Mobilní klientské pracoviště poliklinika Třešť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85DDA739-05EB-4B3C-977F-B4F5D343329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23" r="26001" b="7625"/>
          <a:stretch/>
        </p:blipFill>
        <p:spPr>
          <a:xfrm>
            <a:off x="2421698" y="3676603"/>
            <a:ext cx="8885583" cy="895989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7394902F-A82D-43C6-9D73-496E965C5DA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869"/>
          <a:stretch/>
        </p:blipFill>
        <p:spPr>
          <a:xfrm>
            <a:off x="13640681" y="3702538"/>
            <a:ext cx="6740904" cy="923497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926461754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0F028CD-A21C-4DC1-8BD5-C98E87A94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500" y="1079500"/>
            <a:ext cx="21971000" cy="1433163"/>
          </a:xfrm>
        </p:spPr>
        <p:txBody>
          <a:bodyPr>
            <a:normAutofit/>
          </a:bodyPr>
          <a:lstStyle/>
          <a:p>
            <a:pPr algn="ctr"/>
            <a:r>
              <a:rPr lang="cs-CZ" sz="6000" dirty="0">
                <a:latin typeface="Arial" panose="020B0604020202020204" pitchFamily="34" charset="0"/>
                <a:cs typeface="Arial" panose="020B0604020202020204" pitchFamily="34" charset="0"/>
              </a:rPr>
              <a:t>Spolupráce VZP s Municipalitami v kraji vysočina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80EA90D-8D07-4DE1-B1A4-46A7B62D0C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cs-CZ" smtClean="0"/>
              <a:pPr/>
              <a:t>19</a:t>
            </a:fld>
            <a:endParaRPr lang="cs-CZ" dirty="0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2C22CE8-A8F4-48C8-BBFE-74A5A1BBA76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06501" y="2723322"/>
            <a:ext cx="21970999" cy="9479761"/>
          </a:xfrm>
        </p:spPr>
        <p:txBody>
          <a:bodyPr>
            <a:normAutofit/>
          </a:bodyPr>
          <a:lstStyle/>
          <a:p>
            <a:pPr marL="50800" indent="0" algn="ctr">
              <a:buNone/>
            </a:pPr>
            <a:r>
              <a:rPr lang="cs-CZ" sz="6000" b="1" i="1" dirty="0">
                <a:solidFill>
                  <a:srgbClr val="FF0000"/>
                </a:solidFill>
              </a:rPr>
              <a:t> </a:t>
            </a:r>
            <a:endParaRPr lang="en-US" sz="6000" b="1" i="1" dirty="0">
              <a:solidFill>
                <a:srgbClr val="FF0000"/>
              </a:solidFill>
            </a:endParaRPr>
          </a:p>
          <a:p>
            <a:pPr marL="2438400" lvl="4" indent="0">
              <a:buNone/>
            </a:pPr>
            <a:r>
              <a:rPr lang="cs-CZ" sz="6000" dirty="0"/>
              <a:t> </a:t>
            </a:r>
            <a:endParaRPr lang="cs-CZ" sz="6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19200" lvl="2" indent="0">
              <a:buNone/>
            </a:pPr>
            <a:endParaRPr lang="en-US" dirty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51FE89E9-5C70-4B13-A8B9-7D6C17B9235E}"/>
              </a:ext>
            </a:extLst>
          </p:cNvPr>
          <p:cNvSpPr txBox="1"/>
          <p:nvPr/>
        </p:nvSpPr>
        <p:spPr>
          <a:xfrm>
            <a:off x="2107096" y="2238787"/>
            <a:ext cx="7673008" cy="1210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cs-CZ" sz="3600" b="1" i="1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Mobilní klientské pracoviště </a:t>
            </a:r>
          </a:p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3600" b="1" i="1" dirty="0">
                <a:latin typeface="Arial" panose="020B0604020202020204" pitchFamily="34" charset="0"/>
                <a:cs typeface="Arial" panose="020B0604020202020204" pitchFamily="34" charset="0"/>
              </a:rPr>
              <a:t>Městský úřad Kamenice nad Lipou</a:t>
            </a:r>
            <a:endParaRPr kumimoji="0" lang="cs-CZ" sz="3600" b="1" i="1" u="none" strike="noStrike" cap="none" spc="0" normalizeH="0" baseline="0" dirty="0">
              <a:ln>
                <a:noFill/>
              </a:ln>
              <a:solidFill>
                <a:srgbClr val="5E5E5E"/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A5571114-CDF7-4AF0-BF21-5705D274B7AC}"/>
              </a:ext>
            </a:extLst>
          </p:cNvPr>
          <p:cNvSpPr txBox="1"/>
          <p:nvPr/>
        </p:nvSpPr>
        <p:spPr>
          <a:xfrm flipH="1">
            <a:off x="13256512" y="2270955"/>
            <a:ext cx="6721140" cy="1210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cs-CZ" sz="3600" b="1" i="1" dirty="0">
                <a:latin typeface="Arial" panose="020B0604020202020204" pitchFamily="34" charset="0"/>
                <a:cs typeface="Arial" panose="020B0604020202020204" pitchFamily="34" charset="0"/>
              </a:rPr>
              <a:t>Mobilní klientské pracoviště Městský úřad Přibyslav</a:t>
            </a:r>
          </a:p>
        </p:txBody>
      </p:sp>
      <p:pic>
        <p:nvPicPr>
          <p:cNvPr id="14" name="Obrázek 13">
            <a:extLst>
              <a:ext uri="{FF2B5EF4-FFF2-40B4-BE49-F238E27FC236}">
                <a16:creationId xmlns:a16="http://schemas.microsoft.com/office/drawing/2014/main" id="{E9DC8F70-0582-482C-9046-2B11215AA8F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55" r="15485"/>
          <a:stretch/>
        </p:blipFill>
        <p:spPr>
          <a:xfrm>
            <a:off x="11675696" y="3893797"/>
            <a:ext cx="10324387" cy="919175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2382CCAF-D3EE-4656-8594-AE359955450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3" t="8985" r="-2496" b="3189"/>
          <a:stretch/>
        </p:blipFill>
        <p:spPr>
          <a:xfrm>
            <a:off x="1724601" y="3733505"/>
            <a:ext cx="8230543" cy="960318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97543165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0F028CD-A21C-4DC1-8BD5-C98E87A94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500" y="1079500"/>
            <a:ext cx="21971000" cy="1433163"/>
          </a:xfrm>
        </p:spPr>
        <p:txBody>
          <a:bodyPr>
            <a:normAutofit/>
          </a:bodyPr>
          <a:lstStyle/>
          <a:p>
            <a:pPr algn="ctr"/>
            <a:r>
              <a:rPr lang="cs-CZ" sz="6000" dirty="0">
                <a:latin typeface="Arial" panose="020B0604020202020204" pitchFamily="34" charset="0"/>
                <a:cs typeface="Arial" panose="020B0604020202020204" pitchFamily="34" charset="0"/>
              </a:rPr>
              <a:t>Spolupráce VZP s Municipalitami v kraji vysočina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80EA90D-8D07-4DE1-B1A4-46A7B62D0C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cs-CZ" smtClean="0"/>
              <a:pPr/>
              <a:t>20</a:t>
            </a:fld>
            <a:endParaRPr lang="cs-CZ" dirty="0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2C22CE8-A8F4-48C8-BBFE-74A5A1BBA76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06501" y="2723322"/>
            <a:ext cx="21970999" cy="9479761"/>
          </a:xfrm>
        </p:spPr>
        <p:txBody>
          <a:bodyPr>
            <a:normAutofit/>
          </a:bodyPr>
          <a:lstStyle/>
          <a:p>
            <a:pPr marL="50800" indent="0" algn="ctr">
              <a:buNone/>
            </a:pPr>
            <a:r>
              <a:rPr lang="cs-CZ" sz="6000" b="1" i="1" dirty="0">
                <a:solidFill>
                  <a:srgbClr val="FF0000"/>
                </a:solidFill>
              </a:rPr>
              <a:t> </a:t>
            </a:r>
            <a:endParaRPr lang="en-US" sz="6000" b="1" i="1" dirty="0">
              <a:solidFill>
                <a:srgbClr val="FF0000"/>
              </a:solidFill>
            </a:endParaRPr>
          </a:p>
          <a:p>
            <a:pPr marL="2438400" lvl="4" indent="0">
              <a:buNone/>
            </a:pPr>
            <a:r>
              <a:rPr lang="cs-CZ" sz="6000" dirty="0"/>
              <a:t> </a:t>
            </a:r>
            <a:endParaRPr lang="cs-CZ" sz="6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19200" lvl="2" indent="0">
              <a:buNone/>
            </a:pPr>
            <a:endParaRPr lang="en-US" dirty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51FE89E9-5C70-4B13-A8B9-7D6C17B9235E}"/>
              </a:ext>
            </a:extLst>
          </p:cNvPr>
          <p:cNvSpPr txBox="1"/>
          <p:nvPr/>
        </p:nvSpPr>
        <p:spPr>
          <a:xfrm>
            <a:off x="3812290" y="2238787"/>
            <a:ext cx="7315200" cy="1210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cs-CZ" sz="3600" b="1" i="1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Mobilní klientské pracoviště </a:t>
            </a:r>
          </a:p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s-CZ" sz="3600" b="1" i="1" dirty="0">
                <a:latin typeface="Arial" panose="020B0604020202020204" pitchFamily="34" charset="0"/>
                <a:cs typeface="Arial" panose="020B0604020202020204" pitchFamily="34" charset="0"/>
              </a:rPr>
              <a:t>lékárna ve Svratce</a:t>
            </a:r>
            <a:endParaRPr kumimoji="0" lang="cs-CZ" sz="3600" b="1" i="1" u="none" strike="noStrike" cap="none" spc="0" normalizeH="0" baseline="0" dirty="0">
              <a:ln>
                <a:noFill/>
              </a:ln>
              <a:solidFill>
                <a:srgbClr val="5E5E5E"/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A5571114-CDF7-4AF0-BF21-5705D274B7AC}"/>
              </a:ext>
            </a:extLst>
          </p:cNvPr>
          <p:cNvSpPr txBox="1"/>
          <p:nvPr/>
        </p:nvSpPr>
        <p:spPr>
          <a:xfrm flipH="1">
            <a:off x="13696122" y="2270955"/>
            <a:ext cx="6261651" cy="1210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cs-CZ" sz="3600" b="1" i="1" dirty="0">
                <a:latin typeface="Arial" panose="020B0604020202020204" pitchFamily="34" charset="0"/>
                <a:cs typeface="Arial" panose="020B0604020202020204" pitchFamily="34" charset="0"/>
              </a:rPr>
              <a:t>Mobilní klientské pracoviště lékárna v Měříně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DB6E3272-1441-4458-AB94-33C52FBE42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2290" y="3599052"/>
            <a:ext cx="7143750" cy="9525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9FA273CB-7A33-4C6C-A689-7ABAE9BC9A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63637" y="3630646"/>
            <a:ext cx="7143750" cy="9525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8007492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0F028CD-A21C-4DC1-8BD5-C98E87A94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500" y="1079500"/>
            <a:ext cx="21971000" cy="1433163"/>
          </a:xfrm>
        </p:spPr>
        <p:txBody>
          <a:bodyPr>
            <a:normAutofit/>
          </a:bodyPr>
          <a:lstStyle/>
          <a:p>
            <a:pPr algn="ctr"/>
            <a:r>
              <a:rPr lang="cs-CZ" sz="6000" dirty="0">
                <a:latin typeface="Arial" panose="020B0604020202020204" pitchFamily="34" charset="0"/>
                <a:cs typeface="Arial" panose="020B0604020202020204" pitchFamily="34" charset="0"/>
              </a:rPr>
              <a:t>Spolupráce VZP s Municipalitami v kraji vysočina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80EA90D-8D07-4DE1-B1A4-46A7B62D0C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cs-CZ" smtClean="0"/>
              <a:pPr/>
              <a:t>21</a:t>
            </a:fld>
            <a:endParaRPr lang="cs-CZ" dirty="0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2C22CE8-A8F4-48C8-BBFE-74A5A1BBA76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06501" y="2723322"/>
            <a:ext cx="21970999" cy="9479761"/>
          </a:xfrm>
        </p:spPr>
        <p:txBody>
          <a:bodyPr>
            <a:normAutofit/>
          </a:bodyPr>
          <a:lstStyle/>
          <a:p>
            <a:pPr marL="50800" indent="0" algn="ctr">
              <a:buNone/>
            </a:pPr>
            <a:r>
              <a:rPr lang="cs-CZ" sz="6000" b="1" i="1" dirty="0">
                <a:solidFill>
                  <a:srgbClr val="FF0000"/>
                </a:solidFill>
              </a:rPr>
              <a:t> </a:t>
            </a:r>
            <a:endParaRPr lang="en-US" sz="6000" b="1" i="1" dirty="0">
              <a:solidFill>
                <a:srgbClr val="FF0000"/>
              </a:solidFill>
            </a:endParaRPr>
          </a:p>
          <a:p>
            <a:pPr marL="2438400" lvl="4" indent="0">
              <a:buNone/>
            </a:pPr>
            <a:r>
              <a:rPr lang="cs-CZ" sz="6000" dirty="0"/>
              <a:t> </a:t>
            </a:r>
            <a:endParaRPr lang="cs-CZ" sz="6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19200" lvl="2" indent="0">
              <a:buNone/>
            </a:pPr>
            <a:endParaRPr lang="en-US" dirty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51FE89E9-5C70-4B13-A8B9-7D6C17B9235E}"/>
              </a:ext>
            </a:extLst>
          </p:cNvPr>
          <p:cNvSpPr txBox="1"/>
          <p:nvPr/>
        </p:nvSpPr>
        <p:spPr>
          <a:xfrm>
            <a:off x="3812289" y="2485008"/>
            <a:ext cx="18371849" cy="7181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cs-CZ" sz="4000" b="1" i="1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Mobilní klientské pracoviště </a:t>
            </a:r>
            <a:r>
              <a:rPr lang="cs-CZ" sz="4000" b="1" i="1" dirty="0">
                <a:latin typeface="Arial" panose="020B0604020202020204" pitchFamily="34" charset="0"/>
                <a:cs typeface="Arial" panose="020B0604020202020204" pitchFamily="34" charset="0"/>
              </a:rPr>
              <a:t>Knoflíkářský průmysl Žirovnice</a:t>
            </a:r>
            <a:endParaRPr kumimoji="0" lang="cs-CZ" sz="4000" b="1" i="1" u="none" strike="noStrike" cap="none" spc="0" normalizeH="0" baseline="0" dirty="0">
              <a:ln>
                <a:noFill/>
              </a:ln>
              <a:solidFill>
                <a:srgbClr val="5E5E5E"/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Helvetica Neue"/>
            </a:endParaRP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BE92D689-AC3D-488A-9BDA-F937307285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55" b="15362"/>
          <a:stretch/>
        </p:blipFill>
        <p:spPr>
          <a:xfrm>
            <a:off x="2213113" y="3352257"/>
            <a:ext cx="18288000" cy="88855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77759568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0F028CD-A21C-4DC1-8BD5-C98E87A94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6000" dirty="0">
                <a:latin typeface="Arial" panose="020B0604020202020204" pitchFamily="34" charset="0"/>
                <a:cs typeface="Arial" panose="020B0604020202020204" pitchFamily="34" charset="0"/>
              </a:rPr>
              <a:t>Spolupráce VZP s Municipalitami v kraji vysočina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80EA90D-8D07-4DE1-B1A4-46A7B62D0C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cs-CZ" smtClean="0"/>
              <a:pPr/>
              <a:t>22</a:t>
            </a:fld>
            <a:endParaRPr lang="cs-CZ" dirty="0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2C22CE8-A8F4-48C8-BBFE-74A5A1BBA76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06501" y="2286000"/>
            <a:ext cx="21970999" cy="10651508"/>
          </a:xfrm>
        </p:spPr>
        <p:txBody>
          <a:bodyPr>
            <a:normAutofit fontScale="25000" lnSpcReduction="20000"/>
          </a:bodyPr>
          <a:lstStyle/>
          <a:p>
            <a:pPr marL="50800" indent="0" algn="ctr">
              <a:buNone/>
            </a:pPr>
            <a:r>
              <a:rPr lang="cs-CZ" sz="24000" i="1" dirty="0">
                <a:solidFill>
                  <a:srgbClr val="D22D0F"/>
                </a:solidFill>
              </a:rPr>
              <a:t>Jdeme k Vám blíž</a:t>
            </a:r>
            <a:endParaRPr lang="en-US" sz="24000" i="1" dirty="0">
              <a:solidFill>
                <a:srgbClr val="D22D0F"/>
              </a:solidFill>
            </a:endParaRPr>
          </a:p>
          <a:p>
            <a:pPr marL="50800" indent="0">
              <a:buNone/>
            </a:pPr>
            <a:endParaRPr lang="cs-CZ" sz="9300" dirty="0"/>
          </a:p>
          <a:p>
            <a:pPr marL="50800" indent="0">
              <a:buNone/>
            </a:pPr>
            <a:r>
              <a:rPr lang="cs-CZ" sz="9300" dirty="0"/>
              <a:t> </a:t>
            </a:r>
            <a:r>
              <a:rPr lang="cs-CZ" sz="17600" b="1" dirty="0">
                <a:solidFill>
                  <a:srgbClr val="D22D0F"/>
                </a:solidFill>
              </a:rPr>
              <a:t>2.</a:t>
            </a:r>
            <a:r>
              <a:rPr lang="cs-CZ" sz="17600" dirty="0"/>
              <a:t> </a:t>
            </a:r>
            <a:r>
              <a:rPr lang="cs-CZ" sz="17600" dirty="0">
                <a:latin typeface="Arial" panose="020B0604020202020204" pitchFamily="34" charset="0"/>
                <a:cs typeface="Arial" panose="020B0604020202020204" pitchFamily="34" charset="0"/>
              </a:rPr>
              <a:t>kooperace/podpora akcí v regionu </a:t>
            </a:r>
            <a:r>
              <a:rPr lang="cs-CZ" sz="17600" b="1" dirty="0">
                <a:latin typeface="Arial" panose="020B0604020202020204" pitchFamily="34" charset="0"/>
                <a:cs typeface="Arial" panose="020B0604020202020204" pitchFamily="34" charset="0"/>
              </a:rPr>
              <a:t>→ spolupráce, účast na tradičních akcích měst, obcí</a:t>
            </a:r>
          </a:p>
          <a:p>
            <a:pPr marL="1219200" lvl="2" indent="0">
              <a:buNone/>
            </a:pPr>
            <a:r>
              <a:rPr lang="cs-CZ" sz="9300" b="1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↓   </a:t>
            </a:r>
          </a:p>
          <a:p>
            <a:pPr lvl="2"/>
            <a:r>
              <a:rPr lang="cs-CZ" sz="17600" dirty="0">
                <a:latin typeface="Arial" panose="020B0604020202020204" pitchFamily="34" charset="0"/>
                <a:cs typeface="Arial" panose="020B0604020202020204" pitchFamily="34" charset="0"/>
              </a:rPr>
              <a:t>akce většího rozsahu </a:t>
            </a:r>
            <a:r>
              <a:rPr lang="cs-CZ" sz="12800" dirty="0">
                <a:latin typeface="Arial" panose="020B0604020202020204" pitchFamily="34" charset="0"/>
                <a:cs typeface="Arial" panose="020B0604020202020204" pitchFamily="34" charset="0"/>
              </a:rPr>
              <a:t>(města)</a:t>
            </a:r>
          </a:p>
          <a:p>
            <a:pPr lvl="2"/>
            <a:r>
              <a:rPr lang="cs-CZ" sz="17600" dirty="0">
                <a:latin typeface="Arial" panose="020B0604020202020204" pitchFamily="34" charset="0"/>
                <a:cs typeface="Arial" panose="020B0604020202020204" pitchFamily="34" charset="0"/>
              </a:rPr>
              <a:t>akce menšího rozsahu </a:t>
            </a:r>
            <a:r>
              <a:rPr lang="cs-CZ" sz="12800" dirty="0">
                <a:latin typeface="Arial" panose="020B0604020202020204" pitchFamily="34" charset="0"/>
                <a:cs typeface="Arial" panose="020B0604020202020204" pitchFamily="34" charset="0"/>
              </a:rPr>
              <a:t>(městyse, obce)</a:t>
            </a:r>
          </a:p>
          <a:p>
            <a:pPr lvl="2"/>
            <a:r>
              <a:rPr lang="cs-CZ" sz="17600" dirty="0">
                <a:latin typeface="Arial" panose="020B0604020202020204" pitchFamily="34" charset="0"/>
                <a:cs typeface="Arial" panose="020B0604020202020204" pitchFamily="34" charset="0"/>
              </a:rPr>
              <a:t>orientace na cílovou skupinu děti, rodiny s dětmi, ženy, děti, mládež </a:t>
            </a:r>
            <a:r>
              <a:rPr lang="cs-CZ" sz="12800" dirty="0">
                <a:latin typeface="Arial" panose="020B0604020202020204" pitchFamily="34" charset="0"/>
                <a:cs typeface="Arial" panose="020B0604020202020204" pitchFamily="34" charset="0"/>
              </a:rPr>
              <a:t>(dětské koutky, tvořivé aktivity dle charakteru akce)</a:t>
            </a:r>
          </a:p>
          <a:p>
            <a:pPr lvl="2"/>
            <a:r>
              <a:rPr lang="cs-CZ" sz="17600" dirty="0">
                <a:latin typeface="Arial" panose="020B0604020202020204" pitchFamily="34" charset="0"/>
                <a:cs typeface="Arial" panose="020B0604020202020204" pitchFamily="34" charset="0"/>
              </a:rPr>
              <a:t>podpora sportovních, preventivních, společenských, tradičních akcí a aktivit </a:t>
            </a:r>
            <a:br>
              <a:rPr lang="cs-CZ" sz="17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17600" dirty="0">
                <a:latin typeface="Arial" panose="020B0604020202020204" pitchFamily="34" charset="0"/>
                <a:cs typeface="Arial" panose="020B0604020202020204" pitchFamily="34" charset="0"/>
              </a:rPr>
              <a:t>v regionu</a:t>
            </a:r>
          </a:p>
          <a:p>
            <a:pPr lvl="2"/>
            <a:r>
              <a:rPr lang="cs-CZ" sz="17600" dirty="0">
                <a:latin typeface="Arial" panose="020B0604020202020204" pitchFamily="34" charset="0"/>
                <a:cs typeface="Arial" panose="020B0604020202020204" pitchFamily="34" charset="0"/>
              </a:rPr>
              <a:t>kooperace s neziskovými a společenskými organizacemi, sportovními  </a:t>
            </a:r>
            <a:br>
              <a:rPr lang="cs-CZ" sz="17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17600" dirty="0">
                <a:latin typeface="Arial" panose="020B0604020202020204" pitchFamily="34" charset="0"/>
                <a:cs typeface="Arial" panose="020B0604020202020204" pitchFamily="34" charset="0"/>
              </a:rPr>
              <a:t>a volnočasovými spolky v regionu</a:t>
            </a:r>
            <a:endParaRPr lang="cs-CZ" sz="1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38400" lvl="4" indent="0">
              <a:buNone/>
            </a:pPr>
            <a:endParaRPr lang="cs-CZ" sz="6700" dirty="0"/>
          </a:p>
          <a:p>
            <a:pPr marL="50800" indent="0">
              <a:buNone/>
            </a:pPr>
            <a:r>
              <a:rPr lang="cs-CZ" sz="4800" b="1" dirty="0"/>
              <a:t> </a:t>
            </a:r>
            <a:endParaRPr lang="cs-CZ" sz="3600" dirty="0"/>
          </a:p>
          <a:p>
            <a:pPr marL="2438400" lvl="4" indent="0">
              <a:buNone/>
            </a:pPr>
            <a:endParaRPr lang="cs-CZ" sz="6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38400" lvl="4" indent="0">
              <a:buNone/>
            </a:pPr>
            <a:endParaRPr lang="cs-CZ" sz="6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19200" lvl="2" indent="0">
              <a:buNone/>
            </a:pPr>
            <a:endParaRPr lang="en-US" dirty="0"/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1DC9D352-258F-40D3-A0FC-F8484EFBEB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4468" y="5466521"/>
            <a:ext cx="2324919" cy="2324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129956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0F028CD-A21C-4DC1-8BD5-C98E87A94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6000" dirty="0">
                <a:latin typeface="Arial" panose="020B0604020202020204" pitchFamily="34" charset="0"/>
                <a:cs typeface="Arial" panose="020B0604020202020204" pitchFamily="34" charset="0"/>
              </a:rPr>
              <a:t>Spolupráce VZP s Municipalitami v kraji vysočina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80EA90D-8D07-4DE1-B1A4-46A7B62D0C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cs-CZ" smtClean="0"/>
              <a:pPr/>
              <a:t>23</a:t>
            </a:fld>
            <a:endParaRPr lang="cs-CZ" dirty="0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2C22CE8-A8F4-48C8-BBFE-74A5A1BBA76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06501" y="2286000"/>
            <a:ext cx="21970999" cy="7513983"/>
          </a:xfrm>
        </p:spPr>
        <p:txBody>
          <a:bodyPr>
            <a:normAutofit fontScale="70000" lnSpcReduction="20000"/>
          </a:bodyPr>
          <a:lstStyle/>
          <a:p>
            <a:pPr marL="50800" indent="0" algn="ctr">
              <a:buNone/>
            </a:pPr>
            <a:r>
              <a:rPr lang="cs-CZ" sz="8600" i="1" dirty="0">
                <a:solidFill>
                  <a:srgbClr val="D22D0F"/>
                </a:solidFill>
              </a:rPr>
              <a:t>Jdeme k Vám blíž</a:t>
            </a:r>
            <a:endParaRPr lang="en-US" sz="8600" i="1" dirty="0">
              <a:solidFill>
                <a:srgbClr val="D22D0F"/>
              </a:solidFill>
            </a:endParaRPr>
          </a:p>
          <a:p>
            <a:pPr marL="50800" indent="0">
              <a:buNone/>
            </a:pPr>
            <a:endParaRPr lang="cs-CZ" sz="9300" dirty="0"/>
          </a:p>
          <a:p>
            <a:pPr lvl="2"/>
            <a:r>
              <a:rPr lang="cs-CZ" sz="6300" dirty="0">
                <a:latin typeface="Arial" panose="020B0604020202020204" pitchFamily="34" charset="0"/>
                <a:cs typeface="Arial" panose="020B0604020202020204" pitchFamily="34" charset="0"/>
              </a:rPr>
              <a:t>působení v mateřských a rodinných centrech</a:t>
            </a:r>
          </a:p>
          <a:p>
            <a:pPr lvl="2"/>
            <a:r>
              <a:rPr lang="cs-CZ" sz="6300" dirty="0" err="1">
                <a:latin typeface="Arial" panose="020B0604020202020204" pitchFamily="34" charset="0"/>
                <a:cs typeface="Arial" panose="020B0604020202020204" pitchFamily="34" charset="0"/>
              </a:rPr>
              <a:t>proklientská</a:t>
            </a:r>
            <a:r>
              <a:rPr lang="cs-CZ" sz="6300" dirty="0">
                <a:latin typeface="Arial" panose="020B0604020202020204" pitchFamily="34" charset="0"/>
                <a:cs typeface="Arial" panose="020B0604020202020204" pitchFamily="34" charset="0"/>
              </a:rPr>
              <a:t> a poradenská činnost na akcích, péče o klienty v terénu 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(dle našich zjištění jsou lidé „vděčni“, když si naše pojišťovna najde cestu na akce v malých městech a obcích – komunikace je přirozenější a lépe přijímána)</a:t>
            </a:r>
          </a:p>
          <a:p>
            <a:pPr marL="2438400" lvl="4" indent="0">
              <a:buNone/>
            </a:pPr>
            <a:endParaRPr lang="cs-CZ" sz="6700" dirty="0"/>
          </a:p>
          <a:p>
            <a:pPr marL="50800" indent="0">
              <a:buNone/>
            </a:pPr>
            <a:r>
              <a:rPr lang="cs-CZ" sz="4800" b="1" dirty="0"/>
              <a:t> </a:t>
            </a:r>
            <a:endParaRPr lang="cs-CZ" sz="3600" dirty="0"/>
          </a:p>
          <a:p>
            <a:pPr marL="2438400" lvl="4" indent="0">
              <a:buNone/>
            </a:pPr>
            <a:endParaRPr lang="cs-CZ" sz="6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38400" lvl="4" indent="0">
              <a:buNone/>
            </a:pPr>
            <a:endParaRPr lang="cs-CZ" sz="6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19200" lvl="2" indent="0">
              <a:buNone/>
            </a:pPr>
            <a:endParaRPr lang="en-US" dirty="0"/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26ED8B03-DC0D-4C7E-9387-C87CDF4CA7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6023" y="8529704"/>
            <a:ext cx="3889713" cy="3889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263311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0F028CD-A21C-4DC1-8BD5-C98E87A94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500" y="1079500"/>
            <a:ext cx="21971000" cy="1433163"/>
          </a:xfrm>
        </p:spPr>
        <p:txBody>
          <a:bodyPr>
            <a:normAutofit/>
          </a:bodyPr>
          <a:lstStyle/>
          <a:p>
            <a:pPr algn="ctr"/>
            <a:r>
              <a:rPr lang="cs-CZ" sz="6000" dirty="0">
                <a:latin typeface="Arial" panose="020B0604020202020204" pitchFamily="34" charset="0"/>
                <a:cs typeface="Arial" panose="020B0604020202020204" pitchFamily="34" charset="0"/>
              </a:rPr>
              <a:t>Spolupráce VZP s Municipalitami v kraji vysočina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80EA90D-8D07-4DE1-B1A4-46A7B62D0C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cs-CZ" smtClean="0"/>
              <a:pPr/>
              <a:t>24</a:t>
            </a:fld>
            <a:endParaRPr lang="cs-CZ" dirty="0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2C22CE8-A8F4-48C8-BBFE-74A5A1BBA76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06501" y="2723322"/>
            <a:ext cx="21970999" cy="9479761"/>
          </a:xfrm>
        </p:spPr>
        <p:txBody>
          <a:bodyPr>
            <a:normAutofit/>
          </a:bodyPr>
          <a:lstStyle/>
          <a:p>
            <a:pPr marL="50800" indent="0" algn="ctr">
              <a:buNone/>
            </a:pPr>
            <a:r>
              <a:rPr lang="cs-CZ" sz="6000" b="1" i="1" dirty="0">
                <a:solidFill>
                  <a:srgbClr val="FF0000"/>
                </a:solidFill>
              </a:rPr>
              <a:t> </a:t>
            </a:r>
            <a:endParaRPr lang="en-US" sz="6000" b="1" i="1" dirty="0">
              <a:solidFill>
                <a:srgbClr val="FF0000"/>
              </a:solidFill>
            </a:endParaRPr>
          </a:p>
          <a:p>
            <a:pPr marL="2438400" lvl="4" indent="0">
              <a:buNone/>
            </a:pPr>
            <a:r>
              <a:rPr lang="cs-CZ" sz="6000" dirty="0"/>
              <a:t> </a:t>
            </a:r>
            <a:endParaRPr lang="cs-CZ" sz="6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19200" lvl="2" indent="0">
              <a:buNone/>
            </a:pPr>
            <a:endParaRPr lang="en-US" dirty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51FE89E9-5C70-4B13-A8B9-7D6C17B9235E}"/>
              </a:ext>
            </a:extLst>
          </p:cNvPr>
          <p:cNvSpPr txBox="1"/>
          <p:nvPr/>
        </p:nvSpPr>
        <p:spPr>
          <a:xfrm>
            <a:off x="18288000" y="5928537"/>
            <a:ext cx="5097002" cy="133369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cs-CZ" sz="4000" b="1" i="1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Dětský karneval </a:t>
            </a:r>
          </a:p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cs-CZ" sz="4000" b="1" i="1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SDH Příbram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537EDFEE-BAE8-44FE-B65D-006BDCA9A9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5711" y="2512663"/>
            <a:ext cx="14522289" cy="108862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25157915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0F028CD-A21C-4DC1-8BD5-C98E87A94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500" y="1079500"/>
            <a:ext cx="21971000" cy="1433163"/>
          </a:xfrm>
        </p:spPr>
        <p:txBody>
          <a:bodyPr>
            <a:normAutofit/>
          </a:bodyPr>
          <a:lstStyle/>
          <a:p>
            <a:pPr algn="ctr"/>
            <a:r>
              <a:rPr lang="cs-CZ" sz="6000" dirty="0">
                <a:latin typeface="Arial" panose="020B0604020202020204" pitchFamily="34" charset="0"/>
                <a:cs typeface="Arial" panose="020B0604020202020204" pitchFamily="34" charset="0"/>
              </a:rPr>
              <a:t>Spolupráce VZP s Municipalitami v kraji vysočina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80EA90D-8D07-4DE1-B1A4-46A7B62D0C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cs-CZ" smtClean="0"/>
              <a:pPr/>
              <a:t>25</a:t>
            </a:fld>
            <a:endParaRPr lang="cs-CZ" dirty="0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2C22CE8-A8F4-48C8-BBFE-74A5A1BBA76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06501" y="2723322"/>
            <a:ext cx="21970999" cy="9479761"/>
          </a:xfrm>
        </p:spPr>
        <p:txBody>
          <a:bodyPr>
            <a:normAutofit/>
          </a:bodyPr>
          <a:lstStyle/>
          <a:p>
            <a:pPr marL="50800" indent="0" algn="ctr">
              <a:buNone/>
            </a:pPr>
            <a:r>
              <a:rPr lang="cs-CZ" sz="6000" b="1" i="1" dirty="0">
                <a:solidFill>
                  <a:srgbClr val="FF0000"/>
                </a:solidFill>
              </a:rPr>
              <a:t> </a:t>
            </a:r>
            <a:endParaRPr lang="en-US" sz="6000" b="1" i="1" dirty="0">
              <a:solidFill>
                <a:srgbClr val="FF0000"/>
              </a:solidFill>
            </a:endParaRPr>
          </a:p>
          <a:p>
            <a:pPr marL="2438400" lvl="4" indent="0">
              <a:buNone/>
            </a:pPr>
            <a:r>
              <a:rPr lang="cs-CZ" sz="6000" dirty="0"/>
              <a:t> </a:t>
            </a:r>
            <a:endParaRPr lang="cs-CZ" sz="6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19200" lvl="2" indent="0">
              <a:buNone/>
            </a:pPr>
            <a:endParaRPr lang="en-US" dirty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51FE89E9-5C70-4B13-A8B9-7D6C17B9235E}"/>
              </a:ext>
            </a:extLst>
          </p:cNvPr>
          <p:cNvSpPr txBox="1"/>
          <p:nvPr/>
        </p:nvSpPr>
        <p:spPr>
          <a:xfrm>
            <a:off x="6694637" y="2485008"/>
            <a:ext cx="18371849" cy="7181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cs-CZ" sz="4000" b="1" i="1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Mateřské centrum Hrotovice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A993C089-01AD-47F3-BACC-3818AAA8808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453" y="2546562"/>
            <a:ext cx="7793209" cy="103909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18B763FC-1F66-40FF-90E1-9A08D1F929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4173" y="3455797"/>
            <a:ext cx="11429965" cy="85724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79189965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0F028CD-A21C-4DC1-8BD5-C98E87A94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500" y="1079500"/>
            <a:ext cx="21971000" cy="1433163"/>
          </a:xfrm>
        </p:spPr>
        <p:txBody>
          <a:bodyPr>
            <a:normAutofit/>
          </a:bodyPr>
          <a:lstStyle/>
          <a:p>
            <a:pPr algn="ctr"/>
            <a:r>
              <a:rPr lang="cs-CZ" sz="6000" dirty="0">
                <a:latin typeface="Arial" panose="020B0604020202020204" pitchFamily="34" charset="0"/>
                <a:cs typeface="Arial" panose="020B0604020202020204" pitchFamily="34" charset="0"/>
              </a:rPr>
              <a:t>Spolupráce VZP s Municipalitami v kraji vysočina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80EA90D-8D07-4DE1-B1A4-46A7B62D0C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cs-CZ" smtClean="0"/>
              <a:pPr/>
              <a:t>26</a:t>
            </a:fld>
            <a:endParaRPr lang="cs-CZ" dirty="0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2C22CE8-A8F4-48C8-BBFE-74A5A1BBA76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06501" y="2723322"/>
            <a:ext cx="21970999" cy="9479761"/>
          </a:xfrm>
        </p:spPr>
        <p:txBody>
          <a:bodyPr>
            <a:normAutofit/>
          </a:bodyPr>
          <a:lstStyle/>
          <a:p>
            <a:pPr marL="50800" indent="0" algn="ctr">
              <a:buNone/>
            </a:pPr>
            <a:r>
              <a:rPr lang="cs-CZ" sz="6000" b="1" i="1" dirty="0">
                <a:solidFill>
                  <a:srgbClr val="FF0000"/>
                </a:solidFill>
              </a:rPr>
              <a:t> </a:t>
            </a:r>
            <a:endParaRPr lang="en-US" sz="6000" b="1" i="1" dirty="0">
              <a:solidFill>
                <a:srgbClr val="FF0000"/>
              </a:solidFill>
            </a:endParaRPr>
          </a:p>
          <a:p>
            <a:pPr marL="2438400" lvl="4" indent="0">
              <a:buNone/>
            </a:pPr>
            <a:r>
              <a:rPr lang="cs-CZ" sz="6000" dirty="0"/>
              <a:t> </a:t>
            </a:r>
            <a:endParaRPr lang="cs-CZ" sz="6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19200" lvl="2" indent="0">
              <a:buNone/>
            </a:pPr>
            <a:endParaRPr lang="en-US" dirty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51FE89E9-5C70-4B13-A8B9-7D6C17B9235E}"/>
              </a:ext>
            </a:extLst>
          </p:cNvPr>
          <p:cNvSpPr txBox="1"/>
          <p:nvPr/>
        </p:nvSpPr>
        <p:spPr>
          <a:xfrm>
            <a:off x="3235819" y="2345860"/>
            <a:ext cx="18371849" cy="7181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cs-CZ" sz="4000" b="1" i="1" u="none" strike="noStrike" cap="none" spc="0" normalizeH="0" baseline="0" dirty="0" err="1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Bystřickem</a:t>
            </a:r>
            <a:r>
              <a:rPr kumimoji="0" lang="cs-CZ" sz="4000" b="1" i="1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 kolem vírské přehrady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F675DA15-A0A4-4D3D-A64A-963DB8DC86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4578" y="3459133"/>
            <a:ext cx="15544800" cy="8743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902497BC-500A-42FC-A3C1-B62BB7D1B4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622" y="4295811"/>
            <a:ext cx="9270855" cy="69531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90312737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0F028CD-A21C-4DC1-8BD5-C98E87A94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500" y="1079500"/>
            <a:ext cx="21971000" cy="1433163"/>
          </a:xfrm>
        </p:spPr>
        <p:txBody>
          <a:bodyPr>
            <a:normAutofit/>
          </a:bodyPr>
          <a:lstStyle/>
          <a:p>
            <a:pPr algn="ctr"/>
            <a:r>
              <a:rPr lang="cs-CZ" sz="6000" dirty="0">
                <a:latin typeface="Arial" panose="020B0604020202020204" pitchFamily="34" charset="0"/>
                <a:cs typeface="Arial" panose="020B0604020202020204" pitchFamily="34" charset="0"/>
              </a:rPr>
              <a:t>Spolupráce VZP s Municipalitami v kraji vysočina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80EA90D-8D07-4DE1-B1A4-46A7B62D0C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cs-CZ" smtClean="0"/>
              <a:pPr/>
              <a:t>27</a:t>
            </a:fld>
            <a:endParaRPr lang="cs-CZ" dirty="0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2C22CE8-A8F4-48C8-BBFE-74A5A1BBA76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06501" y="2723322"/>
            <a:ext cx="21970999" cy="9479761"/>
          </a:xfrm>
        </p:spPr>
        <p:txBody>
          <a:bodyPr>
            <a:normAutofit/>
          </a:bodyPr>
          <a:lstStyle/>
          <a:p>
            <a:pPr marL="50800" indent="0" algn="ctr">
              <a:buNone/>
            </a:pPr>
            <a:r>
              <a:rPr lang="cs-CZ" sz="6000" b="1" i="1" dirty="0">
                <a:solidFill>
                  <a:srgbClr val="FF0000"/>
                </a:solidFill>
              </a:rPr>
              <a:t> </a:t>
            </a:r>
            <a:endParaRPr lang="en-US" sz="6000" b="1" i="1" dirty="0">
              <a:solidFill>
                <a:srgbClr val="FF0000"/>
              </a:solidFill>
            </a:endParaRPr>
          </a:p>
          <a:p>
            <a:pPr marL="2438400" lvl="4" indent="0">
              <a:buNone/>
            </a:pPr>
            <a:r>
              <a:rPr lang="cs-CZ" sz="6000" dirty="0"/>
              <a:t> </a:t>
            </a:r>
            <a:endParaRPr lang="cs-CZ" sz="6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19200" lvl="2" indent="0">
              <a:buNone/>
            </a:pPr>
            <a:endParaRPr lang="en-US" dirty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51FE89E9-5C70-4B13-A8B9-7D6C17B9235E}"/>
              </a:ext>
            </a:extLst>
          </p:cNvPr>
          <p:cNvSpPr txBox="1"/>
          <p:nvPr/>
        </p:nvSpPr>
        <p:spPr>
          <a:xfrm>
            <a:off x="3812289" y="2485008"/>
            <a:ext cx="18371849" cy="7181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cs-CZ" sz="4000" b="1" i="1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Pohádkový les Chotěboř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4FF6CBB6-F18B-4443-83C4-884B139514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317"/>
          <a:stretch/>
        </p:blipFill>
        <p:spPr>
          <a:xfrm>
            <a:off x="2504661" y="3284818"/>
            <a:ext cx="11290852" cy="97690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2E917267-EB2C-4B71-854D-FBE9CE5B23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0424" y="4509149"/>
            <a:ext cx="9104244" cy="68281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61861185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0F028CD-A21C-4DC1-8BD5-C98E87A94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6000" dirty="0">
                <a:latin typeface="Arial" panose="020B0604020202020204" pitchFamily="34" charset="0"/>
                <a:cs typeface="Arial" panose="020B0604020202020204" pitchFamily="34" charset="0"/>
              </a:rPr>
              <a:t>Spolupráce VZP s Municipalitami v kraji vysočina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80EA90D-8D07-4DE1-B1A4-46A7B62D0C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cs-CZ" smtClean="0"/>
              <a:pPr/>
              <a:t>28</a:t>
            </a:fld>
            <a:endParaRPr lang="cs-CZ" dirty="0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2C22CE8-A8F4-48C8-BBFE-74A5A1BBA76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06501" y="2286000"/>
            <a:ext cx="21970999" cy="11251096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buSzTx/>
              <a:buNone/>
            </a:pPr>
            <a:r>
              <a:rPr lang="cs-CZ" sz="6000" i="1" dirty="0">
                <a:solidFill>
                  <a:srgbClr val="D22D0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Společně pro Vaše občany – naše klienty</a:t>
            </a:r>
            <a:endParaRPr lang="cs-CZ" sz="6000" i="1" dirty="0">
              <a:solidFill>
                <a:srgbClr val="D22D0F"/>
              </a:solidFill>
              <a:latin typeface="Arial" panose="020B0604020202020204" pitchFamily="34" charset="0"/>
              <a:cs typeface="Arial" panose="020B0604020202020204" pitchFamily="34" charset="0"/>
              <a:sym typeface="Helvetica Neue"/>
            </a:endParaRPr>
          </a:p>
          <a:p>
            <a:pPr lvl="2"/>
            <a:r>
              <a:rPr lang="cs-CZ" sz="4400" b="1" dirty="0">
                <a:latin typeface="Arial" panose="020B0604020202020204" pitchFamily="34" charset="0"/>
                <a:cs typeface="Arial" panose="020B0604020202020204" pitchFamily="34" charset="0"/>
              </a:rPr>
              <a:t>Co nabízíme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cs-CZ" sz="4400" dirty="0">
                <a:latin typeface="Arial" panose="020B0604020202020204" pitchFamily="34" charset="0"/>
                <a:cs typeface="Arial" panose="020B0604020202020204" pitchFamily="34" charset="0"/>
              </a:rPr>
              <a:t>tým profesionálů v první linii </a:t>
            </a:r>
            <a:r>
              <a:rPr lang="cs-CZ" sz="3200" dirty="0">
                <a:latin typeface="Arial" panose="020B0604020202020204" pitchFamily="34" charset="0"/>
                <a:cs typeface="Arial" panose="020B0604020202020204" pitchFamily="34" charset="0"/>
              </a:rPr>
              <a:t>(nadšení odhodlání udělat pro Vaše občany – naše klienty cokoliv) 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cs-CZ" sz="4400" dirty="0">
                <a:latin typeface="Arial" panose="020B0604020202020204" pitchFamily="34" charset="0"/>
                <a:cs typeface="Arial" panose="020B0604020202020204" pitchFamily="34" charset="0"/>
              </a:rPr>
              <a:t>vysokou odbornou úroveň, kvalitní služby kompletní vyřízení požadavků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cs-CZ" sz="4400" dirty="0">
                <a:latin typeface="Arial" panose="020B0604020202020204" pitchFamily="34" charset="0"/>
                <a:cs typeface="Arial" panose="020B0604020202020204" pitchFamily="34" charset="0"/>
              </a:rPr>
              <a:t>řešení potřeb a požadavků všech věkových a cílových skupin</a:t>
            </a:r>
          </a:p>
          <a:p>
            <a:pPr lvl="2"/>
            <a:r>
              <a:rPr lang="cs-CZ" sz="4400" b="1" dirty="0">
                <a:latin typeface="Arial" panose="020B0604020202020204" pitchFamily="34" charset="0"/>
                <a:cs typeface="Arial" panose="020B0604020202020204" pitchFamily="34" charset="0"/>
              </a:rPr>
              <a:t>Společné riziko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cs-CZ" sz="4400" dirty="0">
                <a:latin typeface="Arial" panose="020B0604020202020204" pitchFamily="34" charset="0"/>
                <a:cs typeface="Arial" panose="020B0604020202020204" pitchFamily="34" charset="0"/>
              </a:rPr>
              <a:t>praktiky konkurenčních zdravotních pojišťoven, přímé oslovování potenciálních klientů/občanů na ulici, v domácnostech nebo telefonem </a:t>
            </a:r>
            <a:r>
              <a:rPr lang="cs-CZ" sz="3200" dirty="0">
                <a:latin typeface="Arial" panose="020B0604020202020204" pitchFamily="34" charset="0"/>
                <a:cs typeface="Arial" panose="020B0604020202020204" pitchFamily="34" charset="0"/>
              </a:rPr>
              <a:t>(nabídka na první pohled vypadající atraktivní příspěvkové programy) 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cs-CZ" sz="4400" dirty="0">
                <a:latin typeface="Arial" panose="020B0604020202020204" pitchFamily="34" charset="0"/>
                <a:cs typeface="Arial" panose="020B0604020202020204" pitchFamily="34" charset="0"/>
              </a:rPr>
              <a:t>změna zdravotní pojišťovny riziko nedostupnosti zdravotní péče</a:t>
            </a:r>
          </a:p>
          <a:p>
            <a:pPr marL="1828800" lvl="3" indent="0">
              <a:buNone/>
            </a:pPr>
            <a:endParaRPr lang="cs-CZ" sz="4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28800" lvl="3" indent="0">
              <a:buNone/>
            </a:pPr>
            <a:endParaRPr lang="cs-CZ" sz="44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19200" lvl="2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4184245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0F028CD-A21C-4DC1-8BD5-C98E87A94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6000" dirty="0">
                <a:latin typeface="Arial" panose="020B0604020202020204" pitchFamily="34" charset="0"/>
                <a:cs typeface="Arial" panose="020B0604020202020204" pitchFamily="34" charset="0"/>
              </a:rPr>
              <a:t>Spolupráce VZP s Municipalitami v kraji vysočina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80EA90D-8D07-4DE1-B1A4-46A7B62D0C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cs-CZ" smtClean="0"/>
              <a:pPr/>
              <a:t>29</a:t>
            </a:fld>
            <a:endParaRPr lang="cs-CZ" dirty="0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2C22CE8-A8F4-48C8-BBFE-74A5A1BBA76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06501" y="2802834"/>
            <a:ext cx="21970999" cy="10734261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buSzTx/>
              <a:buNone/>
            </a:pPr>
            <a:r>
              <a:rPr lang="cs-CZ" sz="6000" i="1" dirty="0">
                <a:solidFill>
                  <a:srgbClr val="D22D0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Společně pro Vaše občany – naše klienty</a:t>
            </a:r>
            <a:endParaRPr lang="cs-CZ" sz="6000" i="1" dirty="0">
              <a:solidFill>
                <a:srgbClr val="D22D0F"/>
              </a:solidFill>
              <a:latin typeface="Arial" panose="020B0604020202020204" pitchFamily="34" charset="0"/>
              <a:cs typeface="Arial" panose="020B0604020202020204" pitchFamily="34" charset="0"/>
              <a:sym typeface="Helvetica Neue"/>
            </a:endParaRPr>
          </a:p>
          <a:p>
            <a:pPr lvl="2"/>
            <a:r>
              <a:rPr lang="cs-CZ" sz="4400" b="1" dirty="0">
                <a:latin typeface="Arial" panose="020B0604020202020204" pitchFamily="34" charset="0"/>
                <a:cs typeface="Arial" panose="020B0604020202020204" pitchFamily="34" charset="0"/>
              </a:rPr>
              <a:t>Cíl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cs-CZ" sz="4400" dirty="0">
                <a:latin typeface="Arial" panose="020B0604020202020204" pitchFamily="34" charset="0"/>
                <a:cs typeface="Arial" panose="020B0604020202020204" pitchFamily="34" charset="0"/>
              </a:rPr>
              <a:t>spokojenost a důvěra Vašich občanů – našich klientů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cs-CZ" sz="4400" dirty="0">
                <a:latin typeface="Arial" panose="020B0604020202020204" pitchFamily="34" charset="0"/>
                <a:cs typeface="Arial" panose="020B0604020202020204" pitchFamily="34" charset="0"/>
              </a:rPr>
              <a:t>VZP vnímána jako jistota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cs-CZ" sz="4400" dirty="0">
                <a:latin typeface="Arial" panose="020B0604020202020204" pitchFamily="34" charset="0"/>
                <a:cs typeface="Arial" panose="020B0604020202020204" pitchFamily="34" charset="0"/>
              </a:rPr>
              <a:t>vzájemná oboustranně přínosná spolupráce</a:t>
            </a:r>
          </a:p>
          <a:p>
            <a:pPr marL="1219200" lvl="2" indent="0">
              <a:buNone/>
            </a:pPr>
            <a:endParaRPr lang="cs-CZ" sz="5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28800" lvl="3" indent="0">
              <a:buNone/>
            </a:pPr>
            <a:endParaRPr lang="cs-CZ" sz="4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28800" lvl="3" indent="0" algn="ctr">
              <a:buNone/>
            </a:pPr>
            <a:r>
              <a:rPr lang="cs-CZ" sz="4400" i="1" dirty="0">
                <a:latin typeface="Arial" panose="020B0604020202020204" pitchFamily="34" charset="0"/>
                <a:cs typeface="Arial" panose="020B0604020202020204" pitchFamily="34" charset="0"/>
              </a:rPr>
              <a:t>Chceme-li být úspěšní, nestačí zabezpečit vzorné služby pro naše pojištěnce,  ale především musíme být pozitivně vnímáni!</a:t>
            </a:r>
          </a:p>
          <a:p>
            <a:pPr marL="1828800" lvl="3" indent="0">
              <a:buNone/>
            </a:pPr>
            <a:endParaRPr lang="cs-CZ" sz="44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19200" lvl="2" indent="0">
              <a:buNone/>
            </a:pPr>
            <a:endParaRPr lang="en-US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27601C4A-AB04-4DD2-8FC9-D5B90EA29B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44407" y="5265811"/>
            <a:ext cx="6170578" cy="462793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91746553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0F028CD-A21C-4DC1-8BD5-C98E87A94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500" y="778492"/>
            <a:ext cx="21971000" cy="1469407"/>
          </a:xfrm>
        </p:spPr>
        <p:txBody>
          <a:bodyPr>
            <a:normAutofit/>
          </a:bodyPr>
          <a:lstStyle/>
          <a:p>
            <a:pPr algn="ctr"/>
            <a:r>
              <a:rPr lang="cs-CZ" sz="6000" dirty="0">
                <a:latin typeface="Arial" panose="020B0604020202020204" pitchFamily="34" charset="0"/>
                <a:cs typeface="Arial" panose="020B0604020202020204" pitchFamily="34" charset="0"/>
              </a:rPr>
              <a:t>Příspěvky Pro rok 2023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80EA90D-8D07-4DE1-B1A4-46A7B62D0C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cs-CZ" smtClean="0"/>
              <a:pPr/>
              <a:t>30</a:t>
            </a:fld>
            <a:endParaRPr lang="cs-CZ" dirty="0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2C22CE8-A8F4-48C8-BBFE-74A5A1BBA76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06501" y="2057401"/>
            <a:ext cx="21970999" cy="11479696"/>
          </a:xfrm>
        </p:spPr>
        <p:txBody>
          <a:bodyPr>
            <a:normAutofit fontScale="92500" lnSpcReduction="20000"/>
          </a:bodyPr>
          <a:lstStyle/>
          <a:p>
            <a:pPr lvl="2"/>
            <a:r>
              <a:rPr lang="cs-CZ" sz="4800" dirty="0">
                <a:latin typeface="Arial" panose="020B0604020202020204" pitchFamily="34" charset="0"/>
                <a:cs typeface="Arial" panose="020B0604020202020204" pitchFamily="34" charset="0"/>
              </a:rPr>
              <a:t>příspěvky jsou</a:t>
            </a:r>
            <a:r>
              <a:rPr lang="cs-CZ" sz="4800" b="1" dirty="0">
                <a:latin typeface="Arial" panose="020B0604020202020204" pitchFamily="34" charset="0"/>
                <a:cs typeface="Arial" panose="020B0604020202020204" pitchFamily="34" charset="0"/>
              </a:rPr>
              <a:t> poskytovány z Fondu prevence </a:t>
            </a:r>
            <a:r>
              <a:rPr lang="cs-CZ" sz="3500" dirty="0">
                <a:latin typeface="Arial" panose="020B0604020202020204" pitchFamily="34" charset="0"/>
                <a:cs typeface="Arial" panose="020B0604020202020204" pitchFamily="34" charset="0"/>
              </a:rPr>
              <a:t>(nad rámec veřejného zdravotního pojištění)</a:t>
            </a:r>
          </a:p>
          <a:p>
            <a:pPr lvl="2"/>
            <a:r>
              <a:rPr lang="cs-CZ" sz="4800" dirty="0">
                <a:latin typeface="Arial" panose="020B0604020202020204" pitchFamily="34" charset="0"/>
                <a:cs typeface="Arial" panose="020B0604020202020204" pitchFamily="34" charset="0"/>
              </a:rPr>
              <a:t>pestrá nabídka určena pro všechny cílové skupiny </a:t>
            </a:r>
            <a:r>
              <a:rPr lang="cs-CZ" sz="4800" b="1" dirty="0">
                <a:latin typeface="Arial" panose="020B0604020202020204" pitchFamily="34" charset="0"/>
                <a:cs typeface="Arial" panose="020B0604020202020204" pitchFamily="34" charset="0"/>
              </a:rPr>
              <a:t>– myslíme na všechny naše pojištěnce</a:t>
            </a:r>
          </a:p>
          <a:p>
            <a:pPr lvl="2"/>
            <a:r>
              <a:rPr lang="cs-CZ" sz="4800" b="1" dirty="0">
                <a:latin typeface="Arial" panose="020B0604020202020204" pitchFamily="34" charset="0"/>
                <a:cs typeface="Arial" panose="020B0604020202020204" pitchFamily="34" charset="0"/>
              </a:rPr>
              <a:t>důraz na motivaci k prevenci a podpoře zdraví </a:t>
            </a:r>
            <a:r>
              <a:rPr lang="cs-CZ" sz="3500" dirty="0">
                <a:latin typeface="Arial" panose="020B0604020202020204" pitchFamily="34" charset="0"/>
                <a:cs typeface="Arial" panose="020B0604020202020204" pitchFamily="34" charset="0"/>
              </a:rPr>
              <a:t>(dentální hygiena, masáže)</a:t>
            </a:r>
          </a:p>
          <a:p>
            <a:pPr lvl="2"/>
            <a:r>
              <a:rPr lang="cs-CZ" sz="4800" dirty="0">
                <a:latin typeface="Arial" panose="020B0604020202020204" pitchFamily="34" charset="0"/>
                <a:cs typeface="Arial" panose="020B0604020202020204" pitchFamily="34" charset="0"/>
              </a:rPr>
              <a:t>základní členění poskytovaných příspěvků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cs-CZ" sz="4800" b="1" dirty="0">
                <a:latin typeface="Arial" panose="020B0604020202020204" pitchFamily="34" charset="0"/>
                <a:cs typeface="Arial" panose="020B0604020202020204" pitchFamily="34" charset="0"/>
              </a:rPr>
              <a:t>POHYB</a:t>
            </a:r>
            <a:r>
              <a:rPr lang="cs-CZ" sz="4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3500" dirty="0">
                <a:latin typeface="Arial" panose="020B0604020202020204" pitchFamily="34" charset="0"/>
                <a:cs typeface="Arial" panose="020B0604020202020204" pitchFamily="34" charset="0"/>
              </a:rPr>
              <a:t>(děti, dospělí)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cs-CZ" sz="4800" b="1" dirty="0">
                <a:latin typeface="Arial" panose="020B0604020202020204" pitchFamily="34" charset="0"/>
                <a:cs typeface="Arial" panose="020B0604020202020204" pitchFamily="34" charset="0"/>
              </a:rPr>
              <a:t>OČKOVÁNÍ</a:t>
            </a:r>
            <a:r>
              <a:rPr lang="cs-CZ" sz="4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3500" dirty="0">
                <a:latin typeface="Arial" panose="020B0604020202020204" pitchFamily="34" charset="0"/>
                <a:cs typeface="Arial" panose="020B0604020202020204" pitchFamily="34" charset="0"/>
              </a:rPr>
              <a:t>(děti, dospělí)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cs-CZ" sz="4800" b="1" dirty="0">
                <a:latin typeface="Arial" panose="020B0604020202020204" pitchFamily="34" charset="0"/>
                <a:cs typeface="Arial" panose="020B0604020202020204" pitchFamily="34" charset="0"/>
              </a:rPr>
              <a:t>PODPŮRNÉ PROGRAMY </a:t>
            </a:r>
            <a:r>
              <a:rPr lang="cs-CZ" sz="3500" dirty="0">
                <a:latin typeface="Arial" panose="020B0604020202020204" pitchFamily="34" charset="0"/>
                <a:cs typeface="Arial" panose="020B0604020202020204" pitchFamily="34" charset="0"/>
              </a:rPr>
              <a:t>(např. pro diabetiky, pro </a:t>
            </a:r>
            <a:r>
              <a:rPr lang="cs-CZ" sz="3500" dirty="0" err="1">
                <a:latin typeface="Arial" panose="020B0604020202020204" pitchFamily="34" charset="0"/>
                <a:cs typeface="Arial" panose="020B0604020202020204" pitchFamily="34" charset="0"/>
              </a:rPr>
              <a:t>celiaky</a:t>
            </a:r>
            <a:r>
              <a:rPr lang="cs-CZ" sz="3500" dirty="0">
                <a:latin typeface="Arial" panose="020B0604020202020204" pitchFamily="34" charset="0"/>
                <a:cs typeface="Arial" panose="020B0604020202020204" pitchFamily="34" charset="0"/>
              </a:rPr>
              <a:t>, psychosociální podpora)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cs-CZ" sz="4800" b="1" dirty="0">
                <a:latin typeface="Arial" panose="020B0604020202020204" pitchFamily="34" charset="0"/>
                <a:cs typeface="Arial" panose="020B0604020202020204" pitchFamily="34" charset="0"/>
              </a:rPr>
              <a:t>PREVENCE</a:t>
            </a:r>
            <a:r>
              <a:rPr lang="cs-CZ" sz="3500" dirty="0">
                <a:latin typeface="Arial" panose="020B0604020202020204" pitchFamily="34" charset="0"/>
                <a:cs typeface="Arial" panose="020B0604020202020204" pitchFamily="34" charset="0"/>
              </a:rPr>
              <a:t> (např. komplexní </a:t>
            </a:r>
            <a:r>
              <a:rPr lang="cs-CZ" sz="3500" dirty="0" err="1">
                <a:latin typeface="Arial" panose="020B0604020202020204" pitchFamily="34" charset="0"/>
                <a:cs typeface="Arial" panose="020B0604020202020204" pitchFamily="34" charset="0"/>
              </a:rPr>
              <a:t>onko</a:t>
            </a:r>
            <a:r>
              <a:rPr lang="cs-CZ" sz="3500" dirty="0">
                <a:latin typeface="Arial" panose="020B0604020202020204" pitchFamily="34" charset="0"/>
                <a:cs typeface="Arial" panose="020B0604020202020204" pitchFamily="34" charset="0"/>
              </a:rPr>
              <a:t> prohlídka, vyšetření kožních znamének, UTZ prsou, dentální hygiena)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cs-CZ" sz="4800" b="1" dirty="0">
                <a:latin typeface="Arial" panose="020B0604020202020204" pitchFamily="34" charset="0"/>
                <a:cs typeface="Arial" panose="020B0604020202020204" pitchFamily="34" charset="0"/>
              </a:rPr>
              <a:t>DÁRCI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cs-CZ" sz="4800" b="1" dirty="0">
                <a:latin typeface="Arial" panose="020B0604020202020204" pitchFamily="34" charset="0"/>
                <a:cs typeface="Arial" panose="020B0604020202020204" pitchFamily="34" charset="0"/>
              </a:rPr>
              <a:t>K PORODU A PO PORODU</a:t>
            </a:r>
            <a:endParaRPr lang="cs-CZ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19200" lvl="2" indent="0">
              <a:buNone/>
            </a:pPr>
            <a:endParaRPr lang="cs-CZ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endParaRPr lang="cs-CZ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28800" lvl="3" indent="0">
              <a:buNone/>
            </a:pPr>
            <a:endParaRPr lang="cs-CZ" sz="44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19200" lvl="2" indent="0">
              <a:buNone/>
            </a:pPr>
            <a:endParaRPr lang="en-US" dirty="0"/>
          </a:p>
        </p:txBody>
      </p:sp>
      <p:pic>
        <p:nvPicPr>
          <p:cNvPr id="1026" name="obrázek 1" descr="prispevky2023_400x170_email4_96dpi">
            <a:extLst>
              <a:ext uri="{FF2B5EF4-FFF2-40B4-BE49-F238E27FC236}">
                <a16:creationId xmlns:a16="http://schemas.microsoft.com/office/drawing/2014/main" id="{6C6C08FB-A6B1-4A3A-95B9-AB708ECC9F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0" y="10724245"/>
            <a:ext cx="6215063" cy="26414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3A84BAB5-72C6-482A-972E-60150990C9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59300" y="6400800"/>
            <a:ext cx="3266153" cy="23763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06803688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7D89CF57-7760-4A18-B297-B1224D9D41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cs-CZ" smtClean="0"/>
              <a:pPr/>
              <a:t>31</a:t>
            </a:fld>
            <a:endParaRPr lang="cs-CZ" dirty="0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7D26D155-E3B2-4A18-BE5B-89639ADBF7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0605" y="364430"/>
            <a:ext cx="20322790" cy="12054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933429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35D5B38-1592-4FD9-95F8-6F9B1A7C5D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Screeningové programy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D55F57C6-B955-41A3-A31E-7BF70F6228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cs-CZ" smtClean="0"/>
              <a:pPr/>
              <a:t>32</a:t>
            </a:fld>
            <a:endParaRPr lang="cs-CZ" dirty="0"/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88361C31-DF6F-4317-8979-C436BE65C21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cs-CZ" b="1" u="sng" dirty="0" err="1">
                <a:hlinkClick r:id="rId2"/>
              </a:rPr>
              <a:t>screening</a:t>
            </a:r>
            <a:r>
              <a:rPr lang="cs-CZ" b="1" u="sng" dirty="0">
                <a:hlinkClick r:id="rId2"/>
              </a:rPr>
              <a:t> nádorů prsu</a:t>
            </a:r>
            <a:r>
              <a:rPr lang="cs-CZ" dirty="0"/>
              <a:t> prostřednictvím mamografie na </a:t>
            </a:r>
            <a:r>
              <a:rPr lang="cs-CZ" u="sng" dirty="0">
                <a:hlinkClick r:id="rId3"/>
              </a:rPr>
              <a:t>akreditovaných pracovištích</a:t>
            </a:r>
            <a:r>
              <a:rPr lang="cs-CZ" dirty="0"/>
              <a:t> - od 45 let 1x za dva roky</a:t>
            </a:r>
          </a:p>
          <a:p>
            <a:pPr algn="just"/>
            <a:r>
              <a:rPr lang="cs-CZ" b="1" u="sng" dirty="0" err="1">
                <a:hlinkClick r:id="rId4"/>
              </a:rPr>
              <a:t>screening</a:t>
            </a:r>
            <a:r>
              <a:rPr lang="cs-CZ" b="1" u="sng" dirty="0">
                <a:hlinkClick r:id="rId4"/>
              </a:rPr>
              <a:t> nádorů tlustého střeva a konečníku</a:t>
            </a:r>
            <a:r>
              <a:rPr lang="cs-CZ" dirty="0"/>
              <a:t> prostřednictvím testu na okultní krvácení do stolice od 50 do 55 let 1x ročně, od 55 let 1x za dva roky; tento test je možno nahradit screeningovou kolonoskopií provedenou </a:t>
            </a:r>
            <a:r>
              <a:rPr lang="cs-CZ" u="sng" dirty="0">
                <a:hlinkClick r:id="rId5"/>
              </a:rPr>
              <a:t>na akreditovaných pracovištích</a:t>
            </a:r>
            <a:r>
              <a:rPr lang="cs-CZ" dirty="0"/>
              <a:t> 1x za 10 let</a:t>
            </a:r>
          </a:p>
          <a:p>
            <a:pPr algn="just"/>
            <a:r>
              <a:rPr lang="cs-CZ" b="1" u="sng" dirty="0" err="1">
                <a:hlinkClick r:id="rId6"/>
              </a:rPr>
              <a:t>screening</a:t>
            </a:r>
            <a:r>
              <a:rPr lang="cs-CZ" b="1" u="sng" dirty="0">
                <a:hlinkClick r:id="rId6"/>
              </a:rPr>
              <a:t> nádorů děložního hrdla</a:t>
            </a:r>
            <a:r>
              <a:rPr lang="cs-CZ" dirty="0"/>
              <a:t> prostřednictvím cytologického vyšetření stěru </a:t>
            </a:r>
            <a:br>
              <a:rPr lang="cs-CZ" dirty="0"/>
            </a:br>
            <a:r>
              <a:rPr lang="cs-CZ" dirty="0"/>
              <a:t>z děložního čípku </a:t>
            </a:r>
            <a:r>
              <a:rPr lang="cs-CZ" u="sng" dirty="0">
                <a:hlinkClick r:id="rId7"/>
              </a:rPr>
              <a:t>na akreditovaných pracovištích</a:t>
            </a:r>
            <a:r>
              <a:rPr lang="cs-CZ" dirty="0"/>
              <a:t> - od 15 let 1x ročně</a:t>
            </a:r>
          </a:p>
          <a:p>
            <a:pPr algn="just"/>
            <a:r>
              <a:rPr lang="cs-CZ" b="1" u="sng" dirty="0" err="1">
                <a:hlinkClick r:id="rId8"/>
              </a:rPr>
              <a:t>screening</a:t>
            </a:r>
            <a:r>
              <a:rPr lang="cs-CZ" b="1" u="sng" dirty="0">
                <a:hlinkClick r:id="rId8"/>
              </a:rPr>
              <a:t> karcinomu plic</a:t>
            </a:r>
            <a:r>
              <a:rPr lang="cs-CZ" dirty="0"/>
              <a:t> – pilotní program od 1. 1. 2022 pro „silné“ kuřáky ve věku 55 až 74 let</a:t>
            </a:r>
          </a:p>
        </p:txBody>
      </p:sp>
    </p:spTree>
    <p:extLst>
      <p:ext uri="{BB962C8B-B14F-4D97-AF65-F5344CB8AC3E}">
        <p14:creationId xmlns:p14="http://schemas.microsoft.com/office/powerpoint/2010/main" val="3028760783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0F028CD-A21C-4DC1-8BD5-C98E87A94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5500" dirty="0">
                <a:latin typeface="Arial" panose="020B0604020202020204" pitchFamily="34" charset="0"/>
                <a:cs typeface="Arial" panose="020B0604020202020204" pitchFamily="34" charset="0"/>
              </a:rPr>
              <a:t>Populační program časného záchytu osteoporózy v ČR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80EA90D-8D07-4DE1-B1A4-46A7B62D0C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cs-CZ" smtClean="0"/>
              <a:pPr/>
              <a:t>33</a:t>
            </a:fld>
            <a:endParaRPr lang="cs-CZ" dirty="0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2C22CE8-A8F4-48C8-BBFE-74A5A1BBA76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77500" lnSpcReduction="20000"/>
          </a:bodyPr>
          <a:lstStyle/>
          <a:p>
            <a:pPr marL="50800" indent="0" algn="just">
              <a:buNone/>
            </a:pPr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Zainteresované strany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just"/>
            <a:r>
              <a:rPr lang="cs-CZ" i="1" dirty="0">
                <a:latin typeface="Arial" panose="020B0604020202020204" pitchFamily="34" charset="0"/>
                <a:cs typeface="Arial" panose="020B0604020202020204" pitchFamily="34" charset="0"/>
              </a:rPr>
              <a:t>Společnost pro metabolická onemocnění skeletu ČLS JEP</a:t>
            </a:r>
          </a:p>
          <a:p>
            <a:pPr lvl="1" algn="just"/>
            <a:r>
              <a:rPr lang="cs-CZ" i="1" dirty="0">
                <a:latin typeface="Arial" panose="020B0604020202020204" pitchFamily="34" charset="0"/>
                <a:cs typeface="Arial" panose="020B0604020202020204" pitchFamily="34" charset="0"/>
              </a:rPr>
              <a:t>Sdružení praktických lékařů ČR</a:t>
            </a: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just"/>
            <a:r>
              <a:rPr lang="cs-CZ" i="1" dirty="0">
                <a:latin typeface="Arial" panose="020B0604020202020204" pitchFamily="34" charset="0"/>
                <a:cs typeface="Arial" panose="020B0604020202020204" pitchFamily="34" charset="0"/>
              </a:rPr>
              <a:t>Sdružení soukromých gynekologů ČR</a:t>
            </a:r>
          </a:p>
          <a:p>
            <a:pPr lvl="1" algn="just"/>
            <a:r>
              <a:rPr lang="cs-CZ" i="1" dirty="0">
                <a:latin typeface="Arial" panose="020B0604020202020204" pitchFamily="34" charset="0"/>
                <a:cs typeface="Arial" panose="020B0604020202020204" pitchFamily="34" charset="0"/>
              </a:rPr>
              <a:t>Všeobecná zdravotní pojišťovna ČR</a:t>
            </a: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0800" indent="0" algn="just">
              <a:buNone/>
            </a:pPr>
            <a:endParaRPr lang="cs-CZ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0800" indent="0" algn="just">
              <a:buNone/>
            </a:pPr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Zahájení od 1. 4. 2023</a:t>
            </a:r>
          </a:p>
          <a:p>
            <a:pPr lvl="1" algn="just"/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Všem všeobecným praktickým lékařům a ambulantním gynekologům automaticky do Přílohy č. 2 Smlouvy (tedy bez žádosti poskytovatele) doplněny související VZP výkony</a:t>
            </a:r>
          </a:p>
          <a:p>
            <a:pPr lvl="1" algn="just"/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Metodika realizace</a:t>
            </a:r>
          </a:p>
          <a:p>
            <a:pPr lvl="1" algn="just"/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Seznam zapojených poskytovatelů s nasmlouvaným denzitometrem</a:t>
            </a:r>
          </a:p>
          <a:p>
            <a:pPr marL="609600" lvl="1" indent="0" algn="just">
              <a:buNone/>
            </a:pPr>
            <a:r>
              <a:rPr lang="cs-CZ" u="sng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https://www.vzp.cz/poskytovatele/informace-pro-praxi/populacni-program-casneho-zachytu-osteoporozy</a:t>
            </a:r>
            <a:endParaRPr lang="cs-CZ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8443481"/>
      </p:ext>
    </p:extLst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80EA90D-8D07-4DE1-B1A4-46A7B62D0C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cs-CZ" smtClean="0"/>
              <a:pPr/>
              <a:t>34</a:t>
            </a:fld>
            <a:endParaRPr lang="cs-CZ" dirty="0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2C22CE8-A8F4-48C8-BBFE-74A5A1BBA76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42863" lvl="2" indent="-42863">
              <a:buNone/>
            </a:pPr>
            <a:endParaRPr lang="cs-CZ" sz="6400" b="1" cap="all" spc="-170" dirty="0">
              <a:solidFill>
                <a:srgbClr val="D22D0F"/>
              </a:solidFill>
            </a:endParaRPr>
          </a:p>
          <a:p>
            <a:pPr marL="42863" lvl="2" indent="-42863">
              <a:buNone/>
            </a:pPr>
            <a:endParaRPr lang="cs-CZ" sz="6400" b="1" cap="all" spc="-170" dirty="0">
              <a:solidFill>
                <a:srgbClr val="D22D0F"/>
              </a:solidFill>
            </a:endParaRPr>
          </a:p>
          <a:p>
            <a:pPr marL="42863" lvl="2" indent="-42863" algn="ctr">
              <a:buNone/>
            </a:pPr>
            <a:r>
              <a:rPr lang="cs-CZ" sz="8800" b="1" cap="all" spc="-170" dirty="0">
                <a:solidFill>
                  <a:srgbClr val="D22D0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Děkuji za pozornost</a:t>
            </a:r>
            <a:endParaRPr lang="en-US" sz="6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9607578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VZP barvy 22">
      <a:dk1>
        <a:srgbClr val="D22D0F"/>
      </a:dk1>
      <a:lt1>
        <a:srgbClr val="FFFFFF"/>
      </a:lt1>
      <a:dk2>
        <a:srgbClr val="BEBEBE"/>
      </a:dk2>
      <a:lt2>
        <a:srgbClr val="FFFFFF"/>
      </a:lt2>
      <a:accent1>
        <a:srgbClr val="78A3DD"/>
      </a:accent1>
      <a:accent2>
        <a:srgbClr val="E6CACF"/>
      </a:accent2>
      <a:accent3>
        <a:srgbClr val="B8DDC5"/>
      </a:accent3>
      <a:accent4>
        <a:srgbClr val="5A7AA6"/>
      </a:accent4>
      <a:accent5>
        <a:srgbClr val="A88D92"/>
      </a:accent5>
      <a:accent6>
        <a:srgbClr val="B47127"/>
      </a:accent6>
      <a:hlink>
        <a:srgbClr val="D22D0F"/>
      </a:hlink>
      <a:folHlink>
        <a:srgbClr val="4A4A4D"/>
      </a:folHlink>
    </a:clrScheme>
    <a:fontScheme name="VZP písma 22">
      <a:majorFont>
        <a:latin typeface="Inter Bold"/>
        <a:ea typeface="Helvetica Neue"/>
        <a:cs typeface="Helvetica Neue"/>
      </a:majorFont>
      <a:minorFont>
        <a:latin typeface="Inter Regular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non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 dirty="0" err="1" smtClean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E7C5E9D645CDB4891CB469F63D1E934" ma:contentTypeVersion="3" ma:contentTypeDescription="Vytvoří nový dokument" ma:contentTypeScope="" ma:versionID="a4d49fcf7bbbd7c0eb3d709a73e74685">
  <xsd:schema xmlns:xsd="http://www.w3.org/2001/XMLSchema" xmlns:xs="http://www.w3.org/2001/XMLSchema" xmlns:p="http://schemas.microsoft.com/office/2006/metadata/properties" xmlns:ns2="b5683710-b238-46c4-b171-6a83f19fd9cb" xmlns:ns3="189c7478-f36e-4d06-b026-5479ab3e2b44" targetNamespace="http://schemas.microsoft.com/office/2006/metadata/properties" ma:root="true" ma:fieldsID="fe8ca9cc36cd5996c4e46fd206bab7a5" ns2:_="" ns3:_="">
    <xsd:import namespace="b5683710-b238-46c4-b171-6a83f19fd9cb"/>
    <xsd:import namespace="189c7478-f36e-4d06-b026-5479ab3e2b44"/>
    <xsd:element name="properties">
      <xsd:complexType>
        <xsd:sequence>
          <xsd:element name="documentManagement">
            <xsd:complexType>
              <xsd:all>
                <xsd:element ref="ns2:Zodpovida" minOccurs="0"/>
                <xsd:element ref="ns3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5683710-b238-46c4-b171-6a83f19fd9cb" elementFormDefault="qualified">
    <xsd:import namespace="http://schemas.microsoft.com/office/2006/documentManagement/types"/>
    <xsd:import namespace="http://schemas.microsoft.com/office/infopath/2007/PartnerControls"/>
    <xsd:element name="Zodpovida" ma:index="8" nillable="true" ma:displayName="Zodpovídá" ma:list="UserInfo" ma:SharePointGroup="0" ma:internalName="Zodpovida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9c7478-f36e-4d06-b026-5479ab3e2b44" elementFormDefault="qualified">
    <xsd:import namespace="http://schemas.microsoft.com/office/2006/documentManagement/types"/>
    <xsd:import namespace="http://schemas.microsoft.com/office/infopath/2007/PartnerControls"/>
    <xsd:element name="SharedWithUsers" ma:index="9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zev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Zodpovida xmlns="b5683710-b238-46c4-b171-6a83f19fd9cb">
      <UserInfo>
        <DisplayName/>
        <AccountId xsi:nil="true"/>
        <AccountType/>
      </UserInfo>
    </Zodpovida>
  </documentManagement>
</p:properties>
</file>

<file path=customXml/itemProps1.xml><?xml version="1.0" encoding="utf-8"?>
<ds:datastoreItem xmlns:ds="http://schemas.openxmlformats.org/officeDocument/2006/customXml" ds:itemID="{9C51BFBA-69C0-47BC-AE80-7862AA1073E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5683710-b238-46c4-b171-6a83f19fd9cb"/>
    <ds:schemaRef ds:uri="189c7478-f36e-4d06-b026-5479ab3e2b4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DC6D3D3-D70A-4D22-88B4-191DEB3204C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18E363A-81CB-4C86-A77E-A1A8BFE7D578}">
  <ds:schemaRefs>
    <ds:schemaRef ds:uri="b5683710-b238-46c4-b171-6a83f19fd9cb"/>
    <ds:schemaRef ds:uri="http://schemas.microsoft.com/office/infopath/2007/PartnerControls"/>
    <ds:schemaRef ds:uri="http://purl.org/dc/terms/"/>
    <ds:schemaRef ds:uri="http://purl.org/dc/dcmitype/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189c7478-f36e-4d06-b026-5479ab3e2b44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1260</TotalTime>
  <Words>2034</Words>
  <Application>Microsoft Office PowerPoint</Application>
  <PresentationFormat>Vlastní</PresentationFormat>
  <Paragraphs>291</Paragraphs>
  <Slides>34</Slides>
  <Notes>5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34</vt:i4>
      </vt:variant>
    </vt:vector>
  </HeadingPairs>
  <TitlesOfParts>
    <vt:vector size="41" baseType="lpstr">
      <vt:lpstr>Arial</vt:lpstr>
      <vt:lpstr>Helvetica Neue</vt:lpstr>
      <vt:lpstr>Inter</vt:lpstr>
      <vt:lpstr>Inter Bold</vt:lpstr>
      <vt:lpstr>Inter Medium</vt:lpstr>
      <vt:lpstr>Inter Regular</vt:lpstr>
      <vt:lpstr>21_BasicWhite</vt:lpstr>
      <vt:lpstr>Všeobecná zdravotní pojišťovna ČR -  ;</vt:lpstr>
      <vt:lpstr>Všeobecná zdravotní pojišťovna ČR</vt:lpstr>
      <vt:lpstr>Novinky a změny v roce 2023</vt:lpstr>
      <vt:lpstr>Smluvní politika</vt:lpstr>
      <vt:lpstr>Motivační program VZP PLUS od 1. 1. 2023</vt:lpstr>
      <vt:lpstr>Motivační program VZP PLUS od 1. 1. 2023</vt:lpstr>
      <vt:lpstr>Nabídkové seznamy oblastí pro uzavření smlouvy</vt:lpstr>
      <vt:lpstr>Pracovní skupina pro rozvoj zdravotní péče v rámci  Kraje Vysočina</vt:lpstr>
      <vt:lpstr>Jednání se starosty měst a obcí</vt:lpstr>
      <vt:lpstr>Přehled výběrových řízení z podnětu VZP v roce 2022</vt:lpstr>
      <vt:lpstr>Spolupráce VZP s Municipalitami v kraji vysočina</vt:lpstr>
      <vt:lpstr>Spolupráce VZP s Municipalitami v kraji vysočina</vt:lpstr>
      <vt:lpstr>Spolupráce VZP s Municipalitami v kraji vysočina</vt:lpstr>
      <vt:lpstr>Spolupráce VZP s Municipalitami v kraji vysočina</vt:lpstr>
      <vt:lpstr>Spolupráce VZP s Municipalitami v kraji vysočina</vt:lpstr>
      <vt:lpstr>Spolupráce VZP s Municipalitami v kraji vysočina</vt:lpstr>
      <vt:lpstr>Spolupráce VZP s Municipalitami v kraji vysočina</vt:lpstr>
      <vt:lpstr>Spolupráce VZP s Municipalitami v kraji vysočina</vt:lpstr>
      <vt:lpstr>Spolupráce VZP s Municipalitami v kraji vysočina</vt:lpstr>
      <vt:lpstr>Spolupráce VZP s Municipalitami v kraji vysočina</vt:lpstr>
      <vt:lpstr>Spolupráce VZP s Municipalitami v kraji vysočina</vt:lpstr>
      <vt:lpstr>Spolupráce VZP s Municipalitami v kraji vysočina</vt:lpstr>
      <vt:lpstr>Spolupráce VZP s Municipalitami v kraji vysočina</vt:lpstr>
      <vt:lpstr>Spolupráce VZP s Municipalitami v kraji vysočina</vt:lpstr>
      <vt:lpstr>Spolupráce VZP s Municipalitami v kraji vysočina</vt:lpstr>
      <vt:lpstr>Spolupráce VZP s Municipalitami v kraji vysočina</vt:lpstr>
      <vt:lpstr>Spolupráce VZP s Municipalitami v kraji vysočina</vt:lpstr>
      <vt:lpstr>Spolupráce VZP s Municipalitami v kraji vysočina</vt:lpstr>
      <vt:lpstr>Spolupráce VZP s Municipalitami v kraji vysočina</vt:lpstr>
      <vt:lpstr>Příspěvky Pro rok 2023</vt:lpstr>
      <vt:lpstr>Prezentace aplikace PowerPoint</vt:lpstr>
      <vt:lpstr>Screeningové programy</vt:lpstr>
      <vt:lpstr>Populační program časného záchytu osteoporózy v ČR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Pevná Petra Mgr. MBA LL.M. (VZP ČR Regionální pobočka Brno)</dc:creator>
  <cp:lastModifiedBy>Špačková Lenka Mgr. (VZP ČR Regionální pobočka Brno)</cp:lastModifiedBy>
  <cp:revision>135</cp:revision>
  <cp:lastPrinted>2023-05-12T07:11:37Z</cp:lastPrinted>
  <dcterms:modified xsi:type="dcterms:W3CDTF">2023-05-14T19:44:33Z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0x0101005E7C5E9D645CDB4891CB469F63D1E934</vt:lpwstr>
  </property>
</Properties>
</file>