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86" r:id="rId4"/>
    <p:sldMasterId id="2147483839" r:id="rId5"/>
  </p:sldMasterIdLst>
  <p:notesMasterIdLst>
    <p:notesMasterId r:id="rId17"/>
  </p:notesMasterIdLst>
  <p:sldIdLst>
    <p:sldId id="265" r:id="rId6"/>
    <p:sldId id="2147473655" r:id="rId7"/>
    <p:sldId id="2147473671" r:id="rId8"/>
    <p:sldId id="2147473676" r:id="rId9"/>
    <p:sldId id="2147473653" r:id="rId10"/>
    <p:sldId id="2147473675" r:id="rId11"/>
    <p:sldId id="2147473673" r:id="rId12"/>
    <p:sldId id="2147473652" r:id="rId13"/>
    <p:sldId id="2147473547" r:id="rId14"/>
    <p:sldId id="2147473540" r:id="rId15"/>
    <p:sldId id="2147473659" r:id="rId16"/>
  </p:sldIdLst>
  <p:sldSz cx="12192000" cy="6858000"/>
  <p:notesSz cx="12192000" cy="6858000"/>
  <p:embeddedFontLst>
    <p:embeddedFont>
      <p:font typeface="Roobert CEZ" pitchFamily="50" charset="-18"/>
      <p:regular r:id="rId18"/>
      <p:bold r:id="rId19"/>
    </p:embeddedFont>
  </p:embeddedFontLst>
  <p:defaultTextStyle>
    <a:defPPr>
      <a:defRPr lang="en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B51948CD-F49A-4698-87FA-0DF2BE3749FD}">
          <p14:sldIdLst>
            <p14:sldId id="265"/>
            <p14:sldId id="2147473655"/>
            <p14:sldId id="2147473671"/>
            <p14:sldId id="2147473676"/>
            <p14:sldId id="2147473653"/>
          </p14:sldIdLst>
        </p14:section>
        <p14:section name="Oddíl bez názvu" id="{945A5FFE-0720-4F54-91E6-65F9A2767B0D}">
          <p14:sldIdLst>
            <p14:sldId id="2147473675"/>
            <p14:sldId id="2147473673"/>
            <p14:sldId id="2147473652"/>
            <p14:sldId id="2147473547"/>
            <p14:sldId id="2147473540"/>
            <p14:sldId id="21474736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55" userDrawn="1">
          <p15:clr>
            <a:srgbClr val="A4A3A4"/>
          </p15:clr>
        </p15:guide>
        <p15:guide id="2" pos="778" userDrawn="1">
          <p15:clr>
            <a:srgbClr val="A4A3A4"/>
          </p15:clr>
        </p15:guide>
        <p15:guide id="5" pos="7265" userDrawn="1">
          <p15:clr>
            <a:srgbClr val="A4A3A4"/>
          </p15:clr>
        </p15:guide>
        <p15:guide id="6" orient="horz" pos="686" userDrawn="1">
          <p15:clr>
            <a:srgbClr val="A4A3A4"/>
          </p15:clr>
        </p15:guide>
        <p15:guide id="8" orient="horz" pos="1162" userDrawn="1">
          <p15:clr>
            <a:srgbClr val="A4A3A4"/>
          </p15:clr>
        </p15:guide>
        <p15:guide id="9" orient="horz" pos="1706" userDrawn="1">
          <p15:clr>
            <a:srgbClr val="A4A3A4"/>
          </p15:clr>
        </p15:guide>
        <p15:guide id="10" pos="2207" userDrawn="1">
          <p15:clr>
            <a:srgbClr val="A4A3A4"/>
          </p15:clr>
        </p15:guide>
        <p15:guide id="11" orient="horz" pos="3838" userDrawn="1">
          <p15:clr>
            <a:srgbClr val="A4A3A4"/>
          </p15:clr>
        </p15:guide>
        <p15:guide id="12" pos="6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4F00"/>
    <a:srgbClr val="63666A"/>
    <a:srgbClr val="013E1B"/>
    <a:srgbClr val="00C451"/>
    <a:srgbClr val="007832"/>
    <a:srgbClr val="00AB47"/>
    <a:srgbClr val="00B44A"/>
    <a:srgbClr val="00B149"/>
    <a:srgbClr val="008A39"/>
    <a:srgbClr val="009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9FCF27-D475-46E8-AB6C-DF121D4C9ED9}" v="1" dt="2026-06-16T11:43:50.2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>
        <p:guide orient="horz" pos="255"/>
        <p:guide pos="778"/>
        <p:guide pos="7265"/>
        <p:guide orient="horz" pos="686"/>
        <p:guide orient="horz" pos="1162"/>
        <p:guide orient="horz" pos="1706"/>
        <p:guide pos="2207"/>
        <p:guide orient="horz" pos="3838"/>
        <p:guide pos="68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ůmová Adéla" userId="5e582561-b041-4d63-896c-af26840f491b" providerId="ADAL" clId="{DD2497EB-0C1E-4A8F-97B8-A4DC0B10FB52}"/>
    <pc:docChg chg="addSld delSld modSld modSection">
      <pc:chgData name="Tůmová Adéla" userId="5e582561-b041-4d63-896c-af26840f491b" providerId="ADAL" clId="{DD2497EB-0C1E-4A8F-97B8-A4DC0B10FB52}" dt="2026-06-16T11:43:58.195" v="1" actId="47"/>
      <pc:docMkLst>
        <pc:docMk/>
      </pc:docMkLst>
      <pc:sldChg chg="del">
        <pc:chgData name="Tůmová Adéla" userId="5e582561-b041-4d63-896c-af26840f491b" providerId="ADAL" clId="{DD2497EB-0C1E-4A8F-97B8-A4DC0B10FB52}" dt="2026-06-16T11:43:58.195" v="1" actId="47"/>
        <pc:sldMkLst>
          <pc:docMk/>
          <pc:sldMk cId="3940153721" sldId="2147473524"/>
        </pc:sldMkLst>
      </pc:sldChg>
      <pc:sldChg chg="add">
        <pc:chgData name="Tůmová Adéla" userId="5e582561-b041-4d63-896c-af26840f491b" providerId="ADAL" clId="{DD2497EB-0C1E-4A8F-97B8-A4DC0B10FB52}" dt="2026-06-16T11:43:50.219" v="0"/>
        <pc:sldMkLst>
          <pc:docMk/>
          <pc:sldMk cId="766334721" sldId="214747367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356595994545127E-2"/>
          <c:y val="4.8322572536460245E-2"/>
          <c:w val="0.89745016264698918"/>
          <c:h val="0.648829966996085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C0C2C4"/>
            </a:solidFill>
            <a:ln w="3175"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C451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03-4361-A188-C017ECB1C77B}"/>
              </c:ext>
            </c:extLst>
          </c:dPt>
          <c:dPt>
            <c:idx val="2"/>
            <c:invertIfNegative val="0"/>
            <c:bubble3D val="0"/>
            <c:spPr>
              <a:solidFill>
                <a:srgbClr val="00C451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803-4361-A188-C017ECB1C77B}"/>
              </c:ext>
            </c:extLst>
          </c:dPt>
          <c:dPt>
            <c:idx val="3"/>
            <c:invertIfNegative val="0"/>
            <c:bubble3D val="0"/>
            <c:spPr>
              <a:solidFill>
                <a:srgbClr val="00C451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803-4361-A188-C017ECB1C77B}"/>
              </c:ext>
            </c:extLst>
          </c:dPt>
          <c:dPt>
            <c:idx val="4"/>
            <c:invertIfNegative val="0"/>
            <c:bubble3D val="0"/>
            <c:spPr>
              <a:solidFill>
                <a:srgbClr val="00C451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803-4361-A188-C017ECB1C77B}"/>
              </c:ext>
            </c:extLst>
          </c:dPt>
          <c:dPt>
            <c:idx val="5"/>
            <c:invertIfNegative val="0"/>
            <c:bubble3D val="0"/>
            <c:spPr>
              <a:solidFill>
                <a:srgbClr val="00C451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803-4361-A188-C017ECB1C77B}"/>
              </c:ext>
            </c:extLst>
          </c:dPt>
          <c:dPt>
            <c:idx val="7"/>
            <c:invertIfNegative val="0"/>
            <c:bubble3D val="0"/>
            <c:spPr>
              <a:solidFill>
                <a:srgbClr val="00C451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803-4361-A188-C017ECB1C77B}"/>
              </c:ext>
            </c:extLst>
          </c:dPt>
          <c:dPt>
            <c:idx val="8"/>
            <c:invertIfNegative val="0"/>
            <c:bubble3D val="0"/>
            <c:spPr>
              <a:solidFill>
                <a:srgbClr val="C0C2C4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803-4361-A188-C017ECB1C77B}"/>
              </c:ext>
            </c:extLst>
          </c:dPt>
          <c:dPt>
            <c:idx val="9"/>
            <c:invertIfNegative val="0"/>
            <c:bubble3D val="0"/>
            <c:spPr>
              <a:solidFill>
                <a:srgbClr val="00C451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803-4361-A188-C017ECB1C7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obert CEZ" pitchFamily="50" charset="-18"/>
                    <a:ea typeface="+mn-ea"/>
                    <a:cs typeface="Roobert CEZ" pitchFamily="50" charset="-18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List1!$A$2:$A$11</c:f>
              <c:strCache>
                <c:ptCount val="10"/>
                <c:pt idx="0">
                  <c:v>Ostatní</c:v>
                </c:pt>
                <c:pt idx="1">
                  <c:v>Větrné</c:v>
                </c:pt>
                <c:pt idx="2">
                  <c:v>Přečerpávací</c:v>
                </c:pt>
                <c:pt idx="3">
                  <c:v>Vodní</c:v>
                </c:pt>
                <c:pt idx="4">
                  <c:v>Ostatní oze</c:v>
                </c:pt>
                <c:pt idx="5">
                  <c:v>Biomasa</c:v>
                </c:pt>
                <c:pt idx="6">
                  <c:v>Plynové</c:v>
                </c:pt>
                <c:pt idx="7">
                  <c:v>Solární</c:v>
                </c:pt>
                <c:pt idx="8">
                  <c:v>Uhelné</c:v>
                </c:pt>
                <c:pt idx="9">
                  <c:v>Jaderné</c:v>
                </c:pt>
              </c:strCache>
            </c:strRef>
          </c:cat>
          <c:val>
            <c:numRef>
              <c:f>List1!$B$2:$B$11</c:f>
              <c:numCache>
                <c:formatCode>General</c:formatCode>
                <c:ptCount val="10"/>
                <c:pt idx="0">
                  <c:v>0.28000000000000003</c:v>
                </c:pt>
                <c:pt idx="1">
                  <c:v>0.6</c:v>
                </c:pt>
                <c:pt idx="2">
                  <c:v>1.03</c:v>
                </c:pt>
                <c:pt idx="3">
                  <c:v>1.67</c:v>
                </c:pt>
                <c:pt idx="4">
                  <c:v>2.27</c:v>
                </c:pt>
                <c:pt idx="5">
                  <c:v>2.9</c:v>
                </c:pt>
                <c:pt idx="6">
                  <c:v>3.71</c:v>
                </c:pt>
                <c:pt idx="7">
                  <c:v>4.71</c:v>
                </c:pt>
                <c:pt idx="8">
                  <c:v>23.71</c:v>
                </c:pt>
                <c:pt idx="9">
                  <c:v>30.28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803-4361-A188-C017ECB1C7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axId val="521535824"/>
        <c:axId val="608345232"/>
      </c:barChart>
      <c:valAx>
        <c:axId val="60834523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obert CEZ Light" pitchFamily="50" charset="-18"/>
                <a:ea typeface="+mn-ea"/>
                <a:cs typeface="Roobert CEZ Light" pitchFamily="50" charset="-18"/>
              </a:defRPr>
            </a:pPr>
            <a:endParaRPr lang="cs-CZ"/>
          </a:p>
        </c:txPr>
        <c:crossAx val="521535824"/>
        <c:crosses val="max"/>
        <c:crossBetween val="between"/>
      </c:valAx>
      <c:catAx>
        <c:axId val="521535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obert CEZ Light" pitchFamily="50" charset="-18"/>
                <a:ea typeface="+mn-ea"/>
                <a:cs typeface="Roobert CEZ Light" pitchFamily="50" charset="-18"/>
              </a:defRPr>
            </a:pPr>
            <a:endParaRPr lang="cs-CZ"/>
          </a:p>
        </c:txPr>
        <c:crossAx val="608345232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D0EB4-D535-0E4E-B0A8-7C40A708B17B}" type="datetimeFigureOut">
              <a:rPr lang="en-CZ" smtClean="0"/>
              <a:t>06/16/2026</a:t>
            </a:fld>
            <a:endParaRPr lang="en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673D0-23DB-BD43-ACA1-43CD0E2954D3}" type="slidenum">
              <a:rPr lang="en-CZ" smtClean="0"/>
              <a:t>‹#›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3173625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17DE1-923D-5532-999A-F8C63F0FA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5AE930E-4AD0-E92F-2F93-AB311B0F3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6495575-1457-7154-0992-D8D6624B7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02752">
              <a:defRPr/>
            </a:pPr>
            <a:endParaRPr lang="cs-CZ" sz="1100">
              <a:solidFill>
                <a:prstClr val="black"/>
              </a:solidFill>
              <a:cs typeface="Roobert CEZ" pitchFamily="2" charset="-18"/>
            </a:endParaRPr>
          </a:p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4E83B2C-8F00-E5EA-CEF8-CDB76A0BA6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pPr/>
              <a:t>2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31031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1696F-C74F-BFEE-9F70-BEF7C8C62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E11D14A-D090-AF79-AB10-796B9FD57D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B4F06DF-2305-5A0B-8A01-4CC309562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D1691DF-1484-004E-3161-51BC9AA98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E673D0-23DB-BD43-ACA1-43CD0E2954D3}" type="slidenum">
              <a:rPr kumimoji="0" lang="en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924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sz="1800" dirty="0">
                <a:effectLst/>
                <a:ea typeface="Times New Roman" panose="02020603050405020304" pitchFamily="18" charset="0"/>
              </a:rPr>
              <a:t>Studie Ústavu fyziky atmosféry AV ČR odhaduje technický potenciál výroby z tohoto zdroje v Česku na cca 70 TWh/rok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sz="1800" dirty="0">
                <a:effectLst/>
                <a:ea typeface="Times New Roman" panose="02020603050405020304" pitchFamily="18" charset="0"/>
              </a:rPr>
              <a:t>větrné elektrárny v ČR v současnosti vyrábí asi 0,7 TWh ročně</a:t>
            </a:r>
            <a:endParaRPr lang="cs-CZ" sz="1800" dirty="0"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800" dirty="0">
              <a:effectLst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t>4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2603695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pPr/>
              <a:t>5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321535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2BEDB-5B76-E3EE-1E0D-A13AED1B5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2543740-0D6F-C1E2-8C9B-346869855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71A70BA-3897-BF54-B4D0-2E9F8B8B57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F82D9F6-531B-C874-969F-C665CBE433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E673D0-23DB-BD43-ACA1-43CD0E2954D3}" type="slidenum">
              <a:rPr kumimoji="0" lang="en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531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4400" indent="-284400">
              <a:lnSpc>
                <a:spcPct val="90000"/>
              </a:lnSpc>
              <a:spcAft>
                <a:spcPts val="1800"/>
              </a:spcAft>
              <a:buClr>
                <a:srgbClr val="00C752"/>
              </a:buClr>
              <a:buFont typeface="Wingdings" panose="05000000000000000000" pitchFamily="2" charset="2"/>
              <a:buChar char="§"/>
            </a:pPr>
            <a:r>
              <a:rPr lang="cs-CZ" sz="1200" kern="0" dirty="0">
                <a:solidFill>
                  <a:srgbClr val="000000"/>
                </a:solidFill>
                <a:cs typeface="Arial" panose="020B0604020202020204" pitchFamily="34" charset="0"/>
              </a:rPr>
              <a:t>předmětem plánovací smlouvy je vzájemná povinnost smluvních stran poskytnout si </a:t>
            </a:r>
            <a:r>
              <a:rPr lang="cs-CZ" sz="1200" b="1" kern="0" dirty="0">
                <a:solidFill>
                  <a:schemeClr val="bg2"/>
                </a:solidFill>
                <a:cs typeface="Arial" panose="020B0604020202020204" pitchFamily="34" charset="0"/>
              </a:rPr>
              <a:t>součinnost při uskutečnění ve smlouvě uvedeného záměru </a:t>
            </a:r>
            <a:r>
              <a:rPr lang="cs-CZ" sz="1200" kern="0" dirty="0">
                <a:solidFill>
                  <a:srgbClr val="000000"/>
                </a:solidFill>
                <a:cs typeface="Arial" panose="020B0604020202020204" pitchFamily="34" charset="0"/>
              </a:rPr>
              <a:t>a postupovat při jeho uskutečňování ujednaným způsobem </a:t>
            </a:r>
          </a:p>
          <a:p>
            <a:pPr marL="284400" indent="-284400">
              <a:lnSpc>
                <a:spcPct val="90000"/>
              </a:lnSpc>
              <a:spcAft>
                <a:spcPts val="1800"/>
              </a:spcAft>
              <a:buClr>
                <a:srgbClr val="00C752"/>
              </a:buClr>
              <a:buFont typeface="Wingdings" panose="05000000000000000000" pitchFamily="2" charset="2"/>
              <a:buChar char="§"/>
            </a:pPr>
            <a:r>
              <a:rPr lang="cs-CZ" sz="1200" kern="0" dirty="0">
                <a:solidFill>
                  <a:srgbClr val="000000"/>
                </a:solidFill>
                <a:cs typeface="Arial" panose="020B0604020202020204" pitchFamily="34" charset="0"/>
              </a:rPr>
              <a:t>plánovací smlouva je veřejnoprávní smlouva mezi stavebníkem na jedné straně a obcí, krajem nebo vlastníkem veřejné infrastruktury na straně druhé </a:t>
            </a:r>
          </a:p>
          <a:p>
            <a:pPr marL="284400" indent="-284400">
              <a:lnSpc>
                <a:spcPct val="90000"/>
              </a:lnSpc>
              <a:spcAft>
                <a:spcPts val="1800"/>
              </a:spcAft>
              <a:buClr>
                <a:srgbClr val="00C752"/>
              </a:buClr>
              <a:buFont typeface="Wingdings" panose="05000000000000000000" pitchFamily="2" charset="2"/>
              <a:buChar char="§"/>
            </a:pPr>
            <a:r>
              <a:rPr lang="cs-CZ" sz="1200" dirty="0">
                <a:solidFill>
                  <a:srgbClr val="000000"/>
                </a:solidFill>
                <a:cs typeface="Arial" panose="020B0604020202020204" pitchFamily="34" charset="0"/>
              </a:rPr>
              <a:t>umožňuje </a:t>
            </a:r>
            <a:r>
              <a:rPr lang="cs-CZ" sz="1200" b="1" dirty="0">
                <a:solidFill>
                  <a:schemeClr val="bg2"/>
                </a:solidFill>
                <a:cs typeface="Arial" panose="020B0604020202020204" pitchFamily="34" charset="0"/>
              </a:rPr>
              <a:t>pravidelné platby obci nebo vyplacení jednorázové platby</a:t>
            </a:r>
            <a:r>
              <a:rPr lang="cs-CZ" sz="1200" dirty="0">
                <a:solidFill>
                  <a:srgbClr val="000000"/>
                </a:solidFill>
                <a:cs typeface="Arial" panose="020B0604020202020204" pitchFamily="34" charset="0"/>
              </a:rPr>
              <a:t>, případně kombinaci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pPr/>
              <a:t>8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21042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000" dirty="0"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000" dirty="0">
              <a:cs typeface="Arial" panose="020B060402020202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E673D0-23DB-BD43-ACA1-43CD0E2954D3}" type="slidenum">
              <a:rPr lang="en-CZ" smtClean="0"/>
              <a:pPr/>
              <a:t>9</a:t>
            </a:fld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57354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57120"/>
            <a:ext cx="10298111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AD1ED3B7-42DB-F308-0499-1C88F389A4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916113"/>
            <a:ext cx="10922001" cy="6463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59088635-C4A2-5DE7-C005-B34DB1307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3" y="2852936"/>
            <a:ext cx="11009312" cy="165687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9F3E010-C4E6-4673-8BB6-59DD83A5F5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817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2" y="1916113"/>
            <a:ext cx="7633370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18355" y="1930447"/>
            <a:ext cx="3024859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105B5414-D604-2C67-9C40-9F29B7F3CF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2852936"/>
            <a:ext cx="7633368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A6C8BD78-AF5D-FB02-6E05-A11CBACFAD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18354" y="2852936"/>
            <a:ext cx="3024859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B8FC1BD2-E40F-4106-80E5-012226D3AA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27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sah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2" y="1916113"/>
            <a:ext cx="5329115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85" y="1930447"/>
            <a:ext cx="5329115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ECB8DF6A-4391-BA67-AF98-48B9B7C254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2852936"/>
            <a:ext cx="5329114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F98EC4A4-0E88-8EBD-0A2A-CA1D4D7A94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7485" y="2854500"/>
            <a:ext cx="5329114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80A560F2-1324-4992-A25E-52DDAEA2A0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6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ř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3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0AE1F90D-7037-11D7-076F-425EF0C965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6782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E4190888-F957-A546-F6D6-C49AB95D14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2704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173E74EB-A934-6963-C407-AB4B32DCF6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63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839157F3-F208-29FD-6B5C-06C1ECE609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26782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0B242EDF-5B3C-5356-1CCB-C122EF7B11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02708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2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740B6945-81E1-4EFB-8CBF-513C7FF381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93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916113"/>
            <a:ext cx="5041083" cy="8648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18527" y="1930447"/>
            <a:ext cx="5041083" cy="8648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53" name="Rovnoramenný trojúhelník 51">
            <a:extLst>
              <a:ext uri="{FF2B5EF4-FFF2-40B4-BE49-F238E27FC236}">
                <a16:creationId xmlns:a16="http://schemas.microsoft.com/office/drawing/2014/main" id="{27BC23DB-6645-12C3-D39D-15D9667188D9}"/>
              </a:ext>
            </a:extLst>
          </p:cNvPr>
          <p:cNvSpPr/>
          <p:nvPr/>
        </p:nvSpPr>
        <p:spPr>
          <a:xfrm rot="5400000">
            <a:off x="5871690" y="3365278"/>
            <a:ext cx="374705" cy="214117"/>
          </a:xfrm>
          <a:custGeom>
            <a:avLst/>
            <a:gdLst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21103"/>
              <a:gd name="connsiteX1" fmla="*/ 530352 w 1060704"/>
              <a:gd name="connsiteY1" fmla="*/ 0 h 921103"/>
              <a:gd name="connsiteX2" fmla="*/ 1060704 w 1060704"/>
              <a:gd name="connsiteY2" fmla="*/ 914400 h 921103"/>
              <a:gd name="connsiteX3" fmla="*/ 516811 w 1060704"/>
              <a:gd name="connsiteY3" fmla="*/ 921103 h 921103"/>
              <a:gd name="connsiteX4" fmla="*/ 0 w 1060704"/>
              <a:gd name="connsiteY4" fmla="*/ 914400 h 921103"/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08"/>
              <a:gd name="connsiteX1" fmla="*/ 530352 w 1060704"/>
              <a:gd name="connsiteY1" fmla="*/ 0 h 914408"/>
              <a:gd name="connsiteX2" fmla="*/ 1060704 w 1060704"/>
              <a:gd name="connsiteY2" fmla="*/ 914400 h 914408"/>
              <a:gd name="connsiteX3" fmla="*/ 512318 w 1060704"/>
              <a:gd name="connsiteY3" fmla="*/ 789316 h 914408"/>
              <a:gd name="connsiteX4" fmla="*/ 0 w 1060704"/>
              <a:gd name="connsiteY4" fmla="*/ 914400 h 914408"/>
              <a:gd name="connsiteX0" fmla="*/ 0 w 1060704"/>
              <a:gd name="connsiteY0" fmla="*/ 914400 h 914403"/>
              <a:gd name="connsiteX1" fmla="*/ 530352 w 1060704"/>
              <a:gd name="connsiteY1" fmla="*/ 0 h 914403"/>
              <a:gd name="connsiteX2" fmla="*/ 1060704 w 1060704"/>
              <a:gd name="connsiteY2" fmla="*/ 914400 h 914403"/>
              <a:gd name="connsiteX3" fmla="*/ 519907 w 1060704"/>
              <a:gd name="connsiteY3" fmla="*/ 519858 h 914403"/>
              <a:gd name="connsiteX4" fmla="*/ 0 w 1060704"/>
              <a:gd name="connsiteY4" fmla="*/ 914400 h 914403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  <a:gd name="connsiteX0" fmla="*/ 0 w 1060704"/>
              <a:gd name="connsiteY0" fmla="*/ 914400 h 914399"/>
              <a:gd name="connsiteX1" fmla="*/ 530352 w 1060704"/>
              <a:gd name="connsiteY1" fmla="*/ 0 h 914399"/>
              <a:gd name="connsiteX2" fmla="*/ 1060704 w 1060704"/>
              <a:gd name="connsiteY2" fmla="*/ 914400 h 914399"/>
              <a:gd name="connsiteX3" fmla="*/ 531297 w 1060704"/>
              <a:gd name="connsiteY3" fmla="*/ 3710 h 914399"/>
              <a:gd name="connsiteX4" fmla="*/ 0 w 1060704"/>
              <a:gd name="connsiteY4" fmla="*/ 914400 h 914399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704" h="914401">
                <a:moveTo>
                  <a:pt x="0" y="914400"/>
                </a:moveTo>
                <a:lnTo>
                  <a:pt x="530352" y="0"/>
                </a:lnTo>
                <a:lnTo>
                  <a:pt x="1060704" y="914400"/>
                </a:lnTo>
                <a:cubicBezTo>
                  <a:pt x="1043633" y="904331"/>
                  <a:pt x="533192" y="-1403"/>
                  <a:pt x="531297" y="3710"/>
                </a:cubicBezTo>
                <a:cubicBezTo>
                  <a:pt x="531312" y="-139"/>
                  <a:pt x="18968" y="884091"/>
                  <a:pt x="0" y="914400"/>
                </a:cubicBezTo>
                <a:close/>
              </a:path>
            </a:pathLst>
          </a:custGeom>
          <a:noFill/>
          <a:ln w="34925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cs-CZ"/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7BACBAD4-6DA3-FC34-9EBE-50400CF3C8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62" y="2852936"/>
            <a:ext cx="5041081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67CAEF5D-8A72-3ED8-0DF0-628C1A02348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18527" y="2862278"/>
            <a:ext cx="5041081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1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DB44D051-3697-4E74-864D-FF0FE6CAE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12" name="Rovnoramenný trojúhelník 51">
            <a:extLst>
              <a:ext uri="{FF2B5EF4-FFF2-40B4-BE49-F238E27FC236}">
                <a16:creationId xmlns:a16="http://schemas.microsoft.com/office/drawing/2014/main" id="{4B6B9E3A-74AD-4D84-9DA0-2D9453930EC1}"/>
              </a:ext>
            </a:extLst>
          </p:cNvPr>
          <p:cNvSpPr/>
          <p:nvPr userDrawn="1"/>
        </p:nvSpPr>
        <p:spPr>
          <a:xfrm rot="5400000">
            <a:off x="5871690" y="3365278"/>
            <a:ext cx="374705" cy="214117"/>
          </a:xfrm>
          <a:custGeom>
            <a:avLst/>
            <a:gdLst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21103"/>
              <a:gd name="connsiteX1" fmla="*/ 530352 w 1060704"/>
              <a:gd name="connsiteY1" fmla="*/ 0 h 921103"/>
              <a:gd name="connsiteX2" fmla="*/ 1060704 w 1060704"/>
              <a:gd name="connsiteY2" fmla="*/ 914400 h 921103"/>
              <a:gd name="connsiteX3" fmla="*/ 516811 w 1060704"/>
              <a:gd name="connsiteY3" fmla="*/ 921103 h 921103"/>
              <a:gd name="connsiteX4" fmla="*/ 0 w 1060704"/>
              <a:gd name="connsiteY4" fmla="*/ 914400 h 921103"/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08"/>
              <a:gd name="connsiteX1" fmla="*/ 530352 w 1060704"/>
              <a:gd name="connsiteY1" fmla="*/ 0 h 914408"/>
              <a:gd name="connsiteX2" fmla="*/ 1060704 w 1060704"/>
              <a:gd name="connsiteY2" fmla="*/ 914400 h 914408"/>
              <a:gd name="connsiteX3" fmla="*/ 512318 w 1060704"/>
              <a:gd name="connsiteY3" fmla="*/ 789316 h 914408"/>
              <a:gd name="connsiteX4" fmla="*/ 0 w 1060704"/>
              <a:gd name="connsiteY4" fmla="*/ 914400 h 914408"/>
              <a:gd name="connsiteX0" fmla="*/ 0 w 1060704"/>
              <a:gd name="connsiteY0" fmla="*/ 914400 h 914403"/>
              <a:gd name="connsiteX1" fmla="*/ 530352 w 1060704"/>
              <a:gd name="connsiteY1" fmla="*/ 0 h 914403"/>
              <a:gd name="connsiteX2" fmla="*/ 1060704 w 1060704"/>
              <a:gd name="connsiteY2" fmla="*/ 914400 h 914403"/>
              <a:gd name="connsiteX3" fmla="*/ 519907 w 1060704"/>
              <a:gd name="connsiteY3" fmla="*/ 519858 h 914403"/>
              <a:gd name="connsiteX4" fmla="*/ 0 w 1060704"/>
              <a:gd name="connsiteY4" fmla="*/ 914400 h 914403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  <a:gd name="connsiteX0" fmla="*/ 0 w 1060704"/>
              <a:gd name="connsiteY0" fmla="*/ 914400 h 914399"/>
              <a:gd name="connsiteX1" fmla="*/ 530352 w 1060704"/>
              <a:gd name="connsiteY1" fmla="*/ 0 h 914399"/>
              <a:gd name="connsiteX2" fmla="*/ 1060704 w 1060704"/>
              <a:gd name="connsiteY2" fmla="*/ 914400 h 914399"/>
              <a:gd name="connsiteX3" fmla="*/ 531297 w 1060704"/>
              <a:gd name="connsiteY3" fmla="*/ 3710 h 914399"/>
              <a:gd name="connsiteX4" fmla="*/ 0 w 1060704"/>
              <a:gd name="connsiteY4" fmla="*/ 914400 h 914399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704" h="914401">
                <a:moveTo>
                  <a:pt x="0" y="914400"/>
                </a:moveTo>
                <a:lnTo>
                  <a:pt x="530352" y="0"/>
                </a:lnTo>
                <a:lnTo>
                  <a:pt x="1060704" y="914400"/>
                </a:lnTo>
                <a:cubicBezTo>
                  <a:pt x="1043633" y="904331"/>
                  <a:pt x="533192" y="-1403"/>
                  <a:pt x="531297" y="3710"/>
                </a:cubicBezTo>
                <a:cubicBezTo>
                  <a:pt x="531312" y="-139"/>
                  <a:pt x="18968" y="884091"/>
                  <a:pt x="0" y="914400"/>
                </a:cubicBezTo>
                <a:close/>
              </a:path>
            </a:pathLst>
          </a:custGeom>
          <a:noFill/>
          <a:ln w="34925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0144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ová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AE7AB3-9B6E-BF47-BB76-1CC7504E66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78311E9-823A-C345-B582-8BE42DF1DB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4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E20F95B7-E9A7-E44D-9B6C-84F243251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4006577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1F90324-8788-09F4-3BA0-EC9EB6C21700}"/>
              </a:ext>
            </a:extLst>
          </p:cNvPr>
          <p:cNvSpPr/>
          <p:nvPr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BCD277B-6FBF-4AD2-8C52-313246B0D5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CC6C1177-5FDD-4000-A757-CC556BCAB3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96271B7C-A1BF-44E3-B4F6-C0201E14A2B8}"/>
              </a:ext>
            </a:extLst>
          </p:cNvPr>
          <p:cNvSpPr/>
          <p:nvPr userDrawn="1"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1940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ka_a_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3392" y="1628800"/>
            <a:ext cx="10936218" cy="4608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3" y="332656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5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A4C79220-EFC6-49D8-AEED-DB6CFAF80F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3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_obrázk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3686" y="1700809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0814DBB-8071-67A4-174A-6351EE21F5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8984" y="1700809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67167C5F-EDD1-C832-F5F8-B4EF62F821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3280" y="1700808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F4E371C-FF85-034C-CE97-02118F8BCA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7576" y="1700808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93F3FA6-92AB-6241-CAA8-95BBA203D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3686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E384EC8A-803F-50CF-E7EA-271BB97F0E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38984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BC8D0283-37C0-F910-154D-8138A9CF91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3280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DC0D5987-1A9D-5E81-E756-0F9A83AE7B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67576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pic>
        <p:nvPicPr>
          <p:cNvPr id="1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CAFE38F-3CBE-46C9-AF4D-338A79663F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816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_obrázk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9360" y="1484784"/>
            <a:ext cx="3124082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0814DBB-8071-67A4-174A-6351EE21F5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99466" y="1481054"/>
            <a:ext cx="3124082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67167C5F-EDD1-C832-F5F8-B4EF62F821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39572" y="1484783"/>
            <a:ext cx="3068606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91730CE2-54CA-7822-FC69-21FD079ED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9360" y="1121014"/>
            <a:ext cx="312408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DB2BF174-208D-4CAA-964B-B20D4BF252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9466" y="1121014"/>
            <a:ext cx="312408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E70D5AD-B0EC-A0CA-BA0C-514CBDF39E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39572" y="1121014"/>
            <a:ext cx="3068606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pic>
        <p:nvPicPr>
          <p:cNvPr id="12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667EE51E-CFBB-4B6D-825A-87D32025BE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3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_obrázk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5400" y="980728"/>
            <a:ext cx="4360576" cy="2232248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36FB165-3355-0608-17AA-55271C8520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400" y="3717032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B63CCBDE-E186-7A2F-6229-94CA73D7B1B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31904" y="980728"/>
            <a:ext cx="2448272" cy="504056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symbol obrázku 5">
            <a:extLst>
              <a:ext uri="{FF2B5EF4-FFF2-40B4-BE49-F238E27FC236}">
                <a16:creationId xmlns:a16="http://schemas.microsoft.com/office/drawing/2014/main" id="{1F8AB5F7-2014-3DE5-A3E7-7270C5725B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6423" y="980728"/>
            <a:ext cx="2448272" cy="504056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945F3B21-C1EB-48B8-50D4-6A1748F78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7774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678171B0-6EE8-F925-C2D7-E083CA87A0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31904" y="620688"/>
            <a:ext cx="24482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1233071-C0AF-A6FF-94AC-46A2C47190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36423" y="620688"/>
            <a:ext cx="24482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025A8E0E-07B3-81B9-AE5F-9B5C442507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400" y="3356992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pic>
        <p:nvPicPr>
          <p:cNvPr id="15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F2117BF4-5462-4FAA-A61B-021CF5404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6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_obrázk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3472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36FB165-3355-0608-17AA-55271C8520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43472" y="3861048"/>
            <a:ext cx="4360576" cy="23762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8F5D8973-3623-56C4-F175-AA531064B7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39880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B69B087A-BDA0-4CA2-449A-220C8A0CFC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9880" y="3861048"/>
            <a:ext cx="4360576" cy="23762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2BFD1512-966D-221D-D013-1D5926C29E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3472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DA5E481-C11E-8F62-C173-EB5E740CA9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9880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DFB8C3E3-2FE9-B311-B7CF-01BBFF854D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46201" y="350100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F4DAA9EE-3EDA-EC4D-177C-25C6F8166D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42609" y="350100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pic>
        <p:nvPicPr>
          <p:cNvPr id="15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3B106C9D-0A50-4EAF-AA0F-BCA01211C2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4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_obrázk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3472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8F5D8973-3623-56C4-F175-AA531064B7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39880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5DEC724E-C033-F047-E07F-A09C002E2A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6884" y="3789040"/>
            <a:ext cx="8853572" cy="244827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F1F6C668-6FE5-FD98-0570-A9E9B52A583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3472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5FAE5FDF-3F80-54F4-CE26-DBE350647B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9880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B83B143-D77D-61B6-FBCF-F08314D2B2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43472" y="3429000"/>
            <a:ext cx="88535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pic>
        <p:nvPicPr>
          <p:cNvPr id="12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6E59EBFE-BFF4-4A4E-9868-8B1C1E708E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35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ránka s fotk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F4C121A6-3D8E-FD24-AE30-7D21C7FCA8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67B20E76-0807-4A94-A4DC-ED5E71B14D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10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6D106E1-2BA3-6D0D-BE93-FAD81BEA0B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77954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96D3A5E4-D310-DB89-29F2-CCD1C5DFFA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9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CB92133-6750-4BCD-8CD7-300C67161D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39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ránka s fotk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5E8F0922-9B60-F37C-EBF9-66BDEC3461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908DA53C-6579-3BD0-5B5E-839900171C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DB613F75-FC7A-4688-93DD-2D198895B1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51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5E8F0922-9B60-F37C-EBF9-66BDEC3461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0D4A35CD-ECE1-9CD2-59DC-446B9844E7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3FBEC363-76F6-C438-912D-EF2FD2CD956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477954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FEFA80A1-4C72-C7F2-49F5-D691657C98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0982117A-D1DA-4863-AB60-FAC39B4D81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1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92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6829CAE9-7D98-E2FD-C921-54BA8CADC7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9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DD16EDFF-B6B0-4DDD-9D33-585331B83F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9245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96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2696F3F-7A65-64A8-94F3-227A61117C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0B79C196-4283-06EE-E6EC-CDCF933B83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9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F7F91E39-67FD-4CFD-A5C2-C37999B58C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13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3024336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96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2696F3F-7A65-64A8-94F3-227A61117C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3" name="Zástupný symbol obrázku 5">
            <a:extLst>
              <a:ext uri="{FF2B5EF4-FFF2-40B4-BE49-F238E27FC236}">
                <a16:creationId xmlns:a16="http://schemas.microsoft.com/office/drawing/2014/main" id="{953DEFEB-09ED-9E58-EF97-921059EC70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96344" y="3429000"/>
            <a:ext cx="2975992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AF65E1E2-DCA5-AF05-B2E5-B9A612376F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9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C610BC4-6740-4EF2-B432-18B18386A0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75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3937" y="3429000"/>
            <a:ext cx="3024336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03937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00281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5">
            <a:extLst>
              <a:ext uri="{FF2B5EF4-FFF2-40B4-BE49-F238E27FC236}">
                <a16:creationId xmlns:a16="http://schemas.microsoft.com/office/drawing/2014/main" id="{953DEFEB-09ED-9E58-EF97-921059EC70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00281" y="3429000"/>
            <a:ext cx="2975992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66DB134B-C8C4-ED9D-ECAA-BA0D3BE24F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91B7FDB3-283F-B7ED-C4C8-6DE20D6262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5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09B551A2-9866-4871-AD2A-AD4C85A1AB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504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1219200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B26B058F-4C24-C318-1E84-0729C2B54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9F93B190-93A3-4339-8544-39AAEE5DEA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89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6048672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78DA8F50-FA33-1D19-B6C1-34ECF45C5D5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3330" y="3212976"/>
            <a:ext cx="6048672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C85BB8FE-0315-B0D3-D079-149C3C492E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3249043-D205-4AE6-9147-9029AE6176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3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CDCCAF09-131E-3E4C-BE38-ACEF58EAB7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03440" y="3212976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5F3DE0BA-D7D0-8A00-E37E-03B82DC518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06880" y="3202672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2637118B-9C7E-173F-E637-DEAF4CAAC3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2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F8C190E2-8C13-4131-BB01-962E7891F2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41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n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05EA71-C82B-AA44-A4E8-85F0A5E0E0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6CE203-DE2C-6447-AC60-175A88E4C8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235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AE5D401-F9B2-6641-97CF-0037D0D92A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4005064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69235CD-E9C9-BD08-6F7F-570AE6AA2FA5}"/>
              </a:ext>
            </a:extLst>
          </p:cNvPr>
          <p:cNvSpPr/>
          <p:nvPr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385D42E2-1D14-4872-BF9C-273531D268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23EBACFF-2D7D-4F06-99DE-86DFF41A51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ED3A77B3-DB93-4E97-92C7-F74F7CB31A37}"/>
              </a:ext>
            </a:extLst>
          </p:cNvPr>
          <p:cNvSpPr/>
          <p:nvPr userDrawn="1"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837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E2E87EAA-51F0-067F-FAA6-5E9927829B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9896" y="0"/>
            <a:ext cx="7032104" cy="6858000"/>
          </a:xfrm>
          <a:prstGeom prst="rect">
            <a:avLst/>
          </a:prstGeom>
        </p:spPr>
      </p:pic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2C9BB94-3B38-D149-AA59-8FBB1C2F63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4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E38A212-C36F-7144-9D37-90118F7961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3933056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12E00C7-8B18-2C9D-7073-7808A5FBEA53}"/>
              </a:ext>
            </a:extLst>
          </p:cNvPr>
          <p:cNvSpPr/>
          <p:nvPr userDrawn="1"/>
        </p:nvSpPr>
        <p:spPr>
          <a:xfrm>
            <a:off x="11208568" y="6165304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57120"/>
            <a:ext cx="10298111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AD1ED3B7-42DB-F308-0499-1C88F389A4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916113"/>
            <a:ext cx="10922001" cy="6463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59088635-C4A2-5DE7-C005-B34DB1307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3" y="2852936"/>
            <a:ext cx="11009312" cy="165687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113966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2" y="1916113"/>
            <a:ext cx="7633370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18355" y="1930447"/>
            <a:ext cx="3024859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105B5414-D604-2C67-9C40-9F29B7F3CF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2852936"/>
            <a:ext cx="7633368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A6C8BD78-AF5D-FB02-6E05-A11CBACFAD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18354" y="2852936"/>
            <a:ext cx="3024859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770198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a obsah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2" y="1916113"/>
            <a:ext cx="5329115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85" y="1930447"/>
            <a:ext cx="5329115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ECB8DF6A-4391-BA67-AF98-48B9B7C254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2852936"/>
            <a:ext cx="5329114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F98EC4A4-0E88-8EBD-0A2A-CA1D4D7A94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7485" y="2854500"/>
            <a:ext cx="5329114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9571976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ř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3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0AE1F90D-7037-11D7-076F-425EF0C965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6782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E4190888-F957-A546-F6D6-C49AB95D14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2704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173E74EB-A934-6963-C407-AB4B32DCF6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63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839157F3-F208-29FD-6B5C-06C1ECE609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26782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0B242EDF-5B3C-5356-1CCB-C122EF7B11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02708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860041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916113"/>
            <a:ext cx="5041083" cy="8648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18527" y="1930447"/>
            <a:ext cx="5041083" cy="8648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53" name="Rovnoramenný trojúhelník 51">
            <a:extLst>
              <a:ext uri="{FF2B5EF4-FFF2-40B4-BE49-F238E27FC236}">
                <a16:creationId xmlns:a16="http://schemas.microsoft.com/office/drawing/2014/main" id="{27BC23DB-6645-12C3-D39D-15D9667188D9}"/>
              </a:ext>
            </a:extLst>
          </p:cNvPr>
          <p:cNvSpPr/>
          <p:nvPr userDrawn="1"/>
        </p:nvSpPr>
        <p:spPr>
          <a:xfrm rot="5400000">
            <a:off x="5871690" y="3365278"/>
            <a:ext cx="374705" cy="214117"/>
          </a:xfrm>
          <a:custGeom>
            <a:avLst/>
            <a:gdLst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21103"/>
              <a:gd name="connsiteX1" fmla="*/ 530352 w 1060704"/>
              <a:gd name="connsiteY1" fmla="*/ 0 h 921103"/>
              <a:gd name="connsiteX2" fmla="*/ 1060704 w 1060704"/>
              <a:gd name="connsiteY2" fmla="*/ 914400 h 921103"/>
              <a:gd name="connsiteX3" fmla="*/ 516811 w 1060704"/>
              <a:gd name="connsiteY3" fmla="*/ 921103 h 921103"/>
              <a:gd name="connsiteX4" fmla="*/ 0 w 1060704"/>
              <a:gd name="connsiteY4" fmla="*/ 914400 h 921103"/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08"/>
              <a:gd name="connsiteX1" fmla="*/ 530352 w 1060704"/>
              <a:gd name="connsiteY1" fmla="*/ 0 h 914408"/>
              <a:gd name="connsiteX2" fmla="*/ 1060704 w 1060704"/>
              <a:gd name="connsiteY2" fmla="*/ 914400 h 914408"/>
              <a:gd name="connsiteX3" fmla="*/ 512318 w 1060704"/>
              <a:gd name="connsiteY3" fmla="*/ 789316 h 914408"/>
              <a:gd name="connsiteX4" fmla="*/ 0 w 1060704"/>
              <a:gd name="connsiteY4" fmla="*/ 914400 h 914408"/>
              <a:gd name="connsiteX0" fmla="*/ 0 w 1060704"/>
              <a:gd name="connsiteY0" fmla="*/ 914400 h 914403"/>
              <a:gd name="connsiteX1" fmla="*/ 530352 w 1060704"/>
              <a:gd name="connsiteY1" fmla="*/ 0 h 914403"/>
              <a:gd name="connsiteX2" fmla="*/ 1060704 w 1060704"/>
              <a:gd name="connsiteY2" fmla="*/ 914400 h 914403"/>
              <a:gd name="connsiteX3" fmla="*/ 519907 w 1060704"/>
              <a:gd name="connsiteY3" fmla="*/ 519858 h 914403"/>
              <a:gd name="connsiteX4" fmla="*/ 0 w 1060704"/>
              <a:gd name="connsiteY4" fmla="*/ 914400 h 914403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  <a:gd name="connsiteX0" fmla="*/ 0 w 1060704"/>
              <a:gd name="connsiteY0" fmla="*/ 914400 h 914399"/>
              <a:gd name="connsiteX1" fmla="*/ 530352 w 1060704"/>
              <a:gd name="connsiteY1" fmla="*/ 0 h 914399"/>
              <a:gd name="connsiteX2" fmla="*/ 1060704 w 1060704"/>
              <a:gd name="connsiteY2" fmla="*/ 914400 h 914399"/>
              <a:gd name="connsiteX3" fmla="*/ 531297 w 1060704"/>
              <a:gd name="connsiteY3" fmla="*/ 3710 h 914399"/>
              <a:gd name="connsiteX4" fmla="*/ 0 w 1060704"/>
              <a:gd name="connsiteY4" fmla="*/ 914400 h 914399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704" h="914401">
                <a:moveTo>
                  <a:pt x="0" y="914400"/>
                </a:moveTo>
                <a:lnTo>
                  <a:pt x="530352" y="0"/>
                </a:lnTo>
                <a:lnTo>
                  <a:pt x="1060704" y="914400"/>
                </a:lnTo>
                <a:cubicBezTo>
                  <a:pt x="1043633" y="904331"/>
                  <a:pt x="533192" y="-1403"/>
                  <a:pt x="531297" y="3710"/>
                </a:cubicBezTo>
                <a:cubicBezTo>
                  <a:pt x="531312" y="-139"/>
                  <a:pt x="18968" y="884091"/>
                  <a:pt x="0" y="914400"/>
                </a:cubicBezTo>
                <a:close/>
              </a:path>
            </a:pathLst>
          </a:custGeom>
          <a:noFill/>
          <a:ln w="34925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cs-CZ"/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7BACBAD4-6DA3-FC34-9EBE-50400CF3C8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62" y="2852936"/>
            <a:ext cx="5041081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67CAEF5D-8A72-3ED8-0DF0-628C1A02348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18527" y="2862278"/>
            <a:ext cx="5041081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853276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ředělová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AE7AB3-9B6E-BF47-BB76-1CC7504E66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78311E9-823A-C345-B582-8BE42DF1DB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4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E20F95B7-E9A7-E44D-9B6C-84F243251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4006577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1F90324-8788-09F4-3BA0-EC9EB6C21700}"/>
              </a:ext>
            </a:extLst>
          </p:cNvPr>
          <p:cNvSpPr/>
          <p:nvPr userDrawn="1"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22729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ka_a_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3392" y="1628800"/>
            <a:ext cx="10936218" cy="4608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3" y="332656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4121177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_obrázk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3686" y="1700809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0814DBB-8071-67A4-174A-6351EE21F5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8984" y="1700809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67167C5F-EDD1-C832-F5F8-B4EF62F821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3280" y="1700808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F4E371C-FF85-034C-CE97-02118F8BCA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7576" y="1700808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93F3FA6-92AB-6241-CAA8-95BBA203D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3686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E384EC8A-803F-50CF-E7EA-271BB97F0E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38984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BC8D0283-37C0-F910-154D-8138A9CF91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3280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DC0D5987-1A9D-5E81-E756-0F9A83AE7B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67576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1300814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_obrázk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9360" y="1484784"/>
            <a:ext cx="3124082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0814DBB-8071-67A4-174A-6351EE21F5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99466" y="1481054"/>
            <a:ext cx="3124082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67167C5F-EDD1-C832-F5F8-B4EF62F821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39572" y="1484783"/>
            <a:ext cx="3068606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91730CE2-54CA-7822-FC69-21FD079ED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9360" y="1121014"/>
            <a:ext cx="312408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DB2BF174-208D-4CAA-964B-B20D4BF252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9466" y="1121014"/>
            <a:ext cx="312408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E70D5AD-B0EC-A0CA-BA0C-514CBDF39E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39572" y="1121014"/>
            <a:ext cx="3068606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1215061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_obrázk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5400" y="980728"/>
            <a:ext cx="4360576" cy="2232248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36FB165-3355-0608-17AA-55271C8520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400" y="3717032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B63CCBDE-E186-7A2F-6229-94CA73D7B1B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31904" y="980728"/>
            <a:ext cx="2448272" cy="504056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symbol obrázku 5">
            <a:extLst>
              <a:ext uri="{FF2B5EF4-FFF2-40B4-BE49-F238E27FC236}">
                <a16:creationId xmlns:a16="http://schemas.microsoft.com/office/drawing/2014/main" id="{1F8AB5F7-2014-3DE5-A3E7-7270C5725B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6423" y="980728"/>
            <a:ext cx="2448272" cy="504056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945F3B21-C1EB-48B8-50D4-6A1748F78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7774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678171B0-6EE8-F925-C2D7-E083CA87A0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31904" y="620688"/>
            <a:ext cx="24482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1233071-C0AF-A6FF-94AC-46A2C47190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36423" y="620688"/>
            <a:ext cx="24482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025A8E0E-07B3-81B9-AE5F-9B5C442507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400" y="3356992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9261109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_obrázk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3472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36FB165-3355-0608-17AA-55271C8520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43472" y="3861048"/>
            <a:ext cx="4360576" cy="23762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8F5D8973-3623-56C4-F175-AA531064B7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39880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B69B087A-BDA0-4CA2-449A-220C8A0CFC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9880" y="3861048"/>
            <a:ext cx="4360576" cy="23762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2BFD1512-966D-221D-D013-1D5926C29E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3472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DA5E481-C11E-8F62-C173-EB5E740CA9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9880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DFB8C3E3-2FE9-B311-B7CF-01BBFF854D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46201" y="350100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F4DAA9EE-3EDA-EC4D-177C-25C6F8166D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42609" y="350100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8207475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_obrázk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3472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8F5D8973-3623-56C4-F175-AA531064B7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39880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5DEC724E-C033-F047-E07F-A09C002E2A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6884" y="3789040"/>
            <a:ext cx="8853572" cy="244827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F1F6C668-6FE5-FD98-0570-A9E9B52A583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3472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5FAE5FDF-3F80-54F4-CE26-DBE350647B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9880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B83B143-D77D-61B6-FBCF-F08314D2B2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43472" y="3429000"/>
            <a:ext cx="88535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40730558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ránka s fotk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F4C121A6-3D8E-FD24-AE30-7D21C7FCA8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6227931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6D106E1-2BA3-6D0D-BE93-FAD81BEA0B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77954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96D3A5E4-D310-DB89-29F2-CCD1C5DFFA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51938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ránka s fotk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5E8F0922-9B60-F37C-EBF9-66BDEC3461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908DA53C-6579-3BD0-5B5E-839900171C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8647846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5E8F0922-9B60-F37C-EBF9-66BDEC3461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0D4A35CD-ECE1-9CD2-59DC-446B9844E7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3FBEC363-76F6-C438-912D-EF2FD2CD956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477954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FEFA80A1-4C72-C7F2-49F5-D691657C98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8073005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92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6829CAE9-7D98-E2FD-C921-54BA8CADC7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464098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96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2696F3F-7A65-64A8-94F3-227A61117C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0B79C196-4283-06EE-E6EC-CDCF933B83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990462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3024336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96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2696F3F-7A65-64A8-94F3-227A61117C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3" name="Zástupný symbol obrázku 5">
            <a:extLst>
              <a:ext uri="{FF2B5EF4-FFF2-40B4-BE49-F238E27FC236}">
                <a16:creationId xmlns:a16="http://schemas.microsoft.com/office/drawing/2014/main" id="{953DEFEB-09ED-9E58-EF97-921059EC70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96344" y="3429000"/>
            <a:ext cx="2975992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AF65E1E2-DCA5-AF05-B2E5-B9A612376F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2775080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3937" y="3429000"/>
            <a:ext cx="3024336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03937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00281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5">
            <a:extLst>
              <a:ext uri="{FF2B5EF4-FFF2-40B4-BE49-F238E27FC236}">
                <a16:creationId xmlns:a16="http://schemas.microsoft.com/office/drawing/2014/main" id="{953DEFEB-09ED-9E58-EF97-921059EC70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00281" y="3429000"/>
            <a:ext cx="2975992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66DB134B-C8C4-ED9D-ECAA-BA0D3BE24F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91B7FDB3-283F-B7ED-C4C8-6DE20D6262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223577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1219200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B26B058F-4C24-C318-1E84-0729C2B54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641412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6048672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78DA8F50-FA33-1D19-B6C1-34ECF45C5D5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3330" y="3212976"/>
            <a:ext cx="6048672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C85BB8FE-0315-B0D3-D079-149C3C492E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8461155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CDCCAF09-131E-3E4C-BE38-ACEF58EAB7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03440" y="3212976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5F3DE0BA-D7D0-8A00-E37E-03B82DC518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06880" y="3202672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2637118B-9C7E-173F-E637-DEAF4CAAC3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1308655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n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05EA71-C82B-AA44-A4E8-85F0A5E0E0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6CE203-DE2C-6447-AC60-175A88E4C8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235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AE5D401-F9B2-6641-97CF-0037D0D92A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4005064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69235CD-E9C9-BD08-6F7F-570AE6AA2FA5}"/>
              </a:ext>
            </a:extLst>
          </p:cNvPr>
          <p:cNvSpPr/>
          <p:nvPr userDrawn="1"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97823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57120"/>
            <a:ext cx="10298111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AD1ED3B7-42DB-F308-0499-1C88F389A4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916113"/>
            <a:ext cx="10922001" cy="6463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59088635-C4A2-5DE7-C005-B34DB1307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3" y="2852936"/>
            <a:ext cx="11009312" cy="165687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9F3E010-C4E6-4673-8BB6-59DD83A5F5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867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2" y="1916113"/>
            <a:ext cx="7633370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18355" y="1930447"/>
            <a:ext cx="3024859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105B5414-D604-2C67-9C40-9F29B7F3CF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2852936"/>
            <a:ext cx="7633368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A6C8BD78-AF5D-FB02-6E05-A11CBACFAD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18354" y="2852936"/>
            <a:ext cx="3024859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B8FC1BD2-E40F-4106-80E5-012226D3AA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7461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sah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2" y="1916113"/>
            <a:ext cx="5329115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85" y="1930447"/>
            <a:ext cx="5329115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ECB8DF6A-4391-BA67-AF98-48B9B7C254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2852936"/>
            <a:ext cx="5329114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F98EC4A4-0E88-8EBD-0A2A-CA1D4D7A94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7485" y="2854500"/>
            <a:ext cx="5329114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80A560F2-1324-4992-A25E-52DDAEA2A0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239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ř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3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0AE1F90D-7037-11D7-076F-425EF0C965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6782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E4190888-F957-A546-F6D6-C49AB95D14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2704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173E74EB-A934-6963-C407-AB4B32DCF6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63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839157F3-F208-29FD-6B5C-06C1ECE609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26782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0B242EDF-5B3C-5356-1CCB-C122EF7B11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02708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2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740B6945-81E1-4EFB-8CBF-513C7FF381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300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916113"/>
            <a:ext cx="5041083" cy="8648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18527" y="1930447"/>
            <a:ext cx="5041083" cy="8648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53" name="Rovnoramenný trojúhelník 51">
            <a:extLst>
              <a:ext uri="{FF2B5EF4-FFF2-40B4-BE49-F238E27FC236}">
                <a16:creationId xmlns:a16="http://schemas.microsoft.com/office/drawing/2014/main" id="{27BC23DB-6645-12C3-D39D-15D9667188D9}"/>
              </a:ext>
            </a:extLst>
          </p:cNvPr>
          <p:cNvSpPr/>
          <p:nvPr/>
        </p:nvSpPr>
        <p:spPr>
          <a:xfrm rot="5400000">
            <a:off x="5871690" y="3365278"/>
            <a:ext cx="374705" cy="214117"/>
          </a:xfrm>
          <a:custGeom>
            <a:avLst/>
            <a:gdLst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21103"/>
              <a:gd name="connsiteX1" fmla="*/ 530352 w 1060704"/>
              <a:gd name="connsiteY1" fmla="*/ 0 h 921103"/>
              <a:gd name="connsiteX2" fmla="*/ 1060704 w 1060704"/>
              <a:gd name="connsiteY2" fmla="*/ 914400 h 921103"/>
              <a:gd name="connsiteX3" fmla="*/ 516811 w 1060704"/>
              <a:gd name="connsiteY3" fmla="*/ 921103 h 921103"/>
              <a:gd name="connsiteX4" fmla="*/ 0 w 1060704"/>
              <a:gd name="connsiteY4" fmla="*/ 914400 h 921103"/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08"/>
              <a:gd name="connsiteX1" fmla="*/ 530352 w 1060704"/>
              <a:gd name="connsiteY1" fmla="*/ 0 h 914408"/>
              <a:gd name="connsiteX2" fmla="*/ 1060704 w 1060704"/>
              <a:gd name="connsiteY2" fmla="*/ 914400 h 914408"/>
              <a:gd name="connsiteX3" fmla="*/ 512318 w 1060704"/>
              <a:gd name="connsiteY3" fmla="*/ 789316 h 914408"/>
              <a:gd name="connsiteX4" fmla="*/ 0 w 1060704"/>
              <a:gd name="connsiteY4" fmla="*/ 914400 h 914408"/>
              <a:gd name="connsiteX0" fmla="*/ 0 w 1060704"/>
              <a:gd name="connsiteY0" fmla="*/ 914400 h 914403"/>
              <a:gd name="connsiteX1" fmla="*/ 530352 w 1060704"/>
              <a:gd name="connsiteY1" fmla="*/ 0 h 914403"/>
              <a:gd name="connsiteX2" fmla="*/ 1060704 w 1060704"/>
              <a:gd name="connsiteY2" fmla="*/ 914400 h 914403"/>
              <a:gd name="connsiteX3" fmla="*/ 519907 w 1060704"/>
              <a:gd name="connsiteY3" fmla="*/ 519858 h 914403"/>
              <a:gd name="connsiteX4" fmla="*/ 0 w 1060704"/>
              <a:gd name="connsiteY4" fmla="*/ 914400 h 914403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  <a:gd name="connsiteX0" fmla="*/ 0 w 1060704"/>
              <a:gd name="connsiteY0" fmla="*/ 914400 h 914399"/>
              <a:gd name="connsiteX1" fmla="*/ 530352 w 1060704"/>
              <a:gd name="connsiteY1" fmla="*/ 0 h 914399"/>
              <a:gd name="connsiteX2" fmla="*/ 1060704 w 1060704"/>
              <a:gd name="connsiteY2" fmla="*/ 914400 h 914399"/>
              <a:gd name="connsiteX3" fmla="*/ 531297 w 1060704"/>
              <a:gd name="connsiteY3" fmla="*/ 3710 h 914399"/>
              <a:gd name="connsiteX4" fmla="*/ 0 w 1060704"/>
              <a:gd name="connsiteY4" fmla="*/ 914400 h 914399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704" h="914401">
                <a:moveTo>
                  <a:pt x="0" y="914400"/>
                </a:moveTo>
                <a:lnTo>
                  <a:pt x="530352" y="0"/>
                </a:lnTo>
                <a:lnTo>
                  <a:pt x="1060704" y="914400"/>
                </a:lnTo>
                <a:cubicBezTo>
                  <a:pt x="1043633" y="904331"/>
                  <a:pt x="533192" y="-1403"/>
                  <a:pt x="531297" y="3710"/>
                </a:cubicBezTo>
                <a:cubicBezTo>
                  <a:pt x="531312" y="-139"/>
                  <a:pt x="18968" y="884091"/>
                  <a:pt x="0" y="914400"/>
                </a:cubicBezTo>
                <a:close/>
              </a:path>
            </a:pathLst>
          </a:custGeom>
          <a:noFill/>
          <a:ln w="34925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cs-CZ"/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7BACBAD4-6DA3-FC34-9EBE-50400CF3C8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62" y="2852936"/>
            <a:ext cx="5041081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67CAEF5D-8A72-3ED8-0DF0-628C1A02348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18527" y="2862278"/>
            <a:ext cx="5041081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1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DB44D051-3697-4E74-864D-FF0FE6CAE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12" name="Rovnoramenný trojúhelník 51">
            <a:extLst>
              <a:ext uri="{FF2B5EF4-FFF2-40B4-BE49-F238E27FC236}">
                <a16:creationId xmlns:a16="http://schemas.microsoft.com/office/drawing/2014/main" id="{4B6B9E3A-74AD-4D84-9DA0-2D9453930EC1}"/>
              </a:ext>
            </a:extLst>
          </p:cNvPr>
          <p:cNvSpPr/>
          <p:nvPr userDrawn="1"/>
        </p:nvSpPr>
        <p:spPr>
          <a:xfrm rot="5400000">
            <a:off x="5871690" y="3365278"/>
            <a:ext cx="374705" cy="214117"/>
          </a:xfrm>
          <a:custGeom>
            <a:avLst/>
            <a:gdLst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21103"/>
              <a:gd name="connsiteX1" fmla="*/ 530352 w 1060704"/>
              <a:gd name="connsiteY1" fmla="*/ 0 h 921103"/>
              <a:gd name="connsiteX2" fmla="*/ 1060704 w 1060704"/>
              <a:gd name="connsiteY2" fmla="*/ 914400 h 921103"/>
              <a:gd name="connsiteX3" fmla="*/ 516811 w 1060704"/>
              <a:gd name="connsiteY3" fmla="*/ 921103 h 921103"/>
              <a:gd name="connsiteX4" fmla="*/ 0 w 1060704"/>
              <a:gd name="connsiteY4" fmla="*/ 914400 h 921103"/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08"/>
              <a:gd name="connsiteX1" fmla="*/ 530352 w 1060704"/>
              <a:gd name="connsiteY1" fmla="*/ 0 h 914408"/>
              <a:gd name="connsiteX2" fmla="*/ 1060704 w 1060704"/>
              <a:gd name="connsiteY2" fmla="*/ 914400 h 914408"/>
              <a:gd name="connsiteX3" fmla="*/ 512318 w 1060704"/>
              <a:gd name="connsiteY3" fmla="*/ 789316 h 914408"/>
              <a:gd name="connsiteX4" fmla="*/ 0 w 1060704"/>
              <a:gd name="connsiteY4" fmla="*/ 914400 h 914408"/>
              <a:gd name="connsiteX0" fmla="*/ 0 w 1060704"/>
              <a:gd name="connsiteY0" fmla="*/ 914400 h 914403"/>
              <a:gd name="connsiteX1" fmla="*/ 530352 w 1060704"/>
              <a:gd name="connsiteY1" fmla="*/ 0 h 914403"/>
              <a:gd name="connsiteX2" fmla="*/ 1060704 w 1060704"/>
              <a:gd name="connsiteY2" fmla="*/ 914400 h 914403"/>
              <a:gd name="connsiteX3" fmla="*/ 519907 w 1060704"/>
              <a:gd name="connsiteY3" fmla="*/ 519858 h 914403"/>
              <a:gd name="connsiteX4" fmla="*/ 0 w 1060704"/>
              <a:gd name="connsiteY4" fmla="*/ 914400 h 914403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  <a:gd name="connsiteX0" fmla="*/ 0 w 1060704"/>
              <a:gd name="connsiteY0" fmla="*/ 914400 h 914399"/>
              <a:gd name="connsiteX1" fmla="*/ 530352 w 1060704"/>
              <a:gd name="connsiteY1" fmla="*/ 0 h 914399"/>
              <a:gd name="connsiteX2" fmla="*/ 1060704 w 1060704"/>
              <a:gd name="connsiteY2" fmla="*/ 914400 h 914399"/>
              <a:gd name="connsiteX3" fmla="*/ 531297 w 1060704"/>
              <a:gd name="connsiteY3" fmla="*/ 3710 h 914399"/>
              <a:gd name="connsiteX4" fmla="*/ 0 w 1060704"/>
              <a:gd name="connsiteY4" fmla="*/ 914400 h 914399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704" h="914401">
                <a:moveTo>
                  <a:pt x="0" y="914400"/>
                </a:moveTo>
                <a:lnTo>
                  <a:pt x="530352" y="0"/>
                </a:lnTo>
                <a:lnTo>
                  <a:pt x="1060704" y="914400"/>
                </a:lnTo>
                <a:cubicBezTo>
                  <a:pt x="1043633" y="904331"/>
                  <a:pt x="533192" y="-1403"/>
                  <a:pt x="531297" y="3710"/>
                </a:cubicBezTo>
                <a:cubicBezTo>
                  <a:pt x="531312" y="-139"/>
                  <a:pt x="18968" y="884091"/>
                  <a:pt x="0" y="914400"/>
                </a:cubicBezTo>
                <a:close/>
              </a:path>
            </a:pathLst>
          </a:custGeom>
          <a:noFill/>
          <a:ln w="34925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87982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ová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AE7AB3-9B6E-BF47-BB76-1CC7504E66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78311E9-823A-C345-B582-8BE42DF1DB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4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E20F95B7-E9A7-E44D-9B6C-84F243251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4006577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1F90324-8788-09F4-3BA0-EC9EB6C21700}"/>
              </a:ext>
            </a:extLst>
          </p:cNvPr>
          <p:cNvSpPr/>
          <p:nvPr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BCD277B-6FBF-4AD2-8C52-313246B0D5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CC6C1177-5FDD-4000-A757-CC556BCAB3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96271B7C-A1BF-44E3-B4F6-C0201E14A2B8}"/>
              </a:ext>
            </a:extLst>
          </p:cNvPr>
          <p:cNvSpPr/>
          <p:nvPr userDrawn="1"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95914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ka_a_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3392" y="1628800"/>
            <a:ext cx="10936218" cy="4608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3" y="332656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5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A4C79220-EFC6-49D8-AEED-DB6CFAF80F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9277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_obrázk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3686" y="1700809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0814DBB-8071-67A4-174A-6351EE21F5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8984" y="1700809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67167C5F-EDD1-C832-F5F8-B4EF62F821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3280" y="1700808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F4E371C-FF85-034C-CE97-02118F8BCA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7576" y="1700808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93F3FA6-92AB-6241-CAA8-95BBA203D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3686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E384EC8A-803F-50CF-E7EA-271BB97F0E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38984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BC8D0283-37C0-F910-154D-8138A9CF91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3280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DC0D5987-1A9D-5E81-E756-0F9A83AE7B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67576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pic>
        <p:nvPicPr>
          <p:cNvPr id="1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CAFE38F-3CBE-46C9-AF4D-338A79663F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8390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_obrázk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9360" y="1484784"/>
            <a:ext cx="3124082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0814DBB-8071-67A4-174A-6351EE21F5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99466" y="1481054"/>
            <a:ext cx="3124082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67167C5F-EDD1-C832-F5F8-B4EF62F821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39572" y="1484783"/>
            <a:ext cx="3068606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91730CE2-54CA-7822-FC69-21FD079ED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9360" y="1121014"/>
            <a:ext cx="312408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DB2BF174-208D-4CAA-964B-B20D4BF252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9466" y="1121014"/>
            <a:ext cx="312408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E70D5AD-B0EC-A0CA-BA0C-514CBDF39E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39572" y="1121014"/>
            <a:ext cx="3068606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pic>
        <p:nvPicPr>
          <p:cNvPr id="12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667EE51E-CFBB-4B6D-825A-87D32025BE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2891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_obrázk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5400" y="980728"/>
            <a:ext cx="4360576" cy="2232248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36FB165-3355-0608-17AA-55271C8520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400" y="3717032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B63CCBDE-E186-7A2F-6229-94CA73D7B1B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31904" y="980728"/>
            <a:ext cx="2448272" cy="504056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symbol obrázku 5">
            <a:extLst>
              <a:ext uri="{FF2B5EF4-FFF2-40B4-BE49-F238E27FC236}">
                <a16:creationId xmlns:a16="http://schemas.microsoft.com/office/drawing/2014/main" id="{1F8AB5F7-2014-3DE5-A3E7-7270C5725B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6423" y="980728"/>
            <a:ext cx="2448272" cy="504056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945F3B21-C1EB-48B8-50D4-6A1748F78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7774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678171B0-6EE8-F925-C2D7-E083CA87A0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31904" y="620688"/>
            <a:ext cx="24482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1233071-C0AF-A6FF-94AC-46A2C47190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36423" y="620688"/>
            <a:ext cx="24482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025A8E0E-07B3-81B9-AE5F-9B5C442507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400" y="3356992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pic>
        <p:nvPicPr>
          <p:cNvPr id="15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F2117BF4-5462-4FAA-A61B-021CF5404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6552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_obrázk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3472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36FB165-3355-0608-17AA-55271C8520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43472" y="3861048"/>
            <a:ext cx="4360576" cy="23762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8F5D8973-3623-56C4-F175-AA531064B7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39880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B69B087A-BDA0-4CA2-449A-220C8A0CFC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9880" y="3861048"/>
            <a:ext cx="4360576" cy="23762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2BFD1512-966D-221D-D013-1D5926C29E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3472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DA5E481-C11E-8F62-C173-EB5E740CA9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9880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DFB8C3E3-2FE9-B311-B7CF-01BBFF854D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46201" y="350100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F4DAA9EE-3EDA-EC4D-177C-25C6F8166D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42609" y="350100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pic>
        <p:nvPicPr>
          <p:cNvPr id="15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3B106C9D-0A50-4EAF-AA0F-BCA01211C2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2150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_obrázk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3472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8F5D8973-3623-56C4-F175-AA531064B7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39880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5DEC724E-C033-F047-E07F-A09C002E2A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6884" y="3789040"/>
            <a:ext cx="8853572" cy="244827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F1F6C668-6FE5-FD98-0570-A9E9B52A583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3472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5FAE5FDF-3F80-54F4-CE26-DBE350647B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9880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B83B143-D77D-61B6-FBCF-F08314D2B2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43472" y="3429000"/>
            <a:ext cx="88535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pic>
        <p:nvPicPr>
          <p:cNvPr id="12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6E59EBFE-BFF4-4A4E-9868-8B1C1E708E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4326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ránka s fotk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F4C121A6-3D8E-FD24-AE30-7D21C7FCA8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67B20E76-0807-4A94-A4DC-ED5E71B14D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974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6D106E1-2BA3-6D0D-BE93-FAD81BEA0B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77954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96D3A5E4-D310-DB89-29F2-CCD1C5DFFA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9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CB92133-6750-4BCD-8CD7-300C67161D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137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ránka s fotk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5E8F0922-9B60-F37C-EBF9-66BDEC3461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908DA53C-6579-3BD0-5B5E-839900171C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DB613F75-FC7A-4688-93DD-2D198895B1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7033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5E8F0922-9B60-F37C-EBF9-66BDEC3461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0D4A35CD-ECE1-9CD2-59DC-446B9844E7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3FBEC363-76F6-C438-912D-EF2FD2CD956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477954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FEFA80A1-4C72-C7F2-49F5-D691657C98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0982117A-D1DA-4863-AB60-FAC39B4D81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340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92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6829CAE9-7D98-E2FD-C921-54BA8CADC7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9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DD16EDFF-B6B0-4DDD-9D33-585331B83F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321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96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2696F3F-7A65-64A8-94F3-227A61117C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0B79C196-4283-06EE-E6EC-CDCF933B83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9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F7F91E39-67FD-4CFD-A5C2-C37999B58C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376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3024336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96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2696F3F-7A65-64A8-94F3-227A61117C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3" name="Zástupný symbol obrázku 5">
            <a:extLst>
              <a:ext uri="{FF2B5EF4-FFF2-40B4-BE49-F238E27FC236}">
                <a16:creationId xmlns:a16="http://schemas.microsoft.com/office/drawing/2014/main" id="{953DEFEB-09ED-9E58-EF97-921059EC70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96344" y="3429000"/>
            <a:ext cx="2975992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AF65E1E2-DCA5-AF05-B2E5-B9A612376F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9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C610BC4-6740-4EF2-B432-18B18386A0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840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3937" y="3429000"/>
            <a:ext cx="3024336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03937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00281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5">
            <a:extLst>
              <a:ext uri="{FF2B5EF4-FFF2-40B4-BE49-F238E27FC236}">
                <a16:creationId xmlns:a16="http://schemas.microsoft.com/office/drawing/2014/main" id="{953DEFEB-09ED-9E58-EF97-921059EC70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00281" y="3429000"/>
            <a:ext cx="2975992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66DB134B-C8C4-ED9D-ECAA-BA0D3BE24F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91B7FDB3-283F-B7ED-C4C8-6DE20D6262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5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09B551A2-9866-4871-AD2A-AD4C85A1AB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717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1219200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B26B058F-4C24-C318-1E84-0729C2B54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9F93B190-93A3-4339-8544-39AAEE5DEA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367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6048672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78DA8F50-FA33-1D19-B6C1-34ECF45C5D5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3330" y="3212976"/>
            <a:ext cx="6048672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C85BB8FE-0315-B0D3-D079-149C3C492E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3249043-D205-4AE6-9147-9029AE6176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3975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ánka s fotkou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CDCCAF09-131E-3E4C-BE38-ACEF58EAB7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03440" y="3212976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5F3DE0BA-D7D0-8A00-E37E-03B82DC518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06880" y="3202672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2637118B-9C7E-173F-E637-DEAF4CAAC3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2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F8C190E2-8C13-4131-BB01-962E7891F2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5728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n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05EA71-C82B-AA44-A4E8-85F0A5E0E0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6CE203-DE2C-6447-AC60-175A88E4C8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235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AE5D401-F9B2-6641-97CF-0037D0D92A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4005064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69235CD-E9C9-BD08-6F7F-570AE6AA2FA5}"/>
              </a:ext>
            </a:extLst>
          </p:cNvPr>
          <p:cNvSpPr/>
          <p:nvPr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385D42E2-1D14-4872-BF9C-273531D268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23EBACFF-2D7D-4F06-99DE-86DFF41A51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ED3A77B3-DB93-4E97-92C7-F74F7CB31A37}"/>
              </a:ext>
            </a:extLst>
          </p:cNvPr>
          <p:cNvSpPr/>
          <p:nvPr userDrawn="1"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8738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E2E87EAA-51F0-067F-FAA6-5E9927829B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9896" y="0"/>
            <a:ext cx="7032104" cy="6858000"/>
          </a:xfrm>
          <a:prstGeom prst="rect">
            <a:avLst/>
          </a:prstGeom>
        </p:spPr>
      </p:pic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2C9BB94-3B38-D149-AA59-8FBB1C2F63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4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E38A212-C36F-7144-9D37-90118F7961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3933056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12E00C7-8B18-2C9D-7073-7808A5FBEA53}"/>
              </a:ext>
            </a:extLst>
          </p:cNvPr>
          <p:cNvSpPr/>
          <p:nvPr userDrawn="1"/>
        </p:nvSpPr>
        <p:spPr>
          <a:xfrm>
            <a:off x="11208568" y="6165304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46844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57120"/>
            <a:ext cx="10298111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AD1ED3B7-42DB-F308-0499-1C88F389A4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916113"/>
            <a:ext cx="10922001" cy="64633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59088635-C4A2-5DE7-C005-B34DB1307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3" y="2852936"/>
            <a:ext cx="11009312" cy="1656878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94082481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2" y="1916113"/>
            <a:ext cx="7633370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18355" y="1930447"/>
            <a:ext cx="3024859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105B5414-D604-2C67-9C40-9F29B7F3CF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2852936"/>
            <a:ext cx="7633368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A6C8BD78-AF5D-FB02-6E05-A11CBACFAD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18354" y="2852936"/>
            <a:ext cx="3024859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2796457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a obsah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2" y="1916113"/>
            <a:ext cx="5329115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85" y="1930447"/>
            <a:ext cx="5329115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ECB8DF6A-4391-BA67-AF98-48B9B7C254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2852936"/>
            <a:ext cx="5329114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F98EC4A4-0E88-8EBD-0A2A-CA1D4D7A94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7485" y="2854500"/>
            <a:ext cx="5329114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98260277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ř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3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0AE1F90D-7037-11D7-076F-425EF0C965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6782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E4190888-F957-A546-F6D6-C49AB95D14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2704" y="1916113"/>
            <a:ext cx="3456906" cy="86481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Podnadpis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173E74EB-A934-6963-C407-AB4B32DCF6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63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839157F3-F208-29FD-6B5C-06C1ECE609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26782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0B242EDF-5B3C-5356-1CCB-C122EF7B11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02708" y="2852936"/>
            <a:ext cx="3456902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7565442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A73FFA9-F99A-BB4D-AC2C-595EB81D9B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0862" y="1916113"/>
            <a:ext cx="5041083" cy="8648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18CD03-D3F2-DE49-9DE7-E23F04B88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76672"/>
            <a:ext cx="639074" cy="641351"/>
          </a:xfrm>
          <a:prstGeom prst="rect">
            <a:avLst/>
          </a:prstGeom>
        </p:spPr>
      </p:pic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93116F34-349C-1FDE-6668-5945EEE32E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18527" y="1930447"/>
            <a:ext cx="5041083" cy="8648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53" name="Rovnoramenný trojúhelník 51">
            <a:extLst>
              <a:ext uri="{FF2B5EF4-FFF2-40B4-BE49-F238E27FC236}">
                <a16:creationId xmlns:a16="http://schemas.microsoft.com/office/drawing/2014/main" id="{27BC23DB-6645-12C3-D39D-15D9667188D9}"/>
              </a:ext>
            </a:extLst>
          </p:cNvPr>
          <p:cNvSpPr/>
          <p:nvPr userDrawn="1"/>
        </p:nvSpPr>
        <p:spPr>
          <a:xfrm rot="5400000">
            <a:off x="5871690" y="3365278"/>
            <a:ext cx="374705" cy="214117"/>
          </a:xfrm>
          <a:custGeom>
            <a:avLst/>
            <a:gdLst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21103"/>
              <a:gd name="connsiteX1" fmla="*/ 530352 w 1060704"/>
              <a:gd name="connsiteY1" fmla="*/ 0 h 921103"/>
              <a:gd name="connsiteX2" fmla="*/ 1060704 w 1060704"/>
              <a:gd name="connsiteY2" fmla="*/ 914400 h 921103"/>
              <a:gd name="connsiteX3" fmla="*/ 516811 w 1060704"/>
              <a:gd name="connsiteY3" fmla="*/ 921103 h 921103"/>
              <a:gd name="connsiteX4" fmla="*/ 0 w 1060704"/>
              <a:gd name="connsiteY4" fmla="*/ 914400 h 921103"/>
              <a:gd name="connsiteX0" fmla="*/ 0 w 1060704"/>
              <a:gd name="connsiteY0" fmla="*/ 914400 h 914400"/>
              <a:gd name="connsiteX1" fmla="*/ 530352 w 1060704"/>
              <a:gd name="connsiteY1" fmla="*/ 0 h 914400"/>
              <a:gd name="connsiteX2" fmla="*/ 1060704 w 1060704"/>
              <a:gd name="connsiteY2" fmla="*/ 914400 h 914400"/>
              <a:gd name="connsiteX3" fmla="*/ 0 w 1060704"/>
              <a:gd name="connsiteY3" fmla="*/ 914400 h 91440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10"/>
              <a:gd name="connsiteX1" fmla="*/ 530352 w 1060704"/>
              <a:gd name="connsiteY1" fmla="*/ 0 h 914410"/>
              <a:gd name="connsiteX2" fmla="*/ 1060704 w 1060704"/>
              <a:gd name="connsiteY2" fmla="*/ 914400 h 914410"/>
              <a:gd name="connsiteX3" fmla="*/ 512318 w 1060704"/>
              <a:gd name="connsiteY3" fmla="*/ 789316 h 914410"/>
              <a:gd name="connsiteX4" fmla="*/ 0 w 1060704"/>
              <a:gd name="connsiteY4" fmla="*/ 914400 h 914410"/>
              <a:gd name="connsiteX0" fmla="*/ 0 w 1060704"/>
              <a:gd name="connsiteY0" fmla="*/ 914400 h 914408"/>
              <a:gd name="connsiteX1" fmla="*/ 530352 w 1060704"/>
              <a:gd name="connsiteY1" fmla="*/ 0 h 914408"/>
              <a:gd name="connsiteX2" fmla="*/ 1060704 w 1060704"/>
              <a:gd name="connsiteY2" fmla="*/ 914400 h 914408"/>
              <a:gd name="connsiteX3" fmla="*/ 512318 w 1060704"/>
              <a:gd name="connsiteY3" fmla="*/ 789316 h 914408"/>
              <a:gd name="connsiteX4" fmla="*/ 0 w 1060704"/>
              <a:gd name="connsiteY4" fmla="*/ 914400 h 914408"/>
              <a:gd name="connsiteX0" fmla="*/ 0 w 1060704"/>
              <a:gd name="connsiteY0" fmla="*/ 914400 h 914403"/>
              <a:gd name="connsiteX1" fmla="*/ 530352 w 1060704"/>
              <a:gd name="connsiteY1" fmla="*/ 0 h 914403"/>
              <a:gd name="connsiteX2" fmla="*/ 1060704 w 1060704"/>
              <a:gd name="connsiteY2" fmla="*/ 914400 h 914403"/>
              <a:gd name="connsiteX3" fmla="*/ 519907 w 1060704"/>
              <a:gd name="connsiteY3" fmla="*/ 519858 h 914403"/>
              <a:gd name="connsiteX4" fmla="*/ 0 w 1060704"/>
              <a:gd name="connsiteY4" fmla="*/ 914400 h 914403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  <a:gd name="connsiteX0" fmla="*/ 0 w 1060704"/>
              <a:gd name="connsiteY0" fmla="*/ 914400 h 914399"/>
              <a:gd name="connsiteX1" fmla="*/ 530352 w 1060704"/>
              <a:gd name="connsiteY1" fmla="*/ 0 h 914399"/>
              <a:gd name="connsiteX2" fmla="*/ 1060704 w 1060704"/>
              <a:gd name="connsiteY2" fmla="*/ 914400 h 914399"/>
              <a:gd name="connsiteX3" fmla="*/ 531297 w 1060704"/>
              <a:gd name="connsiteY3" fmla="*/ 3710 h 914399"/>
              <a:gd name="connsiteX4" fmla="*/ 0 w 1060704"/>
              <a:gd name="connsiteY4" fmla="*/ 914400 h 914399"/>
              <a:gd name="connsiteX0" fmla="*/ 0 w 1060704"/>
              <a:gd name="connsiteY0" fmla="*/ 914400 h 914401"/>
              <a:gd name="connsiteX1" fmla="*/ 530352 w 1060704"/>
              <a:gd name="connsiteY1" fmla="*/ 0 h 914401"/>
              <a:gd name="connsiteX2" fmla="*/ 1060704 w 1060704"/>
              <a:gd name="connsiteY2" fmla="*/ 914400 h 914401"/>
              <a:gd name="connsiteX3" fmla="*/ 531297 w 1060704"/>
              <a:gd name="connsiteY3" fmla="*/ 3710 h 914401"/>
              <a:gd name="connsiteX4" fmla="*/ 0 w 1060704"/>
              <a:gd name="connsiteY4" fmla="*/ 914400 h 91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704" h="914401">
                <a:moveTo>
                  <a:pt x="0" y="914400"/>
                </a:moveTo>
                <a:lnTo>
                  <a:pt x="530352" y="0"/>
                </a:lnTo>
                <a:lnTo>
                  <a:pt x="1060704" y="914400"/>
                </a:lnTo>
                <a:cubicBezTo>
                  <a:pt x="1043633" y="904331"/>
                  <a:pt x="533192" y="-1403"/>
                  <a:pt x="531297" y="3710"/>
                </a:cubicBezTo>
                <a:cubicBezTo>
                  <a:pt x="531312" y="-139"/>
                  <a:pt x="18968" y="884091"/>
                  <a:pt x="0" y="914400"/>
                </a:cubicBezTo>
                <a:close/>
              </a:path>
            </a:pathLst>
          </a:custGeom>
          <a:noFill/>
          <a:ln w="34925">
            <a:solidFill>
              <a:schemeClr val="accent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cs-CZ"/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7BACBAD4-6DA3-FC34-9EBE-50400CF3C8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62" y="2852936"/>
            <a:ext cx="5041081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67CAEF5D-8A72-3ED8-0DF0-628C1A02348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18527" y="2862278"/>
            <a:ext cx="5041081" cy="3326702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7658450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ředělová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AE7AB3-9B6E-BF47-BB76-1CC7504E66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78311E9-823A-C345-B582-8BE42DF1DB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4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E20F95B7-E9A7-E44D-9B6C-84F243251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4006577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1F90324-8788-09F4-3BA0-EC9EB6C21700}"/>
              </a:ext>
            </a:extLst>
          </p:cNvPr>
          <p:cNvSpPr/>
          <p:nvPr userDrawn="1"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96774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ka_a_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3392" y="1628800"/>
            <a:ext cx="10936218" cy="4608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3" y="332656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61906608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_obrázk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3686" y="1700809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0814DBB-8071-67A4-174A-6351EE21F5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8984" y="1700809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67167C5F-EDD1-C832-F5F8-B4EF62F821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3280" y="1700808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F4E371C-FF85-034C-CE97-02118F8BCA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7576" y="1700808"/>
            <a:ext cx="2340992" cy="41805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93F3FA6-92AB-6241-CAA8-95BBA203D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3686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E384EC8A-803F-50CF-E7EA-271BB97F0E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38984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BC8D0283-37C0-F910-154D-8138A9CF91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3280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DC0D5987-1A9D-5E81-E756-0F9A83AE7B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67576" y="1340768"/>
            <a:ext cx="234099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08493245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_obrázk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9360" y="1484784"/>
            <a:ext cx="3124082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0814DBB-8071-67A4-174A-6351EE21F5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99466" y="1481054"/>
            <a:ext cx="3124082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67167C5F-EDD1-C832-F5F8-B4EF62F821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39572" y="1484783"/>
            <a:ext cx="3068606" cy="446854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91730CE2-54CA-7822-FC69-21FD079ED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9360" y="1121014"/>
            <a:ext cx="312408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DB2BF174-208D-4CAA-964B-B20D4BF252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9466" y="1121014"/>
            <a:ext cx="312408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E70D5AD-B0EC-A0CA-BA0C-514CBDF39E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39572" y="1121014"/>
            <a:ext cx="3068606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4461566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_obrázk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5400" y="980728"/>
            <a:ext cx="4360576" cy="2232248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36FB165-3355-0608-17AA-55271C8520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400" y="3717032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B63CCBDE-E186-7A2F-6229-94CA73D7B1B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31904" y="980728"/>
            <a:ext cx="2448272" cy="504056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symbol obrázku 5">
            <a:extLst>
              <a:ext uri="{FF2B5EF4-FFF2-40B4-BE49-F238E27FC236}">
                <a16:creationId xmlns:a16="http://schemas.microsoft.com/office/drawing/2014/main" id="{1F8AB5F7-2014-3DE5-A3E7-7270C5725B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36423" y="980728"/>
            <a:ext cx="2448272" cy="504056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945F3B21-C1EB-48B8-50D4-6A1748F78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7774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678171B0-6EE8-F925-C2D7-E083CA87A0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31904" y="620688"/>
            <a:ext cx="24482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1233071-C0AF-A6FF-94AC-46A2C47190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36423" y="620688"/>
            <a:ext cx="24482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025A8E0E-07B3-81B9-AE5F-9B5C442507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400" y="3356992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768465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_obrázk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3472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436FB165-3355-0608-17AA-55271C8520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43472" y="3861048"/>
            <a:ext cx="4360576" cy="23762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8F5D8973-3623-56C4-F175-AA531064B7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39880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B69B087A-BDA0-4CA2-449A-220C8A0CFC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9880" y="3861048"/>
            <a:ext cx="4360576" cy="23762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2BFD1512-966D-221D-D013-1D5926C29E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3472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DA5E481-C11E-8F62-C173-EB5E740CA9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9880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DFB8C3E3-2FE9-B311-B7CF-01BBFF854D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46201" y="350100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F4DAA9EE-3EDA-EC4D-177C-25C6F8166D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42609" y="350100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6981986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_obrázk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3472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8F5D8973-3623-56C4-F175-AA531064B7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39880" y="980728"/>
            <a:ext cx="4360576" cy="230425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5DEC724E-C033-F047-E07F-A09C002E2A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6884" y="3789040"/>
            <a:ext cx="8853572" cy="244827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F1F6C668-6FE5-FD98-0570-A9E9B52A583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3472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5FAE5FDF-3F80-54F4-CE26-DBE350647B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39880" y="620688"/>
            <a:ext cx="436820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B83B143-D77D-61B6-FBCF-F08314D2B2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43472" y="3429000"/>
            <a:ext cx="8853572" cy="360040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85750" lvl="0" indent="-285750">
              <a:buClr>
                <a:srgbClr val="00C752"/>
              </a:buClr>
              <a:buFont typeface="Wingdings" pitchFamily="2" charset="2"/>
              <a:buChar char="§"/>
            </a:pPr>
            <a:r>
              <a:rPr lang="cs-CZ" noProof="0">
                <a:solidFill>
                  <a:srgbClr val="2D2D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19209750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ránka s fotk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text 2">
            <a:extLst>
              <a:ext uri="{FF2B5EF4-FFF2-40B4-BE49-F238E27FC236}">
                <a16:creationId xmlns:a16="http://schemas.microsoft.com/office/drawing/2014/main" id="{F4C121A6-3D8E-FD24-AE30-7D21C7FCA8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59186384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7" name="Zástupný symbol obrázku 5">
            <a:extLst>
              <a:ext uri="{FF2B5EF4-FFF2-40B4-BE49-F238E27FC236}">
                <a16:creationId xmlns:a16="http://schemas.microsoft.com/office/drawing/2014/main" id="{C6D106E1-2BA3-6D0D-BE93-FAD81BEA0B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77954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96D3A5E4-D310-DB89-29F2-CCD1C5DFFA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4541501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ránka s fotk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5E8F0922-9B60-F37C-EBF9-66BDEC3461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908DA53C-6579-3BD0-5B5E-839900171C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5502060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2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5E8F0922-9B60-F37C-EBF9-66BDEC3461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symbol obrázku 5">
            <a:extLst>
              <a:ext uri="{FF2B5EF4-FFF2-40B4-BE49-F238E27FC236}">
                <a16:creationId xmlns:a16="http://schemas.microsoft.com/office/drawing/2014/main" id="{0D4A35CD-ECE1-9CD2-59DC-446B9844E7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3FBEC363-76F6-C438-912D-EF2FD2CD956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477954"/>
            <a:ext cx="6096000" cy="3380046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FEFA80A1-4C72-C7F2-49F5-D691657C98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99055862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0F265A4D-3619-6F13-4CB9-947AC0A970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92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6829CAE9-7D98-E2FD-C921-54BA8CADC7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8280995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96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2696F3F-7A65-64A8-94F3-227A61117C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0B79C196-4283-06EE-E6EC-CDCF933B83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5017530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3024336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96344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2696F3F-7A65-64A8-94F3-227A61117C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1619" y="332656"/>
            <a:ext cx="4022893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3" name="Zástupný symbol obrázku 5">
            <a:extLst>
              <a:ext uri="{FF2B5EF4-FFF2-40B4-BE49-F238E27FC236}">
                <a16:creationId xmlns:a16="http://schemas.microsoft.com/office/drawing/2014/main" id="{953DEFEB-09ED-9E58-EF97-921059EC70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096344" y="3429000"/>
            <a:ext cx="2975992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AF65E1E2-DCA5-AF05-B2E5-B9A612376F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50898" y="1918502"/>
            <a:ext cx="490871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9089506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3937" y="3429000"/>
            <a:ext cx="3024336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481D8A43-26C0-4F19-195B-DC10811183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03937" y="0"/>
            <a:ext cx="3024336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5">
            <a:extLst>
              <a:ext uri="{FF2B5EF4-FFF2-40B4-BE49-F238E27FC236}">
                <a16:creationId xmlns:a16="http://schemas.microsoft.com/office/drawing/2014/main" id="{718C012B-B3C7-8DDD-F0C5-9DE6C7C2CC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00281" y="0"/>
            <a:ext cx="2975992" cy="335699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5">
            <a:extLst>
              <a:ext uri="{FF2B5EF4-FFF2-40B4-BE49-F238E27FC236}">
                <a16:creationId xmlns:a16="http://schemas.microsoft.com/office/drawing/2014/main" id="{953DEFEB-09ED-9E58-EF97-921059EC705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00281" y="3429000"/>
            <a:ext cx="2975992" cy="3429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66DB134B-C8C4-ED9D-ECAA-BA0D3BE24F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939" y="332656"/>
            <a:ext cx="503100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91B7FDB3-283F-B7ED-C4C8-6DE20D6262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8682" y="1930049"/>
            <a:ext cx="5023262" cy="410278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90376517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1219200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text 2">
            <a:extLst>
              <a:ext uri="{FF2B5EF4-FFF2-40B4-BE49-F238E27FC236}">
                <a16:creationId xmlns:a16="http://schemas.microsoft.com/office/drawing/2014/main" id="{B26B058F-4C24-C318-1E84-0729C2B54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39814591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6048672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78DA8F50-FA33-1D19-B6C1-34ECF45C5D5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3330" y="3212976"/>
            <a:ext cx="6048672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C85BB8FE-0315-B0D3-D079-149C3C492E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4972170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ránka s fotkou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EC2B46DC-8285-CBDC-C3C3-3BB4FB440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12976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14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BD7E1D6-269C-EB5C-167A-9B191CE7C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96"/>
          <a:stretch/>
        </p:blipFill>
        <p:spPr>
          <a:xfrm>
            <a:off x="10920536" y="483393"/>
            <a:ext cx="639074" cy="641351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229C5F1-F978-7A97-F2F2-C2C8DEC8D0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40285"/>
            <a:ext cx="10225137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CDCCAF09-131E-3E4C-BE38-ACEF58EAB7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03440" y="3212976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5">
            <a:extLst>
              <a:ext uri="{FF2B5EF4-FFF2-40B4-BE49-F238E27FC236}">
                <a16:creationId xmlns:a16="http://schemas.microsoft.com/office/drawing/2014/main" id="{5F3DE0BA-D7D0-8A00-E37E-03B82DC518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06880" y="3202672"/>
            <a:ext cx="3985120" cy="364502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2637118B-9C7E-173F-E637-DEAF4CAAC3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688" y="1738855"/>
            <a:ext cx="11009312" cy="108882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88264282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n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D4CC1D2F-A291-48FD-569E-E017D26FF1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89816"/>
            <a:ext cx="1584176" cy="6385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05EA71-C82B-AA44-A4E8-85F0A5E0E0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6CE203-DE2C-6447-AC60-175A88E4C8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235" y="2204864"/>
            <a:ext cx="6192837" cy="1439862"/>
          </a:xfrm>
          <a:prstGeom prst="rect">
            <a:avLst/>
          </a:prstGeom>
        </p:spPr>
        <p:txBody>
          <a:bodyPr/>
          <a:lstStyle>
            <a:lvl1pPr>
              <a:defRPr sz="4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2pPr>
            <a:lvl3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3pPr>
            <a:lvl4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4pPr>
            <a:lvl5pPr>
              <a:defRPr sz="4200" baseline="0">
                <a:solidFill>
                  <a:srgbClr val="2D2D2D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AE5D401-F9B2-6641-97CF-0037D0D92A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384" y="4005064"/>
            <a:ext cx="3960812" cy="79057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69235CD-E9C9-BD08-6F7F-570AE6AA2FA5}"/>
              </a:ext>
            </a:extLst>
          </p:cNvPr>
          <p:cNvSpPr/>
          <p:nvPr userDrawn="1"/>
        </p:nvSpPr>
        <p:spPr>
          <a:xfrm>
            <a:off x="11136560" y="6237312"/>
            <a:ext cx="576064" cy="50405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36460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C2FABE-6F64-4A9D-B575-B95573699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Roobert CEZ" pitchFamily="2" charset="-18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8EA13F1-0D84-48A3-974A-2DF49DD61E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Roobert CEZ" pitchFamily="2" charset="-1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AA22C22-681A-4476-84BE-59AA5570E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3E9A-FF89-4A5F-9892-E06922500A49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F57C340-5533-4BBE-8A93-3AD750C1C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4FD92A-7BBF-48A8-A9EF-5F7CFB99E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5006-7EB5-44D5-B2DB-9BF8ACDD7A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5770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9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70.xml"/><Relationship Id="rId34" Type="http://schemas.openxmlformats.org/officeDocument/2006/relationships/slideLayout" Target="../slideLayouts/slideLayout83.xml"/><Relationship Id="rId42" Type="http://schemas.openxmlformats.org/officeDocument/2006/relationships/slideLayout" Target="../slideLayouts/slideLayout91.xml"/><Relationship Id="rId47" Type="http://schemas.openxmlformats.org/officeDocument/2006/relationships/slideLayout" Target="../slideLayouts/slideLayout96.xml"/><Relationship Id="rId50" Type="http://schemas.openxmlformats.org/officeDocument/2006/relationships/slideLayout" Target="../slideLayouts/slideLayout99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9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32" Type="http://schemas.openxmlformats.org/officeDocument/2006/relationships/slideLayout" Target="../slideLayouts/slideLayout81.xml"/><Relationship Id="rId37" Type="http://schemas.openxmlformats.org/officeDocument/2006/relationships/slideLayout" Target="../slideLayouts/slideLayout86.xml"/><Relationship Id="rId40" Type="http://schemas.openxmlformats.org/officeDocument/2006/relationships/slideLayout" Target="../slideLayouts/slideLayout89.xml"/><Relationship Id="rId45" Type="http://schemas.openxmlformats.org/officeDocument/2006/relationships/slideLayout" Target="../slideLayouts/slideLayout94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7.xml"/><Relationship Id="rId36" Type="http://schemas.openxmlformats.org/officeDocument/2006/relationships/slideLayout" Target="../slideLayouts/slideLayout85.xml"/><Relationship Id="rId4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0.xml"/><Relationship Id="rId44" Type="http://schemas.openxmlformats.org/officeDocument/2006/relationships/slideLayout" Target="../slideLayouts/slideLayout93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Relationship Id="rId30" Type="http://schemas.openxmlformats.org/officeDocument/2006/relationships/slideLayout" Target="../slideLayouts/slideLayout79.xml"/><Relationship Id="rId35" Type="http://schemas.openxmlformats.org/officeDocument/2006/relationships/slideLayout" Target="../slideLayouts/slideLayout84.xml"/><Relationship Id="rId43" Type="http://schemas.openxmlformats.org/officeDocument/2006/relationships/slideLayout" Target="../slideLayouts/slideLayout92.xml"/><Relationship Id="rId48" Type="http://schemas.openxmlformats.org/officeDocument/2006/relationships/slideLayout" Target="../slideLayouts/slideLayout97.xml"/><Relationship Id="rId8" Type="http://schemas.openxmlformats.org/officeDocument/2006/relationships/slideLayout" Target="../slideLayouts/slideLayout57.xml"/><Relationship Id="rId51" Type="http://schemas.openxmlformats.org/officeDocument/2006/relationships/theme" Target="../theme/theme2.xml"/><Relationship Id="rId3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82.xml"/><Relationship Id="rId38" Type="http://schemas.openxmlformats.org/officeDocument/2006/relationships/slideLayout" Target="../slideLayouts/slideLayout87.xml"/><Relationship Id="rId4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69.xml"/><Relationship Id="rId41" Type="http://schemas.openxmlformats.org/officeDocument/2006/relationships/slideLayout" Target="../slideLayouts/slideLayout90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2" y="9944865"/>
            <a:ext cx="24170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7" y="9944865"/>
            <a:ext cx="17372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5" y="9944865"/>
            <a:ext cx="17372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9" name="TextBox 38">
            <a:extLst>
              <a:ext uri="{FF2B5EF4-FFF2-40B4-BE49-F238E27FC236}">
                <a16:creationId xmlns:a16="http://schemas.microsoft.com/office/drawing/2014/main" id="{773C2588-4111-87C4-EB01-464A4CBCB7D4}"/>
              </a:ext>
            </a:extLst>
          </p:cNvPr>
          <p:cNvSpPr txBox="1"/>
          <p:nvPr/>
        </p:nvSpPr>
        <p:spPr>
          <a:xfrm>
            <a:off x="11280576" y="639236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2FC4441-48AB-466E-B5E2-7FA789F38293}" type="slidenum">
              <a:rPr lang="cs-CZ" sz="1200" smtClean="0">
                <a:solidFill>
                  <a:srgbClr val="3637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CZ" sz="1200">
              <a:solidFill>
                <a:srgbClr val="3637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3CCF8F3B-F835-352F-074E-1A3CE78234A5}"/>
              </a:ext>
            </a:extLst>
          </p:cNvPr>
          <p:cNvSpPr txBox="1"/>
          <p:nvPr/>
        </p:nvSpPr>
        <p:spPr>
          <a:xfrm>
            <a:off x="551384" y="6392361"/>
            <a:ext cx="165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1">
                <a:solidFill>
                  <a:srgbClr val="00C7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www.cez.cz</a:t>
            </a:r>
          </a:p>
        </p:txBody>
      </p:sp>
      <p:sp>
        <p:nvSpPr>
          <p:cNvPr id="2" name="MSIPCMContentMarking" descr="{&quot;HashCode&quot;:-1649102963,&quot;Placement&quot;:&quot;Header&quot;,&quot;Top&quot;:0.0,&quot;Left&quot;:870.008667,&quot;SlideWidth&quot;:960,&quot;SlideHeight&quot;:540}">
            <a:extLst>
              <a:ext uri="{FF2B5EF4-FFF2-40B4-BE49-F238E27FC236}">
                <a16:creationId xmlns:a16="http://schemas.microsoft.com/office/drawing/2014/main" id="{3E569636-7761-4772-8A33-E382F98CEA32}"/>
              </a:ext>
            </a:extLst>
          </p:cNvPr>
          <p:cNvSpPr txBox="1"/>
          <p:nvPr/>
        </p:nvSpPr>
        <p:spPr>
          <a:xfrm>
            <a:off x="11049110" y="0"/>
            <a:ext cx="1142890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cs-CZ" sz="1000">
                <a:solidFill>
                  <a:srgbClr val="000000"/>
                </a:solidFill>
                <a:latin typeface="Calibri" panose="020F0502020204030204" pitchFamily="34" charset="0"/>
              </a:rPr>
              <a:t>Interní / Internal</a:t>
            </a:r>
          </a:p>
        </p:txBody>
      </p:sp>
      <p:sp>
        <p:nvSpPr>
          <p:cNvPr id="8" name="TextBox 38">
            <a:extLst>
              <a:ext uri="{FF2B5EF4-FFF2-40B4-BE49-F238E27FC236}">
                <a16:creationId xmlns:a16="http://schemas.microsoft.com/office/drawing/2014/main" id="{E8D9FD7A-41FA-454B-92E6-DCE5250DA449}"/>
              </a:ext>
            </a:extLst>
          </p:cNvPr>
          <p:cNvSpPr txBox="1"/>
          <p:nvPr userDrawn="1"/>
        </p:nvSpPr>
        <p:spPr>
          <a:xfrm>
            <a:off x="11280576" y="639236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2FC4441-48AB-466E-B5E2-7FA789F38293}" type="slidenum">
              <a:rPr lang="cs-CZ" sz="1200" smtClean="0">
                <a:solidFill>
                  <a:srgbClr val="3637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CZ" sz="1200">
              <a:solidFill>
                <a:srgbClr val="3637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0ACDCE89-ED71-4C70-AAC8-2705FFD9FAD4}"/>
              </a:ext>
            </a:extLst>
          </p:cNvPr>
          <p:cNvSpPr txBox="1"/>
          <p:nvPr userDrawn="1"/>
        </p:nvSpPr>
        <p:spPr>
          <a:xfrm>
            <a:off x="551384" y="6392361"/>
            <a:ext cx="165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1">
                <a:solidFill>
                  <a:srgbClr val="00C7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www.cez.cz</a:t>
            </a:r>
          </a:p>
        </p:txBody>
      </p:sp>
      <p:sp>
        <p:nvSpPr>
          <p:cNvPr id="11" name="MSIPCMContentMarking" descr="{&quot;HashCode&quot;:-1649102963,&quot;Placement&quot;:&quot;Header&quot;,&quot;Top&quot;:0.0,&quot;Left&quot;:870.008667,&quot;SlideWidth&quot;:960,&quot;SlideHeight&quot;:540}">
            <a:extLst>
              <a:ext uri="{FF2B5EF4-FFF2-40B4-BE49-F238E27FC236}">
                <a16:creationId xmlns:a16="http://schemas.microsoft.com/office/drawing/2014/main" id="{84D005D5-3594-48A0-B1E5-391B7E3A9CDD}"/>
              </a:ext>
            </a:extLst>
          </p:cNvPr>
          <p:cNvSpPr txBox="1"/>
          <p:nvPr userDrawn="1"/>
        </p:nvSpPr>
        <p:spPr>
          <a:xfrm>
            <a:off x="11049110" y="0"/>
            <a:ext cx="1142890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cs-CZ" sz="1000">
                <a:solidFill>
                  <a:srgbClr val="000000"/>
                </a:solidFill>
                <a:latin typeface="Calibri" panose="020F0502020204030204" pitchFamily="34" charset="0"/>
              </a:rPr>
              <a:t>Interní / Internal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8F8F651-FA2C-B633-0746-A7053C10E547}"/>
              </a:ext>
            </a:extLst>
          </p:cNvPr>
          <p:cNvSpPr>
            <a:spLocks/>
          </p:cNvSpPr>
          <p:nvPr userDrawn="1"/>
        </p:nvSpPr>
        <p:spPr>
          <a:xfrm>
            <a:off x="6916463" y="6641976"/>
            <a:ext cx="4704092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cs-CZ" sz="1100">
                <a:solidFill>
                  <a:schemeClr val="bg1">
                    <a:lumMod val="50000"/>
                  </a:schemeClr>
                </a:solidFill>
                <a:latin typeface="Roobert CEZ" pitchFamily="2" charset="-18"/>
                <a:cs typeface="Roobert CEZ" pitchFamily="2" charset="-18"/>
              </a:rPr>
              <a:t>Zdroj: ČEZ Obnovitelné zdroje, s.r.o.</a:t>
            </a:r>
          </a:p>
        </p:txBody>
      </p:sp>
    </p:spTree>
    <p:extLst>
      <p:ext uri="{BB962C8B-B14F-4D97-AF65-F5344CB8AC3E}">
        <p14:creationId xmlns:p14="http://schemas.microsoft.com/office/powerpoint/2010/main" val="246837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  <p:sldLayoutId id="2147483804" r:id="rId17"/>
    <p:sldLayoutId id="2147483805" r:id="rId18"/>
    <p:sldLayoutId id="2147483806" r:id="rId19"/>
    <p:sldLayoutId id="2147483807" r:id="rId20"/>
    <p:sldLayoutId id="2147483808" r:id="rId21"/>
    <p:sldLayoutId id="2147483809" r:id="rId22"/>
    <p:sldLayoutId id="2147483810" r:id="rId23"/>
    <p:sldLayoutId id="2147483811" r:id="rId24"/>
    <p:sldLayoutId id="2147483649" r:id="rId25"/>
    <p:sldLayoutId id="2147483650" r:id="rId26"/>
    <p:sldLayoutId id="2147483651" r:id="rId27"/>
    <p:sldLayoutId id="2147483652" r:id="rId28"/>
    <p:sldLayoutId id="2147483653" r:id="rId29"/>
    <p:sldLayoutId id="2147483654" r:id="rId30"/>
    <p:sldLayoutId id="2147483655" r:id="rId31"/>
    <p:sldLayoutId id="2147483657" r:id="rId32"/>
    <p:sldLayoutId id="2147483658" r:id="rId33"/>
    <p:sldLayoutId id="2147483659" r:id="rId34"/>
    <p:sldLayoutId id="2147483660" r:id="rId35"/>
    <p:sldLayoutId id="2147483661" r:id="rId36"/>
    <p:sldLayoutId id="2147483662" r:id="rId37"/>
    <p:sldLayoutId id="2147483663" r:id="rId38"/>
    <p:sldLayoutId id="2147483664" r:id="rId39"/>
    <p:sldLayoutId id="2147483665" r:id="rId40"/>
    <p:sldLayoutId id="2147483666" r:id="rId41"/>
    <p:sldLayoutId id="2147483667" r:id="rId42"/>
    <p:sldLayoutId id="2147483668" r:id="rId43"/>
    <p:sldLayoutId id="2147483669" r:id="rId44"/>
    <p:sldLayoutId id="2147483670" r:id="rId45"/>
    <p:sldLayoutId id="2147483671" r:id="rId46"/>
    <p:sldLayoutId id="2147483672" r:id="rId47"/>
    <p:sldLayoutId id="2147483673" r:id="rId48"/>
    <p:sldLayoutId id="2147483674" r:id="rId49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189" eaLnBrk="1" hangingPunct="1">
        <a:defRPr>
          <a:latin typeface="+mn-lt"/>
          <a:ea typeface="+mn-ea"/>
          <a:cs typeface="+mn-cs"/>
        </a:defRPr>
      </a:lvl2pPr>
      <a:lvl3pPr marL="914377" eaLnBrk="1" hangingPunct="1">
        <a:defRPr>
          <a:latin typeface="+mn-lt"/>
          <a:ea typeface="+mn-ea"/>
          <a:cs typeface="+mn-cs"/>
        </a:defRPr>
      </a:lvl3pPr>
      <a:lvl4pPr marL="1371566" eaLnBrk="1" hangingPunct="1">
        <a:defRPr>
          <a:latin typeface="+mn-lt"/>
          <a:ea typeface="+mn-ea"/>
          <a:cs typeface="+mn-cs"/>
        </a:defRPr>
      </a:lvl4pPr>
      <a:lvl5pPr marL="1828754" eaLnBrk="1" hangingPunct="1">
        <a:defRPr>
          <a:latin typeface="+mn-lt"/>
          <a:ea typeface="+mn-ea"/>
          <a:cs typeface="+mn-cs"/>
        </a:defRPr>
      </a:lvl5pPr>
      <a:lvl6pPr marL="2285943" eaLnBrk="1" hangingPunct="1">
        <a:defRPr>
          <a:latin typeface="+mn-lt"/>
          <a:ea typeface="+mn-ea"/>
          <a:cs typeface="+mn-cs"/>
        </a:defRPr>
      </a:lvl6pPr>
      <a:lvl7pPr marL="2743131" eaLnBrk="1" hangingPunct="1">
        <a:defRPr>
          <a:latin typeface="+mn-lt"/>
          <a:ea typeface="+mn-ea"/>
          <a:cs typeface="+mn-cs"/>
        </a:defRPr>
      </a:lvl7pPr>
      <a:lvl8pPr marL="3200320" eaLnBrk="1" hangingPunct="1">
        <a:defRPr>
          <a:latin typeface="+mn-lt"/>
          <a:ea typeface="+mn-ea"/>
          <a:cs typeface="+mn-cs"/>
        </a:defRPr>
      </a:lvl8pPr>
      <a:lvl9pPr marL="365750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189" eaLnBrk="1" hangingPunct="1">
        <a:defRPr>
          <a:latin typeface="+mn-lt"/>
          <a:ea typeface="+mn-ea"/>
          <a:cs typeface="+mn-cs"/>
        </a:defRPr>
      </a:lvl2pPr>
      <a:lvl3pPr marL="914377" eaLnBrk="1" hangingPunct="1">
        <a:defRPr>
          <a:latin typeface="+mn-lt"/>
          <a:ea typeface="+mn-ea"/>
          <a:cs typeface="+mn-cs"/>
        </a:defRPr>
      </a:lvl3pPr>
      <a:lvl4pPr marL="1371566" eaLnBrk="1" hangingPunct="1">
        <a:defRPr>
          <a:latin typeface="+mn-lt"/>
          <a:ea typeface="+mn-ea"/>
          <a:cs typeface="+mn-cs"/>
        </a:defRPr>
      </a:lvl4pPr>
      <a:lvl5pPr marL="1828754" eaLnBrk="1" hangingPunct="1">
        <a:defRPr>
          <a:latin typeface="+mn-lt"/>
          <a:ea typeface="+mn-ea"/>
          <a:cs typeface="+mn-cs"/>
        </a:defRPr>
      </a:lvl5pPr>
      <a:lvl6pPr marL="2285943" eaLnBrk="1" hangingPunct="1">
        <a:defRPr>
          <a:latin typeface="+mn-lt"/>
          <a:ea typeface="+mn-ea"/>
          <a:cs typeface="+mn-cs"/>
        </a:defRPr>
      </a:lvl6pPr>
      <a:lvl7pPr marL="2743131" eaLnBrk="1" hangingPunct="1">
        <a:defRPr>
          <a:latin typeface="+mn-lt"/>
          <a:ea typeface="+mn-ea"/>
          <a:cs typeface="+mn-cs"/>
        </a:defRPr>
      </a:lvl7pPr>
      <a:lvl8pPr marL="3200320" eaLnBrk="1" hangingPunct="1">
        <a:defRPr>
          <a:latin typeface="+mn-lt"/>
          <a:ea typeface="+mn-ea"/>
          <a:cs typeface="+mn-cs"/>
        </a:defRPr>
      </a:lvl8pPr>
      <a:lvl9pPr marL="3657509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2" y="9944865"/>
            <a:ext cx="24170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7" y="9944865"/>
            <a:ext cx="17372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5" y="9944865"/>
            <a:ext cx="17372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9" name="TextBox 38">
            <a:extLst>
              <a:ext uri="{FF2B5EF4-FFF2-40B4-BE49-F238E27FC236}">
                <a16:creationId xmlns:a16="http://schemas.microsoft.com/office/drawing/2014/main" id="{773C2588-4111-87C4-EB01-464A4CBCB7D4}"/>
              </a:ext>
            </a:extLst>
          </p:cNvPr>
          <p:cNvSpPr txBox="1"/>
          <p:nvPr/>
        </p:nvSpPr>
        <p:spPr>
          <a:xfrm>
            <a:off x="11280576" y="639236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2FC4441-48AB-466E-B5E2-7FA789F38293}" type="slidenum">
              <a:rPr lang="cs-CZ" sz="1200" smtClean="0">
                <a:solidFill>
                  <a:srgbClr val="3637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CZ" sz="1200">
              <a:solidFill>
                <a:srgbClr val="3637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3CCF8F3B-F835-352F-074E-1A3CE78234A5}"/>
              </a:ext>
            </a:extLst>
          </p:cNvPr>
          <p:cNvSpPr txBox="1"/>
          <p:nvPr/>
        </p:nvSpPr>
        <p:spPr>
          <a:xfrm>
            <a:off x="551384" y="6392361"/>
            <a:ext cx="165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1">
                <a:solidFill>
                  <a:srgbClr val="00C7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www.cez.cz</a:t>
            </a:r>
          </a:p>
        </p:txBody>
      </p:sp>
      <p:sp>
        <p:nvSpPr>
          <p:cNvPr id="2" name="MSIPCMContentMarking" descr="{&quot;HashCode&quot;:-1649102963,&quot;Placement&quot;:&quot;Header&quot;,&quot;Top&quot;:0.0,&quot;Left&quot;:870.008667,&quot;SlideWidth&quot;:960,&quot;SlideHeight&quot;:540}">
            <a:extLst>
              <a:ext uri="{FF2B5EF4-FFF2-40B4-BE49-F238E27FC236}">
                <a16:creationId xmlns:a16="http://schemas.microsoft.com/office/drawing/2014/main" id="{3E569636-7761-4772-8A33-E382F98CEA32}"/>
              </a:ext>
            </a:extLst>
          </p:cNvPr>
          <p:cNvSpPr txBox="1"/>
          <p:nvPr/>
        </p:nvSpPr>
        <p:spPr>
          <a:xfrm>
            <a:off x="11049110" y="0"/>
            <a:ext cx="1142890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cs-CZ" sz="1000">
                <a:solidFill>
                  <a:srgbClr val="000000"/>
                </a:solidFill>
                <a:latin typeface="Calibri" panose="020F0502020204030204" pitchFamily="34" charset="0"/>
              </a:rPr>
              <a:t>Interní / Internal</a:t>
            </a:r>
          </a:p>
        </p:txBody>
      </p:sp>
      <p:sp>
        <p:nvSpPr>
          <p:cNvPr id="8" name="TextBox 38">
            <a:extLst>
              <a:ext uri="{FF2B5EF4-FFF2-40B4-BE49-F238E27FC236}">
                <a16:creationId xmlns:a16="http://schemas.microsoft.com/office/drawing/2014/main" id="{E8D9FD7A-41FA-454B-92E6-DCE5250DA449}"/>
              </a:ext>
            </a:extLst>
          </p:cNvPr>
          <p:cNvSpPr txBox="1"/>
          <p:nvPr userDrawn="1"/>
        </p:nvSpPr>
        <p:spPr>
          <a:xfrm>
            <a:off x="11280576" y="6392361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2FC4441-48AB-466E-B5E2-7FA789F38293}" type="slidenum">
              <a:rPr lang="cs-CZ" sz="1200" smtClean="0">
                <a:solidFill>
                  <a:srgbClr val="3637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CZ" sz="1200">
              <a:solidFill>
                <a:srgbClr val="3637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0ACDCE89-ED71-4C70-AAC8-2705FFD9FAD4}"/>
              </a:ext>
            </a:extLst>
          </p:cNvPr>
          <p:cNvSpPr txBox="1"/>
          <p:nvPr userDrawn="1"/>
        </p:nvSpPr>
        <p:spPr>
          <a:xfrm>
            <a:off x="551384" y="6392361"/>
            <a:ext cx="165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1">
                <a:solidFill>
                  <a:srgbClr val="00C7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www.cez.cz</a:t>
            </a:r>
          </a:p>
        </p:txBody>
      </p:sp>
      <p:sp>
        <p:nvSpPr>
          <p:cNvPr id="11" name="MSIPCMContentMarking" descr="{&quot;HashCode&quot;:-1649102963,&quot;Placement&quot;:&quot;Header&quot;,&quot;Top&quot;:0.0,&quot;Left&quot;:870.008667,&quot;SlideWidth&quot;:960,&quot;SlideHeight&quot;:540}">
            <a:extLst>
              <a:ext uri="{FF2B5EF4-FFF2-40B4-BE49-F238E27FC236}">
                <a16:creationId xmlns:a16="http://schemas.microsoft.com/office/drawing/2014/main" id="{84D005D5-3594-48A0-B1E5-391B7E3A9CDD}"/>
              </a:ext>
            </a:extLst>
          </p:cNvPr>
          <p:cNvSpPr txBox="1"/>
          <p:nvPr userDrawn="1"/>
        </p:nvSpPr>
        <p:spPr>
          <a:xfrm>
            <a:off x="11049110" y="0"/>
            <a:ext cx="1142890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cs-CZ" sz="1000">
                <a:solidFill>
                  <a:srgbClr val="000000"/>
                </a:solidFill>
                <a:latin typeface="Calibri" panose="020F0502020204030204" pitchFamily="34" charset="0"/>
              </a:rPr>
              <a:t>Interní / Internal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8F8F651-FA2C-B633-0746-A7053C10E547}"/>
              </a:ext>
            </a:extLst>
          </p:cNvPr>
          <p:cNvSpPr>
            <a:spLocks/>
          </p:cNvSpPr>
          <p:nvPr userDrawn="1"/>
        </p:nvSpPr>
        <p:spPr>
          <a:xfrm>
            <a:off x="8646850" y="6641976"/>
            <a:ext cx="3293615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cs-CZ" sz="1100">
                <a:solidFill>
                  <a:schemeClr val="bg1">
                    <a:lumMod val="50000"/>
                  </a:schemeClr>
                </a:solidFill>
                <a:latin typeface="Roobert CEZ" pitchFamily="2" charset="-18"/>
                <a:cs typeface="Roobert CEZ" pitchFamily="2" charset="-18"/>
              </a:rPr>
              <a:t>Zdroj: ČEZ Obnovitelné zdroje, s.r.o.</a:t>
            </a:r>
          </a:p>
        </p:txBody>
      </p:sp>
    </p:spTree>
    <p:extLst>
      <p:ext uri="{BB962C8B-B14F-4D97-AF65-F5344CB8AC3E}">
        <p14:creationId xmlns:p14="http://schemas.microsoft.com/office/powerpoint/2010/main" val="35454424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863" r:id="rId24"/>
    <p:sldLayoutId id="2147483864" r:id="rId25"/>
    <p:sldLayoutId id="2147483865" r:id="rId26"/>
    <p:sldLayoutId id="2147483866" r:id="rId27"/>
    <p:sldLayoutId id="2147483867" r:id="rId28"/>
    <p:sldLayoutId id="2147483868" r:id="rId29"/>
    <p:sldLayoutId id="2147483869" r:id="rId30"/>
    <p:sldLayoutId id="2147483870" r:id="rId31"/>
    <p:sldLayoutId id="2147483871" r:id="rId32"/>
    <p:sldLayoutId id="2147483872" r:id="rId33"/>
    <p:sldLayoutId id="2147483873" r:id="rId34"/>
    <p:sldLayoutId id="2147483874" r:id="rId35"/>
    <p:sldLayoutId id="2147483875" r:id="rId36"/>
    <p:sldLayoutId id="2147483876" r:id="rId37"/>
    <p:sldLayoutId id="2147483877" r:id="rId38"/>
    <p:sldLayoutId id="2147483878" r:id="rId39"/>
    <p:sldLayoutId id="2147483879" r:id="rId40"/>
    <p:sldLayoutId id="2147483880" r:id="rId41"/>
    <p:sldLayoutId id="2147483881" r:id="rId42"/>
    <p:sldLayoutId id="2147483882" r:id="rId43"/>
    <p:sldLayoutId id="2147483883" r:id="rId44"/>
    <p:sldLayoutId id="2147483884" r:id="rId45"/>
    <p:sldLayoutId id="2147483885" r:id="rId46"/>
    <p:sldLayoutId id="2147483886" r:id="rId47"/>
    <p:sldLayoutId id="2147483887" r:id="rId48"/>
    <p:sldLayoutId id="2147483888" r:id="rId49"/>
    <p:sldLayoutId id="2147483889" r:id="rId50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189" eaLnBrk="1" hangingPunct="1">
        <a:defRPr>
          <a:latin typeface="+mn-lt"/>
          <a:ea typeface="+mn-ea"/>
          <a:cs typeface="+mn-cs"/>
        </a:defRPr>
      </a:lvl2pPr>
      <a:lvl3pPr marL="914377" eaLnBrk="1" hangingPunct="1">
        <a:defRPr>
          <a:latin typeface="+mn-lt"/>
          <a:ea typeface="+mn-ea"/>
          <a:cs typeface="+mn-cs"/>
        </a:defRPr>
      </a:lvl3pPr>
      <a:lvl4pPr marL="1371566" eaLnBrk="1" hangingPunct="1">
        <a:defRPr>
          <a:latin typeface="+mn-lt"/>
          <a:ea typeface="+mn-ea"/>
          <a:cs typeface="+mn-cs"/>
        </a:defRPr>
      </a:lvl4pPr>
      <a:lvl5pPr marL="1828754" eaLnBrk="1" hangingPunct="1">
        <a:defRPr>
          <a:latin typeface="+mn-lt"/>
          <a:ea typeface="+mn-ea"/>
          <a:cs typeface="+mn-cs"/>
        </a:defRPr>
      </a:lvl5pPr>
      <a:lvl6pPr marL="2285943" eaLnBrk="1" hangingPunct="1">
        <a:defRPr>
          <a:latin typeface="+mn-lt"/>
          <a:ea typeface="+mn-ea"/>
          <a:cs typeface="+mn-cs"/>
        </a:defRPr>
      </a:lvl6pPr>
      <a:lvl7pPr marL="2743131" eaLnBrk="1" hangingPunct="1">
        <a:defRPr>
          <a:latin typeface="+mn-lt"/>
          <a:ea typeface="+mn-ea"/>
          <a:cs typeface="+mn-cs"/>
        </a:defRPr>
      </a:lvl7pPr>
      <a:lvl8pPr marL="3200320" eaLnBrk="1" hangingPunct="1">
        <a:defRPr>
          <a:latin typeface="+mn-lt"/>
          <a:ea typeface="+mn-ea"/>
          <a:cs typeface="+mn-cs"/>
        </a:defRPr>
      </a:lvl8pPr>
      <a:lvl9pPr marL="365750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189" eaLnBrk="1" hangingPunct="1">
        <a:defRPr>
          <a:latin typeface="+mn-lt"/>
          <a:ea typeface="+mn-ea"/>
          <a:cs typeface="+mn-cs"/>
        </a:defRPr>
      </a:lvl2pPr>
      <a:lvl3pPr marL="914377" eaLnBrk="1" hangingPunct="1">
        <a:defRPr>
          <a:latin typeface="+mn-lt"/>
          <a:ea typeface="+mn-ea"/>
          <a:cs typeface="+mn-cs"/>
        </a:defRPr>
      </a:lvl3pPr>
      <a:lvl4pPr marL="1371566" eaLnBrk="1" hangingPunct="1">
        <a:defRPr>
          <a:latin typeface="+mn-lt"/>
          <a:ea typeface="+mn-ea"/>
          <a:cs typeface="+mn-cs"/>
        </a:defRPr>
      </a:lvl4pPr>
      <a:lvl5pPr marL="1828754" eaLnBrk="1" hangingPunct="1">
        <a:defRPr>
          <a:latin typeface="+mn-lt"/>
          <a:ea typeface="+mn-ea"/>
          <a:cs typeface="+mn-cs"/>
        </a:defRPr>
      </a:lvl5pPr>
      <a:lvl6pPr marL="2285943" eaLnBrk="1" hangingPunct="1">
        <a:defRPr>
          <a:latin typeface="+mn-lt"/>
          <a:ea typeface="+mn-ea"/>
          <a:cs typeface="+mn-cs"/>
        </a:defRPr>
      </a:lvl6pPr>
      <a:lvl7pPr marL="2743131" eaLnBrk="1" hangingPunct="1">
        <a:defRPr>
          <a:latin typeface="+mn-lt"/>
          <a:ea typeface="+mn-ea"/>
          <a:cs typeface="+mn-cs"/>
        </a:defRPr>
      </a:lvl7pPr>
      <a:lvl8pPr marL="3200320" eaLnBrk="1" hangingPunct="1">
        <a:defRPr>
          <a:latin typeface="+mn-lt"/>
          <a:ea typeface="+mn-ea"/>
          <a:cs typeface="+mn-cs"/>
        </a:defRPr>
      </a:lvl8pPr>
      <a:lvl9pPr marL="3657509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sv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6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37.svg"/><Relationship Id="rId9" Type="http://schemas.openxmlformats.org/officeDocument/2006/relationships/image" Target="../media/image48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30E4C88-1267-4449-BF89-316E310347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384" y="2492896"/>
            <a:ext cx="8886530" cy="1439862"/>
          </a:xfrm>
        </p:spPr>
        <p:txBody>
          <a:bodyPr/>
          <a:lstStyle/>
          <a:p>
            <a:r>
              <a:rPr lang="cs-CZ" dirty="0">
                <a:latin typeface="Roobert CEZ" pitchFamily="2" charset="-18"/>
                <a:cs typeface="Roobert CEZ" pitchFamily="2" charset="-18"/>
              </a:rPr>
              <a:t>Spolupráce Skupiny ČEZ s obcemi při rozvoji OZE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02FC995-7016-2321-DAAC-D6E22C80A584}"/>
              </a:ext>
            </a:extLst>
          </p:cNvPr>
          <p:cNvSpPr txBox="1"/>
          <p:nvPr/>
        </p:nvSpPr>
        <p:spPr>
          <a:xfrm>
            <a:off x="551383" y="4575795"/>
            <a:ext cx="7123046" cy="870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dirty="0">
                <a:latin typeface="Roobert CEZ" pitchFamily="2" charset="-18"/>
                <a:cs typeface="Roobert CEZ" pitchFamily="2" charset="-18"/>
              </a:rPr>
              <a:t>Martin Budík, ČEZ Obnovitelné zdroje, s.r.o.</a:t>
            </a:r>
          </a:p>
          <a:p>
            <a:pPr>
              <a:lnSpc>
                <a:spcPct val="150000"/>
              </a:lnSpc>
            </a:pPr>
            <a:r>
              <a:rPr lang="cs-CZ" b="1" dirty="0">
                <a:latin typeface="Roobert CEZ" pitchFamily="2" charset="-18"/>
                <a:cs typeface="Roobert CEZ" pitchFamily="2" charset="-18"/>
              </a:rPr>
              <a:t>Krajské shromáždění SMS ČR 2026</a:t>
            </a:r>
            <a:r>
              <a:rPr lang="cs-CZ" dirty="0">
                <a:latin typeface="Roobert CEZ" pitchFamily="2" charset="-18"/>
                <a:cs typeface="Roobert CEZ" pitchFamily="2" charset="-18"/>
              </a:rPr>
              <a:t>, 23. 6. 2026</a:t>
            </a:r>
          </a:p>
        </p:txBody>
      </p:sp>
    </p:spTree>
    <p:extLst>
      <p:ext uri="{BB962C8B-B14F-4D97-AF65-F5344CB8AC3E}">
        <p14:creationId xmlns:p14="http://schemas.microsoft.com/office/powerpoint/2010/main" val="3136805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47123-9A1C-B44E-297E-12D033F19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4AA62E52-1502-E654-B20B-527A3BA845C3}"/>
              </a:ext>
            </a:extLst>
          </p:cNvPr>
          <p:cNvSpPr/>
          <p:nvPr/>
        </p:nvSpPr>
        <p:spPr>
          <a:xfrm>
            <a:off x="933036" y="4658148"/>
            <a:ext cx="8261984" cy="159146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E5610C7F-69DC-DB75-44A0-04C599621780}"/>
              </a:ext>
            </a:extLst>
          </p:cNvPr>
          <p:cNvSpPr/>
          <p:nvPr/>
        </p:nvSpPr>
        <p:spPr>
          <a:xfrm>
            <a:off x="932194" y="2889116"/>
            <a:ext cx="8261984" cy="159146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56B87077-E248-2616-78C9-0F71F6790F5D}"/>
              </a:ext>
            </a:extLst>
          </p:cNvPr>
          <p:cNvSpPr/>
          <p:nvPr/>
        </p:nvSpPr>
        <p:spPr>
          <a:xfrm>
            <a:off x="935601" y="1139680"/>
            <a:ext cx="8261984" cy="159146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28A5500-268B-4879-EC10-DBE9B2AB06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982" y="333375"/>
            <a:ext cx="9974147" cy="522000"/>
          </a:xfrm>
        </p:spPr>
        <p:txBody>
          <a:bodyPr anchor="ctr"/>
          <a:lstStyle/>
          <a:p>
            <a:r>
              <a:rPr lang="cs-CZ" dirty="0">
                <a:latin typeface="Roobert CEZ "/>
              </a:rPr>
              <a:t>ČEZ Obnovitelné zdroje je silným a spolehlivým partnerem při rozvoji OZE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A35CE11-9372-200F-E68D-1DDA7C57AFA3}"/>
              </a:ext>
            </a:extLst>
          </p:cNvPr>
          <p:cNvSpPr txBox="1"/>
          <p:nvPr/>
        </p:nvSpPr>
        <p:spPr>
          <a:xfrm>
            <a:off x="2882675" y="2808448"/>
            <a:ext cx="4536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>
                <a:latin typeface="Roobert CEZ" pitchFamily="2" charset="-18"/>
                <a:cs typeface="Roobert CEZ" pitchFamily="2" charset="-18"/>
              </a:rPr>
              <a:t>Více než </a:t>
            </a:r>
            <a:r>
              <a:rPr lang="cs-CZ" sz="4800" b="1">
                <a:latin typeface="Roobert CEZ" pitchFamily="2" charset="-18"/>
                <a:cs typeface="Roobert CEZ" pitchFamily="2" charset="-18"/>
              </a:rPr>
              <a:t>25</a:t>
            </a:r>
            <a:r>
              <a:rPr lang="cs-CZ" sz="3600" b="1">
                <a:latin typeface="Roobert CEZ" pitchFamily="2" charset="-18"/>
                <a:cs typeface="Roobert CEZ" pitchFamily="2" charset="-18"/>
              </a:rPr>
              <a:t> </a:t>
            </a:r>
            <a:r>
              <a:rPr lang="cs-CZ" sz="2000" b="1">
                <a:latin typeface="Roobert CEZ" pitchFamily="2" charset="-18"/>
                <a:cs typeface="Roobert CEZ" pitchFamily="2" charset="-18"/>
              </a:rPr>
              <a:t>let zkušeností</a:t>
            </a:r>
            <a:endParaRPr lang="cs-CZ" sz="8000" b="1">
              <a:latin typeface="Roobert CEZ" pitchFamily="2" charset="-18"/>
              <a:cs typeface="Roobert CEZ" pitchFamily="2" charset="-18"/>
            </a:endParaRP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F3B81080-0785-0645-AE0E-4C1F9EEA61B4}"/>
              </a:ext>
            </a:extLst>
          </p:cNvPr>
          <p:cNvSpPr/>
          <p:nvPr/>
        </p:nvSpPr>
        <p:spPr>
          <a:xfrm rot="5400000">
            <a:off x="3566648" y="1175733"/>
            <a:ext cx="90000" cy="136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910189BA-F994-AC0F-B910-99D8800AD589}"/>
              </a:ext>
            </a:extLst>
          </p:cNvPr>
          <p:cNvSpPr txBox="1"/>
          <p:nvPr/>
        </p:nvSpPr>
        <p:spPr>
          <a:xfrm>
            <a:off x="2844495" y="1131702"/>
            <a:ext cx="454764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4800" b="1" dirty="0">
                <a:latin typeface="Roobert CEZ" pitchFamily="2" charset="-18"/>
                <a:cs typeface="Roobert CEZ" pitchFamily="2" charset="-18"/>
              </a:rPr>
              <a:t>ČEZ </a:t>
            </a:r>
            <a:r>
              <a:rPr lang="cs-CZ" sz="2000" b="1" dirty="0">
                <a:latin typeface="Roobert CEZ" pitchFamily="2" charset="-18"/>
                <a:cs typeface="Roobert CEZ" pitchFamily="2" charset="-18"/>
              </a:rPr>
              <a:t>Obnovitelné zdroje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850105F-48B7-FA2D-0D90-7E3F40362512}"/>
              </a:ext>
            </a:extLst>
          </p:cNvPr>
          <p:cNvSpPr txBox="1"/>
          <p:nvPr/>
        </p:nvSpPr>
        <p:spPr>
          <a:xfrm>
            <a:off x="2877287" y="1808634"/>
            <a:ext cx="6773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2"/>
                </a:solidFill>
                <a:latin typeface="Roobert CEZ" pitchFamily="2" charset="-18"/>
                <a:cs typeface="Roobert CEZ" pitchFamily="2" charset="-18"/>
              </a:rPr>
              <a:t>r</a:t>
            </a:r>
            <a:r>
              <a:rPr lang="cs-CZ" sz="2400" b="1" i="0" dirty="0">
                <a:solidFill>
                  <a:schemeClr val="bg2"/>
                </a:solidFill>
                <a:effectLst/>
                <a:latin typeface="Roobert CEZ" pitchFamily="2" charset="-18"/>
                <a:cs typeface="Roobert CEZ" pitchFamily="2" charset="-18"/>
              </a:rPr>
              <a:t>ozvíjíme projekty obnovitelných zdrojů  </a:t>
            </a:r>
            <a:br>
              <a:rPr lang="cs-CZ" sz="2400" b="1" i="0" dirty="0">
                <a:solidFill>
                  <a:schemeClr val="bg2"/>
                </a:solidFill>
                <a:effectLst/>
                <a:latin typeface="Roobert CEZ" pitchFamily="2" charset="-18"/>
                <a:cs typeface="Roobert CEZ" pitchFamily="2" charset="-18"/>
              </a:rPr>
            </a:br>
            <a:r>
              <a:rPr lang="cs-CZ" sz="2400" b="0" i="0" dirty="0">
                <a:solidFill>
                  <a:srgbClr val="000000"/>
                </a:solidFill>
                <a:effectLst/>
                <a:latin typeface="Roobert CEZ" pitchFamily="2" charset="-18"/>
                <a:cs typeface="Roobert CEZ" pitchFamily="2" charset="-18"/>
              </a:rPr>
              <a:t>v ČR i v zahraničí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57DD3544-EDA8-92D1-AEFD-6C8AD2A52EF3}"/>
              </a:ext>
            </a:extLst>
          </p:cNvPr>
          <p:cNvSpPr txBox="1"/>
          <p:nvPr/>
        </p:nvSpPr>
        <p:spPr>
          <a:xfrm>
            <a:off x="2882674" y="3584357"/>
            <a:ext cx="74916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latin typeface="Roobert CEZ" pitchFamily="2" charset="-18"/>
                <a:cs typeface="Roobert CEZ" pitchFamily="2" charset="-18"/>
              </a:rPr>
              <a:t>s </a:t>
            </a:r>
            <a:r>
              <a:rPr lang="cs-CZ" sz="2400" b="1" dirty="0">
                <a:solidFill>
                  <a:schemeClr val="bg2"/>
                </a:solidFill>
                <a:latin typeface="Roobert CEZ" pitchFamily="2" charset="-18"/>
                <a:cs typeface="Roobert CEZ" pitchFamily="2" charset="-18"/>
              </a:rPr>
              <a:t>rozvojem a provozem </a:t>
            </a:r>
            <a:r>
              <a:rPr lang="cs-CZ" sz="2400" dirty="0">
                <a:latin typeface="Roobert CEZ" pitchFamily="2" charset="-18"/>
                <a:cs typeface="Roobert CEZ" pitchFamily="2" charset="-18"/>
              </a:rPr>
              <a:t>FVE i VTE v rámci Skupiny ČEZ v ČR i v zahraničí</a:t>
            </a:r>
            <a:endParaRPr lang="cs-CZ" sz="2400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29006797-E62D-F471-6336-386130A84842}"/>
              </a:ext>
            </a:extLst>
          </p:cNvPr>
          <p:cNvSpPr txBox="1"/>
          <p:nvPr/>
        </p:nvSpPr>
        <p:spPr>
          <a:xfrm>
            <a:off x="2853673" y="4605056"/>
            <a:ext cx="56589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>
                <a:latin typeface="Roobert CEZ" pitchFamily="2" charset="-18"/>
                <a:cs typeface="Roobert CEZ" pitchFamily="2" charset="-18"/>
              </a:rPr>
              <a:t>Desítky tisíc </a:t>
            </a:r>
            <a:r>
              <a:rPr lang="cs-CZ" sz="2000" b="1" dirty="0">
                <a:latin typeface="Roobert CEZ" pitchFamily="2" charset="-18"/>
                <a:cs typeface="Roobert CEZ" pitchFamily="2" charset="-18"/>
              </a:rPr>
              <a:t>domácností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D79E8D1-309B-E802-77AF-6EDC62300D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3" r="21883"/>
          <a:stretch/>
        </p:blipFill>
        <p:spPr>
          <a:xfrm>
            <a:off x="1238177" y="2998060"/>
            <a:ext cx="1381733" cy="1381733"/>
          </a:xfrm>
          <a:prstGeom prst="roundRect">
            <a:avLst>
              <a:gd name="adj" fmla="val 9164"/>
            </a:avLst>
          </a:prstGeom>
          <a:ln w="57150">
            <a:noFill/>
          </a:ln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CA0C1723-7751-935A-B623-9D50B832BB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9768" y="1242674"/>
            <a:ext cx="1381733" cy="1381733"/>
          </a:xfrm>
          <a:prstGeom prst="roundRect">
            <a:avLst>
              <a:gd name="adj" fmla="val 7561"/>
            </a:avLst>
          </a:prstGeom>
          <a:ln w="57150">
            <a:noFill/>
          </a:ln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6CBA32A2-0BB5-D41B-E779-E940CB9D35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/>
        </p:blipFill>
        <p:spPr>
          <a:xfrm>
            <a:off x="1229768" y="4758703"/>
            <a:ext cx="1381733" cy="1381733"/>
          </a:xfrm>
          <a:prstGeom prst="roundRect">
            <a:avLst>
              <a:gd name="adj" fmla="val 5072"/>
            </a:avLst>
          </a:prstGeom>
          <a:ln w="57150">
            <a:noFill/>
          </a:ln>
        </p:spPr>
      </p:pic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0ED4F719-A911-851F-48BF-1A3C499A275D}"/>
              </a:ext>
            </a:extLst>
          </p:cNvPr>
          <p:cNvSpPr/>
          <p:nvPr/>
        </p:nvSpPr>
        <p:spPr>
          <a:xfrm rot="5400000">
            <a:off x="3596490" y="2899756"/>
            <a:ext cx="90000" cy="136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A468ABF2-1EF1-715D-F268-12CCBB6549EE}"/>
              </a:ext>
            </a:extLst>
          </p:cNvPr>
          <p:cNvSpPr/>
          <p:nvPr/>
        </p:nvSpPr>
        <p:spPr>
          <a:xfrm rot="5400000">
            <a:off x="3567489" y="4658204"/>
            <a:ext cx="90000" cy="136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Zástupný text 4">
            <a:extLst>
              <a:ext uri="{FF2B5EF4-FFF2-40B4-BE49-F238E27FC236}">
                <a16:creationId xmlns:a16="http://schemas.microsoft.com/office/drawing/2014/main" id="{D20827C3-C8A8-6B40-BA07-B1D18AAFFE39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2853674" y="5351490"/>
            <a:ext cx="7883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>
                <a:srgbClr val="00B050"/>
              </a:buClr>
              <a:buSzTx/>
              <a:tabLst/>
              <a:defRPr/>
            </a:pPr>
            <a:r>
              <a:rPr lang="cs-CZ" sz="2400" b="1" kern="1200" dirty="0">
                <a:solidFill>
                  <a:schemeClr val="bg2"/>
                </a:solidFill>
                <a:latin typeface="Roobert CEZ" pitchFamily="2" charset="-18"/>
                <a:cs typeface="Roobert CEZ" pitchFamily="2" charset="-18"/>
              </a:rPr>
              <a:t>roční spotřebu takového množství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obert CEZ" pitchFamily="2" charset="-18"/>
                <a:cs typeface="Roobert CEZ" pitchFamily="2" charset="-18"/>
              </a:rPr>
              <a:t> domácností </a:t>
            </a:r>
            <a:r>
              <a:rPr kumimoji="0" lang="cs-CZ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obert CEZ" pitchFamily="2" charset="-18"/>
                <a:cs typeface="Roobert CEZ" pitchFamily="2" charset="-18"/>
              </a:rPr>
              <a:t>pokryjí FVE skupiny ČEZ díky své výrobě</a:t>
            </a:r>
            <a:endParaRPr kumimoji="0" lang="cs-CZ" sz="24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obert CEZ" pitchFamily="2" charset="-18"/>
              <a:cs typeface="Roobert CEZ" pitchFamily="2" charset="-18"/>
            </a:endParaRPr>
          </a:p>
        </p:txBody>
      </p:sp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BAA04985-10E9-5A01-C487-917F0EE9E0EA}"/>
              </a:ext>
            </a:extLst>
          </p:cNvPr>
          <p:cNvSpPr/>
          <p:nvPr/>
        </p:nvSpPr>
        <p:spPr>
          <a:xfrm>
            <a:off x="932194" y="1139680"/>
            <a:ext cx="90000" cy="15950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Obdélník: se zakulacenými rohy 31">
            <a:extLst>
              <a:ext uri="{FF2B5EF4-FFF2-40B4-BE49-F238E27FC236}">
                <a16:creationId xmlns:a16="http://schemas.microsoft.com/office/drawing/2014/main" id="{04F4605E-DDDD-37AB-34E7-A05BA48B6ADA}"/>
              </a:ext>
            </a:extLst>
          </p:cNvPr>
          <p:cNvSpPr/>
          <p:nvPr/>
        </p:nvSpPr>
        <p:spPr>
          <a:xfrm>
            <a:off x="930412" y="2889116"/>
            <a:ext cx="90000" cy="15950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Obdélník: se zakulacenými rohy 32">
            <a:extLst>
              <a:ext uri="{FF2B5EF4-FFF2-40B4-BE49-F238E27FC236}">
                <a16:creationId xmlns:a16="http://schemas.microsoft.com/office/drawing/2014/main" id="{55481586-0D03-9F8C-9F94-47BE0DC8D2B3}"/>
              </a:ext>
            </a:extLst>
          </p:cNvPr>
          <p:cNvSpPr/>
          <p:nvPr/>
        </p:nvSpPr>
        <p:spPr>
          <a:xfrm>
            <a:off x="930412" y="4652052"/>
            <a:ext cx="90000" cy="15950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8498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C5745-6772-8199-B67A-0050B1D8A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7">
            <a:extLst>
              <a:ext uri="{FF2B5EF4-FFF2-40B4-BE49-F238E27FC236}">
                <a16:creationId xmlns:a16="http://schemas.microsoft.com/office/drawing/2014/main" id="{56B9C9EF-291C-8ED1-DF06-59D265B44008}"/>
              </a:ext>
            </a:extLst>
          </p:cNvPr>
          <p:cNvSpPr txBox="1"/>
          <p:nvPr/>
        </p:nvSpPr>
        <p:spPr>
          <a:xfrm>
            <a:off x="591899" y="3441022"/>
            <a:ext cx="5388618" cy="25696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  <a:buClr>
                <a:srgbClr val="00C45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Times New Roman" panose="02020603050405020304" pitchFamily="18" charset="0"/>
                <a:cs typeface="Roobert CEZ" pitchFamily="50" charset="-18"/>
              </a:rPr>
              <a:t>do roku 2050 lze očekávat výrazný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24F00"/>
                </a:solidFill>
                <a:effectLst/>
                <a:uLnTx/>
                <a:uFillTx/>
                <a:latin typeface="Roobert CEZ" pitchFamily="50" charset="-18"/>
                <a:ea typeface="Times New Roman" panose="02020603050405020304" pitchFamily="18" charset="0"/>
                <a:cs typeface="Roobert CEZ" pitchFamily="50" charset="-18"/>
              </a:rPr>
              <a:t>nárůst spotřeby energií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Times New Roman" panose="02020603050405020304" pitchFamily="18" charset="0"/>
                <a:cs typeface="Roobert CEZ" pitchFamily="50" charset="-18"/>
              </a:rPr>
              <a:t>, zejména z důvodu: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  <a:buClr>
                <a:srgbClr val="00C45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obert CEZ" pitchFamily="50" charset="-18"/>
              <a:ea typeface="+mn-ea"/>
              <a:cs typeface="Roobert CEZ" pitchFamily="50" charset="-1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C45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cílem je vyvážený energetický mix založený na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jádru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,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plynu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 </a:t>
            </a:r>
            <a:b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</a:b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a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obnovitelných zdrojích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C45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decentralizovaná výroba z obnovitelných zdrojů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posiluje místní ekonomiku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 a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energetickou odolnost</a:t>
            </a:r>
          </a:p>
        </p:txBody>
      </p:sp>
      <p:sp>
        <p:nvSpPr>
          <p:cNvPr id="11" name="Zástupný text 1">
            <a:extLst>
              <a:ext uri="{FF2B5EF4-FFF2-40B4-BE49-F238E27FC236}">
                <a16:creationId xmlns:a16="http://schemas.microsoft.com/office/drawing/2014/main" id="{609DC4F6-7439-8CE7-7CAA-303826806B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1899" y="333375"/>
            <a:ext cx="10802317" cy="767694"/>
          </a:xfrm>
        </p:spPr>
        <p:txBody>
          <a:bodyPr/>
          <a:lstStyle/>
          <a:p>
            <a:r>
              <a:rPr lang="cs-CZ">
                <a:latin typeface="Roobert CEZ" pitchFamily="50" charset="-18"/>
                <a:cs typeface="Roobert CEZ" pitchFamily="50" charset="-18"/>
              </a:rPr>
              <a:t>Naší prioritou je zajištění energetické soběstačnosti </a:t>
            </a:r>
            <a:br>
              <a:rPr lang="cs-CZ">
                <a:latin typeface="Roobert CEZ" pitchFamily="50" charset="-18"/>
                <a:cs typeface="Roobert CEZ" pitchFamily="50" charset="-18"/>
              </a:rPr>
            </a:br>
            <a:r>
              <a:rPr lang="cs-CZ">
                <a:latin typeface="Roobert CEZ" pitchFamily="50" charset="-18"/>
                <a:cs typeface="Roobert CEZ" pitchFamily="50" charset="-18"/>
              </a:rPr>
              <a:t>a nezávislosti ČR</a:t>
            </a:r>
          </a:p>
        </p:txBody>
      </p:sp>
      <p:pic>
        <p:nvPicPr>
          <p:cNvPr id="27" name="Grafický objekt 26">
            <a:extLst>
              <a:ext uri="{FF2B5EF4-FFF2-40B4-BE49-F238E27FC236}">
                <a16:creationId xmlns:a16="http://schemas.microsoft.com/office/drawing/2014/main" id="{CBC0C4EE-893F-0703-F8D2-81023980B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8492" y="2047245"/>
            <a:ext cx="648000" cy="648000"/>
          </a:xfrm>
          <a:prstGeom prst="rect">
            <a:avLst/>
          </a:prstGeom>
        </p:spPr>
      </p:pic>
      <p:pic>
        <p:nvPicPr>
          <p:cNvPr id="29" name="Obrázek 28" descr="Obsah obrázku snímek obrazovky, Grafika, design, řada/pruh&#10;&#10;Obsah vygenerovaný umělou inteligencí může být nesprávný.">
            <a:extLst>
              <a:ext uri="{FF2B5EF4-FFF2-40B4-BE49-F238E27FC236}">
                <a16:creationId xmlns:a16="http://schemas.microsoft.com/office/drawing/2014/main" id="{6FF72DAE-FA40-CC6B-5786-141A3D627E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99" y="2085816"/>
            <a:ext cx="648000" cy="648000"/>
          </a:xfrm>
          <a:prstGeom prst="rect">
            <a:avLst/>
          </a:prstGeom>
        </p:spPr>
      </p:pic>
      <p:pic>
        <p:nvPicPr>
          <p:cNvPr id="31" name="Obrázek 30" descr="Obsah obrázku hodiny, kruh, Grafika, design&#10;&#10;Obsah vygenerovaný umělou inteligencí může být nesprávný.">
            <a:extLst>
              <a:ext uri="{FF2B5EF4-FFF2-40B4-BE49-F238E27FC236}">
                <a16:creationId xmlns:a16="http://schemas.microsoft.com/office/drawing/2014/main" id="{6AB48407-B0A0-4DB9-3E66-6651D96709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127" y="2085816"/>
            <a:ext cx="648000" cy="648000"/>
          </a:xfrm>
          <a:prstGeom prst="rect">
            <a:avLst/>
          </a:prstGeom>
        </p:spPr>
      </p:pic>
      <p:sp>
        <p:nvSpPr>
          <p:cNvPr id="33" name="TextovéPole 32">
            <a:extLst>
              <a:ext uri="{FF2B5EF4-FFF2-40B4-BE49-F238E27FC236}">
                <a16:creationId xmlns:a16="http://schemas.microsoft.com/office/drawing/2014/main" id="{280CCDED-BA8D-351E-5C5B-82E4BF39A7FD}"/>
              </a:ext>
            </a:extLst>
          </p:cNvPr>
          <p:cNvSpPr txBox="1"/>
          <p:nvPr/>
        </p:nvSpPr>
        <p:spPr>
          <a:xfrm>
            <a:off x="1500383" y="1995777"/>
            <a:ext cx="2734270" cy="434517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C451"/>
              </a:buClr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Útlum starých zdrojů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3BB2BE4E-6638-1C79-54EF-6BFAED3AB1B1}"/>
              </a:ext>
            </a:extLst>
          </p:cNvPr>
          <p:cNvSpPr txBox="1"/>
          <p:nvPr/>
        </p:nvSpPr>
        <p:spPr>
          <a:xfrm>
            <a:off x="685731" y="1469274"/>
            <a:ext cx="10789434" cy="392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Výrobu z uhlí nahradí obnovitelné zdroje a moderní nízkoemisní zdroj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73ECC5FF-746A-BE93-2F4A-734116169446}"/>
              </a:ext>
            </a:extLst>
          </p:cNvPr>
          <p:cNvSpPr txBox="1"/>
          <p:nvPr/>
        </p:nvSpPr>
        <p:spPr>
          <a:xfrm>
            <a:off x="4821049" y="2025674"/>
            <a:ext cx="2497288" cy="434517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C451"/>
              </a:buClr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Náhrada zdrojů</a:t>
            </a: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0D181AB9-7AE3-C8BE-47A2-CCB5A57F48D0}"/>
              </a:ext>
            </a:extLst>
          </p:cNvPr>
          <p:cNvSpPr txBox="1"/>
          <p:nvPr/>
        </p:nvSpPr>
        <p:spPr>
          <a:xfrm>
            <a:off x="9030658" y="2024166"/>
            <a:ext cx="2474746" cy="434517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C451"/>
              </a:buClr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Výstavba jádra</a:t>
            </a:r>
          </a:p>
        </p:txBody>
      </p:sp>
      <p:sp>
        <p:nvSpPr>
          <p:cNvPr id="43" name="TextovéPole 42">
            <a:extLst>
              <a:ext uri="{FF2B5EF4-FFF2-40B4-BE49-F238E27FC236}">
                <a16:creationId xmlns:a16="http://schemas.microsoft.com/office/drawing/2014/main" id="{3C7602C1-E6FC-AB38-5EF2-BF8606F44234}"/>
              </a:ext>
            </a:extLst>
          </p:cNvPr>
          <p:cNvSpPr txBox="1"/>
          <p:nvPr/>
        </p:nvSpPr>
        <p:spPr>
          <a:xfrm>
            <a:off x="6198882" y="3068638"/>
            <a:ext cx="52890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Současný energetický mix ukazuje nízký podíl OZE</a:t>
            </a:r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BA2FF776-84E9-7DFD-0AEA-2F4F9C765B2D}"/>
              </a:ext>
            </a:extLst>
          </p:cNvPr>
          <p:cNvSpPr txBox="1"/>
          <p:nvPr/>
        </p:nvSpPr>
        <p:spPr>
          <a:xfrm>
            <a:off x="6101401" y="6057900"/>
            <a:ext cx="547751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Zdroj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: </a:t>
            </a:r>
            <a:r>
              <a:rPr kumimoji="0" lang="cs-CZ" sz="1050" b="0" i="0" u="none" strike="noStrike" kern="1200" cap="none" spc="0" normalizeH="0" baseline="0" noProof="0" err="1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Energostat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, </a:t>
            </a:r>
            <a:r>
              <a:rPr kumimoji="0" lang="cs-CZ" sz="1050" b="0" i="0" u="none" strike="noStrike" kern="1200" cap="none" spc="0" normalizeH="0" baseline="0" noProof="0" err="1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Transparency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 ENTSO-Er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Celková výroba elektřiny v ČR v roce 2025 dle jednotlivých zdrojů (</a:t>
            </a:r>
            <a:r>
              <a:rPr kumimoji="0" lang="cs-CZ" sz="1050" b="0" i="0" u="none" strike="noStrike" kern="1200" cap="none" spc="0" normalizeH="0" baseline="0" noProof="0" err="1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TWh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)</a:t>
            </a:r>
          </a:p>
        </p:txBody>
      </p:sp>
      <p:sp>
        <p:nvSpPr>
          <p:cNvPr id="1024" name="Obdélník: se zakulacenými rohy 1023">
            <a:extLst>
              <a:ext uri="{FF2B5EF4-FFF2-40B4-BE49-F238E27FC236}">
                <a16:creationId xmlns:a16="http://schemas.microsoft.com/office/drawing/2014/main" id="{FB39F74C-DAEC-0785-98FC-F49B9FF544F6}"/>
              </a:ext>
            </a:extLst>
          </p:cNvPr>
          <p:cNvSpPr/>
          <p:nvPr/>
        </p:nvSpPr>
        <p:spPr>
          <a:xfrm>
            <a:off x="1396210" y="2039647"/>
            <a:ext cx="104173" cy="85497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4" name="TextovéPole 1033">
            <a:extLst>
              <a:ext uri="{FF2B5EF4-FFF2-40B4-BE49-F238E27FC236}">
                <a16:creationId xmlns:a16="http://schemas.microsoft.com/office/drawing/2014/main" id="{69436487-E760-54A5-5481-04771000884A}"/>
              </a:ext>
            </a:extLst>
          </p:cNvPr>
          <p:cNvSpPr txBox="1"/>
          <p:nvPr/>
        </p:nvSpPr>
        <p:spPr>
          <a:xfrm>
            <a:off x="1500382" y="2351620"/>
            <a:ext cx="23953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postupně budou dožívat uhelné zdroje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E7801FE6-D821-5800-F2B0-3975D24558A9}"/>
              </a:ext>
            </a:extLst>
          </p:cNvPr>
          <p:cNvSpPr/>
          <p:nvPr/>
        </p:nvSpPr>
        <p:spPr>
          <a:xfrm>
            <a:off x="4722012" y="2029156"/>
            <a:ext cx="104173" cy="86182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C61DF46-36AB-B022-4124-2A902EA9ABBE}"/>
              </a:ext>
            </a:extLst>
          </p:cNvPr>
          <p:cNvSpPr txBox="1"/>
          <p:nvPr/>
        </p:nvSpPr>
        <p:spPr>
          <a:xfrm>
            <a:off x="4831304" y="2349987"/>
            <a:ext cx="3260165" cy="48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část jejich výroby nahradí obnovitelné a moderní plynové zdroje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19706CD8-726F-F2D1-6FE1-2745CCD7EA21}"/>
              </a:ext>
            </a:extLst>
          </p:cNvPr>
          <p:cNvSpPr/>
          <p:nvPr/>
        </p:nvSpPr>
        <p:spPr>
          <a:xfrm>
            <a:off x="8922875" y="2024166"/>
            <a:ext cx="104173" cy="86681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B0E6D670-C23A-720C-EBAC-DB7DD90AE884}"/>
              </a:ext>
            </a:extLst>
          </p:cNvPr>
          <p:cNvSpPr txBox="1"/>
          <p:nvPr/>
        </p:nvSpPr>
        <p:spPr>
          <a:xfrm>
            <a:off x="9027048" y="2371397"/>
            <a:ext cx="24783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nové jaderné bloky zajistí stabilní bezemisní výrobu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BBF52B05-9412-8987-6335-AF6A664A0C87}"/>
              </a:ext>
            </a:extLst>
          </p:cNvPr>
          <p:cNvSpPr txBox="1"/>
          <p:nvPr/>
        </p:nvSpPr>
        <p:spPr>
          <a:xfrm>
            <a:off x="685732" y="3073378"/>
            <a:ext cx="51657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Poptávka poroste rychleji než výroba</a:t>
            </a:r>
          </a:p>
        </p:txBody>
      </p:sp>
      <p:sp>
        <p:nvSpPr>
          <p:cNvPr id="23" name="Obdélník: se zakulacenými rohy 22">
            <a:extLst>
              <a:ext uri="{FF2B5EF4-FFF2-40B4-BE49-F238E27FC236}">
                <a16:creationId xmlns:a16="http://schemas.microsoft.com/office/drawing/2014/main" id="{4A25DAC4-46FC-7BD9-429C-A840FD72B4FB}"/>
              </a:ext>
            </a:extLst>
          </p:cNvPr>
          <p:cNvSpPr/>
          <p:nvPr/>
        </p:nvSpPr>
        <p:spPr>
          <a:xfrm>
            <a:off x="581559" y="3068638"/>
            <a:ext cx="104173" cy="35741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071C880C-26E3-EC68-0F73-3D3FEBDEEFF9}"/>
              </a:ext>
            </a:extLst>
          </p:cNvPr>
          <p:cNvSpPr/>
          <p:nvPr/>
        </p:nvSpPr>
        <p:spPr>
          <a:xfrm>
            <a:off x="6094709" y="3068638"/>
            <a:ext cx="104173" cy="35741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D35084AC-92C8-938E-AAD0-8C676FA4B8DD}"/>
              </a:ext>
            </a:extLst>
          </p:cNvPr>
          <p:cNvSpPr/>
          <p:nvPr/>
        </p:nvSpPr>
        <p:spPr>
          <a:xfrm>
            <a:off x="581558" y="1488385"/>
            <a:ext cx="104173" cy="35741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63136773-4BD2-9D84-7A74-F659007F4205}"/>
              </a:ext>
            </a:extLst>
          </p:cNvPr>
          <p:cNvGraphicFramePr/>
          <p:nvPr/>
        </p:nvGraphicFramePr>
        <p:xfrm>
          <a:off x="6101401" y="3831187"/>
          <a:ext cx="5466712" cy="2225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4BFE5C1E-E954-5FCE-24DB-5559CA7F1AF5}"/>
              </a:ext>
            </a:extLst>
          </p:cNvPr>
          <p:cNvSpPr/>
          <p:nvPr/>
        </p:nvSpPr>
        <p:spPr>
          <a:xfrm>
            <a:off x="6446520" y="3634740"/>
            <a:ext cx="243840" cy="196447"/>
          </a:xfrm>
          <a:prstGeom prst="roundRect">
            <a:avLst/>
          </a:prstGeom>
          <a:solidFill>
            <a:srgbClr val="C0C2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792BA17D-A6B2-2D2E-EC36-48FD10453652}"/>
              </a:ext>
            </a:extLst>
          </p:cNvPr>
          <p:cNvSpPr/>
          <p:nvPr/>
        </p:nvSpPr>
        <p:spPr>
          <a:xfrm>
            <a:off x="6446520" y="3939540"/>
            <a:ext cx="243840" cy="196447"/>
          </a:xfrm>
          <a:prstGeom prst="roundRect">
            <a:avLst/>
          </a:prstGeom>
          <a:solidFill>
            <a:srgbClr val="00C4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2524D6F7-EA0C-8C41-011A-9273C11BFB1D}"/>
              </a:ext>
            </a:extLst>
          </p:cNvPr>
          <p:cNvSpPr txBox="1"/>
          <p:nvPr/>
        </p:nvSpPr>
        <p:spPr>
          <a:xfrm>
            <a:off x="6690360" y="3604487"/>
            <a:ext cx="29298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nízkoemisní / vysoce emisní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9186458F-CAFF-0CA1-FD28-2E1AF2195ECB}"/>
              </a:ext>
            </a:extLst>
          </p:cNvPr>
          <p:cNvSpPr txBox="1"/>
          <p:nvPr/>
        </p:nvSpPr>
        <p:spPr>
          <a:xfrm>
            <a:off x="6690360" y="3914507"/>
            <a:ext cx="21624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bezemisní (OZE + jádro)</a:t>
            </a:r>
          </a:p>
        </p:txBody>
      </p:sp>
      <p:pic>
        <p:nvPicPr>
          <p:cNvPr id="21" name="Obrázek 20" descr="Obsah obrázku Grafika, logo, symbol, Písmo&#10;&#10;Obsah vygenerovaný umělou inteligencí může být nesprávný.">
            <a:extLst>
              <a:ext uri="{FF2B5EF4-FFF2-40B4-BE49-F238E27FC236}">
                <a16:creationId xmlns:a16="http://schemas.microsoft.com/office/drawing/2014/main" id="{1F808383-3B09-DF73-5549-4DFA9B57F8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75" y="4059911"/>
            <a:ext cx="576000" cy="576000"/>
          </a:xfrm>
          <a:prstGeom prst="rect">
            <a:avLst/>
          </a:prstGeom>
        </p:spPr>
      </p:pic>
      <p:pic>
        <p:nvPicPr>
          <p:cNvPr id="25" name="Obrázek 24" descr="Obsah obrázku symbol, Grafika, kruh, logo&#10;&#10;Obsah vygenerovaný umělou inteligencí může být nesprávný.">
            <a:extLst>
              <a:ext uri="{FF2B5EF4-FFF2-40B4-BE49-F238E27FC236}">
                <a16:creationId xmlns:a16="http://schemas.microsoft.com/office/drawing/2014/main" id="{E1562783-0E42-C9BF-3F04-8E72580C841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318" y="4059911"/>
            <a:ext cx="576000" cy="576000"/>
          </a:xfrm>
          <a:prstGeom prst="rect">
            <a:avLst/>
          </a:prstGeom>
        </p:spPr>
      </p:pic>
      <p:pic>
        <p:nvPicPr>
          <p:cNvPr id="26" name="Obrázek 25" descr="Obsah obrázku symbol, Grafika, logo, Písmo&#10;&#10;Obsah vygenerovaný umělou inteligencí může být nesprávný.">
            <a:extLst>
              <a:ext uri="{FF2B5EF4-FFF2-40B4-BE49-F238E27FC236}">
                <a16:creationId xmlns:a16="http://schemas.microsoft.com/office/drawing/2014/main" id="{6AB9C6D8-F377-785A-688B-3182E06B496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255" y="4057988"/>
            <a:ext cx="576000" cy="576000"/>
          </a:xfrm>
          <a:prstGeom prst="rect">
            <a:avLst/>
          </a:prstGeom>
        </p:spPr>
      </p:pic>
      <p:sp>
        <p:nvSpPr>
          <p:cNvPr id="28" name="TextovéPole 27">
            <a:extLst>
              <a:ext uri="{FF2B5EF4-FFF2-40B4-BE49-F238E27FC236}">
                <a16:creationId xmlns:a16="http://schemas.microsoft.com/office/drawing/2014/main" id="{D5664CEE-B32A-D747-63DD-D7A5710C62DB}"/>
              </a:ext>
            </a:extLst>
          </p:cNvPr>
          <p:cNvSpPr txBox="1"/>
          <p:nvPr/>
        </p:nvSpPr>
        <p:spPr>
          <a:xfrm>
            <a:off x="697084" y="4547375"/>
            <a:ext cx="15935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elektromobility</a:t>
            </a: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Roobert CEZ" pitchFamily="50" charset="-18"/>
              <a:ea typeface="+mn-ea"/>
              <a:cs typeface="Roobert CEZ" pitchFamily="50" charset="-18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548A8D32-7126-7BA1-1A8F-299FAB601700}"/>
              </a:ext>
            </a:extLst>
          </p:cNvPr>
          <p:cNvSpPr txBox="1"/>
          <p:nvPr/>
        </p:nvSpPr>
        <p:spPr>
          <a:xfrm>
            <a:off x="2213121" y="4568214"/>
            <a:ext cx="8178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vytápění</a:t>
            </a: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Roobert CEZ" pitchFamily="50" charset="-18"/>
              <a:ea typeface="+mn-ea"/>
              <a:cs typeface="Roobert CEZ" pitchFamily="50" charset="-18"/>
            </a:endParaRP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EF340C74-EEB9-E2BB-EF74-4C210DD0ACF0}"/>
              </a:ext>
            </a:extLst>
          </p:cNvPr>
          <p:cNvSpPr txBox="1"/>
          <p:nvPr/>
        </p:nvSpPr>
        <p:spPr>
          <a:xfrm>
            <a:off x="3341311" y="4567286"/>
            <a:ext cx="8178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průmyslu</a:t>
            </a: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Roobert CEZ" pitchFamily="50" charset="-18"/>
              <a:ea typeface="+mn-ea"/>
              <a:cs typeface="Roobert CEZ" pitchFamily="50" charset="-18"/>
            </a:endParaRPr>
          </a:p>
        </p:txBody>
      </p:sp>
      <p:cxnSp>
        <p:nvCxnSpPr>
          <p:cNvPr id="34" name="Přímá spojnice 33">
            <a:extLst>
              <a:ext uri="{FF2B5EF4-FFF2-40B4-BE49-F238E27FC236}">
                <a16:creationId xmlns:a16="http://schemas.microsoft.com/office/drawing/2014/main" id="{9B66F4FE-E636-332E-361C-139BB5AC0A8C}"/>
              </a:ext>
            </a:extLst>
          </p:cNvPr>
          <p:cNvCxnSpPr>
            <a:cxnSpLocks/>
          </p:cNvCxnSpPr>
          <p:nvPr/>
        </p:nvCxnSpPr>
        <p:spPr>
          <a:xfrm>
            <a:off x="804864" y="4838397"/>
            <a:ext cx="48244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Obrázek 35" descr="Obsah obrázku Grafika, kruh, symbol, Písmo&#10;&#10;Obsah vygenerovaný umělou inteligencí může být nesprávný.">
            <a:extLst>
              <a:ext uri="{FF2B5EF4-FFF2-40B4-BE49-F238E27FC236}">
                <a16:creationId xmlns:a16="http://schemas.microsoft.com/office/drawing/2014/main" id="{525B5D2E-260D-77A9-A2BB-C44D14679DC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92" y="4059278"/>
            <a:ext cx="508008" cy="508008"/>
          </a:xfrm>
          <a:prstGeom prst="rect">
            <a:avLst/>
          </a:prstGeom>
        </p:spPr>
      </p:pic>
      <p:sp>
        <p:nvSpPr>
          <p:cNvPr id="38" name="TextovéPole 37">
            <a:extLst>
              <a:ext uri="{FF2B5EF4-FFF2-40B4-BE49-F238E27FC236}">
                <a16:creationId xmlns:a16="http://schemas.microsoft.com/office/drawing/2014/main" id="{6DAED1A2-EDE1-6F62-4056-1EE228292F74}"/>
              </a:ext>
            </a:extLst>
          </p:cNvPr>
          <p:cNvSpPr txBox="1"/>
          <p:nvPr/>
        </p:nvSpPr>
        <p:spPr>
          <a:xfrm>
            <a:off x="4184328" y="4567286"/>
            <a:ext cx="13177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datových center</a:t>
            </a: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Roobert CEZ" pitchFamily="50" charset="-18"/>
              <a:ea typeface="+mn-ea"/>
              <a:cs typeface="Roobert CEZ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97983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CA91B06C-C100-C4C7-C230-2442BE4E127B}"/>
              </a:ext>
            </a:extLst>
          </p:cNvPr>
          <p:cNvSpPr/>
          <p:nvPr/>
        </p:nvSpPr>
        <p:spPr>
          <a:xfrm>
            <a:off x="519312" y="1761224"/>
            <a:ext cx="6296772" cy="79893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D9122977-BD0A-41A9-BDB5-0869BD9A9C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57120"/>
            <a:ext cx="10369674" cy="983648"/>
          </a:xfrm>
        </p:spPr>
        <p:txBody>
          <a:bodyPr/>
          <a:lstStyle/>
          <a:p>
            <a:r>
              <a:rPr lang="cs-CZ" sz="2800" dirty="0">
                <a:latin typeface="Roobert CEZ" pitchFamily="2" charset="-18"/>
                <a:ea typeface="Times New Roman" panose="02020603050405020304" pitchFamily="18" charset="0"/>
                <a:cs typeface="Roobert CEZ" pitchFamily="2" charset="-18"/>
              </a:rPr>
              <a:t>K</a:t>
            </a:r>
            <a:r>
              <a:rPr lang="cs-CZ" sz="2800" dirty="0">
                <a:effectLst/>
                <a:latin typeface="Roobert CEZ" pitchFamily="2" charset="-18"/>
                <a:ea typeface="Times New Roman" panose="02020603050405020304" pitchFamily="18" charset="0"/>
                <a:cs typeface="Roobert CEZ" pitchFamily="2" charset="-18"/>
              </a:rPr>
              <a:t> dosažení sezónně vyvážené výroby z OZE ČR potřebuje vhodný mix solárních a větrných elektráren</a:t>
            </a:r>
            <a:endParaRPr lang="cs-CZ" sz="2800" dirty="0">
              <a:effectLst/>
              <a:latin typeface="Roobert CEZ" pitchFamily="2" charset="-18"/>
              <a:ea typeface="Calibri" panose="020F0502020204030204" pitchFamily="34" charset="0"/>
              <a:cs typeface="Roobert CEZ" pitchFamily="2" charset="-18"/>
            </a:endParaRPr>
          </a:p>
        </p:txBody>
      </p:sp>
      <p:sp>
        <p:nvSpPr>
          <p:cNvPr id="9" name="Zástupný text 2">
            <a:extLst>
              <a:ext uri="{FF2B5EF4-FFF2-40B4-BE49-F238E27FC236}">
                <a16:creationId xmlns:a16="http://schemas.microsoft.com/office/drawing/2014/main" id="{CFE19876-468F-6F14-0A3F-662CDAEDB9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55726" y="1826980"/>
            <a:ext cx="2983665" cy="648000"/>
          </a:xfrm>
        </p:spPr>
        <p:txBody>
          <a:bodyPr/>
          <a:lstStyle/>
          <a:p>
            <a:r>
              <a:rPr lang="cs-CZ" sz="2000" b="1" dirty="0"/>
              <a:t>Synergie obnovitelných zdrojů</a:t>
            </a:r>
          </a:p>
        </p:txBody>
      </p:sp>
      <p:sp>
        <p:nvSpPr>
          <p:cNvPr id="15" name="Zástupný text 3">
            <a:extLst>
              <a:ext uri="{FF2B5EF4-FFF2-40B4-BE49-F238E27FC236}">
                <a16:creationId xmlns:a16="http://schemas.microsoft.com/office/drawing/2014/main" id="{64ACF29F-623C-9AAB-7D71-0E630DE3A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3535" y="2738437"/>
            <a:ext cx="4748781" cy="1656878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cs-CZ" sz="1800" b="1" dirty="0"/>
              <a:t>Výrobní křivky větrných a solárních elektráren se dokáží vzájemně doplňovat</a:t>
            </a:r>
          </a:p>
          <a:p>
            <a:pPr>
              <a:spcAft>
                <a:spcPts val="600"/>
              </a:spcAft>
              <a:buClr>
                <a:srgbClr val="00C451"/>
              </a:buClr>
            </a:pPr>
            <a:r>
              <a:rPr lang="cs-CZ" sz="1600" dirty="0"/>
              <a:t>V průběhu roku (VTE vyrábí i v zimě)</a:t>
            </a:r>
          </a:p>
          <a:p>
            <a:pPr>
              <a:spcAft>
                <a:spcPts val="600"/>
              </a:spcAft>
              <a:buClr>
                <a:srgbClr val="00C451"/>
              </a:buClr>
            </a:pPr>
            <a:r>
              <a:rPr lang="cs-CZ" sz="1600" dirty="0"/>
              <a:t>V průběhu dne (VTE vyrábí i v noci)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44525EAD-ECB3-64D9-EC5F-485A5E64CCC8}"/>
              </a:ext>
            </a:extLst>
          </p:cNvPr>
          <p:cNvSpPr/>
          <p:nvPr/>
        </p:nvSpPr>
        <p:spPr>
          <a:xfrm>
            <a:off x="526132" y="1761224"/>
            <a:ext cx="90000" cy="79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D717821B-F39F-A591-AB72-D20670FA3AF2}"/>
              </a:ext>
            </a:extLst>
          </p:cNvPr>
          <p:cNvSpPr/>
          <p:nvPr/>
        </p:nvSpPr>
        <p:spPr>
          <a:xfrm>
            <a:off x="697673" y="1837646"/>
            <a:ext cx="648000" cy="64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294C1EF-8D92-83FC-1871-C4663865076A}"/>
              </a:ext>
            </a:extLst>
          </p:cNvPr>
          <p:cNvSpPr/>
          <p:nvPr/>
        </p:nvSpPr>
        <p:spPr>
          <a:xfrm>
            <a:off x="526132" y="4395315"/>
            <a:ext cx="6302548" cy="79893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5C0E9207-CA65-D871-E283-BD43F473972A}"/>
              </a:ext>
            </a:extLst>
          </p:cNvPr>
          <p:cNvSpPr txBox="1">
            <a:spLocks/>
          </p:cNvSpPr>
          <p:nvPr/>
        </p:nvSpPr>
        <p:spPr>
          <a:xfrm>
            <a:off x="1462546" y="4461071"/>
            <a:ext cx="4364040" cy="648000"/>
          </a:xfrm>
          <a:prstGeom prst="rect">
            <a:avLst/>
          </a:prstGeom>
        </p:spPr>
        <p:txBody>
          <a:bodyPr/>
          <a:lstStyle>
            <a:lvl1pPr marL="0" eaLnBrk="1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89" eaLnBrk="1" hangingPunct="1">
              <a:defRPr>
                <a:latin typeface="+mn-lt"/>
                <a:ea typeface="+mn-ea"/>
                <a:cs typeface="+mn-cs"/>
              </a:defRPr>
            </a:lvl2pPr>
            <a:lvl3pPr marL="914377" eaLnBrk="1" hangingPunct="1">
              <a:defRPr>
                <a:latin typeface="+mn-lt"/>
                <a:ea typeface="+mn-ea"/>
                <a:cs typeface="+mn-cs"/>
              </a:defRPr>
            </a:lvl3pPr>
            <a:lvl4pPr marL="1371566" eaLnBrk="1" hangingPunct="1">
              <a:defRPr>
                <a:latin typeface="+mn-lt"/>
                <a:ea typeface="+mn-ea"/>
                <a:cs typeface="+mn-cs"/>
              </a:defRPr>
            </a:lvl4pPr>
            <a:lvl5pPr marL="1828754" eaLnBrk="1" hangingPunct="1">
              <a:defRPr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>
                <a:latin typeface="Aptos" panose="020B0004020202020204" pitchFamily="34" charset="0"/>
              </a:rPr>
              <a:t>Společně přispívají k vyšší stabilitě soustavy, která slouží nám všem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69E3F9D1-1C48-83F0-1D68-56964DB7245A}"/>
              </a:ext>
            </a:extLst>
          </p:cNvPr>
          <p:cNvSpPr/>
          <p:nvPr/>
        </p:nvSpPr>
        <p:spPr>
          <a:xfrm>
            <a:off x="532952" y="4395315"/>
            <a:ext cx="90000" cy="79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44780403-A33D-5CF7-B4AE-1FFA363A16DD}"/>
              </a:ext>
            </a:extLst>
          </p:cNvPr>
          <p:cNvSpPr/>
          <p:nvPr/>
        </p:nvSpPr>
        <p:spPr>
          <a:xfrm>
            <a:off x="704493" y="4471737"/>
            <a:ext cx="648000" cy="648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Picture 2" descr="Obsah obrázku text, snímek obrazovky, diagram, řada/pruh&#10;&#10;Obsah vygenerovaný umělou inteligencí může být nesprávný.">
            <a:extLst>
              <a:ext uri="{FF2B5EF4-FFF2-40B4-BE49-F238E27FC236}">
                <a16:creationId xmlns:a16="http://schemas.microsoft.com/office/drawing/2014/main" id="{EE8ED964-980F-9B78-5A08-E2B069335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968" y="1665883"/>
            <a:ext cx="6077877" cy="407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Obrázek 18" descr="Obsah obrázku symbol, kruh, logo, Grafika&#10;&#10;Obsah generovaný pomocí AI může být nesprávný.">
            <a:extLst>
              <a:ext uri="{FF2B5EF4-FFF2-40B4-BE49-F238E27FC236}">
                <a16:creationId xmlns:a16="http://schemas.microsoft.com/office/drawing/2014/main" id="{719DE129-CF5B-ADD0-DE90-8D47A5C70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36" y="1906689"/>
            <a:ext cx="508008" cy="508008"/>
          </a:xfrm>
          <a:prstGeom prst="rect">
            <a:avLst/>
          </a:prstGeom>
        </p:spPr>
      </p:pic>
      <p:pic>
        <p:nvPicPr>
          <p:cNvPr id="25" name="Obrázek 24" descr="Obsah obrázku Grafika, symbol, kruh, logo&#10;&#10;Obsah generovaný pomocí AI může být nesprávný.">
            <a:extLst>
              <a:ext uri="{FF2B5EF4-FFF2-40B4-BE49-F238E27FC236}">
                <a16:creationId xmlns:a16="http://schemas.microsoft.com/office/drawing/2014/main" id="{DDE83DAE-46C2-CA79-4F4B-2A561FA4C0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89" y="4540780"/>
            <a:ext cx="508008" cy="50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34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3D352AAC-51A1-DCA9-6C92-D932B9484B52}"/>
              </a:ext>
            </a:extLst>
          </p:cNvPr>
          <p:cNvSpPr/>
          <p:nvPr/>
        </p:nvSpPr>
        <p:spPr>
          <a:xfrm>
            <a:off x="741847" y="5002240"/>
            <a:ext cx="4989511" cy="89997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15A136A1-46DE-84A4-5107-EB0F86490EA0}"/>
              </a:ext>
            </a:extLst>
          </p:cNvPr>
          <p:cNvSpPr/>
          <p:nvPr/>
        </p:nvSpPr>
        <p:spPr>
          <a:xfrm>
            <a:off x="750398" y="2556465"/>
            <a:ext cx="4989511" cy="89997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12ADA359-50DF-E57F-C23E-3D1DA8FDDF05}"/>
              </a:ext>
            </a:extLst>
          </p:cNvPr>
          <p:cNvSpPr/>
          <p:nvPr/>
        </p:nvSpPr>
        <p:spPr>
          <a:xfrm>
            <a:off x="766763" y="3618655"/>
            <a:ext cx="4989511" cy="121268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94AD114E-B1AE-8BF5-7B42-770C9C26C5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762" y="333375"/>
            <a:ext cx="9319069" cy="954107"/>
          </a:xfrm>
        </p:spPr>
        <p:txBody>
          <a:bodyPr/>
          <a:lstStyle/>
          <a:p>
            <a:r>
              <a:rPr lang="cs-CZ" dirty="0">
                <a:latin typeface="Roobert CEZ" pitchFamily="2" charset="-18"/>
                <a:cs typeface="Roobert CEZ" pitchFamily="2" charset="-18"/>
              </a:rPr>
              <a:t>Nabízíme výhody stability největší energetické společnosti v ČR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3805C9-C0D0-6EFB-7DF9-8CBA613679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7277" y="1412875"/>
            <a:ext cx="4803898" cy="1273375"/>
          </a:xfrm>
        </p:spPr>
        <p:txBody>
          <a:bodyPr/>
          <a:lstStyle/>
          <a:p>
            <a:pPr algn="l"/>
            <a:r>
              <a:rPr lang="cs-CZ" dirty="0">
                <a:latin typeface="Roobert CEZ" pitchFamily="2" charset="-18"/>
                <a:cs typeface="Roobert CEZ" pitchFamily="2" charset="-18"/>
              </a:rPr>
              <a:t>Projekty realizujeme s vidinou dlouhodobého provozu ve Skupině ČEZ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E30B4B7-95CD-5F04-AE97-90B32D60C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0053" y="2523144"/>
            <a:ext cx="4489988" cy="1010786"/>
          </a:xfrm>
        </p:spPr>
        <p:txBody>
          <a:bodyPr/>
          <a:lstStyle/>
          <a:p>
            <a:pPr algn="l">
              <a:spcBef>
                <a:spcPts val="600"/>
              </a:spcBef>
              <a:spcAft>
                <a:spcPts val="1200"/>
              </a:spcAft>
              <a:buClr>
                <a:srgbClr val="00C451"/>
              </a:buClr>
            </a:pPr>
            <a:r>
              <a:rPr lang="cs-CZ" sz="1800" dirty="0">
                <a:effectLst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Nejsme developer, jehož cílem je prodat projekty po dokončení developmentu </a:t>
            </a:r>
            <a:r>
              <a:rPr lang="cs-CZ" sz="1800" b="1" dirty="0">
                <a:solidFill>
                  <a:schemeClr val="bg2"/>
                </a:solidFill>
                <a:effectLst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jiným společnostem</a:t>
            </a:r>
            <a:r>
              <a:rPr lang="cs-CZ" sz="1800" dirty="0">
                <a:solidFill>
                  <a:schemeClr val="tx1">
                    <a:lumMod val="50000"/>
                  </a:schemeClr>
                </a:solidFill>
                <a:effectLst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.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E7BCED28-4E4E-E010-49B7-3686A0F9BFF4}"/>
              </a:ext>
            </a:extLst>
          </p:cNvPr>
          <p:cNvSpPr txBox="1"/>
          <p:nvPr/>
        </p:nvSpPr>
        <p:spPr>
          <a:xfrm>
            <a:off x="930053" y="3616867"/>
            <a:ext cx="4482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2800" indent="-172800">
              <a:spcBef>
                <a:spcPts val="600"/>
              </a:spcBef>
              <a:buClr>
                <a:srgbClr val="00C451"/>
              </a:buClr>
              <a:buFont typeface="Wingdings" panose="05000000000000000000" pitchFamily="2" charset="2"/>
              <a:buChar char="§"/>
            </a:pPr>
            <a:r>
              <a:rPr lang="cs-CZ" dirty="0">
                <a:effectLst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Naše projekty zůstanou po celou dobu plánovaného provozu součástí Skupiny ČEZ, tedy </a:t>
            </a:r>
            <a:r>
              <a:rPr lang="cs-CZ" b="1" dirty="0">
                <a:solidFill>
                  <a:schemeClr val="bg2"/>
                </a:solidFill>
                <a:effectLst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ve stabilním prostředí největší české energetické společnosti</a:t>
            </a:r>
            <a:r>
              <a:rPr lang="cs-CZ" dirty="0">
                <a:solidFill>
                  <a:schemeClr val="tx1">
                    <a:lumMod val="50000"/>
                  </a:schemeClr>
                </a:solidFill>
                <a:effectLst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.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1CB6FF78-CAB1-D9AB-613D-1B22C96317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9" r="10449"/>
          <a:stretch/>
        </p:blipFill>
        <p:spPr>
          <a:xfrm>
            <a:off x="9186461" y="1409854"/>
            <a:ext cx="2202626" cy="1855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</a:ln>
          <a:effectLst/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448F406B-755A-20B4-A08A-7817907F78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4" r="13324"/>
          <a:stretch/>
        </p:blipFill>
        <p:spPr>
          <a:xfrm>
            <a:off x="6063408" y="1390030"/>
            <a:ext cx="2941208" cy="2673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BD72963C-D108-EB10-CB63-D66A0D668F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7" b="12577"/>
          <a:stretch/>
        </p:blipFill>
        <p:spPr>
          <a:xfrm>
            <a:off x="6063408" y="4183476"/>
            <a:ext cx="2933970" cy="1463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02279873-0E53-EFC7-D2F4-668E3377DA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3" r="17823"/>
          <a:stretch/>
        </p:blipFill>
        <p:spPr>
          <a:xfrm>
            <a:off x="9190331" y="3359746"/>
            <a:ext cx="2209864" cy="2287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0CDD99A8-BA8F-FFFD-B672-667358777985}"/>
              </a:ext>
            </a:extLst>
          </p:cNvPr>
          <p:cNvSpPr txBox="1"/>
          <p:nvPr/>
        </p:nvSpPr>
        <p:spPr>
          <a:xfrm>
            <a:off x="9197569" y="2726589"/>
            <a:ext cx="20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chemeClr val="bg1"/>
                </a:solidFill>
                <a:latin typeface="Roobert CEZ" pitchFamily="50" charset="-18"/>
                <a:cs typeface="Roobert CEZ" pitchFamily="50" charset="-18"/>
              </a:rPr>
              <a:t>Vodní</a:t>
            </a:r>
            <a:endParaRPr lang="en-US" b="1">
              <a:solidFill>
                <a:schemeClr val="bg1"/>
              </a:solidFill>
              <a:latin typeface="Roobert CEZ" pitchFamily="50" charset="-18"/>
              <a:cs typeface="Roobert CEZ" pitchFamily="50" charset="-18"/>
            </a:endParaRPr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5B99ECED-E5AD-D393-FAA7-81BD57F984B3}"/>
              </a:ext>
            </a:extLst>
          </p:cNvPr>
          <p:cNvSpPr/>
          <p:nvPr/>
        </p:nvSpPr>
        <p:spPr>
          <a:xfrm>
            <a:off x="9667525" y="3072314"/>
            <a:ext cx="1240498" cy="8740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328CAC3A-B1CE-5CE6-1F02-867A513D619E}"/>
              </a:ext>
            </a:extLst>
          </p:cNvPr>
          <p:cNvSpPr/>
          <p:nvPr/>
        </p:nvSpPr>
        <p:spPr>
          <a:xfrm>
            <a:off x="9744308" y="5490020"/>
            <a:ext cx="1240498" cy="874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8889723C-D23E-60ED-3441-9EB24A8860C9}"/>
              </a:ext>
            </a:extLst>
          </p:cNvPr>
          <p:cNvSpPr txBox="1"/>
          <p:nvPr/>
        </p:nvSpPr>
        <p:spPr>
          <a:xfrm>
            <a:off x="9264727" y="5139667"/>
            <a:ext cx="20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chemeClr val="bg1"/>
                </a:solidFill>
                <a:latin typeface="Roobert CEZ" pitchFamily="50" charset="-18"/>
                <a:cs typeface="Roobert CEZ" pitchFamily="50" charset="-18"/>
              </a:rPr>
              <a:t>Větrná</a:t>
            </a:r>
            <a:endParaRPr lang="en-US" b="1">
              <a:solidFill>
                <a:schemeClr val="bg1"/>
              </a:solidFill>
              <a:latin typeface="Roobert CEZ" pitchFamily="50" charset="-18"/>
              <a:cs typeface="Roobert CEZ" pitchFamily="50" charset="-18"/>
            </a:endParaRPr>
          </a:p>
        </p:txBody>
      </p:sp>
      <p:sp>
        <p:nvSpPr>
          <p:cNvPr id="22" name="Obdélník: se zakulacenými rohy 21">
            <a:extLst>
              <a:ext uri="{FF2B5EF4-FFF2-40B4-BE49-F238E27FC236}">
                <a16:creationId xmlns:a16="http://schemas.microsoft.com/office/drawing/2014/main" id="{5D9A6035-AB71-9DCC-A549-EEBFEBCAF8DD}"/>
              </a:ext>
            </a:extLst>
          </p:cNvPr>
          <p:cNvSpPr/>
          <p:nvPr/>
        </p:nvSpPr>
        <p:spPr>
          <a:xfrm>
            <a:off x="6840911" y="5508999"/>
            <a:ext cx="1240498" cy="874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C0AC63FA-0278-4917-5115-D325494B083D}"/>
              </a:ext>
            </a:extLst>
          </p:cNvPr>
          <p:cNvSpPr txBox="1"/>
          <p:nvPr/>
        </p:nvSpPr>
        <p:spPr>
          <a:xfrm>
            <a:off x="6435095" y="5139667"/>
            <a:ext cx="20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chemeClr val="bg1"/>
                </a:solidFill>
                <a:latin typeface="Roobert CEZ" pitchFamily="50" charset="-18"/>
                <a:cs typeface="Roobert CEZ" pitchFamily="50" charset="-18"/>
              </a:rPr>
              <a:t>Solární </a:t>
            </a:r>
            <a:endParaRPr lang="en-US" b="1">
              <a:solidFill>
                <a:schemeClr val="bg1"/>
              </a:solidFill>
              <a:latin typeface="Roobert CEZ" pitchFamily="50" charset="-18"/>
              <a:cs typeface="Roobert CEZ" pitchFamily="50" charset="-18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C4C5F12C-FFAE-7857-5DA4-0DCFDBEBB3B6}"/>
              </a:ext>
            </a:extLst>
          </p:cNvPr>
          <p:cNvSpPr txBox="1"/>
          <p:nvPr/>
        </p:nvSpPr>
        <p:spPr>
          <a:xfrm>
            <a:off x="6007127" y="3502470"/>
            <a:ext cx="2933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chemeClr val="bg1"/>
                </a:solidFill>
                <a:latin typeface="Roobert CEZ" pitchFamily="50" charset="-18"/>
                <a:cs typeface="Roobert CEZ" pitchFamily="50" charset="-18"/>
              </a:rPr>
              <a:t>Jaderná</a:t>
            </a:r>
            <a:endParaRPr lang="en-US" b="1">
              <a:solidFill>
                <a:schemeClr val="bg1"/>
              </a:solidFill>
              <a:latin typeface="Roobert CEZ" pitchFamily="50" charset="-18"/>
              <a:cs typeface="Roobert CEZ" pitchFamily="50" charset="-18"/>
            </a:endParaRP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E5A758AA-6890-4971-6690-6F1216A90C49}"/>
              </a:ext>
            </a:extLst>
          </p:cNvPr>
          <p:cNvSpPr/>
          <p:nvPr/>
        </p:nvSpPr>
        <p:spPr>
          <a:xfrm>
            <a:off x="6892183" y="3842744"/>
            <a:ext cx="1240498" cy="874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45C1D543-D262-DC95-FE30-47EEAE4DFA55}"/>
              </a:ext>
            </a:extLst>
          </p:cNvPr>
          <p:cNvSpPr/>
          <p:nvPr/>
        </p:nvSpPr>
        <p:spPr>
          <a:xfrm rot="5400000">
            <a:off x="1391569" y="1698464"/>
            <a:ext cx="90000" cy="136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Zástupný text 2">
            <a:extLst>
              <a:ext uri="{FF2B5EF4-FFF2-40B4-BE49-F238E27FC236}">
                <a16:creationId xmlns:a16="http://schemas.microsoft.com/office/drawing/2014/main" id="{D9B676C0-B07B-202C-A9C4-A47E69D9CFE7}"/>
              </a:ext>
            </a:extLst>
          </p:cNvPr>
          <p:cNvSpPr txBox="1">
            <a:spLocks/>
          </p:cNvSpPr>
          <p:nvPr/>
        </p:nvSpPr>
        <p:spPr>
          <a:xfrm>
            <a:off x="6063409" y="5732665"/>
            <a:ext cx="5662972" cy="495801"/>
          </a:xfrm>
          <a:prstGeom prst="rect">
            <a:avLst/>
          </a:prstGeom>
        </p:spPr>
        <p:txBody>
          <a:bodyPr/>
          <a:lstStyle>
            <a:lvl1pPr marL="0" eaLnBrk="1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89" eaLnBrk="1" hangingPunct="1">
              <a:defRPr>
                <a:latin typeface="+mn-lt"/>
                <a:ea typeface="+mn-ea"/>
                <a:cs typeface="+mn-cs"/>
              </a:defRPr>
            </a:lvl2pPr>
            <a:lvl3pPr marL="914377" eaLnBrk="1" hangingPunct="1">
              <a:defRPr>
                <a:latin typeface="+mn-lt"/>
                <a:ea typeface="+mn-ea"/>
                <a:cs typeface="+mn-cs"/>
              </a:defRPr>
            </a:lvl3pPr>
            <a:lvl4pPr marL="1371566" eaLnBrk="1" hangingPunct="1">
              <a:defRPr>
                <a:latin typeface="+mn-lt"/>
                <a:ea typeface="+mn-ea"/>
                <a:cs typeface="+mn-cs"/>
              </a:defRPr>
            </a:lvl4pPr>
            <a:lvl5pPr marL="1828754" eaLnBrk="1" hangingPunct="1">
              <a:defRPr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kern="0">
                <a:latin typeface="Roobert CEZ" pitchFamily="2" charset="-18"/>
                <a:cs typeface="Roobert CEZ" pitchFamily="2" charset="-18"/>
              </a:rPr>
              <a:t>Výrobní portfolio Skupiny ČEZ</a:t>
            </a:r>
          </a:p>
        </p:txBody>
      </p:sp>
      <p:sp>
        <p:nvSpPr>
          <p:cNvPr id="34" name="Obdélník: se zakulacenými rohy 33">
            <a:extLst>
              <a:ext uri="{FF2B5EF4-FFF2-40B4-BE49-F238E27FC236}">
                <a16:creationId xmlns:a16="http://schemas.microsoft.com/office/drawing/2014/main" id="{5B4FEFCA-458C-B4C9-E810-605D7802948A}"/>
              </a:ext>
            </a:extLst>
          </p:cNvPr>
          <p:cNvSpPr/>
          <p:nvPr/>
        </p:nvSpPr>
        <p:spPr>
          <a:xfrm>
            <a:off x="6152979" y="6126661"/>
            <a:ext cx="1240498" cy="874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bdélník: se zakulacenými rohy 38">
            <a:extLst>
              <a:ext uri="{FF2B5EF4-FFF2-40B4-BE49-F238E27FC236}">
                <a16:creationId xmlns:a16="http://schemas.microsoft.com/office/drawing/2014/main" id="{8B456F25-AA27-D99B-831A-3130A7331074}"/>
              </a:ext>
            </a:extLst>
          </p:cNvPr>
          <p:cNvSpPr/>
          <p:nvPr/>
        </p:nvSpPr>
        <p:spPr>
          <a:xfrm>
            <a:off x="751657" y="2560921"/>
            <a:ext cx="90000" cy="8999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0" name="Obdélník: se zakulacenými rohy 39">
            <a:extLst>
              <a:ext uri="{FF2B5EF4-FFF2-40B4-BE49-F238E27FC236}">
                <a16:creationId xmlns:a16="http://schemas.microsoft.com/office/drawing/2014/main" id="{894BD7F6-FA8A-BBF8-01B8-C3861837B640}"/>
              </a:ext>
            </a:extLst>
          </p:cNvPr>
          <p:cNvSpPr/>
          <p:nvPr/>
        </p:nvSpPr>
        <p:spPr>
          <a:xfrm>
            <a:off x="750827" y="3618389"/>
            <a:ext cx="90000" cy="121687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901F67CB-E7A8-6FF2-5125-7E149C89ED6F}"/>
              </a:ext>
            </a:extLst>
          </p:cNvPr>
          <p:cNvSpPr txBox="1"/>
          <p:nvPr/>
        </p:nvSpPr>
        <p:spPr>
          <a:xfrm>
            <a:off x="930053" y="5002240"/>
            <a:ext cx="4482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00C451"/>
              </a:buClr>
              <a:buFont typeface="Wingdings" panose="05000000000000000000" pitchFamily="2" charset="2"/>
              <a:buChar char="§"/>
            </a:pPr>
            <a:r>
              <a:rPr lang="cs-CZ" dirty="0">
                <a:latin typeface="Roobert CEZ" pitchFamily="50" charset="-18"/>
                <a:cs typeface="Roobert CEZ" pitchFamily="50" charset="-18"/>
              </a:rPr>
              <a:t>ČEZ </a:t>
            </a:r>
            <a:r>
              <a:rPr lang="cs-CZ" b="1" dirty="0">
                <a:solidFill>
                  <a:srgbClr val="F24F00"/>
                </a:solidFill>
                <a:latin typeface="Roobert CEZ" pitchFamily="50" charset="-18"/>
                <a:cs typeface="Roobert CEZ" pitchFamily="50" charset="-18"/>
              </a:rPr>
              <a:t>garantuje recyklaci </a:t>
            </a:r>
            <a:r>
              <a:rPr lang="cs-CZ" dirty="0">
                <a:latin typeface="Roobert CEZ" pitchFamily="50" charset="-18"/>
                <a:cs typeface="Roobert CEZ" pitchFamily="50" charset="-18"/>
              </a:rPr>
              <a:t>projektu či </a:t>
            </a:r>
            <a:r>
              <a:rPr lang="cs-CZ" b="1" dirty="0">
                <a:solidFill>
                  <a:srgbClr val="F24F00"/>
                </a:solidFill>
                <a:latin typeface="Roobert CEZ" pitchFamily="50" charset="-18"/>
                <a:cs typeface="Roobert CEZ" pitchFamily="50" charset="-18"/>
              </a:rPr>
              <a:t>odstranění stavby </a:t>
            </a:r>
            <a:r>
              <a:rPr lang="cs-CZ" dirty="0">
                <a:latin typeface="Roobert CEZ" pitchFamily="50" charset="-18"/>
                <a:cs typeface="Roobert CEZ" pitchFamily="50" charset="-18"/>
              </a:rPr>
              <a:t>po ukončení životnosti</a:t>
            </a:r>
            <a:endParaRPr lang="cs-CZ" dirty="0">
              <a:solidFill>
                <a:schemeClr val="tx1">
                  <a:lumMod val="50000"/>
                </a:schemeClr>
              </a:solidFill>
              <a:effectLst/>
              <a:latin typeface="Roobert CEZ" pitchFamily="50" charset="-18"/>
              <a:ea typeface="Calibri" panose="020F0502020204030204" pitchFamily="34" charset="0"/>
              <a:cs typeface="Roobert CEZ" pitchFamily="50" charset="-18"/>
            </a:endParaRP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6CC96C75-E1CF-1694-4DA8-8E6BF516E285}"/>
              </a:ext>
            </a:extLst>
          </p:cNvPr>
          <p:cNvSpPr/>
          <p:nvPr/>
        </p:nvSpPr>
        <p:spPr>
          <a:xfrm>
            <a:off x="741847" y="5006441"/>
            <a:ext cx="90000" cy="89997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9248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79D34-D150-EC3F-14ED-2C8AF75E8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véPole 28">
            <a:extLst>
              <a:ext uri="{FF2B5EF4-FFF2-40B4-BE49-F238E27FC236}">
                <a16:creationId xmlns:a16="http://schemas.microsoft.com/office/drawing/2014/main" id="{53F42EB6-9C27-E9AE-51D2-3B905C0648D0}"/>
              </a:ext>
            </a:extLst>
          </p:cNvPr>
          <p:cNvSpPr txBox="1"/>
          <p:nvPr/>
        </p:nvSpPr>
        <p:spPr>
          <a:xfrm>
            <a:off x="587375" y="335070"/>
            <a:ext cx="100451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 "/>
                <a:ea typeface="+mn-ea"/>
                <a:cs typeface="Roobert CEZ" pitchFamily="2" charset="-18"/>
              </a:rPr>
              <a:t>Rozvíjíme rozsáhlé portfolio fotovoltaických, větrných </a:t>
            </a:r>
            <a:br>
              <a:rPr kumimoji="0" lang="cs-CZ" sz="28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 "/>
                <a:ea typeface="+mn-ea"/>
                <a:cs typeface="Roobert CEZ" pitchFamily="2" charset="-18"/>
              </a:rPr>
            </a:br>
            <a:r>
              <a:rPr kumimoji="0" lang="cs-CZ" sz="28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 "/>
                <a:ea typeface="+mn-ea"/>
                <a:cs typeface="Roobert CEZ" pitchFamily="2" charset="-18"/>
              </a:rPr>
              <a:t>a bateriových projektů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591E525-767E-792B-8D85-7788D2413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153" y="453263"/>
            <a:ext cx="655786" cy="64807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9E3CFEFC-A7D1-CD1E-B445-3532B0F56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728" y="446262"/>
            <a:ext cx="655786" cy="648072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2FDB4EBB-3432-9618-E936-F557E92AD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4441" y="488088"/>
            <a:ext cx="655786" cy="648072"/>
          </a:xfrm>
          <a:prstGeom prst="rect">
            <a:avLst/>
          </a:prstGeom>
        </p:spPr>
      </p:pic>
      <p:pic>
        <p:nvPicPr>
          <p:cNvPr id="6" name="Obrázek 5" descr="Obsah obrázku mapa&#10;&#10;Obsah vygenerovaný umělou inteligencí může být nesprávný.">
            <a:extLst>
              <a:ext uri="{FF2B5EF4-FFF2-40B4-BE49-F238E27FC236}">
                <a16:creationId xmlns:a16="http://schemas.microsoft.com/office/drawing/2014/main" id="{85DE00DE-67D1-3D51-3C15-9E9A29C714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088" y="1964711"/>
            <a:ext cx="6463220" cy="3467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9AD4BB6-CF2A-2707-11FE-52EBB6E504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87" t="32917" r="7618" b="23662"/>
          <a:stretch/>
        </p:blipFill>
        <p:spPr>
          <a:xfrm>
            <a:off x="673793" y="1412875"/>
            <a:ext cx="2058792" cy="1078863"/>
          </a:xfrm>
          <a:prstGeom prst="roundRect">
            <a:avLst>
              <a:gd name="adj" fmla="val 7561"/>
            </a:avLst>
          </a:prstGeom>
        </p:spPr>
      </p:pic>
      <p:sp>
        <p:nvSpPr>
          <p:cNvPr id="23" name="Obdélník: se zakulacenými rohy 22">
            <a:extLst>
              <a:ext uri="{FF2B5EF4-FFF2-40B4-BE49-F238E27FC236}">
                <a16:creationId xmlns:a16="http://schemas.microsoft.com/office/drawing/2014/main" id="{29730DE6-9935-95A0-C122-31BA3070A37B}"/>
              </a:ext>
            </a:extLst>
          </p:cNvPr>
          <p:cNvSpPr/>
          <p:nvPr/>
        </p:nvSpPr>
        <p:spPr>
          <a:xfrm>
            <a:off x="6312024" y="5484758"/>
            <a:ext cx="4735349" cy="11856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19000">
                <a:srgbClr val="013E1B"/>
              </a:gs>
              <a:gs pos="77000">
                <a:srgbClr val="00AB47"/>
              </a:gs>
              <a:gs pos="100000">
                <a:srgbClr val="00C45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A334EE63-4A50-8CE2-A4AC-F51E2E9366E7}"/>
              </a:ext>
            </a:extLst>
          </p:cNvPr>
          <p:cNvSpPr txBox="1"/>
          <p:nvPr/>
        </p:nvSpPr>
        <p:spPr>
          <a:xfrm>
            <a:off x="5665519" y="1390645"/>
            <a:ext cx="6028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Potenciál rozvoje projektů OZE </a:t>
            </a:r>
            <a:b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</a:b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v jednotlivých krajích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458DE6BC-35B4-9091-2183-1E1AB34A7946}"/>
              </a:ext>
            </a:extLst>
          </p:cNvPr>
          <p:cNvSpPr txBox="1"/>
          <p:nvPr/>
        </p:nvSpPr>
        <p:spPr>
          <a:xfrm>
            <a:off x="6312024" y="5211254"/>
            <a:ext cx="6712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Min. 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64F0C71B-4B75-4AEA-B4EE-53031C3DCFCA}"/>
              </a:ext>
            </a:extLst>
          </p:cNvPr>
          <p:cNvSpPr txBox="1"/>
          <p:nvPr/>
        </p:nvSpPr>
        <p:spPr>
          <a:xfrm>
            <a:off x="10370579" y="5187822"/>
            <a:ext cx="6712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Max.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9B6FBB6-3771-BA59-EC40-C60A6D5DE8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0" b="3420"/>
          <a:stretch/>
        </p:blipFill>
        <p:spPr>
          <a:xfrm>
            <a:off x="673793" y="3083323"/>
            <a:ext cx="2058792" cy="1078863"/>
          </a:xfrm>
          <a:prstGeom prst="roundRect">
            <a:avLst>
              <a:gd name="adj" fmla="val 7561"/>
            </a:avLst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81FE4915-35A3-9A27-FAB2-EA05DE01CA8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1311" t="16695" r="19" b="29328"/>
          <a:stretch/>
        </p:blipFill>
        <p:spPr>
          <a:xfrm>
            <a:off x="673793" y="4671032"/>
            <a:ext cx="2058792" cy="1078863"/>
          </a:xfrm>
          <a:prstGeom prst="roundRect">
            <a:avLst>
              <a:gd name="adj" fmla="val 7561"/>
            </a:avLst>
          </a:prstGeom>
        </p:spPr>
      </p:pic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9A081F5F-BA9B-3794-F18E-57A6C7F860B7}"/>
              </a:ext>
            </a:extLst>
          </p:cNvPr>
          <p:cNvSpPr/>
          <p:nvPr/>
        </p:nvSpPr>
        <p:spPr>
          <a:xfrm rot="5400000">
            <a:off x="3494913" y="4584762"/>
            <a:ext cx="90000" cy="136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A99A48B9-09D0-A15D-2124-063EFF7471DF}"/>
              </a:ext>
            </a:extLst>
          </p:cNvPr>
          <p:cNvSpPr txBox="1"/>
          <p:nvPr/>
        </p:nvSpPr>
        <p:spPr>
          <a:xfrm>
            <a:off x="2855912" y="4567273"/>
            <a:ext cx="31537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&gt; 2 </a:t>
            </a:r>
            <a:r>
              <a:rPr kumimoji="0" lang="cs-CZ" sz="4400" b="1" i="0" u="none" strike="noStrike" kern="1200" cap="none" spc="0" normalizeH="0" baseline="0" noProof="0" err="1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GW</a:t>
            </a:r>
            <a:r>
              <a:rPr kumimoji="0" lang="cs-CZ" sz="2800" b="1" i="0" u="none" strike="noStrike" kern="1200" cap="none" spc="0" normalizeH="0" baseline="0" noProof="0" err="1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h</a:t>
            </a:r>
            <a:endParaRPr kumimoji="0" lang="cs-CZ" sz="7200" b="1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Roobert CEZ" pitchFamily="2" charset="-18"/>
              <a:ea typeface="+mn-ea"/>
              <a:cs typeface="Roobert CEZ" pitchFamily="2" charset="-18"/>
            </a:endParaRP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BBE94A73-992E-5A22-00E3-F4F037423AD9}"/>
              </a:ext>
            </a:extLst>
          </p:cNvPr>
          <p:cNvSpPr txBox="1"/>
          <p:nvPr/>
        </p:nvSpPr>
        <p:spPr>
          <a:xfrm>
            <a:off x="2855913" y="5356267"/>
            <a:ext cx="277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v portfoliu projektů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BESS</a:t>
            </a:r>
          </a:p>
        </p:txBody>
      </p:sp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350442D0-06CB-2581-C113-C1DF56A44AA7}"/>
              </a:ext>
            </a:extLst>
          </p:cNvPr>
          <p:cNvSpPr/>
          <p:nvPr/>
        </p:nvSpPr>
        <p:spPr>
          <a:xfrm rot="5400000">
            <a:off x="3494912" y="3019707"/>
            <a:ext cx="90000" cy="136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10835E87-A263-A3E3-DA1B-8F3294E81BD3}"/>
              </a:ext>
            </a:extLst>
          </p:cNvPr>
          <p:cNvSpPr txBox="1"/>
          <p:nvPr/>
        </p:nvSpPr>
        <p:spPr>
          <a:xfrm>
            <a:off x="2855911" y="3002218"/>
            <a:ext cx="31537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&gt; 1 GW</a:t>
            </a:r>
            <a:endParaRPr kumimoji="0" lang="cs-CZ" sz="7200" b="1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Roobert CEZ" pitchFamily="2" charset="-18"/>
              <a:ea typeface="+mn-ea"/>
              <a:cs typeface="Roobert CEZ" pitchFamily="2" charset="-18"/>
            </a:endParaRP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056E216F-0CAD-35D7-DFFF-B1DFD7AE81CB}"/>
              </a:ext>
            </a:extLst>
          </p:cNvPr>
          <p:cNvSpPr txBox="1"/>
          <p:nvPr/>
        </p:nvSpPr>
        <p:spPr>
          <a:xfrm>
            <a:off x="2855912" y="3791212"/>
            <a:ext cx="277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v portfoliu projektů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VTE</a:t>
            </a:r>
          </a:p>
        </p:txBody>
      </p:sp>
      <p:sp>
        <p:nvSpPr>
          <p:cNvPr id="34" name="Obdélník: se zakulacenými rohy 33">
            <a:extLst>
              <a:ext uri="{FF2B5EF4-FFF2-40B4-BE49-F238E27FC236}">
                <a16:creationId xmlns:a16="http://schemas.microsoft.com/office/drawing/2014/main" id="{203AB05B-F547-D0C4-4CAE-FF02D6B3132E}"/>
              </a:ext>
            </a:extLst>
          </p:cNvPr>
          <p:cNvSpPr/>
          <p:nvPr/>
        </p:nvSpPr>
        <p:spPr>
          <a:xfrm rot="5400000">
            <a:off x="3494911" y="1350901"/>
            <a:ext cx="90000" cy="136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6D1E454D-A700-AC57-F9F4-4EE4A47E677D}"/>
              </a:ext>
            </a:extLst>
          </p:cNvPr>
          <p:cNvSpPr txBox="1"/>
          <p:nvPr/>
        </p:nvSpPr>
        <p:spPr>
          <a:xfrm>
            <a:off x="2855910" y="1333412"/>
            <a:ext cx="31537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&gt; 3 </a:t>
            </a:r>
            <a:r>
              <a:rPr kumimoji="0" lang="cs-CZ" sz="4400" b="1" i="0" u="none" strike="noStrike" kern="1200" cap="none" spc="0" normalizeH="0" baseline="0" noProof="0" err="1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GW</a:t>
            </a:r>
            <a:r>
              <a:rPr kumimoji="0" lang="cs-CZ" sz="2800" b="1" i="0" u="none" strike="noStrike" kern="1200" cap="none" spc="0" normalizeH="0" baseline="0" noProof="0" err="1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p</a:t>
            </a:r>
            <a:endParaRPr kumimoji="0" lang="cs-CZ" sz="7200" b="1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Roobert CEZ" pitchFamily="2" charset="-18"/>
              <a:ea typeface="+mn-ea"/>
              <a:cs typeface="Roobert CEZ" pitchFamily="2" charset="-18"/>
            </a:endParaRP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8280919-1AE0-41B8-3315-B80C4C0D1DE6}"/>
              </a:ext>
            </a:extLst>
          </p:cNvPr>
          <p:cNvSpPr txBox="1"/>
          <p:nvPr/>
        </p:nvSpPr>
        <p:spPr>
          <a:xfrm>
            <a:off x="2855911" y="2122406"/>
            <a:ext cx="277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v portfoliu projektů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+mn-ea"/>
                <a:cs typeface="Roobert CEZ" pitchFamily="2" charset="-18"/>
              </a:rPr>
              <a:t>FVE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7F30E639-5C3B-3659-F81C-E3596AEC68EF}"/>
              </a:ext>
            </a:extLst>
          </p:cNvPr>
          <p:cNvSpPr txBox="1"/>
          <p:nvPr/>
        </p:nvSpPr>
        <p:spPr>
          <a:xfrm>
            <a:off x="587375" y="6050418"/>
            <a:ext cx="5078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FVE</a:t>
            </a:r>
            <a:r>
              <a:rPr kumimoji="0" lang="cs-CZ" sz="9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 = Fotovoltaické elektrárny; </a:t>
            </a:r>
            <a:r>
              <a:rPr kumimoji="0" lang="cs-CZ" sz="9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VTE</a:t>
            </a:r>
            <a:r>
              <a:rPr kumimoji="0" lang="cs-CZ" sz="9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 = Větrné elektrárny; </a:t>
            </a:r>
            <a:r>
              <a:rPr kumimoji="0" lang="cs-CZ" sz="9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BESS</a:t>
            </a:r>
            <a:r>
              <a:rPr kumimoji="0" lang="cs-CZ" sz="9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50" charset="-18"/>
                <a:ea typeface="+mn-ea"/>
                <a:cs typeface="Roobert CEZ" pitchFamily="50" charset="-18"/>
              </a:rPr>
              <a:t> = Bateriové uložiště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Roobert CEZ" pitchFamily="50" charset="-18"/>
              <a:ea typeface="+mn-ea"/>
              <a:cs typeface="Roobert CEZ" pitchFamily="50" charset="-18"/>
            </a:endParaRPr>
          </a:p>
        </p:txBody>
      </p:sp>
      <p:cxnSp>
        <p:nvCxnSpPr>
          <p:cNvPr id="40" name="Přímá spojnice 39">
            <a:extLst>
              <a:ext uri="{FF2B5EF4-FFF2-40B4-BE49-F238E27FC236}">
                <a16:creationId xmlns:a16="http://schemas.microsoft.com/office/drawing/2014/main" id="{0219425E-6E0D-AE6A-96A1-429C4A238021}"/>
              </a:ext>
            </a:extLst>
          </p:cNvPr>
          <p:cNvCxnSpPr>
            <a:cxnSpLocks/>
          </p:cNvCxnSpPr>
          <p:nvPr/>
        </p:nvCxnSpPr>
        <p:spPr>
          <a:xfrm>
            <a:off x="745646" y="4418200"/>
            <a:ext cx="48244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Přímá spojnice 40">
            <a:extLst>
              <a:ext uri="{FF2B5EF4-FFF2-40B4-BE49-F238E27FC236}">
                <a16:creationId xmlns:a16="http://schemas.microsoft.com/office/drawing/2014/main" id="{81941D47-EE93-E245-04E0-69964771A69B}"/>
              </a:ext>
            </a:extLst>
          </p:cNvPr>
          <p:cNvCxnSpPr>
            <a:cxnSpLocks/>
          </p:cNvCxnSpPr>
          <p:nvPr/>
        </p:nvCxnSpPr>
        <p:spPr>
          <a:xfrm>
            <a:off x="745646" y="2837050"/>
            <a:ext cx="48244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019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31FA9E2-DCB7-0DE2-0822-6CE159AC26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5" y="333375"/>
            <a:ext cx="10261153" cy="1016489"/>
          </a:xfrm>
        </p:spPr>
        <p:txBody>
          <a:bodyPr anchor="ctr"/>
          <a:lstStyle/>
          <a:p>
            <a:pPr>
              <a:buClr>
                <a:schemeClr val="accent5">
                  <a:lumMod val="75000"/>
                  <a:lumOff val="25000"/>
                </a:schemeClr>
              </a:buClr>
            </a:pPr>
            <a:r>
              <a:rPr lang="cs-CZ" dirty="0">
                <a:latin typeface="Roobert CEZ" pitchFamily="2" charset="-18"/>
                <a:cs typeface="Roobert CEZ" pitchFamily="2" charset="-18"/>
              </a:rPr>
              <a:t>Považujeme obce za klíčového partnera při budování obnovitelných zdrojů</a:t>
            </a:r>
            <a:endParaRPr lang="cs-CZ" dirty="0">
              <a:solidFill>
                <a:schemeClr val="tx1"/>
              </a:solidFill>
              <a:latin typeface="Roobert CEZ" pitchFamily="2" charset="-18"/>
              <a:cs typeface="Roobert CEZ" pitchFamily="2" charset="-18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05744F5-BDE7-015D-FD37-DE3DC07B861F}"/>
              </a:ext>
            </a:extLst>
          </p:cNvPr>
          <p:cNvSpPr txBox="1"/>
          <p:nvPr/>
        </p:nvSpPr>
        <p:spPr>
          <a:xfrm flipH="1">
            <a:off x="710490" y="1628775"/>
            <a:ext cx="5225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Jsme připraveni s Vámi dlouhodobě spolupracovat ve prospěch </a:t>
            </a:r>
            <a:b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vaší obce. 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674A405-8875-8790-FC12-A0CCCE19BBFF}"/>
              </a:ext>
            </a:extLst>
          </p:cNvPr>
          <p:cNvSpPr txBox="1"/>
          <p:nvPr/>
        </p:nvSpPr>
        <p:spPr>
          <a:xfrm>
            <a:off x="1441672" y="4007548"/>
            <a:ext cx="41495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Plánovací smlouva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na základě této smlouvy si ČEZ a obec poskytnou součinnost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při uskutečnění projektu OZE – ve smlouvě budou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24F00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sjednány jednorázové nebo pravidelné platby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do rozpočtu obce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4C1813EC-7088-5FB2-68DC-151F1E074E37}"/>
              </a:ext>
            </a:extLst>
          </p:cNvPr>
          <p:cNvSpPr txBox="1"/>
          <p:nvPr/>
        </p:nvSpPr>
        <p:spPr>
          <a:xfrm>
            <a:off x="1441672" y="5432877"/>
            <a:ext cx="41495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363738">
                    <a:lumMod val="50000"/>
                  </a:srgbClr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Co-development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společný development projektu mezi ČEZ a obcí. Instalovaný výkon elektrárny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24F00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se rozdělí mezi obě strany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v dohodnutém poměru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1C73BEB1-B3BB-7553-9108-792149090B05}"/>
              </a:ext>
            </a:extLst>
          </p:cNvPr>
          <p:cNvSpPr txBox="1"/>
          <p:nvPr/>
        </p:nvSpPr>
        <p:spPr>
          <a:xfrm>
            <a:off x="6943725" y="5415115"/>
            <a:ext cx="455913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Úprava a aktualizace územních plánů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aktivní spolupráce při aktualizaci územního plánu, např. se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24F00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zohledněním požadavků místní samosprávy</a:t>
            </a: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Roobert CEZ" pitchFamily="2" charset="-18"/>
              <a:ea typeface="Calibri" panose="020F0502020204030204" pitchFamily="34" charset="0"/>
              <a:cs typeface="Roobert CEZ" pitchFamily="2" charset="-18"/>
            </a:endParaRPr>
          </a:p>
        </p:txBody>
      </p:sp>
      <p:pic>
        <p:nvPicPr>
          <p:cNvPr id="11" name="Obrázek 10" descr="Obsah obrázku kruh, Grafika, grafický design, Barevnost&#10;&#10;Obsah vygenerovaný umělou inteligencí může být nesprávný.">
            <a:extLst>
              <a:ext uri="{FF2B5EF4-FFF2-40B4-BE49-F238E27FC236}">
                <a16:creationId xmlns:a16="http://schemas.microsoft.com/office/drawing/2014/main" id="{9745347F-772C-97F7-AA8C-C8CD6254C0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28" y="5548548"/>
            <a:ext cx="669806" cy="66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Obrázek 20" descr="Obsah obrázku Grafika, kruh, Barevnost, design&#10;&#10;Obsah vygenerovaný umělou inteligencí může být nesprávný.">
            <a:extLst>
              <a:ext uri="{FF2B5EF4-FFF2-40B4-BE49-F238E27FC236}">
                <a16:creationId xmlns:a16="http://schemas.microsoft.com/office/drawing/2014/main" id="{E9502137-18BF-743B-FC93-4D90C71A4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738" y="5548548"/>
            <a:ext cx="669806" cy="66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Obrázek 22" descr="Obsah obrázku Grafika, snímek obrazovky, kruh, symbol&#10;&#10;Obsah vygenerovaný umělou inteligencí může být nesprávný.">
            <a:extLst>
              <a:ext uri="{FF2B5EF4-FFF2-40B4-BE49-F238E27FC236}">
                <a16:creationId xmlns:a16="http://schemas.microsoft.com/office/drawing/2014/main" id="{94CCC501-84BB-C8E3-F8DF-7C375952B0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55" y="4269621"/>
            <a:ext cx="669806" cy="669806"/>
          </a:xfrm>
          <a:prstGeom prst="rect">
            <a:avLst/>
          </a:prstGeom>
          <a:ln>
            <a:noFill/>
          </a:ln>
        </p:spPr>
      </p:pic>
      <p:pic>
        <p:nvPicPr>
          <p:cNvPr id="32" name="Obrázek 31">
            <a:extLst>
              <a:ext uri="{FF2B5EF4-FFF2-40B4-BE49-F238E27FC236}">
                <a16:creationId xmlns:a16="http://schemas.microsoft.com/office/drawing/2014/main" id="{0AE5533F-14A3-0F28-F178-A451B77ADF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4738" y="4269621"/>
            <a:ext cx="669806" cy="669806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Obdélník: se zakulacenými rohy 33">
            <a:extLst>
              <a:ext uri="{FF2B5EF4-FFF2-40B4-BE49-F238E27FC236}">
                <a16:creationId xmlns:a16="http://schemas.microsoft.com/office/drawing/2014/main" id="{C46A2C14-BCE2-27E1-FF20-D8F7C72337C2}"/>
              </a:ext>
            </a:extLst>
          </p:cNvPr>
          <p:cNvSpPr/>
          <p:nvPr/>
        </p:nvSpPr>
        <p:spPr>
          <a:xfrm>
            <a:off x="7465764" y="3109709"/>
            <a:ext cx="669806" cy="6698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5" name="Obrázek 34">
            <a:extLst>
              <a:ext uri="{FF2B5EF4-FFF2-40B4-BE49-F238E27FC236}">
                <a16:creationId xmlns:a16="http://schemas.microsoft.com/office/drawing/2014/main" id="{7262D4D9-FDC9-FE59-D454-50D6246EDF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6671" y="2964789"/>
            <a:ext cx="669806" cy="66980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ovéPole 35">
            <a:extLst>
              <a:ext uri="{FF2B5EF4-FFF2-40B4-BE49-F238E27FC236}">
                <a16:creationId xmlns:a16="http://schemas.microsoft.com/office/drawing/2014/main" id="{8D1C498D-9D30-DADE-3EEF-B0AC6C79D407}"/>
              </a:ext>
            </a:extLst>
          </p:cNvPr>
          <p:cNvSpPr txBox="1"/>
          <p:nvPr/>
        </p:nvSpPr>
        <p:spPr>
          <a:xfrm>
            <a:off x="6943725" y="2717056"/>
            <a:ext cx="46243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Výstavba veřejné infrastruktury v obci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pomoc s výstavbou či rekonstrukcí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24F00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veřejného prostoru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nebo veřejně prospěšných staveb  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420E7051-B332-0080-D488-5041CA1508F6}"/>
              </a:ext>
            </a:extLst>
          </p:cNvPr>
          <p:cNvSpPr txBox="1"/>
          <p:nvPr/>
        </p:nvSpPr>
        <p:spPr>
          <a:xfrm>
            <a:off x="6943725" y="4005263"/>
            <a:ext cx="471487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Podpora společenských akcí a reklamní partnerství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ČEZ se stane partnerem obce při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24F00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pořádání kulturních </a:t>
            </a:r>
            <a:b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24F00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</a:b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24F00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či sportovních akcí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, které napomáhají rozvoji společenského života v obci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 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A8C26F93-FC8C-75F5-ABB3-AA0B566999C6}"/>
              </a:ext>
            </a:extLst>
          </p:cNvPr>
          <p:cNvSpPr txBox="1"/>
          <p:nvPr/>
        </p:nvSpPr>
        <p:spPr>
          <a:xfrm flipH="1">
            <a:off x="6199886" y="1634843"/>
            <a:ext cx="5368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Při společných jednáních najdeme vhodné řešení pro obě strany a domluvíme se na formě vzájemné spolupráce.</a:t>
            </a:r>
          </a:p>
        </p:txBody>
      </p:sp>
      <p:cxnSp>
        <p:nvCxnSpPr>
          <p:cNvPr id="41" name="Přímá spojnice 40">
            <a:extLst>
              <a:ext uri="{FF2B5EF4-FFF2-40B4-BE49-F238E27FC236}">
                <a16:creationId xmlns:a16="http://schemas.microsoft.com/office/drawing/2014/main" id="{558BC14F-7EA3-9514-50C1-712867617245}"/>
              </a:ext>
            </a:extLst>
          </p:cNvPr>
          <p:cNvCxnSpPr>
            <a:cxnSpLocks/>
          </p:cNvCxnSpPr>
          <p:nvPr/>
        </p:nvCxnSpPr>
        <p:spPr>
          <a:xfrm>
            <a:off x="827489" y="5289753"/>
            <a:ext cx="4174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nice 42">
            <a:extLst>
              <a:ext uri="{FF2B5EF4-FFF2-40B4-BE49-F238E27FC236}">
                <a16:creationId xmlns:a16="http://schemas.microsoft.com/office/drawing/2014/main" id="{0D3D6447-C119-BB35-8E93-D4B74A0579A3}"/>
              </a:ext>
            </a:extLst>
          </p:cNvPr>
          <p:cNvCxnSpPr>
            <a:cxnSpLocks/>
          </p:cNvCxnSpPr>
          <p:nvPr/>
        </p:nvCxnSpPr>
        <p:spPr>
          <a:xfrm>
            <a:off x="6774544" y="5289753"/>
            <a:ext cx="4174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římá spojnice 43">
            <a:extLst>
              <a:ext uri="{FF2B5EF4-FFF2-40B4-BE49-F238E27FC236}">
                <a16:creationId xmlns:a16="http://schemas.microsoft.com/office/drawing/2014/main" id="{5698142C-0908-DD0C-9AD0-B8B2BF1C2974}"/>
              </a:ext>
            </a:extLst>
          </p:cNvPr>
          <p:cNvCxnSpPr>
            <a:cxnSpLocks/>
          </p:cNvCxnSpPr>
          <p:nvPr/>
        </p:nvCxnSpPr>
        <p:spPr>
          <a:xfrm>
            <a:off x="6796477" y="3905722"/>
            <a:ext cx="4174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bdélník: se zakulacenými rohy 44">
            <a:extLst>
              <a:ext uri="{FF2B5EF4-FFF2-40B4-BE49-F238E27FC236}">
                <a16:creationId xmlns:a16="http://schemas.microsoft.com/office/drawing/2014/main" id="{EE876DF5-29E9-7E6A-708A-83F23F13C674}"/>
              </a:ext>
            </a:extLst>
          </p:cNvPr>
          <p:cNvSpPr/>
          <p:nvPr/>
        </p:nvSpPr>
        <p:spPr>
          <a:xfrm>
            <a:off x="606318" y="1628775"/>
            <a:ext cx="104173" cy="9233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Obdélník: se zakulacenými rohy 45">
            <a:extLst>
              <a:ext uri="{FF2B5EF4-FFF2-40B4-BE49-F238E27FC236}">
                <a16:creationId xmlns:a16="http://schemas.microsoft.com/office/drawing/2014/main" id="{C30867EC-FD0F-5A0E-821E-C0555D5C7626}"/>
              </a:ext>
            </a:extLst>
          </p:cNvPr>
          <p:cNvSpPr/>
          <p:nvPr/>
        </p:nvSpPr>
        <p:spPr>
          <a:xfrm>
            <a:off x="6096000" y="1628775"/>
            <a:ext cx="104173" cy="9233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637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31F7228-ECB0-EE26-2FB7-ED6CB6EF6782}"/>
              </a:ext>
            </a:extLst>
          </p:cNvPr>
          <p:cNvSpPr txBox="1"/>
          <p:nvPr/>
        </p:nvSpPr>
        <p:spPr>
          <a:xfrm>
            <a:off x="1441672" y="2715743"/>
            <a:ext cx="41495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Nájemní smlouva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pronájem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pozemků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 ve vlastnictví obce pro potřebu výstavby OZE – ve smlouvě budou 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24F00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sjednány pravidelné platby za pronájem pozemku </a:t>
            </a:r>
            <a:r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363738"/>
                </a:solidFill>
                <a:effectLst/>
                <a:uLnTx/>
                <a:uFillTx/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do rozpočtu obce</a:t>
            </a:r>
          </a:p>
        </p:txBody>
      </p:sp>
      <p:pic>
        <p:nvPicPr>
          <p:cNvPr id="4" name="Obrázek 3" descr="Obsah obrázku snímek obrazovky, Grafika, Barevnost, design&#10;&#10;Obsah vygenerovaný umělou inteligencí může být nesprávný.">
            <a:extLst>
              <a:ext uri="{FF2B5EF4-FFF2-40B4-BE49-F238E27FC236}">
                <a16:creationId xmlns:a16="http://schemas.microsoft.com/office/drawing/2014/main" id="{A6F8F117-1E31-F16C-4845-6A070AB57C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10" y="2964995"/>
            <a:ext cx="669600" cy="669600"/>
          </a:xfrm>
          <a:prstGeom prst="rect">
            <a:avLst/>
          </a:prstGeom>
        </p:spPr>
      </p:pic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AE572E0C-9F54-F84E-2CF5-762A697F1E83}"/>
              </a:ext>
            </a:extLst>
          </p:cNvPr>
          <p:cNvCxnSpPr>
            <a:cxnSpLocks/>
          </p:cNvCxnSpPr>
          <p:nvPr/>
        </p:nvCxnSpPr>
        <p:spPr>
          <a:xfrm>
            <a:off x="827489" y="3904649"/>
            <a:ext cx="4174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617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066E8EBC-BA7F-9F71-D6FD-C3FCC0F330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711450" cy="6858000"/>
          </a:xfrm>
          <a:prstGeom prst="rect">
            <a:avLst/>
          </a:prstGeom>
        </p:spPr>
      </p:pic>
      <p:sp>
        <p:nvSpPr>
          <p:cNvPr id="7" name="Zástupný text 2">
            <a:extLst>
              <a:ext uri="{FF2B5EF4-FFF2-40B4-BE49-F238E27FC236}">
                <a16:creationId xmlns:a16="http://schemas.microsoft.com/office/drawing/2014/main" id="{43FF5E77-B011-81C1-0821-A574C75AF9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31704" y="404664"/>
            <a:ext cx="4752528" cy="936774"/>
          </a:xfrm>
        </p:spPr>
        <p:txBody>
          <a:bodyPr/>
          <a:lstStyle/>
          <a:p>
            <a:r>
              <a:rPr lang="cs-CZ" dirty="0"/>
              <a:t>Co je to plánovací smlouva?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70A92C4-A492-3980-40BA-F2F0CF51C6BB}"/>
              </a:ext>
            </a:extLst>
          </p:cNvPr>
          <p:cNvSpPr txBox="1"/>
          <p:nvPr/>
        </p:nvSpPr>
        <p:spPr>
          <a:xfrm>
            <a:off x="3681529" y="1356201"/>
            <a:ext cx="78701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Plánovací smlouva je 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dohoda mezi obcí a investorem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(např. právě stavitelem FVE nebo VTE elektrárny), která stanoví 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jasné podmínky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, za kterých může projekt vzniknout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4B076D0A-ADC1-35E8-1F7A-C4AAC305C362}"/>
              </a:ext>
            </a:extLst>
          </p:cNvPr>
          <p:cNvSpPr/>
          <p:nvPr/>
        </p:nvSpPr>
        <p:spPr>
          <a:xfrm>
            <a:off x="4120185" y="3098876"/>
            <a:ext cx="6992859" cy="720000"/>
          </a:xfrm>
          <a:prstGeom prst="roundRect">
            <a:avLst>
              <a:gd name="adj" fmla="val 6122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B735D8BC-A701-B1F3-6BF1-09336FFDD9E0}"/>
              </a:ext>
            </a:extLst>
          </p:cNvPr>
          <p:cNvSpPr txBox="1"/>
          <p:nvPr/>
        </p:nvSpPr>
        <p:spPr>
          <a:xfrm>
            <a:off x="4274313" y="3278135"/>
            <a:ext cx="3621887" cy="360789"/>
          </a:xfrm>
          <a:prstGeom prst="roundRect">
            <a:avLst>
              <a:gd name="adj" fmla="val 4337"/>
            </a:avLst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Přímý </a:t>
            </a:r>
            <a:r>
              <a:rPr lang="cs-CZ" sz="17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přínos pro obecní rozpočet</a:t>
            </a:r>
            <a:endParaRPr lang="cs-CZ" sz="17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333B02EE-1241-9989-8693-25D532D672D8}"/>
              </a:ext>
            </a:extLst>
          </p:cNvPr>
          <p:cNvGrpSpPr/>
          <p:nvPr/>
        </p:nvGrpSpPr>
        <p:grpSpPr>
          <a:xfrm>
            <a:off x="3508617" y="3098876"/>
            <a:ext cx="720000" cy="720000"/>
            <a:chOff x="3514731" y="2140462"/>
            <a:chExt cx="864000" cy="864000"/>
          </a:xfrm>
        </p:grpSpPr>
        <p:sp>
          <p:nvSpPr>
            <p:cNvPr id="16" name="Obdélník: se zakulacenými rohy 15">
              <a:extLst>
                <a:ext uri="{FF2B5EF4-FFF2-40B4-BE49-F238E27FC236}">
                  <a16:creationId xmlns:a16="http://schemas.microsoft.com/office/drawing/2014/main" id="{A0659EC3-3138-C705-C640-8585794D0EBC}"/>
                </a:ext>
              </a:extLst>
            </p:cNvPr>
            <p:cNvSpPr/>
            <p:nvPr/>
          </p:nvSpPr>
          <p:spPr>
            <a:xfrm>
              <a:off x="3514731" y="2140462"/>
              <a:ext cx="864000" cy="864000"/>
            </a:xfrm>
            <a:prstGeom prst="roundRect">
              <a:avLst>
                <a:gd name="adj" fmla="val 11267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Arial" panose="020B0604020202020204" pitchFamily="34" charset="0"/>
              </a:endParaRPr>
            </a:p>
          </p:txBody>
        </p:sp>
        <p:sp>
          <p:nvSpPr>
            <p:cNvPr id="17" name="Obdélník: se zakulacenými rohy 16">
              <a:extLst>
                <a:ext uri="{FF2B5EF4-FFF2-40B4-BE49-F238E27FC236}">
                  <a16:creationId xmlns:a16="http://schemas.microsoft.com/office/drawing/2014/main" id="{B6F54EFE-F294-4896-3734-F7D760CA7264}"/>
                </a:ext>
              </a:extLst>
            </p:cNvPr>
            <p:cNvSpPr/>
            <p:nvPr/>
          </p:nvSpPr>
          <p:spPr>
            <a:xfrm>
              <a:off x="3604731" y="2230462"/>
              <a:ext cx="684000" cy="684000"/>
            </a:xfrm>
            <a:prstGeom prst="roundRect">
              <a:avLst>
                <a:gd name="adj" fmla="val 759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Arial" panose="020B0604020202020204" pitchFamily="34" charset="0"/>
              </a:endParaRPr>
            </a:p>
          </p:txBody>
        </p:sp>
      </p:grp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B09201D3-2DBC-ACB3-ABD0-10F515070416}"/>
              </a:ext>
            </a:extLst>
          </p:cNvPr>
          <p:cNvSpPr txBox="1"/>
          <p:nvPr/>
        </p:nvSpPr>
        <p:spPr>
          <a:xfrm>
            <a:off x="3431704" y="2564904"/>
            <a:ext cx="8110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Výhody plánovací smlouvy</a:t>
            </a:r>
          </a:p>
        </p:txBody>
      </p:sp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EDC2779C-958D-539C-9A2A-D22118DBEFD6}"/>
              </a:ext>
            </a:extLst>
          </p:cNvPr>
          <p:cNvSpPr/>
          <p:nvPr/>
        </p:nvSpPr>
        <p:spPr>
          <a:xfrm>
            <a:off x="3506789" y="1341438"/>
            <a:ext cx="90000" cy="100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  <p:pic>
        <p:nvPicPr>
          <p:cNvPr id="23" name="Grafický objekt 22">
            <a:extLst>
              <a:ext uri="{FF2B5EF4-FFF2-40B4-BE49-F238E27FC236}">
                <a16:creationId xmlns:a16="http://schemas.microsoft.com/office/drawing/2014/main" id="{AC8A1610-03E3-1F03-8D7D-F88BC93F8C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1213" y="3242876"/>
            <a:ext cx="432000" cy="432000"/>
          </a:xfrm>
          <a:prstGeom prst="rect">
            <a:avLst/>
          </a:prstGeom>
        </p:spPr>
      </p:pic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F1051E0A-F1CA-6C05-6E4F-B455C33F2BE9}"/>
              </a:ext>
            </a:extLst>
          </p:cNvPr>
          <p:cNvSpPr/>
          <p:nvPr/>
        </p:nvSpPr>
        <p:spPr>
          <a:xfrm>
            <a:off x="4120185" y="3923135"/>
            <a:ext cx="6992859" cy="720000"/>
          </a:xfrm>
          <a:prstGeom prst="roundRect">
            <a:avLst>
              <a:gd name="adj" fmla="val 6122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FBAF3321-7B08-0E70-83A9-F0609C9251DD}"/>
              </a:ext>
            </a:extLst>
          </p:cNvPr>
          <p:cNvSpPr txBox="1"/>
          <p:nvPr/>
        </p:nvSpPr>
        <p:spPr>
          <a:xfrm>
            <a:off x="4274313" y="4102394"/>
            <a:ext cx="4341967" cy="360789"/>
          </a:xfrm>
          <a:prstGeom prst="roundRect">
            <a:avLst>
              <a:gd name="adj" fmla="val 4337"/>
            </a:avLst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Možnost </a:t>
            </a:r>
            <a:r>
              <a:rPr lang="cs-CZ" sz="17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ovlivnit podobu projektu</a:t>
            </a:r>
            <a:endParaRPr lang="cs-CZ" sz="17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26" name="Skupina 25">
            <a:extLst>
              <a:ext uri="{FF2B5EF4-FFF2-40B4-BE49-F238E27FC236}">
                <a16:creationId xmlns:a16="http://schemas.microsoft.com/office/drawing/2014/main" id="{FC6E700C-11D8-0ADF-D3BB-1C07ABA707AA}"/>
              </a:ext>
            </a:extLst>
          </p:cNvPr>
          <p:cNvGrpSpPr/>
          <p:nvPr/>
        </p:nvGrpSpPr>
        <p:grpSpPr>
          <a:xfrm>
            <a:off x="3508617" y="3923135"/>
            <a:ext cx="720000" cy="720000"/>
            <a:chOff x="3514731" y="2140462"/>
            <a:chExt cx="864000" cy="864000"/>
          </a:xfrm>
        </p:grpSpPr>
        <p:sp>
          <p:nvSpPr>
            <p:cNvPr id="27" name="Obdélník: se zakulacenými rohy 26">
              <a:extLst>
                <a:ext uri="{FF2B5EF4-FFF2-40B4-BE49-F238E27FC236}">
                  <a16:creationId xmlns:a16="http://schemas.microsoft.com/office/drawing/2014/main" id="{E758F81B-DC33-D111-38E3-DA063B09E7CE}"/>
                </a:ext>
              </a:extLst>
            </p:cNvPr>
            <p:cNvSpPr/>
            <p:nvPr/>
          </p:nvSpPr>
          <p:spPr>
            <a:xfrm>
              <a:off x="3514731" y="2140462"/>
              <a:ext cx="864000" cy="864000"/>
            </a:xfrm>
            <a:prstGeom prst="roundRect">
              <a:avLst>
                <a:gd name="adj" fmla="val 11267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Arial" panose="020B0604020202020204" pitchFamily="34" charset="0"/>
              </a:endParaRPr>
            </a:p>
          </p:txBody>
        </p:sp>
        <p:sp>
          <p:nvSpPr>
            <p:cNvPr id="28" name="Obdélník: se zakulacenými rohy 27">
              <a:extLst>
                <a:ext uri="{FF2B5EF4-FFF2-40B4-BE49-F238E27FC236}">
                  <a16:creationId xmlns:a16="http://schemas.microsoft.com/office/drawing/2014/main" id="{B9BBA492-EF4E-40D6-B62A-A2BFF7076BF5}"/>
                </a:ext>
              </a:extLst>
            </p:cNvPr>
            <p:cNvSpPr/>
            <p:nvPr/>
          </p:nvSpPr>
          <p:spPr>
            <a:xfrm>
              <a:off x="3604731" y="2230462"/>
              <a:ext cx="684000" cy="684000"/>
            </a:xfrm>
            <a:prstGeom prst="roundRect">
              <a:avLst>
                <a:gd name="adj" fmla="val 759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Arial" panose="020B0604020202020204" pitchFamily="34" charset="0"/>
              </a:endParaRPr>
            </a:p>
          </p:txBody>
        </p:sp>
      </p:grpSp>
      <p:sp>
        <p:nvSpPr>
          <p:cNvPr id="30" name="Obdélník: se zakulacenými rohy 29">
            <a:extLst>
              <a:ext uri="{FF2B5EF4-FFF2-40B4-BE49-F238E27FC236}">
                <a16:creationId xmlns:a16="http://schemas.microsoft.com/office/drawing/2014/main" id="{5974B780-E620-2DCA-0E7A-383AC66F8F7E}"/>
              </a:ext>
            </a:extLst>
          </p:cNvPr>
          <p:cNvSpPr/>
          <p:nvPr/>
        </p:nvSpPr>
        <p:spPr>
          <a:xfrm>
            <a:off x="4123421" y="4743694"/>
            <a:ext cx="6992859" cy="720000"/>
          </a:xfrm>
          <a:prstGeom prst="roundRect">
            <a:avLst>
              <a:gd name="adj" fmla="val 6122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E6305BB6-7C56-0D9B-A086-BC40B671BAF1}"/>
              </a:ext>
            </a:extLst>
          </p:cNvPr>
          <p:cNvSpPr txBox="1"/>
          <p:nvPr/>
        </p:nvSpPr>
        <p:spPr>
          <a:xfrm>
            <a:off x="4277549" y="4922953"/>
            <a:ext cx="3906683" cy="360789"/>
          </a:xfrm>
          <a:prstGeom prst="roundRect">
            <a:avLst>
              <a:gd name="adj" fmla="val 4337"/>
            </a:avLst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Posílení </a:t>
            </a:r>
            <a:r>
              <a:rPr lang="cs-CZ" sz="17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transparentnosti</a:t>
            </a:r>
            <a:endParaRPr lang="cs-CZ" sz="17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9DBC8273-19B7-EB21-EB87-EB55A8DA1A90}"/>
              </a:ext>
            </a:extLst>
          </p:cNvPr>
          <p:cNvGrpSpPr/>
          <p:nvPr/>
        </p:nvGrpSpPr>
        <p:grpSpPr>
          <a:xfrm>
            <a:off x="3511853" y="4743694"/>
            <a:ext cx="720000" cy="720000"/>
            <a:chOff x="3514731" y="2140462"/>
            <a:chExt cx="864000" cy="864000"/>
          </a:xfrm>
        </p:grpSpPr>
        <p:sp>
          <p:nvSpPr>
            <p:cNvPr id="33" name="Obdélník: se zakulacenými rohy 32">
              <a:extLst>
                <a:ext uri="{FF2B5EF4-FFF2-40B4-BE49-F238E27FC236}">
                  <a16:creationId xmlns:a16="http://schemas.microsoft.com/office/drawing/2014/main" id="{1692C79B-1F35-9CA3-654D-88CB27A3C4E7}"/>
                </a:ext>
              </a:extLst>
            </p:cNvPr>
            <p:cNvSpPr/>
            <p:nvPr/>
          </p:nvSpPr>
          <p:spPr>
            <a:xfrm>
              <a:off x="3514731" y="2140462"/>
              <a:ext cx="864000" cy="864000"/>
            </a:xfrm>
            <a:prstGeom prst="roundRect">
              <a:avLst>
                <a:gd name="adj" fmla="val 11267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Arial" panose="020B0604020202020204" pitchFamily="34" charset="0"/>
              </a:endParaRPr>
            </a:p>
          </p:txBody>
        </p:sp>
        <p:sp>
          <p:nvSpPr>
            <p:cNvPr id="34" name="Obdélník: se zakulacenými rohy 33">
              <a:extLst>
                <a:ext uri="{FF2B5EF4-FFF2-40B4-BE49-F238E27FC236}">
                  <a16:creationId xmlns:a16="http://schemas.microsoft.com/office/drawing/2014/main" id="{99E40653-60FB-1E00-D536-813D574D70B9}"/>
                </a:ext>
              </a:extLst>
            </p:cNvPr>
            <p:cNvSpPr/>
            <p:nvPr/>
          </p:nvSpPr>
          <p:spPr>
            <a:xfrm>
              <a:off x="3604731" y="2230462"/>
              <a:ext cx="684000" cy="684000"/>
            </a:xfrm>
            <a:prstGeom prst="roundRect">
              <a:avLst>
                <a:gd name="adj" fmla="val 759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Arial" panose="020B0604020202020204" pitchFamily="34" charset="0"/>
              </a:endParaRPr>
            </a:p>
          </p:txBody>
        </p:sp>
      </p:grpSp>
      <p:sp>
        <p:nvSpPr>
          <p:cNvPr id="36" name="Obdélník: se zakulacenými rohy 35">
            <a:extLst>
              <a:ext uri="{FF2B5EF4-FFF2-40B4-BE49-F238E27FC236}">
                <a16:creationId xmlns:a16="http://schemas.microsoft.com/office/drawing/2014/main" id="{9FC23C06-A47E-8227-D669-FFAB73978898}"/>
              </a:ext>
            </a:extLst>
          </p:cNvPr>
          <p:cNvSpPr/>
          <p:nvPr/>
        </p:nvSpPr>
        <p:spPr>
          <a:xfrm>
            <a:off x="4150809" y="5569936"/>
            <a:ext cx="6992859" cy="720000"/>
          </a:xfrm>
          <a:prstGeom prst="roundRect">
            <a:avLst>
              <a:gd name="adj" fmla="val 6122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DCCFC7D2-6990-079B-DD0D-53FAFADED70D}"/>
              </a:ext>
            </a:extLst>
          </p:cNvPr>
          <p:cNvSpPr txBox="1"/>
          <p:nvPr/>
        </p:nvSpPr>
        <p:spPr>
          <a:xfrm>
            <a:off x="4274313" y="5742723"/>
            <a:ext cx="4053935" cy="360789"/>
          </a:xfrm>
          <a:prstGeom prst="roundRect">
            <a:avLst>
              <a:gd name="adj" fmla="val 4337"/>
            </a:avLst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Zvýšení </a:t>
            </a:r>
            <a:r>
              <a:rPr lang="cs-CZ" sz="17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právní jistoty</a:t>
            </a:r>
            <a:endParaRPr lang="cs-CZ" sz="17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38" name="Skupina 37">
            <a:extLst>
              <a:ext uri="{FF2B5EF4-FFF2-40B4-BE49-F238E27FC236}">
                <a16:creationId xmlns:a16="http://schemas.microsoft.com/office/drawing/2014/main" id="{58A467EC-979B-5FE9-8962-4268B6716860}"/>
              </a:ext>
            </a:extLst>
          </p:cNvPr>
          <p:cNvGrpSpPr/>
          <p:nvPr/>
        </p:nvGrpSpPr>
        <p:grpSpPr>
          <a:xfrm>
            <a:off x="3512188" y="5569936"/>
            <a:ext cx="720000" cy="720000"/>
            <a:chOff x="3514731" y="2140462"/>
            <a:chExt cx="864000" cy="864000"/>
          </a:xfrm>
        </p:grpSpPr>
        <p:sp>
          <p:nvSpPr>
            <p:cNvPr id="39" name="Obdélník: se zakulacenými rohy 38">
              <a:extLst>
                <a:ext uri="{FF2B5EF4-FFF2-40B4-BE49-F238E27FC236}">
                  <a16:creationId xmlns:a16="http://schemas.microsoft.com/office/drawing/2014/main" id="{2A955DD7-DC97-CB0F-1F88-6B38F42B7534}"/>
                </a:ext>
              </a:extLst>
            </p:cNvPr>
            <p:cNvSpPr/>
            <p:nvPr/>
          </p:nvSpPr>
          <p:spPr>
            <a:xfrm>
              <a:off x="3514731" y="2140462"/>
              <a:ext cx="864000" cy="864000"/>
            </a:xfrm>
            <a:prstGeom prst="roundRect">
              <a:avLst>
                <a:gd name="adj" fmla="val 11267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Arial" panose="020B0604020202020204" pitchFamily="34" charset="0"/>
              </a:endParaRPr>
            </a:p>
          </p:txBody>
        </p:sp>
        <p:sp>
          <p:nvSpPr>
            <p:cNvPr id="40" name="Obdélník: se zakulacenými rohy 39">
              <a:extLst>
                <a:ext uri="{FF2B5EF4-FFF2-40B4-BE49-F238E27FC236}">
                  <a16:creationId xmlns:a16="http://schemas.microsoft.com/office/drawing/2014/main" id="{6C9CC4F4-972C-A753-E801-D960C8707290}"/>
                </a:ext>
              </a:extLst>
            </p:cNvPr>
            <p:cNvSpPr/>
            <p:nvPr/>
          </p:nvSpPr>
          <p:spPr>
            <a:xfrm>
              <a:off x="3600446" y="2230462"/>
              <a:ext cx="684000" cy="684000"/>
            </a:xfrm>
            <a:prstGeom prst="roundRect">
              <a:avLst>
                <a:gd name="adj" fmla="val 759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>
                <a:latin typeface="Arial" panose="020B0604020202020204" pitchFamily="34" charset="0"/>
              </a:endParaRPr>
            </a:p>
          </p:txBody>
        </p:sp>
      </p:grpSp>
      <p:pic>
        <p:nvPicPr>
          <p:cNvPr id="43" name="Grafický objekt 42">
            <a:extLst>
              <a:ext uri="{FF2B5EF4-FFF2-40B4-BE49-F238E27FC236}">
                <a16:creationId xmlns:a16="http://schemas.microsoft.com/office/drawing/2014/main" id="{80AFD7A5-1E51-C8CD-4FA5-B40BA6F4DD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39137" y="4887299"/>
            <a:ext cx="432000" cy="432000"/>
          </a:xfrm>
          <a:prstGeom prst="rect">
            <a:avLst/>
          </a:prstGeom>
        </p:spPr>
      </p:pic>
      <p:pic>
        <p:nvPicPr>
          <p:cNvPr id="45" name="Grafický objekt 44">
            <a:extLst>
              <a:ext uri="{FF2B5EF4-FFF2-40B4-BE49-F238E27FC236}">
                <a16:creationId xmlns:a16="http://schemas.microsoft.com/office/drawing/2014/main" id="{D9A9E92A-6ABF-0ED4-2342-705AE310E8A1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51213" y="5718943"/>
            <a:ext cx="432000" cy="432000"/>
          </a:xfrm>
          <a:prstGeom prst="rect">
            <a:avLst/>
          </a:prstGeom>
        </p:spPr>
      </p:pic>
      <p:pic>
        <p:nvPicPr>
          <p:cNvPr id="47" name="Grafický objekt 46">
            <a:extLst>
              <a:ext uri="{FF2B5EF4-FFF2-40B4-BE49-F238E27FC236}">
                <a16:creationId xmlns:a16="http://schemas.microsoft.com/office/drawing/2014/main" id="{E3C348C0-D4CA-B9BD-24D9-D61955BB3A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40408" y="4066788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147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1DE88669-4AAD-4390-8646-E183A6EF9876}"/>
              </a:ext>
            </a:extLst>
          </p:cNvPr>
          <p:cNvSpPr txBox="1"/>
          <p:nvPr/>
        </p:nvSpPr>
        <p:spPr>
          <a:xfrm>
            <a:off x="3265753" y="4400832"/>
            <a:ext cx="244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Jednorázová podpora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DBCA233A-3ADE-4BD9-A881-58257B262DB6}"/>
              </a:ext>
            </a:extLst>
          </p:cNvPr>
          <p:cNvSpPr txBox="1"/>
          <p:nvPr/>
        </p:nvSpPr>
        <p:spPr>
          <a:xfrm>
            <a:off x="6095536" y="4425445"/>
            <a:ext cx="2711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Pravidelná podpora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C45B59C-F3A3-416B-8BE9-A3AA8565337E}"/>
              </a:ext>
            </a:extLst>
          </p:cNvPr>
          <p:cNvSpPr txBox="1"/>
          <p:nvPr/>
        </p:nvSpPr>
        <p:spPr>
          <a:xfrm>
            <a:off x="9110594" y="4406336"/>
            <a:ext cx="2847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Kombinace podpor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FDD2CB9-6C09-404F-9C4E-80CF6C31E0AD}"/>
              </a:ext>
            </a:extLst>
          </p:cNvPr>
          <p:cNvSpPr txBox="1"/>
          <p:nvPr/>
        </p:nvSpPr>
        <p:spPr>
          <a:xfrm>
            <a:off x="3417665" y="5231829"/>
            <a:ext cx="2160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Zejména u malých projektů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5–10 MW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F0734BBA-79DD-4A7D-8411-056463EA10A8}"/>
              </a:ext>
            </a:extLst>
          </p:cNvPr>
          <p:cNvSpPr txBox="1"/>
          <p:nvPr/>
        </p:nvSpPr>
        <p:spPr>
          <a:xfrm>
            <a:off x="6419925" y="5256912"/>
            <a:ext cx="2160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U projektů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nad </a:t>
            </a:r>
            <a:b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10 MW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36DC33D9-4239-4F49-A606-2A630B6C56AB}"/>
              </a:ext>
            </a:extLst>
          </p:cNvPr>
          <p:cNvSpPr txBox="1"/>
          <p:nvPr/>
        </p:nvSpPr>
        <p:spPr>
          <a:xfrm>
            <a:off x="9086210" y="5231829"/>
            <a:ext cx="289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U projektů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nad 20 MW </a:t>
            </a:r>
            <a:b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 na žádost obce</a:t>
            </a:r>
          </a:p>
        </p:txBody>
      </p:sp>
      <p:sp>
        <p:nvSpPr>
          <p:cNvPr id="22" name="Zástupný text 2">
            <a:extLst>
              <a:ext uri="{FF2B5EF4-FFF2-40B4-BE49-F238E27FC236}">
                <a16:creationId xmlns:a16="http://schemas.microsoft.com/office/drawing/2014/main" id="{131B125A-C66E-40CE-99C7-9D14E0E53A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05643" y="425369"/>
            <a:ext cx="7442885" cy="954106"/>
          </a:xfrm>
        </p:spPr>
        <p:txBody>
          <a:bodyPr/>
          <a:lstStyle/>
          <a:p>
            <a:r>
              <a:rPr lang="cs-CZ" dirty="0"/>
              <a:t>Finanční podporu lze díky plánovací smlouvě čerpat několika způsoby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5B926E2-23D7-48C7-D985-3E53E464DBEF}"/>
              </a:ext>
            </a:extLst>
          </p:cNvPr>
          <p:cNvSpPr txBox="1"/>
          <p:nvPr/>
        </p:nvSpPr>
        <p:spPr>
          <a:xfrm>
            <a:off x="5375496" y="3454728"/>
            <a:ext cx="1136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nebo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E9C4CD3-3EE2-91F9-BB90-5C180229AC95}"/>
              </a:ext>
            </a:extLst>
          </p:cNvPr>
          <p:cNvSpPr txBox="1"/>
          <p:nvPr/>
        </p:nvSpPr>
        <p:spPr>
          <a:xfrm>
            <a:off x="8449077" y="3454728"/>
            <a:ext cx="1136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nebo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85067C4-E096-2D25-53B0-6F6629EF69E9}"/>
              </a:ext>
            </a:extLst>
          </p:cNvPr>
          <p:cNvSpPr txBox="1"/>
          <p:nvPr/>
        </p:nvSpPr>
        <p:spPr>
          <a:xfrm>
            <a:off x="3719513" y="1604810"/>
            <a:ext cx="80651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Díky plánovací smlouvě Vám z pozice investora můžeme poskytnout 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finanční příspěvek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, který můžete využít na 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infrastrukturu a veřejné projekty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v obci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BA2C2C52-12E7-D0E3-E0DA-8D80AC7C87D9}"/>
              </a:ext>
            </a:extLst>
          </p:cNvPr>
          <p:cNvSpPr/>
          <p:nvPr/>
        </p:nvSpPr>
        <p:spPr>
          <a:xfrm>
            <a:off x="3503613" y="1648285"/>
            <a:ext cx="90000" cy="97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252C149E-DA75-E929-D40B-3AB9345515ED}"/>
              </a:ext>
            </a:extLst>
          </p:cNvPr>
          <p:cNvGrpSpPr/>
          <p:nvPr/>
        </p:nvGrpSpPr>
        <p:grpSpPr>
          <a:xfrm>
            <a:off x="3925661" y="3193523"/>
            <a:ext cx="1080000" cy="1080000"/>
            <a:chOff x="3925661" y="3193523"/>
            <a:chExt cx="1080000" cy="1080000"/>
          </a:xfrm>
        </p:grpSpPr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352AC6BC-7772-7B79-F316-6F05A14C3E41}"/>
                </a:ext>
              </a:extLst>
            </p:cNvPr>
            <p:cNvGrpSpPr/>
            <p:nvPr/>
          </p:nvGrpSpPr>
          <p:grpSpPr>
            <a:xfrm>
              <a:off x="3925661" y="3193523"/>
              <a:ext cx="1080000" cy="1080000"/>
              <a:chOff x="3514731" y="2140462"/>
              <a:chExt cx="864000" cy="864000"/>
            </a:xfrm>
          </p:grpSpPr>
          <p:sp>
            <p:nvSpPr>
              <p:cNvPr id="11" name="Obdélník: se zakulacenými rohy 10">
                <a:extLst>
                  <a:ext uri="{FF2B5EF4-FFF2-40B4-BE49-F238E27FC236}">
                    <a16:creationId xmlns:a16="http://schemas.microsoft.com/office/drawing/2014/main" id="{7DE29273-A731-51AD-1323-AF0157405267}"/>
                  </a:ext>
                </a:extLst>
              </p:cNvPr>
              <p:cNvSpPr/>
              <p:nvPr/>
            </p:nvSpPr>
            <p:spPr>
              <a:xfrm>
                <a:off x="3514731" y="2140462"/>
                <a:ext cx="864000" cy="864000"/>
              </a:xfrm>
              <a:prstGeom prst="roundRect">
                <a:avLst>
                  <a:gd name="adj" fmla="val 11267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" name="Obdélník: se zakulacenými rohy 12">
                <a:extLst>
                  <a:ext uri="{FF2B5EF4-FFF2-40B4-BE49-F238E27FC236}">
                    <a16:creationId xmlns:a16="http://schemas.microsoft.com/office/drawing/2014/main" id="{C0BCC3EB-3A5D-0B13-0A73-BA288D79DB8C}"/>
                  </a:ext>
                </a:extLst>
              </p:cNvPr>
              <p:cNvSpPr/>
              <p:nvPr/>
            </p:nvSpPr>
            <p:spPr>
              <a:xfrm>
                <a:off x="3604731" y="2230462"/>
                <a:ext cx="684000" cy="684000"/>
              </a:xfrm>
              <a:prstGeom prst="roundRect">
                <a:avLst>
                  <a:gd name="adj" fmla="val 759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36" name="Grafický objekt 35">
              <a:extLst>
                <a:ext uri="{FF2B5EF4-FFF2-40B4-BE49-F238E27FC236}">
                  <a16:creationId xmlns:a16="http://schemas.microsoft.com/office/drawing/2014/main" id="{928F8DCC-73AC-3F89-0AD4-B2C73D8A3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76466" y="3444328"/>
              <a:ext cx="578389" cy="578389"/>
            </a:xfrm>
            <a:prstGeom prst="rect">
              <a:avLst/>
            </a:prstGeom>
          </p:spPr>
        </p:pic>
      </p:grpSp>
      <p:grpSp>
        <p:nvGrpSpPr>
          <p:cNvPr id="44" name="Skupina 43">
            <a:extLst>
              <a:ext uri="{FF2B5EF4-FFF2-40B4-BE49-F238E27FC236}">
                <a16:creationId xmlns:a16="http://schemas.microsoft.com/office/drawing/2014/main" id="{31246EB1-E663-A022-3AD2-CC04F8246FF8}"/>
              </a:ext>
            </a:extLst>
          </p:cNvPr>
          <p:cNvGrpSpPr/>
          <p:nvPr/>
        </p:nvGrpSpPr>
        <p:grpSpPr>
          <a:xfrm>
            <a:off x="6960096" y="3176338"/>
            <a:ext cx="1080000" cy="1080000"/>
            <a:chOff x="6668022" y="2780928"/>
            <a:chExt cx="1478866" cy="1478866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49940939-E8AF-E09E-3946-646C05895A29}"/>
                </a:ext>
              </a:extLst>
            </p:cNvPr>
            <p:cNvGrpSpPr/>
            <p:nvPr/>
          </p:nvGrpSpPr>
          <p:grpSpPr>
            <a:xfrm>
              <a:off x="6668022" y="2780928"/>
              <a:ext cx="1478866" cy="1478866"/>
              <a:chOff x="3514731" y="2140462"/>
              <a:chExt cx="864000" cy="864000"/>
            </a:xfrm>
          </p:grpSpPr>
          <p:sp>
            <p:nvSpPr>
              <p:cNvPr id="21" name="Obdélník: se zakulacenými rohy 20">
                <a:extLst>
                  <a:ext uri="{FF2B5EF4-FFF2-40B4-BE49-F238E27FC236}">
                    <a16:creationId xmlns:a16="http://schemas.microsoft.com/office/drawing/2014/main" id="{480CA5D8-CEAF-A06D-809F-632BF04C9308}"/>
                  </a:ext>
                </a:extLst>
              </p:cNvPr>
              <p:cNvSpPr/>
              <p:nvPr/>
            </p:nvSpPr>
            <p:spPr>
              <a:xfrm>
                <a:off x="3514731" y="2140462"/>
                <a:ext cx="864000" cy="864000"/>
              </a:xfrm>
              <a:prstGeom prst="roundRect">
                <a:avLst>
                  <a:gd name="adj" fmla="val 11267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4" name="Obdélník: se zakulacenými rohy 23">
                <a:extLst>
                  <a:ext uri="{FF2B5EF4-FFF2-40B4-BE49-F238E27FC236}">
                    <a16:creationId xmlns:a16="http://schemas.microsoft.com/office/drawing/2014/main" id="{CC2AF13C-023D-F3AB-F351-9D2DFB368A83}"/>
                  </a:ext>
                </a:extLst>
              </p:cNvPr>
              <p:cNvSpPr/>
              <p:nvPr/>
            </p:nvSpPr>
            <p:spPr>
              <a:xfrm>
                <a:off x="3604731" y="2230462"/>
                <a:ext cx="684000" cy="684000"/>
              </a:xfrm>
              <a:prstGeom prst="roundRect">
                <a:avLst>
                  <a:gd name="adj" fmla="val 759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40" name="Grafický objekt 39">
              <a:extLst>
                <a:ext uri="{FF2B5EF4-FFF2-40B4-BE49-F238E27FC236}">
                  <a16:creationId xmlns:a16="http://schemas.microsoft.com/office/drawing/2014/main" id="{B4870BFD-FE6B-6AD0-A569-C9AEC92CE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011455" y="3148818"/>
              <a:ext cx="792000" cy="792000"/>
            </a:xfrm>
            <a:prstGeom prst="rect">
              <a:avLst/>
            </a:prstGeom>
          </p:spPr>
        </p:pic>
      </p:grpSp>
      <p:pic>
        <p:nvPicPr>
          <p:cNvPr id="42" name="Obrázek 41">
            <a:extLst>
              <a:ext uri="{FF2B5EF4-FFF2-40B4-BE49-F238E27FC236}">
                <a16:creationId xmlns:a16="http://schemas.microsoft.com/office/drawing/2014/main" id="{DEDADFD6-F53A-6ADE-06A2-06EBA2D27C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2711451" cy="6857999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E54843D0-DB2F-9CB4-EE31-5C80094082BF}"/>
              </a:ext>
            </a:extLst>
          </p:cNvPr>
          <p:cNvGrpSpPr/>
          <p:nvPr/>
        </p:nvGrpSpPr>
        <p:grpSpPr>
          <a:xfrm>
            <a:off x="9994531" y="3176339"/>
            <a:ext cx="1080000" cy="1080000"/>
            <a:chOff x="9994531" y="3176339"/>
            <a:chExt cx="1080000" cy="1080000"/>
          </a:xfrm>
        </p:grpSpPr>
        <p:grpSp>
          <p:nvGrpSpPr>
            <p:cNvPr id="31" name="Skupina 30">
              <a:extLst>
                <a:ext uri="{FF2B5EF4-FFF2-40B4-BE49-F238E27FC236}">
                  <a16:creationId xmlns:a16="http://schemas.microsoft.com/office/drawing/2014/main" id="{D15728D1-68FD-FDB5-9EBB-0F81A31E7BE2}"/>
                </a:ext>
              </a:extLst>
            </p:cNvPr>
            <p:cNvGrpSpPr/>
            <p:nvPr/>
          </p:nvGrpSpPr>
          <p:grpSpPr>
            <a:xfrm>
              <a:off x="9994531" y="3176339"/>
              <a:ext cx="1080000" cy="1080000"/>
              <a:chOff x="3514731" y="2140462"/>
              <a:chExt cx="864000" cy="864000"/>
            </a:xfrm>
          </p:grpSpPr>
          <p:sp>
            <p:nvSpPr>
              <p:cNvPr id="32" name="Obdélník: se zakulacenými rohy 31">
                <a:extLst>
                  <a:ext uri="{FF2B5EF4-FFF2-40B4-BE49-F238E27FC236}">
                    <a16:creationId xmlns:a16="http://schemas.microsoft.com/office/drawing/2014/main" id="{40391DB0-1B23-3A1A-C074-DE1DCEFE05D4}"/>
                  </a:ext>
                </a:extLst>
              </p:cNvPr>
              <p:cNvSpPr/>
              <p:nvPr/>
            </p:nvSpPr>
            <p:spPr>
              <a:xfrm>
                <a:off x="3514731" y="2140462"/>
                <a:ext cx="864000" cy="864000"/>
              </a:xfrm>
              <a:prstGeom prst="roundRect">
                <a:avLst>
                  <a:gd name="adj" fmla="val 11267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3" name="Obdélník: se zakulacenými rohy 32">
                <a:extLst>
                  <a:ext uri="{FF2B5EF4-FFF2-40B4-BE49-F238E27FC236}">
                    <a16:creationId xmlns:a16="http://schemas.microsoft.com/office/drawing/2014/main" id="{A30F5B00-153E-E623-6CA6-2F2419FC4BDF}"/>
                  </a:ext>
                </a:extLst>
              </p:cNvPr>
              <p:cNvSpPr/>
              <p:nvPr/>
            </p:nvSpPr>
            <p:spPr>
              <a:xfrm>
                <a:off x="3604731" y="2230462"/>
                <a:ext cx="684000" cy="684000"/>
              </a:xfrm>
              <a:prstGeom prst="roundRect">
                <a:avLst>
                  <a:gd name="adj" fmla="val 759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dirty="0"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18" name="Grafický objekt 17">
              <a:extLst>
                <a:ext uri="{FF2B5EF4-FFF2-40B4-BE49-F238E27FC236}">
                  <a16:creationId xmlns:a16="http://schemas.microsoft.com/office/drawing/2014/main" id="{3BB12D85-F043-3E84-43EC-0C881B751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245335" y="3445004"/>
              <a:ext cx="578389" cy="5783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2198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4A761FF6-D9E6-F178-9AC8-63704BF071B8}"/>
              </a:ext>
            </a:extLst>
          </p:cNvPr>
          <p:cNvSpPr/>
          <p:nvPr/>
        </p:nvSpPr>
        <p:spPr>
          <a:xfrm>
            <a:off x="3503613" y="5036674"/>
            <a:ext cx="8175532" cy="1389854"/>
          </a:xfrm>
          <a:prstGeom prst="roundRect">
            <a:avLst>
              <a:gd name="adj" fmla="val 6122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B8A02ACD-9656-03EA-8AA2-5966B6A26F7E}"/>
              </a:ext>
            </a:extLst>
          </p:cNvPr>
          <p:cNvSpPr/>
          <p:nvPr/>
        </p:nvSpPr>
        <p:spPr>
          <a:xfrm>
            <a:off x="3503613" y="3266793"/>
            <a:ext cx="8078786" cy="1148317"/>
          </a:xfrm>
          <a:prstGeom prst="roundRect">
            <a:avLst>
              <a:gd name="adj" fmla="val 6122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7C3CBD81-B036-E53C-8A0D-8B554AE2C435}"/>
              </a:ext>
            </a:extLst>
          </p:cNvPr>
          <p:cNvSpPr/>
          <p:nvPr/>
        </p:nvSpPr>
        <p:spPr>
          <a:xfrm>
            <a:off x="3503613" y="1641941"/>
            <a:ext cx="8175532" cy="1003288"/>
          </a:xfrm>
          <a:prstGeom prst="roundRect">
            <a:avLst>
              <a:gd name="adj" fmla="val 6122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57DD038-0FB4-425F-8E98-9204A8B499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5664" y="404813"/>
            <a:ext cx="7597848" cy="719932"/>
          </a:xfrm>
        </p:spPr>
        <p:txBody>
          <a:bodyPr/>
          <a:lstStyle/>
          <a:p>
            <a:r>
              <a:rPr lang="cs-CZ" dirty="0"/>
              <a:t>Možnost spolupráce při výstavbě VTE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E229E05-25AA-4C07-AEFF-04916D6E7A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780" r="10475"/>
          <a:stretch>
            <a:fillRect/>
          </a:stretch>
        </p:blipFill>
        <p:spPr>
          <a:xfrm>
            <a:off x="0" y="0"/>
            <a:ext cx="2711450" cy="6858000"/>
          </a:xfrm>
          <a:prstGeom prst="rect">
            <a:avLst/>
          </a:prstGeom>
        </p:spPr>
      </p:pic>
      <p:sp>
        <p:nvSpPr>
          <p:cNvPr id="3" name="Zástupný text 3">
            <a:extLst>
              <a:ext uri="{FF2B5EF4-FFF2-40B4-BE49-F238E27FC236}">
                <a16:creationId xmlns:a16="http://schemas.microsoft.com/office/drawing/2014/main" id="{B9726567-95E8-2443-4CFF-F5A0B7EC7403}"/>
              </a:ext>
            </a:extLst>
          </p:cNvPr>
          <p:cNvSpPr txBox="1">
            <a:spLocks/>
          </p:cNvSpPr>
          <p:nvPr/>
        </p:nvSpPr>
        <p:spPr>
          <a:xfrm>
            <a:off x="3610465" y="1802263"/>
            <a:ext cx="6862714" cy="694746"/>
          </a:xfrm>
          <a:prstGeom prst="rect">
            <a:avLst/>
          </a:prstGeom>
        </p:spPr>
        <p:txBody>
          <a:bodyPr/>
          <a:lstStyle>
            <a:lvl1pPr marL="171450" indent="-17145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284400" indent="-284400">
              <a:spcAft>
                <a:spcPts val="600"/>
              </a:spcAft>
            </a:pPr>
            <a:r>
              <a:rPr lang="cs-CZ" sz="1800" kern="0" dirty="0">
                <a:cs typeface="Arial" panose="020B0604020202020204" pitchFamily="34" charset="0"/>
              </a:rPr>
              <a:t>Paušální platba ve výši </a:t>
            </a:r>
            <a:r>
              <a:rPr lang="cs-CZ" sz="1800" b="1" kern="1200" dirty="0">
                <a:solidFill>
                  <a:schemeClr val="bg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800 tis. Kč/VTE/rok</a:t>
            </a:r>
          </a:p>
          <a:p>
            <a:pPr marL="284400" indent="-284400">
              <a:spcAft>
                <a:spcPts val="600"/>
              </a:spcAft>
            </a:pPr>
            <a:r>
              <a:rPr lang="cs-CZ" sz="1800" kern="0" dirty="0">
                <a:solidFill>
                  <a:srgbClr val="000000"/>
                </a:solidFill>
              </a:rPr>
              <a:t>Jednorázová platba ve výši </a:t>
            </a:r>
            <a:r>
              <a:rPr lang="cs-CZ" sz="1800" b="1" kern="1200" dirty="0">
                <a:solidFill>
                  <a:schemeClr val="bg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400 tis. Kč</a:t>
            </a:r>
            <a:r>
              <a:rPr lang="cs-CZ" sz="1800" kern="0" dirty="0">
                <a:solidFill>
                  <a:srgbClr val="000000"/>
                </a:solidFill>
              </a:rPr>
              <a:t> při změně ÚP</a:t>
            </a:r>
          </a:p>
          <a:p>
            <a:pPr marL="284400" indent="-284400">
              <a:spcAft>
                <a:spcPts val="600"/>
              </a:spcAft>
            </a:pPr>
            <a:endParaRPr lang="cs-CZ" sz="1800" kern="0" dirty="0">
              <a:solidFill>
                <a:srgbClr val="000000"/>
              </a:solidFill>
            </a:endParaRPr>
          </a:p>
        </p:txBody>
      </p:sp>
      <p:sp>
        <p:nvSpPr>
          <p:cNvPr id="5" name="Zástupný text 3">
            <a:extLst>
              <a:ext uri="{FF2B5EF4-FFF2-40B4-BE49-F238E27FC236}">
                <a16:creationId xmlns:a16="http://schemas.microsoft.com/office/drawing/2014/main" id="{E0DB2C54-DAC9-A9F4-CFEF-1DEF7933377C}"/>
              </a:ext>
            </a:extLst>
          </p:cNvPr>
          <p:cNvSpPr txBox="1">
            <a:spLocks/>
          </p:cNvSpPr>
          <p:nvPr/>
        </p:nvSpPr>
        <p:spPr>
          <a:xfrm>
            <a:off x="3610465" y="3490050"/>
            <a:ext cx="8600403" cy="701802"/>
          </a:xfrm>
          <a:prstGeom prst="rect">
            <a:avLst/>
          </a:prstGeom>
        </p:spPr>
        <p:txBody>
          <a:bodyPr/>
          <a:lstStyle>
            <a:lvl1pPr marL="171450" indent="-17145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284400" indent="-284400">
              <a:spcAft>
                <a:spcPts val="600"/>
              </a:spcAft>
            </a:pPr>
            <a:r>
              <a:rPr lang="cs-CZ" sz="1800" b="1" dirty="0">
                <a:solidFill>
                  <a:schemeClr val="bg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4% z ročních tržeb</a:t>
            </a:r>
            <a:r>
              <a:rPr lang="cs-CZ" sz="1800" dirty="0">
                <a:cs typeface="Arial" panose="020B0604020202020204" pitchFamily="34" charset="0"/>
              </a:rPr>
              <a:t>, přičemž je nastavena spodní a horní hranice plnění</a:t>
            </a:r>
          </a:p>
          <a:p>
            <a:pPr marL="284400" indent="-284400">
              <a:spcAft>
                <a:spcPts val="600"/>
              </a:spcAft>
            </a:pPr>
            <a:r>
              <a:rPr lang="cs-CZ" sz="1800" dirty="0">
                <a:solidFill>
                  <a:srgbClr val="000000"/>
                </a:solidFill>
              </a:rPr>
              <a:t>Jednorázová platba ve výši </a:t>
            </a:r>
            <a:r>
              <a:rPr lang="cs-CZ" sz="1800" b="1" dirty="0">
                <a:solidFill>
                  <a:schemeClr val="bg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400 tis. Kč</a:t>
            </a:r>
            <a:r>
              <a:rPr lang="cs-CZ" sz="1800" dirty="0">
                <a:solidFill>
                  <a:srgbClr val="000000"/>
                </a:solidFill>
              </a:rPr>
              <a:t> při změně ÚP</a:t>
            </a:r>
          </a:p>
          <a:p>
            <a:pPr marL="284400" indent="-284400">
              <a:spcAft>
                <a:spcPts val="600"/>
              </a:spcAft>
            </a:pPr>
            <a:endParaRPr lang="cs-CZ" sz="1800" kern="0" dirty="0">
              <a:solidFill>
                <a:srgbClr val="000000"/>
              </a:solidFill>
            </a:endParaRPr>
          </a:p>
        </p:txBody>
      </p:sp>
      <p:sp>
        <p:nvSpPr>
          <p:cNvPr id="6" name="Zástupný text 3">
            <a:extLst>
              <a:ext uri="{FF2B5EF4-FFF2-40B4-BE49-F238E27FC236}">
                <a16:creationId xmlns:a16="http://schemas.microsoft.com/office/drawing/2014/main" id="{FE32739F-D298-ECA5-A4E9-E83C63B6E895}"/>
              </a:ext>
            </a:extLst>
          </p:cNvPr>
          <p:cNvSpPr txBox="1">
            <a:spLocks/>
          </p:cNvSpPr>
          <p:nvPr/>
        </p:nvSpPr>
        <p:spPr>
          <a:xfrm>
            <a:off x="3610465" y="5216059"/>
            <a:ext cx="7606638" cy="1340309"/>
          </a:xfrm>
          <a:prstGeom prst="rect">
            <a:avLst/>
          </a:prstGeom>
        </p:spPr>
        <p:txBody>
          <a:bodyPr/>
          <a:lstStyle>
            <a:lvl1pPr marL="171450" indent="-17145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284400" indent="-284400">
              <a:spcAft>
                <a:spcPts val="600"/>
              </a:spcAft>
            </a:pPr>
            <a:r>
              <a:rPr lang="cs-CZ" sz="1800" b="1" dirty="0">
                <a:solidFill>
                  <a:srgbClr val="F24F00"/>
                </a:solidFill>
                <a:cs typeface="Arial" panose="020B0604020202020204" pitchFamily="34" charset="0"/>
              </a:rPr>
              <a:t>Silný a spolehlivý partner</a:t>
            </a:r>
            <a:r>
              <a:rPr lang="cs-CZ" sz="1800" dirty="0">
                <a:cs typeface="Arial" panose="020B0604020202020204" pitchFamily="34" charset="0"/>
              </a:rPr>
              <a:t> jako základ spolupráce pro rozvoj infrastruktury, občanské vybavenosti a kvality života v dané oblasti</a:t>
            </a:r>
          </a:p>
          <a:p>
            <a:pPr marL="284400" indent="-284400">
              <a:spcAft>
                <a:spcPts val="600"/>
              </a:spcAft>
            </a:pPr>
            <a:r>
              <a:rPr lang="cs-CZ" sz="1800" dirty="0">
                <a:cs typeface="Arial" panose="020B0604020202020204" pitchFamily="34" charset="0"/>
              </a:rPr>
              <a:t>Podpora obecních aktivit a spolků</a:t>
            </a:r>
          </a:p>
          <a:p>
            <a:pPr marL="284400" indent="-284400">
              <a:spcAft>
                <a:spcPts val="600"/>
              </a:spcAft>
            </a:pPr>
            <a:endParaRPr lang="cs-CZ" sz="1800" kern="0" dirty="0">
              <a:solidFill>
                <a:srgbClr val="000000"/>
              </a:solidFill>
            </a:endParaRPr>
          </a:p>
        </p:txBody>
      </p:sp>
      <p:sp>
        <p:nvSpPr>
          <p:cNvPr id="7" name="Zástupný text 3">
            <a:extLst>
              <a:ext uri="{FF2B5EF4-FFF2-40B4-BE49-F238E27FC236}">
                <a16:creationId xmlns:a16="http://schemas.microsoft.com/office/drawing/2014/main" id="{96EA0CF7-827F-41C4-4F65-0B7FC55F6048}"/>
              </a:ext>
            </a:extLst>
          </p:cNvPr>
          <p:cNvSpPr txBox="1">
            <a:spLocks/>
          </p:cNvSpPr>
          <p:nvPr/>
        </p:nvSpPr>
        <p:spPr>
          <a:xfrm>
            <a:off x="3503610" y="1274819"/>
            <a:ext cx="5896055" cy="321416"/>
          </a:xfrm>
          <a:prstGeom prst="rect">
            <a:avLst/>
          </a:prstGeom>
        </p:spPr>
        <p:txBody>
          <a:bodyPr/>
          <a:lstStyle>
            <a:lvl1pPr marL="171450" indent="-17145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cs-CZ" sz="1800" b="1" kern="0" dirty="0">
                <a:solidFill>
                  <a:srgbClr val="000000"/>
                </a:solidFill>
              </a:rPr>
              <a:t>Paušální platby</a:t>
            </a:r>
          </a:p>
        </p:txBody>
      </p:sp>
      <p:sp>
        <p:nvSpPr>
          <p:cNvPr id="8" name="Zástupný text 3">
            <a:extLst>
              <a:ext uri="{FF2B5EF4-FFF2-40B4-BE49-F238E27FC236}">
                <a16:creationId xmlns:a16="http://schemas.microsoft.com/office/drawing/2014/main" id="{482B3DCA-87D3-9D86-1F9F-AA251531C6DB}"/>
              </a:ext>
            </a:extLst>
          </p:cNvPr>
          <p:cNvSpPr txBox="1">
            <a:spLocks/>
          </p:cNvSpPr>
          <p:nvPr/>
        </p:nvSpPr>
        <p:spPr>
          <a:xfrm>
            <a:off x="3503613" y="2905126"/>
            <a:ext cx="5896055" cy="321416"/>
          </a:xfrm>
          <a:prstGeom prst="rect">
            <a:avLst/>
          </a:prstGeom>
        </p:spPr>
        <p:txBody>
          <a:bodyPr/>
          <a:lstStyle>
            <a:lvl1pPr marL="171450" indent="-17145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cs-CZ" sz="1800" b="1" kern="0" dirty="0">
                <a:solidFill>
                  <a:srgbClr val="000000"/>
                </a:solidFill>
              </a:rPr>
              <a:t>Podíl z tržeb</a:t>
            </a:r>
          </a:p>
        </p:txBody>
      </p:sp>
      <p:sp>
        <p:nvSpPr>
          <p:cNvPr id="10" name="Zástupný text 3">
            <a:extLst>
              <a:ext uri="{FF2B5EF4-FFF2-40B4-BE49-F238E27FC236}">
                <a16:creationId xmlns:a16="http://schemas.microsoft.com/office/drawing/2014/main" id="{77287590-6876-FFB3-93B2-F788429D2A6C}"/>
              </a:ext>
            </a:extLst>
          </p:cNvPr>
          <p:cNvSpPr txBox="1">
            <a:spLocks/>
          </p:cNvSpPr>
          <p:nvPr/>
        </p:nvSpPr>
        <p:spPr>
          <a:xfrm>
            <a:off x="3503610" y="4644243"/>
            <a:ext cx="5896055" cy="321416"/>
          </a:xfrm>
          <a:prstGeom prst="rect">
            <a:avLst/>
          </a:prstGeom>
        </p:spPr>
        <p:txBody>
          <a:bodyPr/>
          <a:lstStyle>
            <a:lvl1pPr marL="171450" indent="-171450" eaLnBrk="1" hangingPunct="1">
              <a:buClr>
                <a:schemeClr val="accent1"/>
              </a:buClr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eaLnBrk="1" hangingPunct="1"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eaLnBrk="1" hangingPunct="1">
              <a:defRPr>
                <a:latin typeface="+mn-lt"/>
                <a:ea typeface="+mn-ea"/>
                <a:cs typeface="+mn-cs"/>
              </a:defRPr>
            </a:lvl6pPr>
            <a:lvl7pPr marL="2743131" eaLnBrk="1" hangingPunct="1">
              <a:defRPr>
                <a:latin typeface="+mn-lt"/>
                <a:ea typeface="+mn-ea"/>
                <a:cs typeface="+mn-cs"/>
              </a:defRPr>
            </a:lvl7pPr>
            <a:lvl8pPr marL="3200320" eaLnBrk="1" hangingPunct="1">
              <a:defRPr>
                <a:latin typeface="+mn-lt"/>
                <a:ea typeface="+mn-ea"/>
                <a:cs typeface="+mn-cs"/>
              </a:defRPr>
            </a:lvl8pPr>
            <a:lvl9pPr marL="365750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cs-CZ" sz="1800" b="1" kern="0" dirty="0">
                <a:solidFill>
                  <a:srgbClr val="000000"/>
                </a:solidFill>
              </a:rPr>
              <a:t>Partnerství se skupinou ČEZ</a:t>
            </a:r>
          </a:p>
        </p:txBody>
      </p:sp>
    </p:spTree>
    <p:extLst>
      <p:ext uri="{BB962C8B-B14F-4D97-AF65-F5344CB8AC3E}">
        <p14:creationId xmlns:p14="http://schemas.microsoft.com/office/powerpoint/2010/main" val="2266333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2E2A0B43-093A-991B-28EA-EDFB9733FF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kern="1200" dirty="0">
                <a:solidFill>
                  <a:schemeClr val="bg2"/>
                </a:solidFill>
                <a:latin typeface="Roobert CEZ" pitchFamily="2" charset="-18"/>
                <a:ea typeface="Calibri" panose="020F0502020204030204" pitchFamily="34" charset="0"/>
                <a:cs typeface="Roobert CEZ" pitchFamily="2" charset="-18"/>
              </a:rPr>
              <a:t>Děkuji za pozornost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7EA88C3-46AD-CB03-A733-CE2881C25D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1400" b="1" dirty="0">
                <a:latin typeface="Roobert CEZ" pitchFamily="50" charset="-18"/>
                <a:cs typeface="Roobert CEZ" pitchFamily="50" charset="-18"/>
              </a:rPr>
              <a:t>Martin Budík</a:t>
            </a:r>
          </a:p>
          <a:p>
            <a:pPr marL="0" indent="0">
              <a:buNone/>
            </a:pPr>
            <a:r>
              <a:rPr lang="cs-CZ" sz="1400" dirty="0">
                <a:latin typeface="Roobert CEZ" pitchFamily="50" charset="-18"/>
                <a:cs typeface="Roobert CEZ" pitchFamily="50" charset="-18"/>
              </a:rPr>
              <a:t>Specialista řízení projektů OZE</a:t>
            </a:r>
          </a:p>
          <a:p>
            <a:pPr marL="0" indent="0">
              <a:buNone/>
            </a:pPr>
            <a:r>
              <a:rPr lang="cs-CZ" sz="1400" dirty="0">
                <a:latin typeface="Roobert CEZ" pitchFamily="50" charset="-18"/>
                <a:cs typeface="Roobert CEZ" pitchFamily="50" charset="-18"/>
              </a:rPr>
              <a:t>ČEZ Obnovitelné zdroje, s.r.o.</a:t>
            </a:r>
          </a:p>
          <a:p>
            <a:pPr marL="0" indent="0">
              <a:buNone/>
            </a:pPr>
            <a:endParaRPr lang="cs-CZ" sz="1400" dirty="0">
              <a:latin typeface="Roobert CEZ" pitchFamily="50" charset="-18"/>
              <a:cs typeface="Roobert CEZ" pitchFamily="50" charset="-18"/>
            </a:endParaRPr>
          </a:p>
          <a:p>
            <a:pPr marL="0" indent="0">
              <a:buNone/>
            </a:pPr>
            <a:r>
              <a:rPr lang="cs-CZ" sz="1400" dirty="0">
                <a:latin typeface="Roobert CEZ" pitchFamily="50" charset="-18"/>
                <a:cs typeface="Roobert CEZ" pitchFamily="50" charset="-18"/>
              </a:rPr>
              <a:t>E-mail: </a:t>
            </a:r>
            <a:r>
              <a:rPr lang="cs-CZ" sz="1400" b="1" dirty="0">
                <a:latin typeface="Roobert CEZ" pitchFamily="50" charset="-18"/>
                <a:cs typeface="Roobert CEZ" pitchFamily="50" charset="-18"/>
              </a:rPr>
              <a:t>martin.budik@cez.cz</a:t>
            </a:r>
          </a:p>
          <a:p>
            <a:pPr marL="0" indent="0">
              <a:buNone/>
            </a:pPr>
            <a:r>
              <a:rPr lang="cs-CZ" sz="1400" dirty="0">
                <a:latin typeface="Roobert CEZ" pitchFamily="50" charset="-18"/>
                <a:cs typeface="Roobert CEZ" pitchFamily="50" charset="-18"/>
              </a:rPr>
              <a:t>Tel: </a:t>
            </a:r>
            <a:r>
              <a:rPr lang="cs-CZ" sz="1400" b="1" dirty="0">
                <a:latin typeface="Roobert CEZ" pitchFamily="50" charset="-18"/>
                <a:cs typeface="Roobert CEZ" pitchFamily="50" charset="-18"/>
              </a:rPr>
              <a:t>606 628 593</a:t>
            </a:r>
          </a:p>
          <a:p>
            <a:pPr marL="0" indent="0">
              <a:buNone/>
            </a:pPr>
            <a:endParaRPr lang="cs-CZ" sz="1400" b="1" dirty="0"/>
          </a:p>
        </p:txBody>
      </p:sp>
    </p:spTree>
    <p:extLst>
      <p:ext uri="{BB962C8B-B14F-4D97-AF65-F5344CB8AC3E}">
        <p14:creationId xmlns:p14="http://schemas.microsoft.com/office/powerpoint/2010/main" val="176587530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1">
  <a:themeElements>
    <a:clrScheme name="CEZ">
      <a:dk1>
        <a:srgbClr val="FFFFFF"/>
      </a:dk1>
      <a:lt1>
        <a:srgbClr val="363738"/>
      </a:lt1>
      <a:dk2>
        <a:srgbClr val="F24F00"/>
      </a:dk2>
      <a:lt2>
        <a:srgbClr val="63666A"/>
      </a:lt2>
      <a:accent1>
        <a:srgbClr val="00C752"/>
      </a:accent1>
      <a:accent2>
        <a:srgbClr val="FF9C3D"/>
      </a:accent2>
      <a:accent3>
        <a:srgbClr val="FFDA9C"/>
      </a:accent3>
      <a:accent4>
        <a:srgbClr val="989EA3"/>
      </a:accent4>
      <a:accent5>
        <a:srgbClr val="005934"/>
      </a:accent5>
      <a:accent6>
        <a:srgbClr val="7FDB8F"/>
      </a:accent6>
      <a:hlink>
        <a:srgbClr val="363738"/>
      </a:hlink>
      <a:folHlink>
        <a:srgbClr val="363738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27D32F3C-8891-408B-9FB2-9D6412B5BC50}" vid="{C5961FE9-A946-4191-9EDA-4B3CAFE29433}"/>
    </a:ext>
  </a:extLst>
</a:theme>
</file>

<file path=ppt/theme/theme2.xml><?xml version="1.0" encoding="utf-8"?>
<a:theme xmlns:a="http://schemas.openxmlformats.org/drawingml/2006/main" name="1_Motiv1">
  <a:themeElements>
    <a:clrScheme name="CEZ">
      <a:dk1>
        <a:srgbClr val="FFFFFF"/>
      </a:dk1>
      <a:lt1>
        <a:srgbClr val="363738"/>
      </a:lt1>
      <a:dk2>
        <a:srgbClr val="F24F00"/>
      </a:dk2>
      <a:lt2>
        <a:srgbClr val="63666A"/>
      </a:lt2>
      <a:accent1>
        <a:srgbClr val="00C752"/>
      </a:accent1>
      <a:accent2>
        <a:srgbClr val="FF9C3D"/>
      </a:accent2>
      <a:accent3>
        <a:srgbClr val="FFDA9C"/>
      </a:accent3>
      <a:accent4>
        <a:srgbClr val="989EA3"/>
      </a:accent4>
      <a:accent5>
        <a:srgbClr val="005934"/>
      </a:accent5>
      <a:accent6>
        <a:srgbClr val="7FDB8F"/>
      </a:accent6>
      <a:hlink>
        <a:srgbClr val="363738"/>
      </a:hlink>
      <a:folHlink>
        <a:srgbClr val="363738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27D32F3C-8891-408B-9FB2-9D6412B5BC50}" vid="{C5961FE9-A946-4191-9EDA-4B3CAFE2943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153F363B89E81409030419009D1A94F" ma:contentTypeVersion="14" ma:contentTypeDescription="Vytvoří nový dokument" ma:contentTypeScope="" ma:versionID="170dd6d44e2ff393c5bbf938bab3ec2c">
  <xsd:schema xmlns:xsd="http://www.w3.org/2001/XMLSchema" xmlns:xs="http://www.w3.org/2001/XMLSchema" xmlns:p="http://schemas.microsoft.com/office/2006/metadata/properties" xmlns:ns2="2cbb855b-c4a7-408d-9665-e1f09a8095a8" xmlns:ns3="9fc5161b-530c-49a8-be2e-b44f7d262afe" targetNamespace="http://schemas.microsoft.com/office/2006/metadata/properties" ma:root="true" ma:fieldsID="7cebdbb534ed4d90289ce9182e945bf1" ns2:_="" ns3:_="">
    <xsd:import namespace="2cbb855b-c4a7-408d-9665-e1f09a8095a8"/>
    <xsd:import namespace="9fc5161b-530c-49a8-be2e-b44f7d262a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b855b-c4a7-408d-9665-e1f09a8095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e1151224-86ec-40a8-ba2f-293eb4cb0a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c5161b-530c-49a8-be2e-b44f7d262af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a5d6ed3-0f2d-4d4c-a790-4816a45291a4}" ma:internalName="TaxCatchAll" ma:showField="CatchAllData" ma:web="9fc5161b-530c-49a8-be2e-b44f7d262a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c5161b-530c-49a8-be2e-b44f7d262afe" xsi:nil="true"/>
    <lcf76f155ced4ddcb4097134ff3c332f xmlns="2cbb855b-c4a7-408d-9665-e1f09a8095a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74B95AB-DBBA-42FE-B0D1-A7C7F3D0FD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7ADB2A-BBC7-4347-8ABF-6FB5B2AB75F1}">
  <ds:schemaRefs>
    <ds:schemaRef ds:uri="2cbb855b-c4a7-408d-9665-e1f09a8095a8"/>
    <ds:schemaRef ds:uri="9fc5161b-530c-49a8-be2e-b44f7d262af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F3250D4-5559-4C95-B8F0-3B4DE331215E}">
  <ds:schemaRefs>
    <ds:schemaRef ds:uri="http://purl.org/dc/dcmitype/"/>
    <ds:schemaRef ds:uri="http://www.w3.org/XML/1998/namespace"/>
    <ds:schemaRef ds:uri="http://purl.org/dc/elements/1.1/"/>
    <ds:schemaRef ds:uri="9fc5161b-530c-49a8-be2e-b44f7d262afe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2cbb855b-c4a7-408d-9665-e1f09a8095a8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Motiv1</Template>
  <TotalTime>686</TotalTime>
  <Words>910</Words>
  <Application>Microsoft Office PowerPoint</Application>
  <PresentationFormat>Širokoúhlá obrazovka</PresentationFormat>
  <Paragraphs>122</Paragraphs>
  <Slides>11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11</vt:i4>
      </vt:variant>
    </vt:vector>
  </HeadingPairs>
  <TitlesOfParts>
    <vt:vector size="20" baseType="lpstr">
      <vt:lpstr>Roobert CEZ</vt:lpstr>
      <vt:lpstr>Calibri</vt:lpstr>
      <vt:lpstr>Roobert CEZ </vt:lpstr>
      <vt:lpstr>Arial</vt:lpstr>
      <vt:lpstr>Aptos</vt:lpstr>
      <vt:lpstr>Wingdings</vt:lpstr>
      <vt:lpstr>Times New Roman</vt:lpstr>
      <vt:lpstr>Motiv1</vt:lpstr>
      <vt:lpstr>1_Motiv1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Špatenková Petra</dc:creator>
  <cp:lastModifiedBy>Tůmová Adéla</cp:lastModifiedBy>
  <cp:revision>5</cp:revision>
  <dcterms:created xsi:type="dcterms:W3CDTF">2022-11-11T11:41:56Z</dcterms:created>
  <dcterms:modified xsi:type="dcterms:W3CDTF">2026-06-16T11:43:59Z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e8f7dc0-256e-47cb-88f6-b934c9fda773_Enabled">
    <vt:lpwstr>true</vt:lpwstr>
  </property>
  <property fmtid="{D5CDD505-2E9C-101B-9397-08002B2CF9AE}" pid="3" name="MSIP_Label_ce8f7dc0-256e-47cb-88f6-b934c9fda773_SetDate">
    <vt:lpwstr>2023-09-07T12:54:47Z</vt:lpwstr>
  </property>
  <property fmtid="{D5CDD505-2E9C-101B-9397-08002B2CF9AE}" pid="4" name="MSIP_Label_ce8f7dc0-256e-47cb-88f6-b934c9fda773_Method">
    <vt:lpwstr>Privileged</vt:lpwstr>
  </property>
  <property fmtid="{D5CDD505-2E9C-101B-9397-08002B2CF9AE}" pid="5" name="MSIP_Label_ce8f7dc0-256e-47cb-88f6-b934c9fda773_Name">
    <vt:lpwstr>L00038</vt:lpwstr>
  </property>
  <property fmtid="{D5CDD505-2E9C-101B-9397-08002B2CF9AE}" pid="6" name="MSIP_Label_ce8f7dc0-256e-47cb-88f6-b934c9fda773_SiteId">
    <vt:lpwstr>b233f9e1-5599-4693-9cef-38858fe25406</vt:lpwstr>
  </property>
  <property fmtid="{D5CDD505-2E9C-101B-9397-08002B2CF9AE}" pid="7" name="MSIP_Label_ce8f7dc0-256e-47cb-88f6-b934c9fda773_ActionId">
    <vt:lpwstr>76d41207-8edc-461b-9232-a6155eb4ae1e</vt:lpwstr>
  </property>
  <property fmtid="{D5CDD505-2E9C-101B-9397-08002B2CF9AE}" pid="8" name="MSIP_Label_ce8f7dc0-256e-47cb-88f6-b934c9fda773_ContentBits">
    <vt:lpwstr>1</vt:lpwstr>
  </property>
  <property fmtid="{D5CDD505-2E9C-101B-9397-08002B2CF9AE}" pid="9" name="DocumentClasification">
    <vt:lpwstr>Interní</vt:lpwstr>
  </property>
  <property fmtid="{D5CDD505-2E9C-101B-9397-08002B2CF9AE}" pid="10" name="CEZ_DLP">
    <vt:lpwstr>CEZ:COZ:C</vt:lpwstr>
  </property>
  <property fmtid="{D5CDD505-2E9C-101B-9397-08002B2CF9AE}" pid="11" name="CEZ_MIPLabelName">
    <vt:lpwstr>Internal-COZ</vt:lpwstr>
  </property>
  <property fmtid="{D5CDD505-2E9C-101B-9397-08002B2CF9AE}" pid="12" name="ContentTypeId">
    <vt:lpwstr>0x0101005153F363B89E81409030419009D1A94F</vt:lpwstr>
  </property>
  <property fmtid="{D5CDD505-2E9C-101B-9397-08002B2CF9AE}" pid="13" name="MediaServiceImageTags">
    <vt:lpwstr/>
  </property>
</Properties>
</file>