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94" r:id="rId5"/>
    <p:sldId id="295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8BA8E-73D7-41A7-9058-F60EAA027A5B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18265-5499-403A-955D-26892815C9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35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4965044-A069-4A0E-B820-BC3F7EE8C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B4826A4-7CDA-430A-8E67-C62C04A770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0E015D-DAD8-4083-9C0E-C6AA05BDB313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E54265D-157D-4963-BBEA-E49ACE070DAF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452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4965044-A069-4A0E-B820-BC3F7EE8C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B4826A4-7CDA-430A-8E67-C62C04A770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0E015D-DAD8-4083-9C0E-C6AA05BDB313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E54265D-157D-4963-BBEA-E49ACE070DAF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094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kratochvilova@smscr.cz" TargetMode="External"/><Relationship Id="rId2" Type="http://schemas.openxmlformats.org/officeDocument/2006/relationships/hyperlink" Target="mailto:krejci@smscr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5040559"/>
          </a:xfrm>
        </p:spPr>
        <p:txBody>
          <a:bodyPr>
            <a:normAutofit fontScale="90000"/>
          </a:bodyPr>
          <a:lstStyle/>
          <a:p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Projektová kancelář SMS ČR Jihlava připravuje projekt zaměřený na:</a:t>
            </a:r>
            <a:b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Posílení kompetencí </a:t>
            </a:r>
            <a:b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ŽEN ve věku 50 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a více let </a:t>
            </a:r>
            <a:b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na trhu práce</a:t>
            </a:r>
            <a:b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b="1" dirty="0">
                <a:latin typeface="Arial" panose="020B0604020202020204" pitchFamily="34" charset="0"/>
                <a:cs typeface="Arial" panose="020B0604020202020204" pitchFamily="34" charset="0"/>
              </a:rPr>
              <a:t>- zlepšení  situace v zaměstnání</a:t>
            </a:r>
            <a:br>
              <a:rPr lang="cs-CZ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b="1" dirty="0">
                <a:latin typeface="Arial" panose="020B0604020202020204" pitchFamily="34" charset="0"/>
                <a:cs typeface="Arial" panose="020B0604020202020204" pitchFamily="34" charset="0"/>
              </a:rPr>
              <a:t>- jejich udržení se na trhu práce</a:t>
            </a:r>
            <a:br>
              <a:rPr lang="cs-CZ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b="1" dirty="0">
                <a:latin typeface="Arial" panose="020B0604020202020204" pitchFamily="34" charset="0"/>
                <a:cs typeface="Arial" panose="020B0604020202020204" pitchFamily="34" charset="0"/>
              </a:rPr>
              <a:t>- prevence odchodu do předčasného důchodu.</a:t>
            </a:r>
            <a:br>
              <a:rPr lang="cs-CZ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flipV="1">
            <a:off x="6516215" y="7173414"/>
            <a:ext cx="1296143" cy="216025"/>
          </a:xfrm>
        </p:spPr>
        <p:txBody>
          <a:bodyPr>
            <a:normAutofit fontScale="32500" lnSpcReduction="20000"/>
          </a:bodyPr>
          <a:lstStyle/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9308F0D-5EA6-4868-AD3C-2F3CD07BB8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732770"/>
            <a:ext cx="3371207" cy="87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Aktivity projektu budou rozvíjet znalosti a dovednosti žen 50+ v těchto směrech: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1)	zjištění potřeb a nastavení individuálního 	plánu rozvoje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2)	IT technologie, digitalizace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3)	oblast zdraví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4)	měkké dovednosti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5)	oblast pracovněprávní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6)	poradenství v oblasti finanční 	gramotnosti</a:t>
            </a:r>
          </a:p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7)	sdílení dobré praxe a zkušeností 	aktivních a úspěšných žen ve věku 50+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42B9E7-BE88-C2E4-18B4-7BA576169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Harmonogram, kontakty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D02EC2-EACB-B78A-B2F9-88B1D38DA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/>
              <a:t>Zahájení vytvoření individuálního plánu vzdělávání – červenec 2023</a:t>
            </a:r>
          </a:p>
          <a:p>
            <a:pPr>
              <a:buFontTx/>
              <a:buChar char="-"/>
            </a:pPr>
            <a:r>
              <a:rPr lang="cs-CZ" dirty="0"/>
              <a:t>Zahájení vzdělávání a individuálního poradenství – říjen 2023</a:t>
            </a:r>
          </a:p>
          <a:p>
            <a:pPr marL="0" indent="0">
              <a:buNone/>
            </a:pPr>
            <a:r>
              <a:rPr lang="cs-CZ" dirty="0"/>
              <a:t>V případě zájmu o účast v projektu nás kontaktujte:</a:t>
            </a:r>
          </a:p>
          <a:p>
            <a:pPr>
              <a:buFontTx/>
              <a:buChar char="-"/>
            </a:pPr>
            <a:r>
              <a:rPr lang="cs-CZ" sz="2800" dirty="0"/>
              <a:t>Krejčí, </a:t>
            </a:r>
            <a:r>
              <a:rPr lang="cs-CZ" sz="2800" dirty="0">
                <a:hlinkClick r:id="rId2"/>
              </a:rPr>
              <a:t>krejci@smscr.cz</a:t>
            </a:r>
            <a:r>
              <a:rPr lang="cs-CZ" sz="2800" dirty="0"/>
              <a:t>, 770 600 624</a:t>
            </a:r>
          </a:p>
          <a:p>
            <a:pPr>
              <a:buFontTx/>
              <a:buChar char="-"/>
            </a:pPr>
            <a:r>
              <a:rPr lang="cs-CZ" sz="2800" dirty="0"/>
              <a:t>Kratochvílová, </a:t>
            </a:r>
            <a:r>
              <a:rPr lang="cs-CZ" sz="2800" dirty="0">
                <a:hlinkClick r:id="rId3"/>
              </a:rPr>
              <a:t>kratochvilova@smscr.cz</a:t>
            </a:r>
            <a:r>
              <a:rPr lang="cs-CZ" sz="2800" dirty="0"/>
              <a:t>, 733 104 255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59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6B082C1-F21B-44E9-812F-689FE489E09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41784" y="2808204"/>
            <a:ext cx="7830716" cy="3717139"/>
          </a:xfrm>
        </p:spPr>
        <p:txBody>
          <a:bodyPr anchorCtr="0">
            <a:normAutofit/>
          </a:bodyPr>
          <a:lstStyle/>
          <a:p>
            <a:pPr lvl="0">
              <a:lnSpc>
                <a:spcPct val="70000"/>
              </a:lnSpc>
            </a:pPr>
            <a:r>
              <a:rPr lang="cs-CZ" dirty="0">
                <a:solidFill>
                  <a:schemeClr val="tx1"/>
                </a:solidFill>
              </a:rPr>
              <a:t>Připravujeme nový projekt zaměřený na: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255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resilienci</a:t>
            </a:r>
            <a:r>
              <a:rPr lang="cs-CZ" sz="25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obcí – adaptaci obcí na klimatické a hospodářské změny prostřednictvím vzdělávání zástupců a zaměstnanců obcí.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solidFill>
                  <a:schemeClr val="tx1"/>
                </a:solidFill>
              </a:rPr>
              <a:t>O co jde: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cs-CZ" sz="16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posílení kompetencí obcí v oblastech reakce na klimatickou změnu, cirkulární ekonomiku, energetickou nezávislost, EVVO a schopnost identifikovat vhodná opatření, úspěšně administrovat dotační programy a zajistit udržitelnost realizovaných projektů. </a:t>
            </a:r>
          </a:p>
          <a:p>
            <a:pPr lvl="0">
              <a:lnSpc>
                <a:spcPct val="70000"/>
              </a:lnSpc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CFE818-8265-4612-9067-D9B17F9F425B}"/>
              </a:ext>
            </a:extLst>
          </p:cNvPr>
          <p:cNvSpPr txBox="1"/>
          <p:nvPr/>
        </p:nvSpPr>
        <p:spPr>
          <a:xfrm>
            <a:off x="628652" y="5624514"/>
            <a:ext cx="2057400" cy="2738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900">
              <a:solidFill>
                <a:srgbClr val="898989"/>
              </a:solidFill>
              <a:latin typeface="Calibri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88D1525-6BAD-904D-1256-73FFC3FDD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99" y="849032"/>
            <a:ext cx="8199202" cy="189057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6B082C1-F21B-44E9-812F-689FE489E09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28648" y="2808205"/>
            <a:ext cx="8042953" cy="3645131"/>
          </a:xfrm>
        </p:spPr>
        <p:txBody>
          <a:bodyPr anchorCtr="0">
            <a:normAutofit fontScale="70000" lnSpcReduction="20000"/>
          </a:bodyPr>
          <a:lstStyle/>
          <a:p>
            <a:pPr lvl="0">
              <a:lnSpc>
                <a:spcPct val="70000"/>
              </a:lnSpc>
            </a:pPr>
            <a:r>
              <a:rPr lang="cs-CZ" sz="2400" dirty="0">
                <a:solidFill>
                  <a:schemeClr val="tx1"/>
                </a:solidFill>
              </a:rPr>
              <a:t>Co můžete čekat: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3300" b="1" dirty="0">
                <a:solidFill>
                  <a:schemeClr val="tx1"/>
                </a:solidFill>
                <a:latin typeface="Calibri" panose="020F0502020204030204" pitchFamily="34" charset="0"/>
              </a:rPr>
              <a:t>Odborné vzdělávací kurzy a stáže, univerzitu starosty, podpůrné materiály, odborné články, příklady dobré praxe atp.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2400" dirty="0">
                <a:solidFill>
                  <a:schemeClr val="tx1"/>
                </a:solidFill>
              </a:rPr>
              <a:t>Pro koho: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3300" b="1" dirty="0">
                <a:solidFill>
                  <a:schemeClr val="tx1"/>
                </a:solidFill>
                <a:latin typeface="Calibri" panose="020F0502020204030204" pitchFamily="34" charset="0"/>
              </a:rPr>
              <a:t>volené zástupce a zaměstnance obcí, zástupce NNO působících na území obcí, zaměstnance příspěvkových organizací obcí</a:t>
            </a:r>
          </a:p>
          <a:p>
            <a:pPr>
              <a:lnSpc>
                <a:spcPct val="70000"/>
              </a:lnSpc>
              <a:spcAft>
                <a:spcPts val="600"/>
              </a:spcAft>
            </a:pPr>
            <a:r>
              <a:rPr lang="cs-CZ" sz="2400" dirty="0">
                <a:solidFill>
                  <a:schemeClr val="tx1"/>
                </a:solidFill>
              </a:rPr>
              <a:t>Od kdy: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3300" b="1" dirty="0">
                <a:solidFill>
                  <a:schemeClr val="tx1"/>
                </a:solidFill>
                <a:latin typeface="Calibri" panose="020F0502020204030204" pitchFamily="34" charset="0"/>
              </a:rPr>
              <a:t>druhá polovina roku 2023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2400" dirty="0">
                <a:solidFill>
                  <a:schemeClr val="tx1"/>
                </a:solidFill>
              </a:rPr>
              <a:t>Kde se informovat: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cs-CZ" sz="3300" b="1" dirty="0">
                <a:solidFill>
                  <a:schemeClr val="tx1"/>
                </a:solidFill>
                <a:latin typeface="Calibri" panose="020F0502020204030204" pitchFamily="34" charset="0"/>
              </a:rPr>
              <a:t>www.portalzastupitele.cz</a:t>
            </a:r>
          </a:p>
          <a:p>
            <a:pPr lvl="0">
              <a:lnSpc>
                <a:spcPct val="70000"/>
              </a:lnSpc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CFE818-8265-4612-9067-D9B17F9F425B}"/>
              </a:ext>
            </a:extLst>
          </p:cNvPr>
          <p:cNvSpPr txBox="1"/>
          <p:nvPr/>
        </p:nvSpPr>
        <p:spPr>
          <a:xfrm>
            <a:off x="628652" y="5624514"/>
            <a:ext cx="2057400" cy="2738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900">
              <a:solidFill>
                <a:srgbClr val="898989"/>
              </a:solidFill>
              <a:latin typeface="Calibri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88D1525-6BAD-904D-1256-73FFC3FDD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99" y="849032"/>
            <a:ext cx="8199202" cy="189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3259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311</Words>
  <Application>Microsoft Office PowerPoint</Application>
  <PresentationFormat>Předvádění na obrazovce (4:3)</PresentationFormat>
  <Paragraphs>24</Paragraphs>
  <Slides>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sady Office</vt:lpstr>
      <vt:lpstr>     Projektová kancelář SMS ČR Jihlava připravuje projekt zaměřený na:  Posílení kompetencí  ŽEN ve věku 50 a více let  na trhu práce - zlepšení  situace v zaměstnání - jejich udržení se na trhu práce - prevence odchodu do předčasného důchodu.      </vt:lpstr>
      <vt:lpstr>Aktivity projektu budou rozvíjet znalosti a dovednosti žen 50+ v těchto směrech:</vt:lpstr>
      <vt:lpstr>Harmonogram, kontakty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SMS ČR</dc:creator>
  <cp:lastModifiedBy>Simona Paulíková</cp:lastModifiedBy>
  <cp:revision>11</cp:revision>
  <dcterms:created xsi:type="dcterms:W3CDTF">2015-05-26T11:30:55Z</dcterms:created>
  <dcterms:modified xsi:type="dcterms:W3CDTF">2023-05-14T22:18:27Z</dcterms:modified>
</cp:coreProperties>
</file>