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84" r:id="rId3"/>
    <p:sldId id="288" r:id="rId4"/>
    <p:sldId id="287" r:id="rId5"/>
    <p:sldId id="286" r:id="rId6"/>
    <p:sldId id="276" r:id="rId7"/>
    <p:sldId id="282" r:id="rId8"/>
    <p:sldId id="267" r:id="rId9"/>
    <p:sldId id="285" r:id="rId10"/>
    <p:sldId id="269" r:id="rId11"/>
    <p:sldId id="280" r:id="rId12"/>
    <p:sldId id="281" r:id="rId13"/>
    <p:sldId id="283" r:id="rId14"/>
    <p:sldId id="278" r:id="rId1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C1D76F1-3E40-4020-8C58-77E8BFFF7B1A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D09451F-7F6A-4152-BB4F-B2AD85C87ECA}" type="slidenum">
              <a:rPr lang="cs-CZ" smtClean="0"/>
              <a:t>‹#›</a:t>
            </a:fld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089211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D76F1-3E40-4020-8C58-77E8BFFF7B1A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9451F-7F6A-4152-BB4F-B2AD85C87E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3540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D76F1-3E40-4020-8C58-77E8BFFF7B1A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9451F-7F6A-4152-BB4F-B2AD85C87E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063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D76F1-3E40-4020-8C58-77E8BFFF7B1A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9451F-7F6A-4152-BB4F-B2AD85C87E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4862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D76F1-3E40-4020-8C58-77E8BFFF7B1A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9451F-7F6A-4152-BB4F-B2AD85C87ECA}" type="slidenum">
              <a:rPr lang="cs-CZ" smtClean="0"/>
              <a:t>‹#›</a:t>
            </a:fld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12457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D76F1-3E40-4020-8C58-77E8BFFF7B1A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9451F-7F6A-4152-BB4F-B2AD85C87E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119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D76F1-3E40-4020-8C58-77E8BFFF7B1A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9451F-7F6A-4152-BB4F-B2AD85C87E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593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D76F1-3E40-4020-8C58-77E8BFFF7B1A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9451F-7F6A-4152-BB4F-B2AD85C87E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5548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D76F1-3E40-4020-8C58-77E8BFFF7B1A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9451F-7F6A-4152-BB4F-B2AD85C87E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714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D76F1-3E40-4020-8C58-77E8BFFF7B1A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9451F-7F6A-4152-BB4F-B2AD85C87E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34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D76F1-3E40-4020-8C58-77E8BFFF7B1A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9451F-7F6A-4152-BB4F-B2AD85C87E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82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C1D76F1-3E40-4020-8C58-77E8BFFF7B1A}" type="datetimeFigureOut">
              <a:rPr lang="cs-CZ" smtClean="0"/>
              <a:t>15.05.2023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D09451F-7F6A-4152-BB4F-B2AD85C87E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3047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098A76-68C7-4F70-867A-9A2965A8E1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Kontroly spisové služby u obcí – problematické oblasti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A2130A8-CD20-4A8A-837A-217643EA27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Miroslav Kružík</a:t>
            </a:r>
          </a:p>
          <a:p>
            <a:r>
              <a:rPr lang="cs-CZ" dirty="0"/>
              <a:t>MZA v Brně, Státní okresní archiv Havlíčkův Brod </a:t>
            </a:r>
          </a:p>
        </p:txBody>
      </p:sp>
    </p:spTree>
    <p:extLst>
      <p:ext uri="{BB962C8B-B14F-4D97-AF65-F5344CB8AC3E}">
        <p14:creationId xmlns:p14="http://schemas.microsoft.com/office/powerpoint/2010/main" val="3292154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DCD64255-EC91-4586-A72B-983BE9E8D2BF}"/>
              </a:ext>
            </a:extLst>
          </p:cNvPr>
          <p:cNvSpPr/>
          <p:nvPr/>
        </p:nvSpPr>
        <p:spPr>
          <a:xfrm>
            <a:off x="3048000" y="1859340"/>
            <a:ext cx="6096000" cy="427809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DFont+F1"/>
              </a:rPr>
              <a:t>Skartační řízení – listinné</a:t>
            </a:r>
          </a:p>
          <a:p>
            <a:endParaRPr lang="cs-CZ" sz="2400" b="1" dirty="0">
              <a:solidFill>
                <a:srgbClr val="FF0000"/>
              </a:solidFill>
              <a:latin typeface="CIDFont+F1"/>
            </a:endParaRPr>
          </a:p>
          <a:p>
            <a:r>
              <a:rPr lang="cs-CZ" sz="2400" dirty="0">
                <a:latin typeface="CIDFont+F1"/>
              </a:rPr>
              <a:t>skartační návrh na vyřazení dokumentů</a:t>
            </a:r>
          </a:p>
          <a:p>
            <a:endParaRPr lang="cs-CZ" sz="2400" dirty="0">
              <a:latin typeface="CIDFont+F1"/>
            </a:endParaRPr>
          </a:p>
          <a:p>
            <a:r>
              <a:rPr lang="cs-CZ" sz="2400" dirty="0">
                <a:solidFill>
                  <a:srgbClr val="404040"/>
                </a:solidFill>
                <a:latin typeface="CIDFont+F2"/>
              </a:rPr>
              <a:t>přílohy - seznamy dokumentů zařazených do skartačního řízení</a:t>
            </a:r>
          </a:p>
          <a:p>
            <a:r>
              <a:rPr lang="cs-CZ" dirty="0">
                <a:solidFill>
                  <a:srgbClr val="404040"/>
                </a:solidFill>
                <a:latin typeface="CIDFont+F2"/>
              </a:rPr>
              <a:t>uspořádané podle spisových znaků</a:t>
            </a:r>
          </a:p>
          <a:p>
            <a:r>
              <a:rPr lang="pl-PL" dirty="0">
                <a:solidFill>
                  <a:srgbClr val="404040"/>
                </a:solidFill>
                <a:latin typeface="CIDFont+F2"/>
              </a:rPr>
              <a:t>odděleně pro dokumenty skartačního znaku A, V a S</a:t>
            </a:r>
            <a:endParaRPr lang="cs-CZ" dirty="0">
              <a:solidFill>
                <a:srgbClr val="404040"/>
              </a:solidFill>
              <a:latin typeface="CIDFont+F2"/>
            </a:endParaRPr>
          </a:p>
          <a:p>
            <a:r>
              <a:rPr lang="cs-CZ" sz="2000" dirty="0">
                <a:solidFill>
                  <a:srgbClr val="404040"/>
                </a:solidFill>
                <a:latin typeface="CIDFont+F2"/>
              </a:rPr>
              <a:t>přílohy obsahují:</a:t>
            </a:r>
          </a:p>
          <a:p>
            <a:r>
              <a:rPr lang="cs-CZ" dirty="0">
                <a:solidFill>
                  <a:srgbClr val="404040"/>
                </a:solidFill>
                <a:latin typeface="CIDFont+F2"/>
              </a:rPr>
              <a:t>celkový rozsah zařazených dokumentů a spisů</a:t>
            </a:r>
          </a:p>
          <a:p>
            <a:r>
              <a:rPr lang="pl-PL" dirty="0">
                <a:solidFill>
                  <a:srgbClr val="404040"/>
                </a:solidFill>
                <a:latin typeface="CIDFont+F2"/>
              </a:rPr>
              <a:t>charakteristiku obsahu dokumentů a spisů</a:t>
            </a:r>
          </a:p>
          <a:p>
            <a:r>
              <a:rPr lang="cs-CZ" dirty="0">
                <a:solidFill>
                  <a:srgbClr val="404040"/>
                </a:solidFill>
                <a:latin typeface="CIDFont+F2"/>
              </a:rPr>
              <a:t>období, z něhož pocházejí (rozsah let)</a:t>
            </a:r>
          </a:p>
          <a:p>
            <a:r>
              <a:rPr lang="cs-CZ" dirty="0">
                <a:solidFill>
                  <a:srgbClr val="404040"/>
                </a:solidFill>
                <a:latin typeface="CIDFont+F2"/>
              </a:rPr>
              <a:t>skartační režim</a:t>
            </a:r>
            <a:endParaRPr lang="cs-CZ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501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EC3F116D-1B85-4157-B6F8-87071C7014B9}"/>
              </a:ext>
            </a:extLst>
          </p:cNvPr>
          <p:cNvSpPr/>
          <p:nvPr/>
        </p:nvSpPr>
        <p:spPr>
          <a:xfrm>
            <a:off x="3028426" y="394283"/>
            <a:ext cx="611557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cs-CZ" sz="1100" kern="50" dirty="0">
                <a:solidFill>
                  <a:srgbClr val="FF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Hlavičkový papír (formulář) původce </a:t>
            </a:r>
            <a:r>
              <a:rPr lang="cs-CZ" sz="1100" i="1" kern="50" dirty="0">
                <a:solidFill>
                  <a:srgbClr val="FF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(tj. označení původce, které zpravidla tvoří název nebo obchodní firma a adresa sídla nebo jiná adresa veřejnoprávního původce)</a:t>
            </a:r>
            <a:endParaRPr lang="cs-CZ" sz="12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 </a:t>
            </a:r>
            <a:endParaRPr lang="cs-CZ" sz="12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2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 </a:t>
            </a:r>
            <a:endParaRPr lang="cs-CZ" sz="12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2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 </a:t>
            </a:r>
            <a:endParaRPr lang="cs-CZ" sz="12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Moravský zemský archiv v Brně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Státní okresní archiv Havlíčkův Brod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Kyjovská 1125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Havlíčkův Brod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580 01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cs-CZ" sz="1100" b="1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 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Č.j.: ..............		Vyřizuje: …............../tel.: ..…..…....    	Dne: ...............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cs-CZ" sz="1100" b="1" kern="50" dirty="0">
                <a:solidFill>
                  <a:srgbClr val="FF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 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cs-CZ" sz="1100" b="1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Skartační návrh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 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indent="304800" algn="just">
              <a:spcAft>
                <a:spcPts val="575"/>
              </a:spcAft>
            </a:pP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Na základě zákona č. 499/2004 Sb., o archivnictví a spisové službě a o změně některých zákonů, ve znění pozdějších předpisů, vyhlášky č.  259/2012 Sb., o podrobnostech výkonu spisové služby, ve znění pozdějších předpisů a v souladu s interní směrnicí  č. . …… </a:t>
            </a:r>
            <a:r>
              <a:rPr lang="cs-CZ" sz="1100" i="1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(název a číslo interní směrnice/spisového řádu)</a:t>
            </a:r>
            <a:r>
              <a:rPr lang="cs-CZ" sz="1100" i="1" kern="50" dirty="0">
                <a:solidFill>
                  <a:srgbClr val="FF66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navrhujeme vyřadit dokumenty uvedené v příloze. Jedná se o dokumenty neevidované v elektronických systémech spisové služby.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indent="304800" algn="just">
              <a:spcAft>
                <a:spcPts val="575"/>
              </a:spcAft>
            </a:pP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Do skartačního řízení byly zahrnuty dokumenty ........................................ </a:t>
            </a:r>
            <a:r>
              <a:rPr lang="cs-CZ" sz="1100" i="1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(název původce, sídlo, IČO) </a:t>
            </a: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z let .................................. s uplynulou skartační lhůtou, které nejsou nadále správně ani provozně potřebné pro další činnost. Přiložený seznam dokumentů navržených ke skartaci zahrnuje jak dokumenty S, tak i dokumenty A, u dokumentů V byl proveden předběžný výběr.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indent="304800" algn="just">
              <a:spcAft>
                <a:spcPts val="575"/>
              </a:spcAft>
            </a:pP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Žádáme o odborné posouzení navrhovaných dokumentů. V této záležitost se obraťte na .................. </a:t>
            </a:r>
            <a:r>
              <a:rPr lang="cs-CZ" sz="1100" i="1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(jméno, příjmení a telefonní číslo kontaktní osoby).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indent="304800" algn="just">
              <a:spcAft>
                <a:spcPts val="575"/>
              </a:spcAft>
            </a:pP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 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indent="304800" algn="just">
              <a:spcAft>
                <a:spcPts val="575"/>
              </a:spcAft>
            </a:pP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 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indent="304800" algn="just">
              <a:spcAft>
                <a:spcPts val="575"/>
              </a:spcAft>
            </a:pP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Přílohy: seznam dokumentů A 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indent="304800" algn="just">
              <a:spcAft>
                <a:spcPts val="575"/>
              </a:spcAft>
            </a:pPr>
            <a:r>
              <a:rPr lang="cs-CZ" sz="1100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             seznam dokumentů S </a:t>
            </a:r>
            <a:endParaRPr lang="cs-CZ" sz="1100" kern="50" dirty="0">
              <a:latin typeface="DejaVu Sans"/>
              <a:ea typeface="DejaVu Sans"/>
              <a:cs typeface="Times New Roman" panose="02020603050405020304" pitchFamily="18" charset="0"/>
            </a:endParaRPr>
          </a:p>
          <a:p>
            <a:pPr indent="304800" algn="just">
              <a:spcAft>
                <a:spcPts val="575"/>
              </a:spcAft>
            </a:pPr>
            <a:r>
              <a:rPr lang="cs-CZ" sz="1200" i="1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 </a:t>
            </a:r>
            <a:endParaRPr lang="cs-CZ" sz="1200" kern="50" dirty="0">
              <a:latin typeface="DejaVu Sans"/>
              <a:ea typeface="DejaVu San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481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75B87C51-19AA-4069-97C7-44C24DCF51A4}"/>
              </a:ext>
            </a:extLst>
          </p:cNvPr>
          <p:cNvSpPr/>
          <p:nvPr/>
        </p:nvSpPr>
        <p:spPr>
          <a:xfrm>
            <a:off x="973123" y="436228"/>
            <a:ext cx="1024295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cs-CZ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Soupis dokumentů navrhovaných k vyřazení</a:t>
            </a:r>
          </a:p>
          <a:p>
            <a:pPr algn="ctr">
              <a:spcAft>
                <a:spcPts val="0"/>
              </a:spcAft>
            </a:pPr>
            <a:endParaRPr lang="cs-CZ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cs-CZ" sz="1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4F170814-250C-40FB-A7CE-12842A51AF5D}"/>
              </a:ext>
            </a:extLst>
          </p:cNvPr>
          <p:cNvGraphicFramePr>
            <a:graphicFrameLocks noGrp="1"/>
          </p:cNvGraphicFramePr>
          <p:nvPr/>
        </p:nvGraphicFramePr>
        <p:xfrm>
          <a:off x="3081634" y="1821974"/>
          <a:ext cx="6028732" cy="4358640"/>
        </p:xfrm>
        <a:graphic>
          <a:graphicData uri="http://schemas.openxmlformats.org/drawingml/2006/table">
            <a:tbl>
              <a:tblPr/>
              <a:tblGrid>
                <a:gridCol w="494200">
                  <a:extLst>
                    <a:ext uri="{9D8B030D-6E8A-4147-A177-3AD203B41FA5}">
                      <a16:colId xmlns:a16="http://schemas.microsoft.com/office/drawing/2014/main" val="2913585582"/>
                    </a:ext>
                  </a:extLst>
                </a:gridCol>
                <a:gridCol w="539877">
                  <a:extLst>
                    <a:ext uri="{9D8B030D-6E8A-4147-A177-3AD203B41FA5}">
                      <a16:colId xmlns:a16="http://schemas.microsoft.com/office/drawing/2014/main" val="633362788"/>
                    </a:ext>
                  </a:extLst>
                </a:gridCol>
                <a:gridCol w="2787567">
                  <a:extLst>
                    <a:ext uri="{9D8B030D-6E8A-4147-A177-3AD203B41FA5}">
                      <a16:colId xmlns:a16="http://schemas.microsoft.com/office/drawing/2014/main" val="3618110779"/>
                    </a:ext>
                  </a:extLst>
                </a:gridCol>
                <a:gridCol w="629328">
                  <a:extLst>
                    <a:ext uri="{9D8B030D-6E8A-4147-A177-3AD203B41FA5}">
                      <a16:colId xmlns:a16="http://schemas.microsoft.com/office/drawing/2014/main" val="3109651593"/>
                    </a:ext>
                  </a:extLst>
                </a:gridCol>
                <a:gridCol w="989034">
                  <a:extLst>
                    <a:ext uri="{9D8B030D-6E8A-4147-A177-3AD203B41FA5}">
                      <a16:colId xmlns:a16="http://schemas.microsoft.com/office/drawing/2014/main" val="3666387143"/>
                    </a:ext>
                  </a:extLst>
                </a:gridCol>
                <a:gridCol w="588726">
                  <a:extLst>
                    <a:ext uri="{9D8B030D-6E8A-4147-A177-3AD203B41FA5}">
                      <a16:colId xmlns:a16="http://schemas.microsoft.com/office/drawing/2014/main" val="2377289381"/>
                    </a:ext>
                  </a:extLst>
                </a:gridCol>
              </a:tblGrid>
              <a:tr h="334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Poř.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číslo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Spis. znak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 b="1" i="0" kern="0">
                          <a:effectLst/>
                          <a:latin typeface="Times New Roman" panose="02020603050405020304" pitchFamily="18" charset="0"/>
                        </a:rPr>
                        <a:t>Druh dokumentu</a:t>
                      </a:r>
                      <a:endParaRPr lang="cs-CZ" sz="1000" b="1" i="1" ker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cs-CZ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Skart. režim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cs-CZ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Časový rozsah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Počet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položek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2643096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Mzdová agenda (vyjma ML)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 10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2008-2012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674961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Sociální a zdravotní pojištění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 10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2008-2012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696920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Daňová agenda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 10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2008-2012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970171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Běžná korespondence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 5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2009-2017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587994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Podklady a zabezpečení voleb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 5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2013-2017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3118263"/>
                  </a:ext>
                </a:extLst>
              </a:tr>
              <a:tr h="6694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Úřední obálky, použité hlasovací lístky, pomocné hlasovací lístky pro sčítání přednostních hlasů a použité pomocné sčítací archy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 30 dní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2018-2022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7423389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2955553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Inventarizace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 5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2013-2017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588944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Agenda starosty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 5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2013-2017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4139066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6247511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Rozpočet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10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2008-2012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804036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Roční účetní výkazy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10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2008-2012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831003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Zápis o přezkoumání hospodaření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10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2008-2012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6095444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Zápisy schůzí zastupitelstva 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5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2007-2017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664695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Výsledky voleb do ZO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5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2014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626563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Výsledky voleb do ZK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5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2016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1300424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Výsledky voleb do PS PČR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5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2013, 2017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970629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Výsledky voleb do Senátu PČR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5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2016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0953999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Výsledky voleb do EP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5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2014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1335622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Volba prezidenta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5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2013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6260159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15820" algn="l"/>
                        </a:tabLs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Vyhlášky obce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A10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2008-2012</a:t>
                      </a:r>
                      <a:endParaRPr lang="cs-CZ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376" marR="44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3585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6231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07B38053-BE89-405E-B7DE-21D760648243}"/>
              </a:ext>
            </a:extLst>
          </p:cNvPr>
          <p:cNvSpPr/>
          <p:nvPr/>
        </p:nvSpPr>
        <p:spPr>
          <a:xfrm>
            <a:off x="3048000" y="1136065"/>
            <a:ext cx="6096000" cy="36317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DFont+F1"/>
              </a:rPr>
              <a:t>Vyřazovací řízení – průběh a kritéria výběru</a:t>
            </a:r>
          </a:p>
          <a:p>
            <a:endParaRPr lang="cs-CZ" sz="2400" b="1" dirty="0">
              <a:solidFill>
                <a:srgbClr val="FF0000"/>
              </a:solidFill>
              <a:latin typeface="CIDFont+F1"/>
            </a:endParaRPr>
          </a:p>
          <a:p>
            <a:r>
              <a:rPr lang="cs-CZ" sz="1500" dirty="0">
                <a:solidFill>
                  <a:srgbClr val="4A66AD"/>
                </a:solidFill>
                <a:latin typeface="CIDFont+F3"/>
              </a:rPr>
              <a:t>- </a:t>
            </a:r>
            <a:r>
              <a:rPr lang="cs-CZ" sz="1900" dirty="0">
                <a:solidFill>
                  <a:srgbClr val="404040"/>
                </a:solidFill>
                <a:latin typeface="CIDFont+F2"/>
              </a:rPr>
              <a:t>odborná archivní prohlídka ze strany příslušného archivu</a:t>
            </a:r>
          </a:p>
          <a:p>
            <a:r>
              <a:rPr lang="cs-CZ" sz="1600" i="1" dirty="0">
                <a:solidFill>
                  <a:srgbClr val="404040"/>
                </a:solidFill>
                <a:latin typeface="CIDFont+F2"/>
              </a:rPr>
              <a:t>posouzení dokumentů z hlediska trvalé hodnoty </a:t>
            </a:r>
            <a:r>
              <a:rPr lang="cs-CZ" sz="1600" i="1" dirty="0">
                <a:solidFill>
                  <a:srgbClr val="404040"/>
                </a:solidFill>
                <a:latin typeface="CIDFont+F5"/>
              </a:rPr>
              <a:t>(doba vzniku, obsah – </a:t>
            </a:r>
            <a:r>
              <a:rPr lang="cs-CZ" sz="1600" i="1" dirty="0" err="1">
                <a:solidFill>
                  <a:srgbClr val="404040"/>
                </a:solidFill>
                <a:latin typeface="CIDFont+F5"/>
              </a:rPr>
              <a:t>příl</a:t>
            </a:r>
            <a:r>
              <a:rPr lang="cs-CZ" sz="1600" i="1" dirty="0">
                <a:solidFill>
                  <a:srgbClr val="404040"/>
                </a:solidFill>
                <a:latin typeface="CIDFont+F5"/>
              </a:rPr>
              <a:t>. č. 2 zákona, původ, vnější znaky) </a:t>
            </a:r>
            <a:r>
              <a:rPr lang="cs-CZ" sz="1600" i="1" dirty="0">
                <a:solidFill>
                  <a:srgbClr val="404040"/>
                </a:solidFill>
                <a:latin typeface="CIDFont+F2"/>
              </a:rPr>
              <a:t>a uplynutých skartačních lhůt)</a:t>
            </a:r>
          </a:p>
          <a:p>
            <a:endParaRPr lang="cs-CZ" sz="1600" i="1" dirty="0">
              <a:solidFill>
                <a:srgbClr val="404040"/>
              </a:solidFill>
              <a:latin typeface="CIDFont+F2"/>
            </a:endParaRPr>
          </a:p>
          <a:p>
            <a:r>
              <a:rPr lang="cs-CZ" sz="1500" dirty="0">
                <a:solidFill>
                  <a:srgbClr val="4A66AD"/>
                </a:solidFill>
                <a:latin typeface="CIDFont+F3"/>
              </a:rPr>
              <a:t>- </a:t>
            </a:r>
            <a:r>
              <a:rPr lang="cs-CZ" sz="1900" dirty="0">
                <a:solidFill>
                  <a:srgbClr val="404040"/>
                </a:solidFill>
                <a:latin typeface="CIDFont+F2"/>
              </a:rPr>
              <a:t>vyhotovení protokolu o provedeném řízení</a:t>
            </a:r>
          </a:p>
          <a:p>
            <a:r>
              <a:rPr lang="cs-CZ" sz="1600" i="1" dirty="0">
                <a:solidFill>
                  <a:srgbClr val="404040"/>
                </a:solidFill>
                <a:latin typeface="CIDFont+F2"/>
              </a:rPr>
              <a:t>výsledek řízení – 15 dnů pro podání námitky</a:t>
            </a:r>
          </a:p>
          <a:p>
            <a:r>
              <a:rPr lang="cs-CZ" sz="1600" i="1" dirty="0">
                <a:solidFill>
                  <a:srgbClr val="404040"/>
                </a:solidFill>
                <a:latin typeface="CIDFont+F2"/>
              </a:rPr>
              <a:t>soupis dokumentů vybraných za archiválie a místo jejich uložení – vybrané archiválie lze trvale uchovávat ve veřejném zájmu trvale, včetně archiválií obsahujících osobní údaje žijících osob</a:t>
            </a:r>
          </a:p>
          <a:p>
            <a:r>
              <a:rPr lang="cs-CZ" sz="1600" i="1" dirty="0">
                <a:solidFill>
                  <a:srgbClr val="404040"/>
                </a:solidFill>
                <a:latin typeface="CIDFont+F2"/>
              </a:rPr>
              <a:t>soupis dokumentů bez trvalé hodnoty, které lze zničit </a:t>
            </a:r>
            <a:r>
              <a:rPr lang="cs-CZ" sz="1600" i="1" dirty="0">
                <a:solidFill>
                  <a:srgbClr val="404040"/>
                </a:solidFill>
                <a:latin typeface="CIDFont+F5"/>
              </a:rPr>
              <a:t>(nepořizuje se, pokud lze využít seznam přiložený k návrhu)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348539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6C96D77B-B5C6-4552-BAD1-139EB94B8187}"/>
              </a:ext>
            </a:extLst>
          </p:cNvPr>
          <p:cNvSpPr/>
          <p:nvPr/>
        </p:nvSpPr>
        <p:spPr>
          <a:xfrm>
            <a:off x="3048000" y="1720840"/>
            <a:ext cx="6096000" cy="295465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cs-C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Kam se obrátit?</a:t>
            </a:r>
          </a:p>
          <a:p>
            <a:pPr lvl="0"/>
            <a:endParaRPr lang="cs-CZ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/>
            <a:r>
              <a:rPr lang="cs-CZ" dirty="0">
                <a:solidFill>
                  <a:prstClr val="black"/>
                </a:solidFill>
                <a:latin typeface="Arial" panose="020B0604020202020204" pitchFamily="34" charset="0"/>
              </a:rPr>
              <a:t>Moravský zemský archiv v Brně</a:t>
            </a:r>
          </a:p>
          <a:p>
            <a:pPr lvl="0"/>
            <a:r>
              <a:rPr lang="cs-CZ" dirty="0">
                <a:solidFill>
                  <a:prstClr val="black"/>
                </a:solidFill>
                <a:latin typeface="Arial" panose="020B0604020202020204" pitchFamily="34" charset="0"/>
              </a:rPr>
              <a:t>Státní okresní archiv Havlíčkův Brod</a:t>
            </a:r>
          </a:p>
          <a:p>
            <a:pPr lvl="0"/>
            <a:r>
              <a:rPr lang="cs-CZ" dirty="0">
                <a:solidFill>
                  <a:prstClr val="black"/>
                </a:solidFill>
                <a:latin typeface="Arial" panose="020B0604020202020204" pitchFamily="34" charset="0"/>
              </a:rPr>
              <a:t>Kyjovská 1125</a:t>
            </a:r>
          </a:p>
          <a:p>
            <a:pPr lvl="0"/>
            <a:r>
              <a:rPr lang="cs-CZ" dirty="0">
                <a:solidFill>
                  <a:prstClr val="black"/>
                </a:solidFill>
                <a:latin typeface="Arial" panose="020B0604020202020204" pitchFamily="34" charset="0"/>
              </a:rPr>
              <a:t>580 01 Havlíčkův Brod</a:t>
            </a:r>
          </a:p>
          <a:p>
            <a:pPr lvl="0"/>
            <a:endParaRPr lang="cs-CZ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/>
            <a:r>
              <a:rPr lang="cs-CZ" dirty="0">
                <a:solidFill>
                  <a:prstClr val="black"/>
                </a:solidFill>
                <a:latin typeface="Arial" panose="020B0604020202020204" pitchFamily="34" charset="0"/>
              </a:rPr>
              <a:t>telefon: 569 429 742</a:t>
            </a:r>
          </a:p>
          <a:p>
            <a:pPr lvl="0"/>
            <a:endParaRPr lang="cs-CZ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/>
            <a:r>
              <a:rPr lang="cs-CZ" dirty="0">
                <a:solidFill>
                  <a:prstClr val="black"/>
                </a:solidFill>
                <a:latin typeface="Arial" panose="020B0604020202020204" pitchFamily="34" charset="0"/>
              </a:rPr>
              <a:t>web: www.mza.cz</a:t>
            </a:r>
          </a:p>
        </p:txBody>
      </p:sp>
    </p:spTree>
    <p:extLst>
      <p:ext uri="{BB962C8B-B14F-4D97-AF65-F5344CB8AC3E}">
        <p14:creationId xmlns:p14="http://schemas.microsoft.com/office/powerpoint/2010/main" val="2241872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A8D2267D-8A9F-45A2-9FFD-207EAE2BFFCD}"/>
              </a:ext>
            </a:extLst>
          </p:cNvPr>
          <p:cNvSpPr/>
          <p:nvPr/>
        </p:nvSpPr>
        <p:spPr>
          <a:xfrm>
            <a:off x="3048000" y="1536174"/>
            <a:ext cx="6096000" cy="390876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cs-C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Základní normy pro archivnictví a spisovou službu</a:t>
            </a:r>
          </a:p>
          <a:p>
            <a:pPr lvl="0"/>
            <a:endParaRPr lang="cs-CZ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/>
            <a:r>
              <a:rPr lang="cs-CZ" dirty="0">
                <a:solidFill>
                  <a:prstClr val="black"/>
                </a:solidFill>
                <a:latin typeface="Arial" panose="020B0604020202020204" pitchFamily="34" charset="0"/>
              </a:rPr>
              <a:t>• zákon č. 499/2004 Sb., o archivnictví a spisové </a:t>
            </a:r>
          </a:p>
          <a:p>
            <a:pPr lvl="0"/>
            <a:r>
              <a:rPr lang="cs-CZ" dirty="0">
                <a:solidFill>
                  <a:prstClr val="black"/>
                </a:solidFill>
                <a:latin typeface="Arial" panose="020B0604020202020204" pitchFamily="34" charset="0"/>
              </a:rPr>
              <a:t>službě a o změně některých zákonů, ve znění </a:t>
            </a:r>
          </a:p>
          <a:p>
            <a:pPr lvl="0"/>
            <a:r>
              <a:rPr lang="cs-CZ" dirty="0">
                <a:solidFill>
                  <a:prstClr val="black"/>
                </a:solidFill>
                <a:latin typeface="Arial" panose="020B0604020202020204" pitchFamily="34" charset="0"/>
              </a:rPr>
              <a:t>pozdějších předpisů</a:t>
            </a:r>
          </a:p>
          <a:p>
            <a:pPr lvl="0"/>
            <a:endParaRPr lang="cs-CZ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/>
            <a:r>
              <a:rPr lang="cs-CZ" dirty="0">
                <a:solidFill>
                  <a:prstClr val="black"/>
                </a:solidFill>
                <a:latin typeface="Arial" panose="020B0604020202020204" pitchFamily="34" charset="0"/>
              </a:rPr>
              <a:t>• vyhláška č. 259/2012 Sb., o podrobnostech </a:t>
            </a:r>
          </a:p>
          <a:p>
            <a:pPr lvl="0"/>
            <a:r>
              <a:rPr lang="cs-CZ" dirty="0">
                <a:solidFill>
                  <a:prstClr val="black"/>
                </a:solidFill>
                <a:latin typeface="Arial" panose="020B0604020202020204" pitchFamily="34" charset="0"/>
              </a:rPr>
              <a:t>výkonu spisové služby, ve znění pozdějších předpisů</a:t>
            </a:r>
          </a:p>
          <a:p>
            <a:pPr lvl="0"/>
            <a:endParaRPr lang="cs-CZ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/>
            <a:r>
              <a:rPr lang="cs-CZ" sz="1400" dirty="0">
                <a:solidFill>
                  <a:prstClr val="black"/>
                </a:solidFill>
                <a:latin typeface="Arial" panose="020B0604020202020204" pitchFamily="34" charset="0"/>
              </a:rPr>
              <a:t>Základní povinnosti obcí v oblasti archivnictví:</a:t>
            </a:r>
          </a:p>
          <a:p>
            <a:pPr lvl="0"/>
            <a:r>
              <a:rPr lang="cs-CZ" sz="1400" dirty="0">
                <a:solidFill>
                  <a:prstClr val="black"/>
                </a:solidFill>
                <a:latin typeface="Arial" panose="020B0604020202020204" pitchFamily="34" charset="0"/>
              </a:rPr>
              <a:t>• jako veřejnoprávní původci mají povinnost uchovávat dokumenty a umožnit výběr archiválií</a:t>
            </a:r>
          </a:p>
          <a:p>
            <a:pPr lvl="0"/>
            <a:r>
              <a:rPr lang="cs-CZ" sz="1400" dirty="0">
                <a:solidFill>
                  <a:prstClr val="black"/>
                </a:solidFill>
                <a:latin typeface="Arial" panose="020B0604020202020204" pitchFamily="34" charset="0"/>
              </a:rPr>
              <a:t>• mají povinnost ukládat dokumenty ve veřejných archivech</a:t>
            </a:r>
          </a:p>
        </p:txBody>
      </p:sp>
    </p:spTree>
    <p:extLst>
      <p:ext uri="{BB962C8B-B14F-4D97-AF65-F5344CB8AC3E}">
        <p14:creationId xmlns:p14="http://schemas.microsoft.com/office/powerpoint/2010/main" val="2702721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FD6270EC-3474-4995-825D-35F07E38E5F2}"/>
              </a:ext>
            </a:extLst>
          </p:cNvPr>
          <p:cNvSpPr txBox="1"/>
          <p:nvPr/>
        </p:nvSpPr>
        <p:spPr>
          <a:xfrm>
            <a:off x="1333500" y="1282700"/>
            <a:ext cx="9194800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Státní archivy a jejich postavení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Archivy jsou správní úřady na úseku archivnictví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Spravují rovněž historické písemné, obrazové a jiné prameny – jsou paměťovými institucemi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Na územním principu je vytvořeno 7 státních oblastních archivů, každý SOA zahrnuje území jednoho nebo několika současných krajů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Organizačními jednotkami SOA jsou státní okresní archivy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Území Kraje Vysočina spadá do působnosti Moravského zemského archivu v Brně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Státní okresní archivy: Havlíčkův Brod, Jihlava, Pelhřimov, Třebíč. Žďár nad Sázavou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1575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D84D0ACF-94FC-4288-9D5E-329005382099}"/>
              </a:ext>
            </a:extLst>
          </p:cNvPr>
          <p:cNvSpPr txBox="1"/>
          <p:nvPr/>
        </p:nvSpPr>
        <p:spPr>
          <a:xfrm>
            <a:off x="2184400" y="1054100"/>
            <a:ext cx="82677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Kontrolní činnost</a:t>
            </a:r>
            <a:br>
              <a:rPr lang="cs-CZ" sz="2400" b="1" dirty="0">
                <a:solidFill>
                  <a:srgbClr val="FF0000"/>
                </a:solidFill>
                <a:latin typeface="Arial" panose="020B0604020202020204" pitchFamily="34" charset="0"/>
              </a:rPr>
            </a:br>
            <a:endParaRPr lang="cs-CZ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endParaRPr lang="cs-CZ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</a:rPr>
              <a:t>• dle zákona archivnictví a zákona č. 255/2012 Sb., o kontrole (kontrolní řád)</a:t>
            </a:r>
          </a:p>
          <a:p>
            <a:endParaRPr lang="cs-CZ" dirty="0">
              <a:latin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</a:rPr>
              <a:t>• předmětem je výkon spisové služby, vydání spisového řádu, uchování dokumentů, umožnění výběru archiválií</a:t>
            </a:r>
          </a:p>
          <a:p>
            <a:endParaRPr lang="cs-CZ" dirty="0">
              <a:latin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</a:rPr>
              <a:t>• za porušení těchto povinností lze uložit pokutu </a:t>
            </a:r>
          </a:p>
          <a:p>
            <a:r>
              <a:rPr lang="cs-CZ" dirty="0">
                <a:latin typeface="Arial" panose="020B0604020202020204" pitchFamily="34" charset="0"/>
              </a:rPr>
              <a:t>až do výše 200 000,-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231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A03ECA1-B2BD-4EA5-B8E7-95FC57212EC0}"/>
              </a:ext>
            </a:extLst>
          </p:cNvPr>
          <p:cNvSpPr txBox="1"/>
          <p:nvPr/>
        </p:nvSpPr>
        <p:spPr>
          <a:xfrm>
            <a:off x="1384300" y="1168401"/>
            <a:ext cx="81788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cs-CZ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Problémy zjišťované v rámci kontrolní činnosti</a:t>
            </a:r>
            <a:b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Obec nevede evidenci dokumentů (podací deník,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eSSL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Obec nevydala spisový řád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Obec nevede evidenci dokumentů uložených ve spisovně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Obec neoznačuje ukládací jednotky předepsanými náležitostmi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Obec neprovádí vyřazování dokumentů ve skartačním  řízení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2962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E5073098-4AD3-4246-A5D9-8BA1A48A2B0C}"/>
              </a:ext>
            </a:extLst>
          </p:cNvPr>
          <p:cNvSpPr/>
          <p:nvPr/>
        </p:nvSpPr>
        <p:spPr>
          <a:xfrm>
            <a:off x="2857500" y="750228"/>
            <a:ext cx="6096000" cy="54938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 je to spisová služba?</a:t>
            </a:r>
          </a:p>
          <a:p>
            <a:endParaRPr lang="pl-PL" sz="3100" dirty="0">
              <a:solidFill>
                <a:srgbClr val="4A66AD"/>
              </a:solidFill>
              <a:latin typeface="CIDFont+F1"/>
            </a:endParaRPr>
          </a:p>
          <a:p>
            <a:pPr marL="342900" indent="-342900">
              <a:buFontTx/>
              <a:buChar char="-"/>
            </a:pPr>
            <a:r>
              <a:rPr lang="cs-CZ" sz="2100" dirty="0">
                <a:solidFill>
                  <a:srgbClr val="404040"/>
                </a:solidFill>
                <a:latin typeface="CIDFont+F1"/>
              </a:rPr>
              <a:t>životní cyklus dokumentů zahrnující příjem, označování, evidenci, rozdělování, oběh, vyřizování, vyhotovování, podepisování, odesílání, ukládání a vyřazování</a:t>
            </a:r>
          </a:p>
          <a:p>
            <a:pPr marL="342900" indent="-342900">
              <a:buFontTx/>
              <a:buChar char="-"/>
            </a:pPr>
            <a:endParaRPr lang="cs-CZ" sz="1200" dirty="0">
              <a:solidFill>
                <a:srgbClr val="404040"/>
              </a:solidFill>
              <a:latin typeface="CIDFont+F1"/>
            </a:endParaRPr>
          </a:p>
          <a:p>
            <a:r>
              <a:rPr lang="cs-CZ" sz="1700" dirty="0">
                <a:solidFill>
                  <a:srgbClr val="4A66AD"/>
                </a:solidFill>
                <a:latin typeface="CIDFont+F3"/>
              </a:rPr>
              <a:t>- </a:t>
            </a:r>
            <a:r>
              <a:rPr lang="cs-CZ" sz="2100" dirty="0">
                <a:solidFill>
                  <a:srgbClr val="404040"/>
                </a:solidFill>
                <a:latin typeface="CIDFont+F1"/>
              </a:rPr>
              <a:t>formy:</a:t>
            </a:r>
          </a:p>
          <a:p>
            <a:r>
              <a:rPr lang="cs-CZ" sz="1400" dirty="0">
                <a:solidFill>
                  <a:srgbClr val="4A66AD"/>
                </a:solidFill>
                <a:latin typeface="CIDFont+F4"/>
              </a:rPr>
              <a:t>a/ </a:t>
            </a:r>
            <a:r>
              <a:rPr lang="cs-CZ" sz="1700" dirty="0">
                <a:solidFill>
                  <a:srgbClr val="404040"/>
                </a:solidFill>
                <a:latin typeface="CIDFont+F2"/>
              </a:rPr>
              <a:t>listinná – listinná základní evidenční pomůcka – podací deník,</a:t>
            </a:r>
          </a:p>
          <a:p>
            <a:r>
              <a:rPr lang="cs-CZ" sz="1700" dirty="0">
                <a:solidFill>
                  <a:srgbClr val="404040"/>
                </a:solidFill>
                <a:latin typeface="CIDFont+F2"/>
              </a:rPr>
              <a:t>doručené/vlastní dokumenty v digitální podobě se pro účely uchování </a:t>
            </a:r>
            <a:r>
              <a:rPr lang="cs-CZ" sz="1700" dirty="0">
                <a:solidFill>
                  <a:srgbClr val="404040"/>
                </a:solidFill>
                <a:latin typeface="CIDFont+F1"/>
              </a:rPr>
              <a:t>vždy </a:t>
            </a:r>
            <a:r>
              <a:rPr lang="cs-CZ" sz="1700" dirty="0">
                <a:solidFill>
                  <a:srgbClr val="404040"/>
                </a:solidFill>
                <a:latin typeface="CIDFont+F2"/>
              </a:rPr>
              <a:t>převádí do analogové podoby (listinné formy)</a:t>
            </a:r>
            <a:br>
              <a:rPr lang="cs-CZ" sz="1700" dirty="0">
                <a:solidFill>
                  <a:srgbClr val="404040"/>
                </a:solidFill>
                <a:latin typeface="CIDFont+F2"/>
              </a:rPr>
            </a:br>
            <a:endParaRPr lang="cs-CZ" sz="1700" dirty="0">
              <a:solidFill>
                <a:srgbClr val="404040"/>
              </a:solidFill>
              <a:latin typeface="CIDFont+F2"/>
            </a:endParaRPr>
          </a:p>
          <a:p>
            <a:r>
              <a:rPr lang="cs-CZ" sz="1400" dirty="0">
                <a:solidFill>
                  <a:srgbClr val="4A66AD"/>
                </a:solidFill>
                <a:latin typeface="CIDFont+F4"/>
              </a:rPr>
              <a:t>b/ </a:t>
            </a:r>
            <a:r>
              <a:rPr lang="cs-CZ" sz="1700" dirty="0">
                <a:solidFill>
                  <a:srgbClr val="404040"/>
                </a:solidFill>
                <a:latin typeface="CIDFont+F2"/>
              </a:rPr>
              <a:t>elektronická – základní evidenční pomůcka – elektronický systém spisové služby, doručené/vlastní dokumenty v listinné podobě se </a:t>
            </a:r>
            <a:r>
              <a:rPr lang="cs-CZ" sz="1700" dirty="0">
                <a:solidFill>
                  <a:srgbClr val="404040"/>
                </a:solidFill>
                <a:latin typeface="CIDFont+F1"/>
              </a:rPr>
              <a:t>zpravidla </a:t>
            </a:r>
            <a:r>
              <a:rPr lang="cs-CZ" sz="1700" dirty="0">
                <a:solidFill>
                  <a:srgbClr val="404040"/>
                </a:solidFill>
                <a:latin typeface="CIDFont+F2"/>
              </a:rPr>
              <a:t>převádí </a:t>
            </a:r>
            <a:r>
              <a:rPr lang="pt-BR" sz="1700" dirty="0">
                <a:solidFill>
                  <a:srgbClr val="404040"/>
                </a:solidFill>
                <a:latin typeface="CIDFont+F2"/>
              </a:rPr>
              <a:t>do „digitální“ formy, digitální/digitalizované (digitalizáty) dokumenty jsou</a:t>
            </a:r>
            <a:r>
              <a:rPr lang="cs-CZ" sz="1700" dirty="0">
                <a:solidFill>
                  <a:srgbClr val="404040"/>
                </a:solidFill>
                <a:latin typeface="CIDFont+F2"/>
              </a:rPr>
              <a:t> zpracovávány prostřednictvím elektronického systému spisové služby, v něm jsou evidovány i dokumenty v analogové podobě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8555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2855A31C-9366-49AF-941F-438C984DF16D}"/>
              </a:ext>
            </a:extLst>
          </p:cNvPr>
          <p:cNvSpPr/>
          <p:nvPr/>
        </p:nvSpPr>
        <p:spPr>
          <a:xfrm>
            <a:off x="3048000" y="1674674"/>
            <a:ext cx="6096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cs-C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Forma vedení spisové služby</a:t>
            </a:r>
          </a:p>
          <a:p>
            <a:pPr lvl="0"/>
            <a:endParaRPr lang="cs-CZ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0"/>
            <a:r>
              <a:rPr lang="cs-CZ" dirty="0">
                <a:solidFill>
                  <a:prstClr val="black"/>
                </a:solidFill>
                <a:latin typeface="Arial" panose="020B0604020202020204" pitchFamily="34" charset="0"/>
              </a:rPr>
              <a:t>• obce si mohou vybrat, zda povedou spisovou službu v digitální nebo listinné podobě</a:t>
            </a:r>
          </a:p>
          <a:p>
            <a:pPr lvl="0"/>
            <a:endParaRPr lang="cs-CZ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/>
            <a:r>
              <a:rPr lang="cs-CZ" sz="1400" u="sng" dirty="0">
                <a:solidFill>
                  <a:prstClr val="black"/>
                </a:solidFill>
                <a:latin typeface="Arial" panose="020B0604020202020204" pitchFamily="34" charset="0"/>
              </a:rPr>
              <a:t>Listinná spisová služba</a:t>
            </a:r>
          </a:p>
          <a:p>
            <a:pPr lvl="0"/>
            <a:r>
              <a:rPr lang="cs-CZ" sz="1400" dirty="0">
                <a:solidFill>
                  <a:prstClr val="black"/>
                </a:solidFill>
                <a:latin typeface="Arial" panose="020B0604020202020204" pitchFamily="34" charset="0"/>
              </a:rPr>
              <a:t>• výhody: jednoduchost, technická a časová nenáročnost při malém množství vyřizovaných dokumentů</a:t>
            </a:r>
          </a:p>
          <a:p>
            <a:pPr lvl="0"/>
            <a:r>
              <a:rPr lang="cs-CZ" sz="1400" dirty="0">
                <a:solidFill>
                  <a:prstClr val="black"/>
                </a:solidFill>
                <a:latin typeface="Arial" panose="020B0604020202020204" pitchFamily="34" charset="0"/>
              </a:rPr>
              <a:t>• nevýhody: nutnost převádět dokumenty v digitální podobě do listinné formy (autorizovanou konverzí, převodem dle § 69a archivního zákona)</a:t>
            </a:r>
          </a:p>
          <a:p>
            <a:pPr lvl="0"/>
            <a:endParaRPr lang="cs-CZ" sz="14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/>
            <a:r>
              <a:rPr lang="cs-CZ" sz="1400" u="sng" dirty="0">
                <a:solidFill>
                  <a:prstClr val="black"/>
                </a:solidFill>
                <a:latin typeface="Arial" panose="020B0604020202020204" pitchFamily="34" charset="0"/>
              </a:rPr>
              <a:t>Elektronická spisová služba</a:t>
            </a:r>
          </a:p>
          <a:p>
            <a:pPr lvl="0"/>
            <a:r>
              <a:rPr lang="cs-CZ" sz="1400" dirty="0">
                <a:solidFill>
                  <a:prstClr val="black"/>
                </a:solidFill>
                <a:latin typeface="Arial" panose="020B0604020202020204" pitchFamily="34" charset="0"/>
              </a:rPr>
              <a:t>• výhody: elektronické dokumenty lze přijímat uchovávat a vyřazovat v digitální podobě</a:t>
            </a:r>
          </a:p>
          <a:p>
            <a:pPr lvl="0"/>
            <a:r>
              <a:rPr lang="cs-CZ" sz="1400" dirty="0">
                <a:solidFill>
                  <a:prstClr val="black"/>
                </a:solidFill>
                <a:latin typeface="Arial" panose="020B0604020202020204" pitchFamily="34" charset="0"/>
              </a:rPr>
              <a:t>• nevýhody: náklady na pořízení a údržbu hardwaru i softwaru, časová náročnost, nutnost proškolení zaměstnanců</a:t>
            </a:r>
          </a:p>
        </p:txBody>
      </p:sp>
    </p:spTree>
    <p:extLst>
      <p:ext uri="{BB962C8B-B14F-4D97-AF65-F5344CB8AC3E}">
        <p14:creationId xmlns:p14="http://schemas.microsoft.com/office/powerpoint/2010/main" val="4193587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005A74A3-443F-482A-B661-0722C0963701}"/>
              </a:ext>
            </a:extLst>
          </p:cNvPr>
          <p:cNvSpPr/>
          <p:nvPr/>
        </p:nvSpPr>
        <p:spPr>
          <a:xfrm>
            <a:off x="3048000" y="2136339"/>
            <a:ext cx="6096000" cy="276998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Spisový řád</a:t>
            </a:r>
          </a:p>
          <a:p>
            <a:endParaRPr lang="cs-CZ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</a:rPr>
              <a:t>• vnitřní směrnice upravující spisovou službu</a:t>
            </a:r>
          </a:p>
          <a:p>
            <a:endParaRPr lang="cs-CZ" dirty="0">
              <a:latin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</a:rPr>
              <a:t>• jeho vydání je přikázáno zákonem</a:t>
            </a:r>
          </a:p>
          <a:p>
            <a:endParaRPr lang="cs-CZ" dirty="0">
              <a:latin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</a:rPr>
              <a:t>• před vydáním jej lze konzultovat s archivem</a:t>
            </a:r>
          </a:p>
          <a:p>
            <a:endParaRPr lang="cs-CZ" dirty="0">
              <a:latin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</a:rPr>
              <a:t>• po vydání musí být zaslán archivu na vědomí</a:t>
            </a:r>
          </a:p>
        </p:txBody>
      </p:sp>
    </p:spTree>
    <p:extLst>
      <p:ext uri="{BB962C8B-B14F-4D97-AF65-F5344CB8AC3E}">
        <p14:creationId xmlns:p14="http://schemas.microsoft.com/office/powerpoint/2010/main" val="1346407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95806178-E48D-4D7D-8751-52C47E05072D}"/>
              </a:ext>
            </a:extLst>
          </p:cNvPr>
          <p:cNvSpPr/>
          <p:nvPr/>
        </p:nvSpPr>
        <p:spPr>
          <a:xfrm>
            <a:off x="1476462" y="1350628"/>
            <a:ext cx="8934276" cy="4438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50"/>
              </a:lnSpc>
              <a:spcAft>
                <a:spcPts val="0"/>
              </a:spcAft>
            </a:pPr>
            <a:r>
              <a:rPr lang="cs-C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Spisový řád </a:t>
            </a:r>
          </a:p>
          <a:p>
            <a:pPr>
              <a:lnSpc>
                <a:spcPts val="1650"/>
              </a:lnSpc>
              <a:spcAft>
                <a:spcPts val="0"/>
              </a:spcAft>
            </a:pPr>
            <a:endParaRPr lang="cs-CZ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650"/>
              </a:lnSpc>
              <a:spcAft>
                <a:spcPts val="0"/>
              </a:spcAft>
            </a:pPr>
            <a:r>
              <a:rPr lang="cs-CZ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příjem dokumentů </a:t>
            </a:r>
            <a:r>
              <a:rPr lang="cs-CZ" sz="12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(podmínky přijímání na úřední desce) </a:t>
            </a:r>
          </a:p>
          <a:p>
            <a:pPr>
              <a:lnSpc>
                <a:spcPts val="1650"/>
              </a:lnSpc>
              <a:spcAft>
                <a:spcPts val="0"/>
              </a:spcAft>
            </a:pPr>
            <a:endParaRPr lang="cs-CZ" sz="12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650"/>
              </a:lnSpc>
              <a:spcAft>
                <a:spcPts val="0"/>
              </a:spcAft>
            </a:pPr>
            <a:r>
              <a:rPr lang="cs-CZ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evidence dokumentů </a:t>
            </a:r>
            <a:r>
              <a:rPr lang="cs-CZ" sz="1200" i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(podací razítko)</a:t>
            </a:r>
          </a:p>
          <a:p>
            <a:pPr>
              <a:lnSpc>
                <a:spcPts val="1650"/>
              </a:lnSpc>
              <a:spcAft>
                <a:spcPts val="0"/>
              </a:spcAft>
            </a:pPr>
            <a:endParaRPr lang="cs-CZ" sz="14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650"/>
              </a:lnSpc>
              <a:spcAft>
                <a:spcPts val="0"/>
              </a:spcAft>
            </a:pPr>
            <a:r>
              <a:rPr lang="cs-CZ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p</a:t>
            </a:r>
            <a:r>
              <a:rPr lang="cs-CZ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odací deník </a:t>
            </a:r>
            <a:r>
              <a:rPr lang="cs-CZ" sz="12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(kniha vytvořená ze svázaných a očíslovaných listů tiskopisů) </a:t>
            </a:r>
          </a:p>
          <a:p>
            <a:pPr>
              <a:lnSpc>
                <a:spcPts val="1650"/>
              </a:lnSpc>
              <a:spcAft>
                <a:spcPts val="0"/>
              </a:spcAft>
            </a:pPr>
            <a:endParaRPr lang="cs-CZ" sz="12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650"/>
              </a:lnSpc>
              <a:spcAft>
                <a:spcPts val="0"/>
              </a:spcAft>
            </a:pPr>
            <a:r>
              <a:rPr lang="cs-CZ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</a:t>
            </a:r>
            <a:r>
              <a:rPr lang="cs-CZ" sz="1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samostatné evidence </a:t>
            </a:r>
            <a:r>
              <a:rPr lang="cs-CZ" sz="12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(účetnictví aj.)</a:t>
            </a:r>
          </a:p>
          <a:p>
            <a:pPr>
              <a:lnSpc>
                <a:spcPts val="1650"/>
              </a:lnSpc>
              <a:spcAft>
                <a:spcPts val="0"/>
              </a:spcAft>
            </a:pPr>
            <a:endParaRPr lang="cs-CZ" sz="12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650"/>
              </a:lnSpc>
              <a:spcAft>
                <a:spcPts val="0"/>
              </a:spcAft>
            </a:pPr>
            <a:r>
              <a:rPr lang="cs-CZ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převod dokumentů v digitální podobě </a:t>
            </a:r>
            <a:r>
              <a:rPr lang="cs-CZ" sz="1200" i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(autorizovaná konverze nebo převedení podle § 69a)</a:t>
            </a:r>
          </a:p>
          <a:p>
            <a:pPr>
              <a:lnSpc>
                <a:spcPts val="1650"/>
              </a:lnSpc>
              <a:spcAft>
                <a:spcPts val="0"/>
              </a:spcAft>
            </a:pPr>
            <a:r>
              <a:rPr lang="cs-CZ" sz="1200" i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cs-CZ" sz="12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650"/>
              </a:lnSpc>
              <a:spcAft>
                <a:spcPts val="0"/>
              </a:spcAft>
            </a:pPr>
            <a:r>
              <a:rPr lang="cs-CZ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číslo jednací </a:t>
            </a:r>
            <a:r>
              <a:rPr lang="cs-CZ" sz="1100" i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cs-CZ" sz="1100" i="1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ObUHB</a:t>
            </a:r>
            <a:r>
              <a:rPr lang="cs-CZ" sz="1100" i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/1/2023) </a:t>
            </a:r>
            <a:r>
              <a:rPr lang="cs-CZ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evidenční číslo</a:t>
            </a:r>
          </a:p>
          <a:p>
            <a:pPr>
              <a:lnSpc>
                <a:spcPts val="1650"/>
              </a:lnSpc>
              <a:spcAft>
                <a:spcPts val="0"/>
              </a:spcAft>
            </a:pPr>
            <a:endParaRPr lang="cs-CZ" sz="14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650"/>
              </a:lnSpc>
              <a:spcAft>
                <a:spcPts val="0"/>
              </a:spcAft>
            </a:pPr>
            <a:r>
              <a:rPr lang="cs-CZ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oběh, vyřizování, podepisování, odesílání dokumentů</a:t>
            </a:r>
          </a:p>
          <a:p>
            <a:pPr>
              <a:lnSpc>
                <a:spcPts val="1650"/>
              </a:lnSpc>
              <a:spcAft>
                <a:spcPts val="0"/>
              </a:spcAft>
            </a:pPr>
            <a:endParaRPr lang="cs-CZ" sz="1400" b="1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650"/>
              </a:lnSpc>
              <a:spcAft>
                <a:spcPts val="0"/>
              </a:spcAft>
            </a:pPr>
            <a:r>
              <a:rPr lang="cs-CZ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spisovna </a:t>
            </a:r>
            <a:r>
              <a:rPr lang="cs-CZ" sz="1200" i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(ukládání dokumentů, evidence – archivní kniha); </a:t>
            </a:r>
            <a:r>
              <a:rPr lang="cs-CZ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vyřazování dokumentů ve skartačním řízení  </a:t>
            </a:r>
          </a:p>
          <a:p>
            <a:pPr>
              <a:lnSpc>
                <a:spcPts val="1650"/>
              </a:lnSpc>
              <a:spcAft>
                <a:spcPts val="0"/>
              </a:spcAft>
            </a:pPr>
            <a:endParaRPr lang="cs-CZ" sz="1200" i="1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1650"/>
              </a:lnSpc>
              <a:spcAft>
                <a:spcPts val="0"/>
              </a:spcAft>
            </a:pPr>
            <a:r>
              <a:rPr lang="cs-CZ" sz="14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spisový plán </a:t>
            </a:r>
            <a:r>
              <a:rPr lang="cs-CZ" sz="1200" i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(spisový znak a skartační režim)</a:t>
            </a:r>
          </a:p>
          <a:p>
            <a:pPr>
              <a:lnSpc>
                <a:spcPts val="1650"/>
              </a:lnSpc>
              <a:spcAft>
                <a:spcPts val="0"/>
              </a:spcAft>
            </a:pP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257434"/>
      </p:ext>
    </p:extLst>
  </p:cSld>
  <p:clrMapOvr>
    <a:masterClrMapping/>
  </p:clrMapOvr>
</p:sld>
</file>

<file path=ppt/theme/theme1.xml><?xml version="1.0" encoding="utf-8"?>
<a:theme xmlns:a="http://schemas.openxmlformats.org/drawingml/2006/main" name="Pohled">
  <a:themeElements>
    <a:clrScheme name="Pohled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Pohled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ohled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TM03457515[[fn=Pohled]]</Template>
  <TotalTime>521</TotalTime>
  <Words>1276</Words>
  <Application>Microsoft Office PowerPoint</Application>
  <PresentationFormat>Širokoúhlá obrazovka</PresentationFormat>
  <Paragraphs>272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6" baseType="lpstr">
      <vt:lpstr>Arial</vt:lpstr>
      <vt:lpstr>Century Schoolbook</vt:lpstr>
      <vt:lpstr>CIDFont+F1</vt:lpstr>
      <vt:lpstr>CIDFont+F2</vt:lpstr>
      <vt:lpstr>CIDFont+F3</vt:lpstr>
      <vt:lpstr>CIDFont+F4</vt:lpstr>
      <vt:lpstr>CIDFont+F5</vt:lpstr>
      <vt:lpstr>DejaVu Sans</vt:lpstr>
      <vt:lpstr>Times New Roman</vt:lpstr>
      <vt:lpstr>Wingdings</vt:lpstr>
      <vt:lpstr>Wingdings 2</vt:lpstr>
      <vt:lpstr>Pohled</vt:lpstr>
      <vt:lpstr>Kontroly spisové služby u obcí – problematické oblasti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Vedení spisové služby</dc:title>
  <dc:creator>Sucha</dc:creator>
  <cp:lastModifiedBy>Kruzik</cp:lastModifiedBy>
  <cp:revision>48</cp:revision>
  <cp:lastPrinted>2023-05-15T09:58:04Z</cp:lastPrinted>
  <dcterms:created xsi:type="dcterms:W3CDTF">2023-04-18T06:01:35Z</dcterms:created>
  <dcterms:modified xsi:type="dcterms:W3CDTF">2023-05-15T10:01:30Z</dcterms:modified>
</cp:coreProperties>
</file>