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340" r:id="rId2"/>
    <p:sldId id="343" r:id="rId3"/>
    <p:sldId id="362" r:id="rId4"/>
    <p:sldId id="363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4" clrIdx="0"/>
  <p:cmAuthor id="1" name="a" initials="a" lastIdx="8" clrIdx="1">
    <p:extLst>
      <p:ext uri="{19B8F6BF-5375-455C-9EA6-DF929625EA0E}">
        <p15:presenceInfo xmlns:p15="http://schemas.microsoft.com/office/powerpoint/2012/main" userId="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7" autoAdjust="0"/>
    <p:restoredTop sz="96834" autoAdjust="0"/>
  </p:normalViewPr>
  <p:slideViewPr>
    <p:cSldViewPr>
      <p:cViewPr varScale="1">
        <p:scale>
          <a:sx n="108" d="100"/>
          <a:sy n="108" d="100"/>
        </p:scale>
        <p:origin x="15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97BDA3-6F9A-4B7F-A937-1552F7DB6784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141FA4-E25A-45A5-8E31-1294EEDE2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709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92B3-91CC-4A71-AEAC-6DCC38A49004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EE3F8-4EA7-446D-A1E2-A25607136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D1255-EDC7-4DDF-B21E-152CBD931C45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77FA3-9990-466E-AEBE-62055214D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2ABCC-3D96-4B9E-A26B-AB497079B61F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1DEA-1F3E-488E-BD49-09703F2AC4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871C0-38A4-455F-AD9F-2577F34D64CE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E1F95-3540-490C-BB9B-168ABEA0B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EA255-7EC8-4522-9571-90F2D5CD6BEF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6B1D-C5C0-4A44-8061-23B5F35C93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E0388-0691-4CCF-880D-5C1963002394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51A0-C1FD-4E95-B608-B7887097A3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C9073-29BD-4B87-8EE5-C34F6F42E9AD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A6226-9DD2-4128-8975-27FA8FB4B2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22D2F-4D9A-4056-90C6-CA24079E045A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1F23-DEE8-4BA0-B0F9-394DFCB4B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DC87B-887E-4C05-9176-84C407C6F455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2E65C-B59D-45FF-90D7-D43FD340B6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6100C-6B58-4706-A128-7F87B4B2E226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9D88-6EB3-42C6-8E8C-6E0CDF9521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0A04-CD53-4284-B29F-A9570B0007D5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A21A-C3A0-4409-A3D6-2E4AB91A1B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styly předlohy textu.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BE24F3-7526-49C2-915D-E39FA0CE1907}" type="datetimeFigureOut">
              <a:rPr lang="cs-CZ"/>
              <a:pPr>
                <a:defRPr/>
              </a:pPr>
              <a:t>11.05.2023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BFC1A6-45B6-473E-8CB2-63C269A4E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3" descr="titulka-sm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50" y="0"/>
            <a:ext cx="917050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971600" y="2924944"/>
            <a:ext cx="612068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2008 – 2023 – 15 let pomoci obcím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2239 členských obcí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14 krajských organizací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10 pracovních skupin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Hledáme nejdéle sloužícího starostu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Benefity, SMS Služby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Celostátní konference Zlín 15-16.11.2023</a:t>
            </a:r>
          </a:p>
          <a:p>
            <a:endParaRPr lang="cs-CZ" b="1" dirty="0">
              <a:solidFill>
                <a:schemeClr val="bg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80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4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30424" y="414178"/>
            <a:ext cx="7283152" cy="648072"/>
          </a:xfrm>
        </p:spPr>
        <p:txBody>
          <a:bodyPr/>
          <a:lstStyle/>
          <a:p>
            <a:r>
              <a:rPr lang="cs-CZ" sz="2400" b="1" i="0" dirty="0">
                <a:solidFill>
                  <a:schemeClr val="tx2">
                    <a:lumMod val="75000"/>
                  </a:schemeClr>
                </a:solidFill>
                <a:effectLst/>
              </a:rPr>
              <a:t>Konference SMS ČR </a:t>
            </a:r>
            <a:r>
              <a:rPr lang="cs-CZ" sz="2400" b="1" i="0">
                <a:solidFill>
                  <a:schemeClr val="tx2">
                    <a:lumMod val="75000"/>
                  </a:schemeClr>
                </a:solidFill>
                <a:effectLst/>
              </a:rPr>
              <a:t>- Pardubice</a:t>
            </a:r>
            <a:br>
              <a:rPr lang="cs-CZ" sz="2400" b="1" i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cs-CZ" sz="2400" b="1" i="0">
                <a:solidFill>
                  <a:schemeClr val="tx2">
                    <a:lumMod val="75000"/>
                  </a:schemeClr>
                </a:solidFill>
                <a:effectLst/>
              </a:rPr>
              <a:t> </a:t>
            </a:r>
            <a:r>
              <a:rPr lang="cs-CZ" sz="2400" b="1" i="0" dirty="0">
                <a:solidFill>
                  <a:schemeClr val="tx2">
                    <a:lumMod val="75000"/>
                  </a:schemeClr>
                </a:solidFill>
                <a:effectLst/>
              </a:rPr>
              <a:t>Život v obcích 2023+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3D8752E-1895-09E6-B685-BE08AC235231}"/>
              </a:ext>
            </a:extLst>
          </p:cNvPr>
          <p:cNvSpPr txBox="1"/>
          <p:nvPr/>
        </p:nvSpPr>
        <p:spPr>
          <a:xfrm>
            <a:off x="340329" y="1221111"/>
            <a:ext cx="84633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Komunitní energetika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>
                <a:solidFill>
                  <a:schemeClr val="tx2">
                    <a:lumMod val="75000"/>
                  </a:schemeClr>
                </a:solidFill>
              </a:rPr>
              <a:t>UKEN – 30.3.2023  UKEN </a:t>
            </a:r>
            <a:r>
              <a:rPr lang="cs-CZ" b="1" i="1" dirty="0" err="1">
                <a:solidFill>
                  <a:schemeClr val="tx2">
                    <a:lumMod val="75000"/>
                  </a:schemeClr>
                </a:solidFill>
              </a:rPr>
              <a:t>z.s</a:t>
            </a:r>
            <a:r>
              <a:rPr lang="cs-CZ" b="1" i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>
                <a:solidFill>
                  <a:schemeClr val="tx2">
                    <a:lumMod val="75000"/>
                  </a:schemeClr>
                </a:solidFill>
              </a:rPr>
              <a:t>Obec 2030   - michal@obec2030.cz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9FC9350-9B28-8B07-F299-D1E475311CF4}"/>
              </a:ext>
            </a:extLst>
          </p:cNvPr>
          <p:cNvSpPr txBox="1"/>
          <p:nvPr/>
        </p:nvSpPr>
        <p:spPr>
          <a:xfrm>
            <a:off x="340329" y="2348880"/>
            <a:ext cx="8624159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Služby na venkově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0000"/>
                </a:solidFill>
              </a:rPr>
              <a:t>Pošty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Předsednictvo SMS ČR si uvědomuje, že s ohledem na hospodaření ČP je nutná její  transformace. Očekáváme, že Česká pošta jako součást transformace představí nové modernizované služby odpovídající 21. století a představí projekt transformace v konkrétní podobě.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Předsednictvo SMS ČR  považuje za důležité zachování dostupné služby v území.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Předsednictvo SMS ČR vyzývá kraje, aby se zapojily do debaty o transformaci České pošty. Kraje by se měly svým podpůrným programem podílet na zachování dostupnosti pobočkové sítě.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E26BEA1-3D36-A4D5-D676-7CCE03CBEFFD}"/>
              </a:ext>
            </a:extLst>
          </p:cNvPr>
          <p:cNvSpPr txBox="1"/>
          <p:nvPr/>
        </p:nvSpPr>
        <p:spPr>
          <a:xfrm>
            <a:off x="2279652" y="5723418"/>
            <a:ext cx="1704377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solidFill>
                  <a:srgbClr val="FF0000"/>
                </a:solidFill>
              </a:rPr>
              <a:t>Obchody</a:t>
            </a:r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E710388-60D6-13C8-2D82-E71A8327AC39}"/>
              </a:ext>
            </a:extLst>
          </p:cNvPr>
          <p:cNvSpPr txBox="1"/>
          <p:nvPr/>
        </p:nvSpPr>
        <p:spPr>
          <a:xfrm>
            <a:off x="5940152" y="5611312"/>
            <a:ext cx="1704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>
                <a:solidFill>
                  <a:srgbClr val="FF0000"/>
                </a:solidFill>
              </a:rPr>
              <a:t>Zdravotnictví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136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4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3D8752E-1895-09E6-B685-BE08AC235231}"/>
              </a:ext>
            </a:extLst>
          </p:cNvPr>
          <p:cNvSpPr txBox="1"/>
          <p:nvPr/>
        </p:nvSpPr>
        <p:spPr>
          <a:xfrm>
            <a:off x="346821" y="677127"/>
            <a:ext cx="869616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Zákon o obcích, Přenesená působnost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/>
              <a:t>Odměny uvolněných členů ZO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/>
              <a:t>Dovolená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/>
              <a:t>Finanční limity ve kterých může starosta jednat samostatně  75000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/>
              <a:t>Lhůta vyhotovení zápisu 15 dnů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1" dirty="0"/>
              <a:t>Meziobecní spolupráce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9FC9350-9B28-8B07-F299-D1E475311CF4}"/>
              </a:ext>
            </a:extLst>
          </p:cNvPr>
          <p:cNvSpPr txBox="1"/>
          <p:nvPr/>
        </p:nvSpPr>
        <p:spPr>
          <a:xfrm>
            <a:off x="355340" y="2677693"/>
            <a:ext cx="84633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Stavební zákon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Zachování stavebních úřadů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Černé stavby</a:t>
            </a:r>
            <a:endParaRPr lang="cs-CZ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BCE7A60-FB3D-CB9D-1847-F71345367DA1}"/>
              </a:ext>
            </a:extLst>
          </p:cNvPr>
          <p:cNvSpPr txBox="1"/>
          <p:nvPr/>
        </p:nvSpPr>
        <p:spPr>
          <a:xfrm>
            <a:off x="340329" y="3878040"/>
            <a:ext cx="48797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Změny daní s dopadem na obce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Daň z nemovitostí</a:t>
            </a: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2E99D56-8386-171D-78C3-2387BE240864}"/>
              </a:ext>
            </a:extLst>
          </p:cNvPr>
          <p:cNvSpPr txBox="1"/>
          <p:nvPr/>
        </p:nvSpPr>
        <p:spPr>
          <a:xfrm>
            <a:off x="355340" y="4766291"/>
            <a:ext cx="84633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Školství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Změna ve výši ONIV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Investice do infrastruktury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b="1" i="1" dirty="0"/>
              <a:t>Střední článek podpory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412696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4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3D8752E-1895-09E6-B685-BE08AC235231}"/>
              </a:ext>
            </a:extLst>
          </p:cNvPr>
          <p:cNvSpPr txBox="1"/>
          <p:nvPr/>
        </p:nvSpPr>
        <p:spPr>
          <a:xfrm>
            <a:off x="672477" y="3717032"/>
            <a:ext cx="869616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Projekty SMS ČR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Vzdělávání samospráv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Efektivní a moderní komunikace obcí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Reflexní prvky se zaměřením za školky a školy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DTM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i="1" dirty="0"/>
              <a:t>Právní a dotační poradenství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773D6DF-3D24-A960-2878-63F82E703AF8}"/>
              </a:ext>
            </a:extLst>
          </p:cNvPr>
          <p:cNvSpPr txBox="1"/>
          <p:nvPr/>
        </p:nvSpPr>
        <p:spPr>
          <a:xfrm>
            <a:off x="672477" y="692696"/>
            <a:ext cx="846334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Odpady – zálohování</a:t>
            </a:r>
          </a:p>
          <a:p>
            <a:endParaRPr lang="cs-CZ" sz="2400" b="1" u="sng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Sociální oblast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i="1" dirty="0"/>
              <a:t>Veřejné opatrovnictví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i="1" dirty="0"/>
              <a:t>Dostupné bydlení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4E3D9B0-777C-63AE-0407-125B96798F7F}"/>
              </a:ext>
            </a:extLst>
          </p:cNvPr>
          <p:cNvSpPr txBox="1"/>
          <p:nvPr/>
        </p:nvSpPr>
        <p:spPr>
          <a:xfrm>
            <a:off x="672477" y="2670011"/>
            <a:ext cx="8336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Dotační podpora</a:t>
            </a:r>
          </a:p>
          <a:p>
            <a:r>
              <a:rPr lang="cs-CZ" sz="2400" b="1" u="sng" dirty="0">
                <a:solidFill>
                  <a:schemeClr val="tx2">
                    <a:lumMod val="75000"/>
                  </a:schemeClr>
                </a:solidFill>
              </a:rPr>
              <a:t>SFŽP – NPO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814293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6443</TotalTime>
  <Words>239</Words>
  <Application>Microsoft Office PowerPoint</Application>
  <PresentationFormat>Předvádění na obrazovce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Motiv sady Office</vt:lpstr>
      <vt:lpstr>Prezentace aplikace PowerPoint</vt:lpstr>
      <vt:lpstr>Konference SMS ČR - Pardubice  Život v obcích 2023+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TISKOVÉ MATERIÁLY SMSČR</dc:title>
  <dc:creator>Admin</dc:creator>
  <cp:lastModifiedBy>Oldřich Vávra</cp:lastModifiedBy>
  <cp:revision>211</cp:revision>
  <dcterms:created xsi:type="dcterms:W3CDTF">2014-04-15T11:05:22Z</dcterms:created>
  <dcterms:modified xsi:type="dcterms:W3CDTF">2023-05-11T05:35:31Z</dcterms:modified>
</cp:coreProperties>
</file>