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5"/>
  </p:notesMasterIdLst>
  <p:sldIdLst>
    <p:sldId id="512" r:id="rId6"/>
    <p:sldId id="1619" r:id="rId7"/>
    <p:sldId id="1615" r:id="rId8"/>
    <p:sldId id="913" r:id="rId9"/>
    <p:sldId id="1617" r:id="rId10"/>
    <p:sldId id="1620" r:id="rId11"/>
    <p:sldId id="1604" r:id="rId12"/>
    <p:sldId id="866" r:id="rId13"/>
    <p:sldId id="872" r:id="rId14"/>
    <p:sldId id="887" r:id="rId15"/>
    <p:sldId id="1618" r:id="rId16"/>
    <p:sldId id="941" r:id="rId17"/>
    <p:sldId id="860" r:id="rId18"/>
    <p:sldId id="935" r:id="rId19"/>
    <p:sldId id="937" r:id="rId20"/>
    <p:sldId id="1621" r:id="rId21"/>
    <p:sldId id="905" r:id="rId22"/>
    <p:sldId id="934" r:id="rId23"/>
    <p:sldId id="843" r:id="rId24"/>
  </p:sldIdLst>
  <p:sldSz cx="12192000" cy="6858000"/>
  <p:notesSz cx="6799263" cy="9929813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losar Boris" initials="ŠB" lastIdx="1" clrIdx="0">
    <p:extLst>
      <p:ext uri="{19B8F6BF-5375-455C-9EA6-DF929625EA0E}">
        <p15:presenceInfo xmlns:p15="http://schemas.microsoft.com/office/powerpoint/2012/main" userId="S::Slosar.Boris@cpost.cz::d83d02eb-2078-45b7-806a-fa6481b868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2"/>
    <a:srgbClr val="044DA2"/>
    <a:srgbClr val="FFFC00"/>
    <a:srgbClr val="002158"/>
    <a:srgbClr val="6E7FBA"/>
    <a:srgbClr val="ED1B25"/>
    <a:srgbClr val="13367D"/>
    <a:srgbClr val="A7B312"/>
    <a:srgbClr val="F46F0C"/>
    <a:srgbClr val="B5C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err="1">
                <a:solidFill>
                  <a:schemeClr val="accent1">
                    <a:lumMod val="50000"/>
                  </a:schemeClr>
                </a:solidFill>
              </a:rPr>
              <a:t>Hospodářský</a:t>
            </a:r>
            <a:r>
              <a:rPr lang="en-US" sz="2400" b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0" err="1">
                <a:solidFill>
                  <a:schemeClr val="accent1">
                    <a:lumMod val="50000"/>
                  </a:schemeClr>
                </a:solidFill>
              </a:rPr>
              <a:t>výsledek</a:t>
            </a:r>
            <a:r>
              <a:rPr lang="en-US" sz="2400" b="0" baseline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0" baseline="0" err="1">
                <a:solidFill>
                  <a:schemeClr val="accent1">
                    <a:lumMod val="50000"/>
                  </a:schemeClr>
                </a:solidFill>
              </a:rPr>
              <a:t>před</a:t>
            </a:r>
            <a:r>
              <a:rPr lang="en-US" sz="2400" b="0" baseline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0" baseline="0" err="1">
                <a:solidFill>
                  <a:schemeClr val="accent1">
                    <a:lumMod val="50000"/>
                  </a:schemeClr>
                </a:solidFill>
              </a:rPr>
              <a:t>zdaněním</a:t>
            </a:r>
            <a:r>
              <a:rPr lang="en-US" sz="2400" b="0" baseline="0">
                <a:solidFill>
                  <a:schemeClr val="accent1">
                    <a:lumMod val="50000"/>
                  </a:schemeClr>
                </a:solidFill>
              </a:rPr>
              <a:t> 2018 - 2023</a:t>
            </a:r>
            <a:endParaRPr lang="en-US" sz="2400" b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2020698964095559"/>
          <c:y val="5.526144871563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151703642352884"/>
          <c:y val="0.22412170251981214"/>
          <c:w val="0.87446835788949062"/>
          <c:h val="0.7242160569204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HV (před zdaněním)</c:v>
                </c:pt>
              </c:strCache>
            </c:strRef>
          </c:tx>
          <c:spPr>
            <a:solidFill>
              <a:srgbClr val="FFCC02"/>
            </a:solidFill>
            <a:ln w="635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*)</c:v>
                </c:pt>
              </c:strCache>
            </c:strRef>
          </c:cat>
          <c:val>
            <c:numRef>
              <c:f>List1!$B$2:$B$7</c:f>
              <c:numCache>
                <c:formatCode>#,##0</c:formatCode>
                <c:ptCount val="6"/>
                <c:pt idx="0">
                  <c:v>-250</c:v>
                </c:pt>
                <c:pt idx="1">
                  <c:v>-363</c:v>
                </c:pt>
                <c:pt idx="2">
                  <c:v>-1369</c:v>
                </c:pt>
                <c:pt idx="3">
                  <c:v>-681</c:v>
                </c:pt>
                <c:pt idx="4">
                  <c:v>-1725</c:v>
                </c:pt>
                <c:pt idx="5">
                  <c:v>-1490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2-E944-9AAC-A9DEEDDA8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36"/>
        <c:axId val="227945360"/>
        <c:axId val="227988304"/>
      </c:barChart>
      <c:catAx>
        <c:axId val="2279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7988304"/>
        <c:crosses val="autoZero"/>
        <c:auto val="1"/>
        <c:lblAlgn val="ctr"/>
        <c:lblOffset val="100"/>
        <c:noMultiLvlLbl val="0"/>
      </c:catAx>
      <c:valAx>
        <c:axId val="2279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mil.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794536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15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0843373493976"/>
          <c:y val="8.4396203091553892E-2"/>
          <c:w val="0.73819979919678713"/>
          <c:h val="0.8364360441695694"/>
        </c:manualLayout>
      </c:layout>
      <c:pie3DChart>
        <c:varyColors val="1"/>
        <c:ser>
          <c:idx val="0"/>
          <c:order val="0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907-4840-9E13-E08834035D9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907-4840-9E13-E08834035D9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907-4840-9E13-E08834035D9D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907-4840-9E13-E08834035D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4"/>
                <c:pt idx="0">
                  <c:v>Obec</c:v>
                </c:pt>
                <c:pt idx="1">
                  <c:v>COOP</c:v>
                </c:pt>
                <c:pt idx="2">
                  <c:v>Právnické osoby</c:v>
                </c:pt>
                <c:pt idx="3">
                  <c:v>Fyzické osoby</c:v>
                </c:pt>
              </c:strCache>
            </c:strRef>
          </c:cat>
          <c:val>
            <c:numRef>
              <c:f>List1!$C$2:$C$6</c:f>
              <c:numCache>
                <c:formatCode>0%</c:formatCode>
                <c:ptCount val="4"/>
                <c:pt idx="0">
                  <c:v>0.56103575832305796</c:v>
                </c:pt>
                <c:pt idx="1">
                  <c:v>0.20961775585696671</c:v>
                </c:pt>
                <c:pt idx="2">
                  <c:v>8.6313193588162765E-2</c:v>
                </c:pt>
                <c:pt idx="3">
                  <c:v>0.14303329223181258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07-4840-9E13-E08834035D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58729587475821E-2"/>
          <c:y val="0.85311663230729129"/>
          <c:w val="0.98519096675513973"/>
          <c:h val="0.1106066690368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A80C2D2D-87E6-4FA8-A96B-9C2E30573C33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852BCC2C-9FB9-4F5D-BAEC-23F3EA39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91" fontAlgn="base">
              <a:spcBef>
                <a:spcPct val="0"/>
              </a:spcBef>
              <a:spcAft>
                <a:spcPct val="0"/>
              </a:spcAft>
              <a:defRPr/>
            </a:pPr>
            <a:fld id="{0F50C2F5-D906-4D4B-BC5F-0541FBE81E5E}" type="slidenum">
              <a:rPr lang="cs-CZ">
                <a:solidFill>
                  <a:srgbClr val="000000"/>
                </a:solidFill>
                <a:latin typeface="Arial" charset="0"/>
              </a:rPr>
              <a:pPr defTabSz="914491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9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5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2F5-D906-4D4B-BC5F-0541FBE81E5E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73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2F5-D906-4D4B-BC5F-0541FBE81E5E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46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2F5-D906-4D4B-BC5F-0541FBE81E5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4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BCC2C-9FB9-4F5D-BAEC-23F3EA392F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3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2F5-D906-4D4B-BC5F-0541FBE81E5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054F6F-3891-4899-B5E3-6CFE8BACED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67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91">
              <a:defRPr/>
            </a:pPr>
            <a:fld id="{852BCC2C-9FB9-4F5D-BAEC-23F3EA392F31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14491">
                <a:defRPr/>
              </a:pPr>
              <a:t>4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501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BCC2C-9FB9-4F5D-BAEC-23F3EA392F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1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91">
              <a:defRPr/>
            </a:pPr>
            <a:fld id="{0F50C2F5-D906-4D4B-BC5F-0541FBE81E5E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14491">
                <a:defRPr/>
              </a:pPr>
              <a:t>8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750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91">
              <a:defRPr/>
            </a:pPr>
            <a:fld id="{852BCC2C-9FB9-4F5D-BAEC-23F3EA392F31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14491">
                <a:defRPr/>
              </a:pPr>
              <a:t>11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817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91">
              <a:defRPr/>
            </a:pPr>
            <a:fld id="{852BCC2C-9FB9-4F5D-BAEC-23F3EA392F31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14491">
                <a:defRPr/>
              </a:pPr>
              <a:t>12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77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598A6581-02CA-4007-8F27-79F488988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EFB96-83E6-46DD-ACC0-E5FE068AB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AF2A4A-9B4A-4463-9963-E3884CAE7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D23AE-B036-4F34-9BE9-794CA200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704965-D05F-4B66-B2CE-4FC98AF1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2544A1-EFC8-408A-876B-9D1A876F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1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A9298-593F-4C21-8EF3-32F66584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6D8F64-1B74-4A49-BBB9-D3C3EB592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51231E-A2B8-4001-912D-C7AEB76B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FFB420-1CE6-4CF8-9575-7F56A7F6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1EF971-4628-41EA-B3E4-347B4D0C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93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2404D0-E5D9-45F8-A39A-214C5BCA2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A21B7C-8F32-4EB6-B5A8-688F54125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BCD01D-BBE9-4C1A-8CC9-C47430DA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108744-B8DE-4EED-9AED-FFDBB366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A5C648-3078-41BA-95C3-53A40E1D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71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BBB130A6-476C-489D-8867-5322EE15B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5704FEC2-1C49-44A7-9DF2-71DFDDCA5D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999" y="356659"/>
            <a:ext cx="10080000" cy="673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cs-CZ" sz="3733" b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Nadpis</a:t>
            </a:r>
            <a:endParaRPr lang="cs-CZ" sz="2667" b="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50E076-46AB-44D4-BD39-69E2793429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5998" y="1779084"/>
            <a:ext cx="4915179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55191" indent="-355191">
              <a:buFontTx/>
              <a:buBlip>
                <a:blip r:embed="rId3"/>
              </a:buBlip>
              <a:defRPr sz="2667"/>
            </a:lvl1pPr>
            <a:lvl2pPr marL="724782" indent="-292793">
              <a:buFontTx/>
              <a:buBlip>
                <a:blip r:embed="rId3"/>
              </a:buBlip>
              <a:defRPr sz="2400"/>
            </a:lvl2pPr>
            <a:lvl3pPr marL="1079973" indent="-259194">
              <a:buFontTx/>
              <a:buBlip>
                <a:blip r:embed="rId3"/>
              </a:buBlip>
              <a:defRPr sz="2133"/>
            </a:lvl3pPr>
            <a:lvl4pPr marL="1439297" indent="-287859">
              <a:buFontTx/>
              <a:buBlip>
                <a:blip r:embed="rId3"/>
              </a:buBlip>
              <a:defRPr sz="1867"/>
            </a:lvl4pPr>
            <a:lvl5pPr marL="1678475" indent="-239178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text 8">
            <a:extLst>
              <a:ext uri="{FF2B5EF4-FFF2-40B4-BE49-F238E27FC236}">
                <a16:creationId xmlns:a16="http://schemas.microsoft.com/office/drawing/2014/main" id="{9EADF80F-A56F-4AFC-BC60-25B82E463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371" y="1083867"/>
            <a:ext cx="10056000" cy="6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431789" indent="0">
              <a:buNone/>
              <a:defRPr/>
            </a:lvl2pPr>
          </a:lstStyle>
          <a:p>
            <a:pPr lvl="0"/>
            <a:r>
              <a:rPr lang="cs-CZ"/>
              <a:t>Kliknutím vložíte podnadpis.</a:t>
            </a:r>
          </a:p>
          <a:p>
            <a:pPr lvl="4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89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05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EFB96-83E6-46DD-ACC0-E5FE068AB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AF2A4A-9B4A-4463-9963-E3884CAE7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D23AE-B036-4F34-9BE9-794CA200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704965-D05F-4B66-B2CE-4FC98AF1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2544A1-EFC8-408A-876B-9D1A876F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7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2C2A6-AC16-469C-BC7C-D241719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A4707-A5C0-45AD-A8FE-912F9386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54504A-2040-4186-828A-F3B21746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94C4C-56FF-47DC-9155-041E28FD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6059F3-E016-4292-82CE-D7D1B5DC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41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2851E-7C53-461F-8611-E56E0104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0287EB-E0CC-43C9-87EA-89C31140E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D286B7-DA83-43DB-BEF8-223AB1E8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227AB5-821C-42F2-8560-2B11B54C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F0A733-83B1-4C75-A430-0E390965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55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56A60-0A4A-41CA-AB66-1968958A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9083F-561A-42FA-A396-D811A8DA9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11EE6-1438-47F6-9859-FB568473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863089-645F-407D-8C90-5ACAC7FE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11813E-669F-44F7-83B7-548E6E12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456E1B-20EF-4C53-B1DA-BD4730D4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97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73CB-E226-4520-89F3-F3C31633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3E6030-CDC4-4B38-A3C6-2C516354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4CCA24-B38A-4FB8-9AE3-94F3FF793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76624D-7F3C-45BE-AFFF-BE60F0FA8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187275-7540-4477-AB45-A472D5E1B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85FCB7-5F41-4E0A-97C0-4A175E39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6F8135-C604-4035-99CD-D135D0A4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64E124-A5C9-4BBD-A115-5CEC58C8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3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A66EF-9305-4D46-81E4-C9405E40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E8A54E-6F76-423C-A4F1-E7666B29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A4D6AC-690F-4862-B568-E5F0859F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503785-9F75-4335-AFDB-1FB6B531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17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2C2A6-AC16-469C-BC7C-D241719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A4707-A5C0-45AD-A8FE-912F9386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54504A-2040-4186-828A-F3B21746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94C4C-56FF-47DC-9155-041E28FD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6059F3-E016-4292-82CE-D7D1B5DC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8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32920A-8A42-4EC5-AA5C-5F0B74D0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49E7B9-9C14-4826-BCC9-5D8C5815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338854-6950-4E29-BCEE-49719F54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84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30487-E8BC-4F31-B403-5DA065E5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D9F77-E551-460D-94BC-1ECAD0D8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19B783-CFF0-4BF9-BFDA-6E2346C5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D33705-CA92-4404-B3CB-939396AA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468A8-1DEC-4626-9C35-318AA567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EFBD45-DC4C-4D41-B4FC-A44E6B92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5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13BBB-6782-42D5-8092-77F434E2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74CE63-3AC2-46A0-9E71-E7F39E41F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94D082-1995-4AB0-BF8D-168D5256E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86A729-C113-4F9A-B0EC-BDB18099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3D6916-BB25-4AD3-9862-30EFC5FC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4ED547-178C-4074-BBB6-1C4C4A73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56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A9298-593F-4C21-8EF3-32F66584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6D8F64-1B74-4A49-BBB9-D3C3EB592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51231E-A2B8-4001-912D-C7AEB76B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FFB420-1CE6-4CF8-9575-7F56A7F6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1EF971-4628-41EA-B3E4-347B4D0C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732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2404D0-E5D9-45F8-A39A-214C5BCA2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A21B7C-8F32-4EB6-B5A8-688F54125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BCD01D-BBE9-4C1A-8CC9-C47430DA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108744-B8DE-4EED-9AED-FFDBB366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A5C648-3078-41BA-95C3-53A40E1D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71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BBB130A6-476C-489D-8867-5322EE15B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5704FEC2-1C49-44A7-9DF2-71DFDDCA5D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999" y="356659"/>
            <a:ext cx="10080000" cy="673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cs-CZ" sz="3733" b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Nadpis</a:t>
            </a:r>
            <a:endParaRPr lang="cs-CZ" sz="2667" b="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50E076-46AB-44D4-BD39-69E2793429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5998" y="1779084"/>
            <a:ext cx="4915179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55191" indent="-355191">
              <a:buFontTx/>
              <a:buBlip>
                <a:blip r:embed="rId3"/>
              </a:buBlip>
              <a:defRPr sz="2667"/>
            </a:lvl1pPr>
            <a:lvl2pPr marL="724782" indent="-292793">
              <a:buFontTx/>
              <a:buBlip>
                <a:blip r:embed="rId3"/>
              </a:buBlip>
              <a:defRPr sz="2400"/>
            </a:lvl2pPr>
            <a:lvl3pPr marL="1079973" indent="-259194">
              <a:buFontTx/>
              <a:buBlip>
                <a:blip r:embed="rId3"/>
              </a:buBlip>
              <a:defRPr sz="2133"/>
            </a:lvl3pPr>
            <a:lvl4pPr marL="1439297" indent="-287859">
              <a:buFontTx/>
              <a:buBlip>
                <a:blip r:embed="rId3"/>
              </a:buBlip>
              <a:defRPr sz="1867"/>
            </a:lvl4pPr>
            <a:lvl5pPr marL="1678475" indent="-239178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text 8">
            <a:extLst>
              <a:ext uri="{FF2B5EF4-FFF2-40B4-BE49-F238E27FC236}">
                <a16:creationId xmlns:a16="http://schemas.microsoft.com/office/drawing/2014/main" id="{9EADF80F-A56F-4AFC-BC60-25B82E463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371" y="1083867"/>
            <a:ext cx="10056000" cy="6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431789" indent="0">
              <a:buNone/>
              <a:defRPr/>
            </a:lvl2pPr>
          </a:lstStyle>
          <a:p>
            <a:pPr lvl="0"/>
            <a:r>
              <a:rPr lang="cs-CZ"/>
              <a:t>Kliknutím vložíte podnadpis.</a:t>
            </a:r>
          </a:p>
          <a:p>
            <a:pPr lvl="4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858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10A616-CA1D-48CB-939B-AB483BB94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0"/>
            <a:ext cx="12193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5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343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24DF3B3-BE94-48A9-A866-5D56261F5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013"/>
            <a:ext cx="12193865" cy="6858000"/>
          </a:xfrm>
          <a:prstGeom prst="rect">
            <a:avLst/>
          </a:prstGeom>
        </p:spPr>
      </p:pic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A82C3B2C-03B2-4EF1-AB0C-A2D708ED0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999" y="356659"/>
            <a:ext cx="10080000" cy="673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cs-CZ" sz="3733" b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Nadpis</a:t>
            </a:r>
            <a:endParaRPr lang="cs-CZ" sz="2667" b="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2F5E7-FB0A-4AB7-A9AD-E682952E4630}"/>
              </a:ext>
            </a:extLst>
          </p:cNvPr>
          <p:cNvSpPr txBox="1"/>
          <p:nvPr userDrawn="1"/>
        </p:nvSpPr>
        <p:spPr>
          <a:xfrm>
            <a:off x="1055999" y="1508788"/>
            <a:ext cx="10080000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cs-CZ" sz="2400" kern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174274-B618-49B2-9443-2CED50E3A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5998" y="1779084"/>
            <a:ext cx="4915179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55191" indent="-355191">
              <a:buFontTx/>
              <a:buBlip>
                <a:blip r:embed="rId3"/>
              </a:buBlip>
              <a:defRPr sz="2667"/>
            </a:lvl1pPr>
            <a:lvl2pPr marL="724782" indent="-292793">
              <a:buFontTx/>
              <a:buBlip>
                <a:blip r:embed="rId3"/>
              </a:buBlip>
              <a:defRPr sz="2400"/>
            </a:lvl2pPr>
            <a:lvl3pPr marL="1079973" indent="-259194">
              <a:buFontTx/>
              <a:buBlip>
                <a:blip r:embed="rId3"/>
              </a:buBlip>
              <a:defRPr sz="2133"/>
            </a:lvl3pPr>
            <a:lvl4pPr marL="1439297" indent="-287859">
              <a:buFontTx/>
              <a:buBlip>
                <a:blip r:embed="rId3"/>
              </a:buBlip>
              <a:defRPr sz="1867"/>
            </a:lvl4pPr>
            <a:lvl5pPr marL="1678475" indent="-239178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text 8">
            <a:extLst>
              <a:ext uri="{FF2B5EF4-FFF2-40B4-BE49-F238E27FC236}">
                <a16:creationId xmlns:a16="http://schemas.microsoft.com/office/drawing/2014/main" id="{795253D0-95F8-4957-B774-C08FF29B7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371" y="1083867"/>
            <a:ext cx="10056000" cy="6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431789" indent="0">
              <a:buNone/>
              <a:defRPr/>
            </a:lvl2pPr>
          </a:lstStyle>
          <a:p>
            <a:pPr lvl="0"/>
            <a:r>
              <a:rPr lang="cs-CZ"/>
              <a:t>Kliknutím vložíte podnadpis.</a:t>
            </a:r>
          </a:p>
          <a:p>
            <a:pPr lvl="4"/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BF374-4516-46A3-BA49-B9E0A38F5F1B}"/>
              </a:ext>
            </a:extLst>
          </p:cNvPr>
          <p:cNvSpPr/>
          <p:nvPr userDrawn="1"/>
        </p:nvSpPr>
        <p:spPr>
          <a:xfrm>
            <a:off x="10764156" y="17665"/>
            <a:ext cx="737701" cy="25654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cs-CZ" sz="1067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Strana</a:t>
            </a:r>
            <a:r>
              <a:rPr lang="id-ID" sz="1067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FF024B4E-E57D-4384-840C-CDAC520ADFF7}" type="slidenum">
              <a:rPr lang="id-ID" sz="1067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956842E-0C6F-4CD8-BE11-A5D4CB7CB20A}"/>
              </a:ext>
            </a:extLst>
          </p:cNvPr>
          <p:cNvCxnSpPr>
            <a:stCxn id="9" idx="1"/>
            <a:endCxn id="9" idx="1"/>
          </p:cNvCxnSpPr>
          <p:nvPr userDrawn="1"/>
        </p:nvCxnSpPr>
        <p:spPr>
          <a:xfrm>
            <a:off x="10764156" y="145938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14B14D3-06AD-46D1-931E-B933271DE682}"/>
              </a:ext>
            </a:extLst>
          </p:cNvPr>
          <p:cNvCxnSpPr>
            <a:cxnSpLocks/>
          </p:cNvCxnSpPr>
          <p:nvPr userDrawn="1"/>
        </p:nvCxnSpPr>
        <p:spPr>
          <a:xfrm>
            <a:off x="10723687" y="43064"/>
            <a:ext cx="8246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2851E-7C53-461F-8611-E56E0104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0287EB-E0CC-43C9-87EA-89C31140E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D286B7-DA83-43DB-BEF8-223AB1E8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227AB5-821C-42F2-8560-2B11B54C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F0A733-83B1-4C75-A430-0E390965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45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56A60-0A4A-41CA-AB66-1968958A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9083F-561A-42FA-A396-D811A8DA9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11EE6-1438-47F6-9859-FB568473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863089-645F-407D-8C90-5ACAC7FE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11813E-669F-44F7-83B7-548E6E12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456E1B-20EF-4C53-B1DA-BD4730D4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10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73CB-E226-4520-89F3-F3C31633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3E6030-CDC4-4B38-A3C6-2C516354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4CCA24-B38A-4FB8-9AE3-94F3FF793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76624D-7F3C-45BE-AFFF-BE60F0FA8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187275-7540-4477-AB45-A472D5E1B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85FCB7-5F41-4E0A-97C0-4A175E39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6F8135-C604-4035-99CD-D135D0A4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64E124-A5C9-4BBD-A115-5CEC58C8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4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A66EF-9305-4D46-81E4-C9405E40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E8A54E-6F76-423C-A4F1-E7666B29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A4D6AC-690F-4862-B568-E5F0859F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503785-9F75-4335-AFDB-1FB6B531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1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32920A-8A42-4EC5-AA5C-5F0B74D0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49E7B9-9C14-4826-BCC9-5D8C5815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338854-6950-4E29-BCEE-49719F54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30487-E8BC-4F31-B403-5DA065E5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D9F77-E551-460D-94BC-1ECAD0D8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19B783-CFF0-4BF9-BFDA-6E2346C5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D33705-CA92-4404-B3CB-939396AA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468A8-1DEC-4626-9C35-318AA567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EFBD45-DC4C-4D41-B4FC-A44E6B92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60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13BBB-6782-42D5-8092-77F434E2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74CE63-3AC2-46A0-9E71-E7F39E41F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94D082-1995-4AB0-BF8D-168D5256E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86A729-C113-4F9A-B0EC-BDB18099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3D6916-BB25-4AD3-9862-30EFC5FC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4ED547-178C-4074-BBB6-1C4C4A73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35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F936399-5DF0-46D0-966D-E92A54F8DC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62136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F936399-5DF0-46D0-966D-E92A54F8D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2554E0-9528-4B1A-A018-6F50A51D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0AE38A-1B6B-4364-8DFD-86579AC4B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87DF3A-929D-42E4-AB2F-DF05D5798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40D133-AEDC-48DE-9465-52B1A4B4B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2E513-4882-46F1-9868-254165FC4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89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F936399-5DF0-46D0-966D-E92A54F8DC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84592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F936399-5DF0-46D0-966D-E92A54F8D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2554E0-9528-4B1A-A018-6F50A51D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0AE38A-1B6B-4364-8DFD-86579AC4B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87DF3A-929D-42E4-AB2F-DF05D5798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8208-3B46-4377-B7C6-8C2BFC03EF74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40D133-AEDC-48DE-9465-52B1A4B4B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2E513-4882-46F1-9868-254165FC4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C62F-865F-4B16-9680-B9D5F8060C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1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Relationship Id="rId14" Type="http://schemas.openxmlformats.org/officeDocument/2006/relationships/image" Target="../media/image8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png"/><Relationship Id="rId18" Type="http://schemas.openxmlformats.org/officeDocument/2006/relationships/image" Target="../media/image97.sv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svg"/><Relationship Id="rId20" Type="http://schemas.openxmlformats.org/officeDocument/2006/relationships/image" Target="../media/image9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5" Type="http://schemas.openxmlformats.org/officeDocument/2006/relationships/image" Target="../media/image94.png"/><Relationship Id="rId10" Type="http://schemas.openxmlformats.org/officeDocument/2006/relationships/image" Target="../media/image89.svg"/><Relationship Id="rId19" Type="http://schemas.openxmlformats.org/officeDocument/2006/relationships/image" Target="../media/image98.png"/><Relationship Id="rId4" Type="http://schemas.openxmlformats.org/officeDocument/2006/relationships/image" Target="../media/image83.jpeg"/><Relationship Id="rId9" Type="http://schemas.openxmlformats.org/officeDocument/2006/relationships/image" Target="../media/image88.png"/><Relationship Id="rId14" Type="http://schemas.openxmlformats.org/officeDocument/2006/relationships/image" Target="../media/image9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5.svg"/><Relationship Id="rId5" Type="http://schemas.openxmlformats.org/officeDocument/2006/relationships/image" Target="../media/image101.jpeg"/><Relationship Id="rId10" Type="http://schemas.openxmlformats.org/officeDocument/2006/relationships/image" Target="../media/image10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6.png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0.png"/><Relationship Id="rId12" Type="http://schemas.openxmlformats.org/officeDocument/2006/relationships/chart" Target="../charts/chart2.xml"/><Relationship Id="rId17" Type="http://schemas.openxmlformats.org/officeDocument/2006/relationships/image" Target="../media/image117.svg"/><Relationship Id="rId2" Type="http://schemas.openxmlformats.org/officeDocument/2006/relationships/tags" Target="../tags/tag26.xml"/><Relationship Id="rId16" Type="http://schemas.openxmlformats.org/officeDocument/2006/relationships/image" Target="../media/image11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9.jpeg"/><Relationship Id="rId11" Type="http://schemas.openxmlformats.org/officeDocument/2006/relationships/image" Target="../media/image112.svg"/><Relationship Id="rId5" Type="http://schemas.openxmlformats.org/officeDocument/2006/relationships/image" Target="../media/image108.png"/><Relationship Id="rId15" Type="http://schemas.openxmlformats.org/officeDocument/2006/relationships/image" Target="../media/image115.png"/><Relationship Id="rId10" Type="http://schemas.openxmlformats.org/officeDocument/2006/relationships/image" Target="../media/image11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.emf"/><Relationship Id="rId1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12" Type="http://schemas.openxmlformats.org/officeDocument/2006/relationships/image" Target="../media/image129.svg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8.png"/><Relationship Id="rId5" Type="http://schemas.openxmlformats.org/officeDocument/2006/relationships/image" Target="../media/image125.png"/><Relationship Id="rId15" Type="http://schemas.openxmlformats.org/officeDocument/2006/relationships/image" Target="../media/image132.png"/><Relationship Id="rId10" Type="http://schemas.openxmlformats.org/officeDocument/2006/relationships/image" Target="../media/image123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27.svg"/><Relationship Id="rId1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hyperlink" Target="https://www.linkedin.com/company/czech-post" TargetMode="External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cs-cz.facebook.com/Ceskaposta/" TargetMode="External"/><Relationship Id="rId12" Type="http://schemas.openxmlformats.org/officeDocument/2006/relationships/hyperlink" Target="https://twitter.com/ceska_posta?lang=cs" TargetMode="External"/><Relationship Id="rId2" Type="http://schemas.openxmlformats.org/officeDocument/2006/relationships/tags" Target="../tags/tag28.xml"/><Relationship Id="rId16" Type="http://schemas.openxmlformats.org/officeDocument/2006/relationships/hyperlink" Target="http://www.partnercp.cz/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134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35.png"/><Relationship Id="rId10" Type="http://schemas.openxmlformats.org/officeDocument/2006/relationships/hyperlink" Target="https://www.youtube.com/channel/UCOvFJpcmKl4fvBc8Q-5z2rQ" TargetMode="External"/><Relationship Id="rId4" Type="http://schemas.openxmlformats.org/officeDocument/2006/relationships/notesSlide" Target="../notesSlides/notesSlide14.xml"/><Relationship Id="rId9" Type="http://schemas.openxmlformats.org/officeDocument/2006/relationships/hyperlink" Target="https://www.instagram.com/ceska_posta/" TargetMode="External"/><Relationship Id="rId14" Type="http://schemas.openxmlformats.org/officeDocument/2006/relationships/hyperlink" Target="http://www.ceskapost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5.pn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1A206D3-FDAA-4E3D-9E8D-872667DE08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1A206D3-FDAA-4E3D-9E8D-872667DE0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0D086CE-8BE4-441B-8971-6D2776B9653D}"/>
              </a:ext>
            </a:extLst>
          </p:cNvPr>
          <p:cNvSpPr txBox="1">
            <a:spLocks noChangeArrowheads="1"/>
          </p:cNvSpPr>
          <p:nvPr/>
        </p:nvSpPr>
        <p:spPr>
          <a:xfrm>
            <a:off x="7520681" y="3277456"/>
            <a:ext cx="4671317" cy="1246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Tx/>
              <a:buNone/>
              <a:defRPr sz="15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12000" indent="-28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64000" indent="-252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80000" indent="-21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26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654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4226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8798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43370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DDB00"/>
              </a:buClr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Optimalizace pobočkové sítě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DDB00"/>
              </a:buClr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DDB00"/>
              </a:buClr>
              <a:buSzTx/>
              <a:buFontTx/>
              <a:buNone/>
              <a:tabLst/>
              <a:defRPr/>
            </a:pPr>
            <a:r>
              <a:rPr lang="cs-CZ" sz="2000" b="1">
                <a:solidFill>
                  <a:srgbClr val="002776"/>
                </a:solidFill>
              </a:rPr>
              <a:t>Krajské shromáždění SMS ČR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DDB00"/>
              </a:buClr>
              <a:buSzTx/>
              <a:buFontTx/>
              <a:buNone/>
              <a:tabLst/>
              <a:defRPr/>
            </a:pPr>
            <a:r>
              <a:rPr lang="cs-CZ" sz="2000" b="1">
                <a:solidFill>
                  <a:srgbClr val="002776"/>
                </a:solidFill>
              </a:rPr>
              <a:t>v kraji Vysočina</a:t>
            </a: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6DCD627-9B82-4F42-9457-AFB92514C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617" y="4668146"/>
            <a:ext cx="4301447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Ing. Miroslav Štěpán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lang="cs-CZ" sz="1600">
                <a:solidFill>
                  <a:srgbClr val="4472C4">
                    <a:lumMod val="50000"/>
                  </a:srgbClr>
                </a:solidFill>
                <a:latin typeface="Calibri" pitchFamily="34" charset="0"/>
              </a:rPr>
              <a:t>pověřený zástupce generálního ředitele</a:t>
            </a: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Česká pošta, </a:t>
            </a:r>
            <a:r>
              <a:rPr kumimoji="0" lang="cs-CZ" sz="1600" b="0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s.p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lang="cs-CZ" sz="800">
              <a:solidFill>
                <a:srgbClr val="4472C4">
                  <a:lumMod val="50000"/>
                </a:srgbClr>
              </a:solidFill>
              <a:latin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Jihlava, 15.05.2023</a:t>
            </a:r>
          </a:p>
        </p:txBody>
      </p:sp>
    </p:spTree>
    <p:extLst>
      <p:ext uri="{BB962C8B-B14F-4D97-AF65-F5344CB8AC3E}">
        <p14:creationId xmlns:p14="http://schemas.microsoft.com/office/powerpoint/2010/main" val="20727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Obdélník 54">
            <a:extLst>
              <a:ext uri="{FF2B5EF4-FFF2-40B4-BE49-F238E27FC236}">
                <a16:creationId xmlns:a16="http://schemas.microsoft.com/office/drawing/2014/main" id="{C7224B3A-BD88-4810-9C78-7BD53DB6CBEF}"/>
              </a:ext>
            </a:extLst>
          </p:cNvPr>
          <p:cNvSpPr/>
          <p:nvPr/>
        </p:nvSpPr>
        <p:spPr>
          <a:xfrm>
            <a:off x="0" y="1053199"/>
            <a:ext cx="4833873" cy="2817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3689947-64FE-42DF-8AF3-1FD4E8981E08}"/>
              </a:ext>
            </a:extLst>
          </p:cNvPr>
          <p:cNvSpPr/>
          <p:nvPr/>
        </p:nvSpPr>
        <p:spPr>
          <a:xfrm>
            <a:off x="0" y="4452705"/>
            <a:ext cx="12192000" cy="24052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B175F8E-611A-4AC6-8748-5993CDB50105}"/>
              </a:ext>
            </a:extLst>
          </p:cNvPr>
          <p:cNvSpPr txBox="1"/>
          <p:nvPr/>
        </p:nvSpPr>
        <p:spPr>
          <a:xfrm>
            <a:off x="998231" y="427157"/>
            <a:ext cx="953161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Optimalizace Pobočkové sítě ČP – kritéria</a:t>
            </a:r>
            <a:endParaRPr lang="en-US" sz="2400" b="1" spc="-15">
              <a:solidFill>
                <a:srgbClr val="002060"/>
              </a:solidFill>
              <a:cs typeface="Poppins" panose="00000500000000000000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15FD535-EF67-46EF-994A-4C11AFCE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3" y="1159495"/>
            <a:ext cx="2387095" cy="11337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D6FFF4-88B5-4E74-880E-D211FBCD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78" y="1135234"/>
            <a:ext cx="2387095" cy="11481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E6203AC-DB26-4D09-8B39-61F745A78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40" y="2405295"/>
            <a:ext cx="2652434" cy="1318295"/>
          </a:xfrm>
          <a:prstGeom prst="rect">
            <a:avLst/>
          </a:prstGeom>
        </p:spPr>
      </p:pic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F209933A-45FC-41BA-8821-021AEF7FB659}"/>
              </a:ext>
            </a:extLst>
          </p:cNvPr>
          <p:cNvSpPr/>
          <p:nvPr/>
        </p:nvSpPr>
        <p:spPr>
          <a:xfrm>
            <a:off x="-400692" y="1053201"/>
            <a:ext cx="5181425" cy="2840706"/>
          </a:xfrm>
          <a:prstGeom prst="roundRect">
            <a:avLst>
              <a:gd name="adj" fmla="val 12165"/>
            </a:avLst>
          </a:prstGeom>
          <a:noFill/>
          <a:ln w="19050">
            <a:solidFill>
              <a:srgbClr val="FFC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5409E2B-2303-4AAF-A25F-65533953B3FA}"/>
              </a:ext>
            </a:extLst>
          </p:cNvPr>
          <p:cNvSpPr txBox="1"/>
          <p:nvPr/>
        </p:nvSpPr>
        <p:spPr>
          <a:xfrm>
            <a:off x="365397" y="4677764"/>
            <a:ext cx="40398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/>
              </a:rPr>
              <a:t>Vývoj transakcí základních poštovních služeb v kraji Vysočina</a:t>
            </a: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1A7BA6FE-ECC3-4833-B921-D5F7F3D9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182" y="4560823"/>
            <a:ext cx="7200827" cy="2189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729887F9-ED67-4D50-8F3F-4CF5B7B7E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656" y="5053646"/>
            <a:ext cx="5069829" cy="1502305"/>
          </a:xfrm>
          <a:prstGeom prst="rect">
            <a:avLst/>
          </a:prstGeom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0BD954EA-076D-4B4D-840D-930B12CD0D93}"/>
              </a:ext>
            </a:extLst>
          </p:cNvPr>
          <p:cNvSpPr txBox="1"/>
          <p:nvPr/>
        </p:nvSpPr>
        <p:spPr>
          <a:xfrm>
            <a:off x="6370211" y="1057277"/>
            <a:ext cx="533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-18"/>
              </a:rPr>
              <a:t>Cíl: Narovnání rezervované </a:t>
            </a:r>
            <a:r>
              <a:rPr lang="cs-CZ" sz="1200" b="1">
                <a:solidFill>
                  <a:srgbClr val="002060"/>
                </a:solidFill>
                <a:latin typeface="Calibri" panose="020F0502020204030204"/>
                <a:cs typeface="Poppins" panose="00000500000000000000" pitchFamily="2" charset="-18"/>
              </a:rPr>
              <a:t>kapacity napříč Českou republikou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1000" spc="-15">
                <a:solidFill>
                  <a:srgbClr val="13377E"/>
                </a:solidFill>
                <a:cs typeface="Poppins" panose="00000500000000000000" pitchFamily="2" charset="0"/>
              </a:rPr>
              <a:t>Parametr – </a:t>
            </a:r>
            <a:r>
              <a:rPr kumimoji="0" lang="cs-C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-18"/>
              </a:rPr>
              <a:t>⌀ </a:t>
            </a:r>
            <a:r>
              <a:rPr lang="cs-CZ" sz="1000" spc="-15">
                <a:solidFill>
                  <a:srgbClr val="13377E"/>
                </a:solidFill>
                <a:cs typeface="Poppins" panose="00000500000000000000" pitchFamily="2" charset="0"/>
              </a:rPr>
              <a:t>měsíční rezervovaná kapacita na obsluhu jednoho obyvatele města staršího 15 let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1000" spc="-15">
                <a:solidFill>
                  <a:srgbClr val="13377E"/>
                </a:solidFill>
                <a:cs typeface="Poppins" panose="00000500000000000000" pitchFamily="2" charset="0"/>
              </a:rPr>
              <a:t>Ø klient → 1,5 krát/měsíc &amp; Ø transakce → 2 minuty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1000" spc="-15">
                <a:solidFill>
                  <a:srgbClr val="13377E"/>
                </a:solidFill>
                <a:cs typeface="Poppins" panose="00000500000000000000" pitchFamily="2" charset="0"/>
              </a:rPr>
              <a:t>Dostatečné rozmezí kapacity → </a:t>
            </a:r>
            <a:r>
              <a:rPr kumimoji="0" lang="cs-C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-18"/>
              </a:rPr>
              <a:t>⌀ </a:t>
            </a:r>
            <a:r>
              <a:rPr lang="cs-CZ" sz="1000" spc="-15">
                <a:solidFill>
                  <a:srgbClr val="13377E"/>
                </a:solidFill>
                <a:cs typeface="Poppins" panose="00000500000000000000" pitchFamily="2" charset="0"/>
              </a:rPr>
              <a:t>4-5 minut </a:t>
            </a:r>
            <a:endParaRPr lang="en-US" sz="1000" spc="-15">
              <a:solidFill>
                <a:srgbClr val="13377E"/>
              </a:solidFill>
              <a:cs typeface="Poppins" panose="00000500000000000000" pitchFamily="2" charset="0"/>
            </a:endParaRPr>
          </a:p>
        </p:txBody>
      </p:sp>
      <p:sp>
        <p:nvSpPr>
          <p:cNvPr id="52" name="Obdélník: se zakulacenými rohy 51">
            <a:extLst>
              <a:ext uri="{FF2B5EF4-FFF2-40B4-BE49-F238E27FC236}">
                <a16:creationId xmlns:a16="http://schemas.microsoft.com/office/drawing/2014/main" id="{6FB94608-922D-4A2A-B1B1-3FA6315FB80B}"/>
              </a:ext>
            </a:extLst>
          </p:cNvPr>
          <p:cNvSpPr/>
          <p:nvPr/>
        </p:nvSpPr>
        <p:spPr>
          <a:xfrm>
            <a:off x="4991173" y="1053200"/>
            <a:ext cx="7687137" cy="2840706"/>
          </a:xfrm>
          <a:prstGeom prst="roundRect">
            <a:avLst>
              <a:gd name="adj" fmla="val 12165"/>
            </a:avLst>
          </a:prstGeom>
          <a:noFill/>
          <a:ln w="19050">
            <a:solidFill>
              <a:srgbClr val="FFC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4" name="Obrázek 53">
            <a:extLst>
              <a:ext uri="{FF2B5EF4-FFF2-40B4-BE49-F238E27FC236}">
                <a16:creationId xmlns:a16="http://schemas.microsoft.com/office/drawing/2014/main" id="{25D7E62C-4757-4870-91AF-D6D281E9C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173" y="1888274"/>
            <a:ext cx="7108417" cy="18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FF63412A-D0CE-4DE4-BC93-107C9F02D0F6}"/>
              </a:ext>
            </a:extLst>
          </p:cNvPr>
          <p:cNvSpPr txBox="1"/>
          <p:nvPr/>
        </p:nvSpPr>
        <p:spPr>
          <a:xfrm>
            <a:off x="973074" y="423903"/>
            <a:ext cx="953161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Realizační kroky – změny v organizaci práce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DCE9AD-9070-41E1-B236-05CA7D94CDBA}"/>
              </a:ext>
            </a:extLst>
          </p:cNvPr>
          <p:cNvSpPr txBox="1"/>
          <p:nvPr/>
        </p:nvSpPr>
        <p:spPr>
          <a:xfrm>
            <a:off x="2142929" y="2964559"/>
            <a:ext cx="236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002060"/>
                </a:solidFill>
              </a:rPr>
              <a:t>REALOKACE „DLOUHÝCH“ TRANSAKCÍ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18C6C6A-7DCE-437A-9960-58ED6763BE68}"/>
              </a:ext>
            </a:extLst>
          </p:cNvPr>
          <p:cNvSpPr txBox="1"/>
          <p:nvPr/>
        </p:nvSpPr>
        <p:spPr>
          <a:xfrm>
            <a:off x="2194246" y="2034736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002060"/>
                </a:solidFill>
              </a:rPr>
              <a:t>OBJEDNÁVKA </a:t>
            </a:r>
          </a:p>
          <a:p>
            <a:r>
              <a:rPr lang="cs-CZ" sz="1600" b="1">
                <a:solidFill>
                  <a:srgbClr val="002060"/>
                </a:solidFill>
              </a:rPr>
              <a:t>NA POBOČKU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BC228AC-B41C-4347-84C9-71FF02E704D4}"/>
              </a:ext>
            </a:extLst>
          </p:cNvPr>
          <p:cNvSpPr txBox="1"/>
          <p:nvPr/>
        </p:nvSpPr>
        <p:spPr>
          <a:xfrm>
            <a:off x="2173463" y="3892311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002060"/>
                </a:solidFill>
              </a:rPr>
              <a:t>ZEFEKTIVNĚNÍ PROCESŮ NA POŠTÁCH</a:t>
            </a:r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5F2E7487-E0F4-48A7-B540-84B763BF9B70}"/>
              </a:ext>
            </a:extLst>
          </p:cNvPr>
          <p:cNvGrpSpPr>
            <a:grpSpLocks noChangeAspect="1"/>
          </p:cNvGrpSpPr>
          <p:nvPr/>
        </p:nvGrpSpPr>
        <p:grpSpPr>
          <a:xfrm>
            <a:off x="1327995" y="2796014"/>
            <a:ext cx="845467" cy="930014"/>
            <a:chOff x="3969430" y="2710646"/>
            <a:chExt cx="1800000" cy="1980000"/>
          </a:xfrm>
        </p:grpSpPr>
        <p:sp>
          <p:nvSpPr>
            <p:cNvPr id="40" name="Šestiúhelník 39">
              <a:extLst>
                <a:ext uri="{FF2B5EF4-FFF2-40B4-BE49-F238E27FC236}">
                  <a16:creationId xmlns:a16="http://schemas.microsoft.com/office/drawing/2014/main" id="{6B398EAD-1333-4CC2-A0F3-E7A4D3D395C4}"/>
                </a:ext>
              </a:extLst>
            </p:cNvPr>
            <p:cNvSpPr/>
            <p:nvPr/>
          </p:nvSpPr>
          <p:spPr>
            <a:xfrm rot="5400000">
              <a:off x="3879430" y="2800646"/>
              <a:ext cx="1980000" cy="1800000"/>
            </a:xfrm>
            <a:prstGeom prst="hexagon">
              <a:avLst/>
            </a:prstGeom>
            <a:solidFill>
              <a:srgbClr val="FFCD00"/>
            </a:solidFill>
            <a:ln w="381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3683711991">
                    <a:custGeom>
                      <a:avLst/>
                      <a:gdLst>
                        <a:gd name="connsiteX0" fmla="*/ 0 w 1080121"/>
                        <a:gd name="connsiteY0" fmla="*/ 504000 h 1008000"/>
                        <a:gd name="connsiteX1" fmla="*/ 252000 w 1080121"/>
                        <a:gd name="connsiteY1" fmla="*/ 0 h 1008000"/>
                        <a:gd name="connsiteX2" fmla="*/ 828121 w 1080121"/>
                        <a:gd name="connsiteY2" fmla="*/ 0 h 1008000"/>
                        <a:gd name="connsiteX3" fmla="*/ 1080121 w 1080121"/>
                        <a:gd name="connsiteY3" fmla="*/ 504000 h 1008000"/>
                        <a:gd name="connsiteX4" fmla="*/ 828121 w 1080121"/>
                        <a:gd name="connsiteY4" fmla="*/ 1008000 h 1008000"/>
                        <a:gd name="connsiteX5" fmla="*/ 252000 w 1080121"/>
                        <a:gd name="connsiteY5" fmla="*/ 1008000 h 1008000"/>
                        <a:gd name="connsiteX6" fmla="*/ 0 w 1080121"/>
                        <a:gd name="connsiteY6" fmla="*/ 504000 h 100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0121" h="1008000" fill="none" extrusionOk="0">
                          <a:moveTo>
                            <a:pt x="0" y="504000"/>
                          </a:moveTo>
                          <a:cubicBezTo>
                            <a:pt x="55245" y="294249"/>
                            <a:pt x="256007" y="132872"/>
                            <a:pt x="252000" y="0"/>
                          </a:cubicBezTo>
                          <a:cubicBezTo>
                            <a:pt x="439095" y="-54208"/>
                            <a:pt x="694965" y="1008"/>
                            <a:pt x="828121" y="0"/>
                          </a:cubicBezTo>
                          <a:cubicBezTo>
                            <a:pt x="962497" y="246513"/>
                            <a:pt x="918927" y="285039"/>
                            <a:pt x="1080121" y="504000"/>
                          </a:cubicBezTo>
                          <a:cubicBezTo>
                            <a:pt x="1016760" y="679088"/>
                            <a:pt x="892077" y="820011"/>
                            <a:pt x="828121" y="1008000"/>
                          </a:cubicBezTo>
                          <a:cubicBezTo>
                            <a:pt x="615257" y="1036849"/>
                            <a:pt x="525830" y="986391"/>
                            <a:pt x="252000" y="1008000"/>
                          </a:cubicBezTo>
                          <a:cubicBezTo>
                            <a:pt x="165139" y="882700"/>
                            <a:pt x="110644" y="722100"/>
                            <a:pt x="0" y="504000"/>
                          </a:cubicBezTo>
                          <a:close/>
                        </a:path>
                        <a:path w="1080121" h="1008000" stroke="0" extrusionOk="0">
                          <a:moveTo>
                            <a:pt x="0" y="504000"/>
                          </a:moveTo>
                          <a:cubicBezTo>
                            <a:pt x="79684" y="250764"/>
                            <a:pt x="227975" y="140226"/>
                            <a:pt x="252000" y="0"/>
                          </a:cubicBezTo>
                          <a:cubicBezTo>
                            <a:pt x="412328" y="-41583"/>
                            <a:pt x="615819" y="30932"/>
                            <a:pt x="828121" y="0"/>
                          </a:cubicBezTo>
                          <a:cubicBezTo>
                            <a:pt x="966611" y="136732"/>
                            <a:pt x="931262" y="336869"/>
                            <a:pt x="1080121" y="504000"/>
                          </a:cubicBezTo>
                          <a:cubicBezTo>
                            <a:pt x="1034123" y="611155"/>
                            <a:pt x="884467" y="772384"/>
                            <a:pt x="828121" y="1008000"/>
                          </a:cubicBezTo>
                          <a:cubicBezTo>
                            <a:pt x="665532" y="1034164"/>
                            <a:pt x="426832" y="986592"/>
                            <a:pt x="252000" y="1008000"/>
                          </a:cubicBezTo>
                          <a:cubicBezTo>
                            <a:pt x="136419" y="834452"/>
                            <a:pt x="96778" y="663020"/>
                            <a:pt x="0" y="504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1" name="Grafický objekt 40" descr="Převod se souvislou výplní">
              <a:extLst>
                <a:ext uri="{FF2B5EF4-FFF2-40B4-BE49-F238E27FC236}">
                  <a16:creationId xmlns:a16="http://schemas.microsoft.com/office/drawing/2014/main" id="{524F169D-6F2C-4AFA-B34D-4FC25C0A9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3102" y="3208687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3C687E62-81C3-45CB-B30A-FEFA6ABC7619}"/>
              </a:ext>
            </a:extLst>
          </p:cNvPr>
          <p:cNvGrpSpPr>
            <a:grpSpLocks noChangeAspect="1"/>
          </p:cNvGrpSpPr>
          <p:nvPr/>
        </p:nvGrpSpPr>
        <p:grpSpPr>
          <a:xfrm>
            <a:off x="1327995" y="3746951"/>
            <a:ext cx="845468" cy="930015"/>
            <a:chOff x="6119906" y="2710645"/>
            <a:chExt cx="1800000" cy="1980000"/>
          </a:xfrm>
        </p:grpSpPr>
        <p:sp>
          <p:nvSpPr>
            <p:cNvPr id="44" name="Šestiúhelník 43">
              <a:extLst>
                <a:ext uri="{FF2B5EF4-FFF2-40B4-BE49-F238E27FC236}">
                  <a16:creationId xmlns:a16="http://schemas.microsoft.com/office/drawing/2014/main" id="{092A119F-94BC-4EAF-B1A9-470BAD56B7F8}"/>
                </a:ext>
              </a:extLst>
            </p:cNvPr>
            <p:cNvSpPr/>
            <p:nvPr/>
          </p:nvSpPr>
          <p:spPr>
            <a:xfrm rot="5400000">
              <a:off x="6029906" y="2800645"/>
              <a:ext cx="1980000" cy="1800000"/>
            </a:xfrm>
            <a:prstGeom prst="hexagon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3683711991">
                    <a:custGeom>
                      <a:avLst/>
                      <a:gdLst>
                        <a:gd name="connsiteX0" fmla="*/ 0 w 1080121"/>
                        <a:gd name="connsiteY0" fmla="*/ 504000 h 1008000"/>
                        <a:gd name="connsiteX1" fmla="*/ 252000 w 1080121"/>
                        <a:gd name="connsiteY1" fmla="*/ 0 h 1008000"/>
                        <a:gd name="connsiteX2" fmla="*/ 828121 w 1080121"/>
                        <a:gd name="connsiteY2" fmla="*/ 0 h 1008000"/>
                        <a:gd name="connsiteX3" fmla="*/ 1080121 w 1080121"/>
                        <a:gd name="connsiteY3" fmla="*/ 504000 h 1008000"/>
                        <a:gd name="connsiteX4" fmla="*/ 828121 w 1080121"/>
                        <a:gd name="connsiteY4" fmla="*/ 1008000 h 1008000"/>
                        <a:gd name="connsiteX5" fmla="*/ 252000 w 1080121"/>
                        <a:gd name="connsiteY5" fmla="*/ 1008000 h 1008000"/>
                        <a:gd name="connsiteX6" fmla="*/ 0 w 1080121"/>
                        <a:gd name="connsiteY6" fmla="*/ 504000 h 100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0121" h="1008000" fill="none" extrusionOk="0">
                          <a:moveTo>
                            <a:pt x="0" y="504000"/>
                          </a:moveTo>
                          <a:cubicBezTo>
                            <a:pt x="55245" y="294249"/>
                            <a:pt x="256007" y="132872"/>
                            <a:pt x="252000" y="0"/>
                          </a:cubicBezTo>
                          <a:cubicBezTo>
                            <a:pt x="439095" y="-54208"/>
                            <a:pt x="694965" y="1008"/>
                            <a:pt x="828121" y="0"/>
                          </a:cubicBezTo>
                          <a:cubicBezTo>
                            <a:pt x="962497" y="246513"/>
                            <a:pt x="918927" y="285039"/>
                            <a:pt x="1080121" y="504000"/>
                          </a:cubicBezTo>
                          <a:cubicBezTo>
                            <a:pt x="1016760" y="679088"/>
                            <a:pt x="892077" y="820011"/>
                            <a:pt x="828121" y="1008000"/>
                          </a:cubicBezTo>
                          <a:cubicBezTo>
                            <a:pt x="615257" y="1036849"/>
                            <a:pt x="525830" y="986391"/>
                            <a:pt x="252000" y="1008000"/>
                          </a:cubicBezTo>
                          <a:cubicBezTo>
                            <a:pt x="165139" y="882700"/>
                            <a:pt x="110644" y="722100"/>
                            <a:pt x="0" y="504000"/>
                          </a:cubicBezTo>
                          <a:close/>
                        </a:path>
                        <a:path w="1080121" h="1008000" stroke="0" extrusionOk="0">
                          <a:moveTo>
                            <a:pt x="0" y="504000"/>
                          </a:moveTo>
                          <a:cubicBezTo>
                            <a:pt x="79684" y="250764"/>
                            <a:pt x="227975" y="140226"/>
                            <a:pt x="252000" y="0"/>
                          </a:cubicBezTo>
                          <a:cubicBezTo>
                            <a:pt x="412328" y="-41583"/>
                            <a:pt x="615819" y="30932"/>
                            <a:pt x="828121" y="0"/>
                          </a:cubicBezTo>
                          <a:cubicBezTo>
                            <a:pt x="966611" y="136732"/>
                            <a:pt x="931262" y="336869"/>
                            <a:pt x="1080121" y="504000"/>
                          </a:cubicBezTo>
                          <a:cubicBezTo>
                            <a:pt x="1034123" y="611155"/>
                            <a:pt x="884467" y="772384"/>
                            <a:pt x="828121" y="1008000"/>
                          </a:cubicBezTo>
                          <a:cubicBezTo>
                            <a:pt x="665532" y="1034164"/>
                            <a:pt x="426832" y="986592"/>
                            <a:pt x="252000" y="1008000"/>
                          </a:cubicBezTo>
                          <a:cubicBezTo>
                            <a:pt x="136419" y="834452"/>
                            <a:pt x="96778" y="663020"/>
                            <a:pt x="0" y="504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5" name="Grafický objekt 44" descr="Žárovka a ozubené kolečko se souvislou výplní">
              <a:extLst>
                <a:ext uri="{FF2B5EF4-FFF2-40B4-BE49-F238E27FC236}">
                  <a16:creationId xmlns:a16="http://schemas.microsoft.com/office/drawing/2014/main" id="{3116E811-9352-41F7-A61C-59BF70CC0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89102" y="3146532"/>
              <a:ext cx="988004" cy="988004"/>
            </a:xfrm>
            <a:prstGeom prst="rect">
              <a:avLst/>
            </a:prstGeom>
          </p:spPr>
        </p:pic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71848954-54DC-4F3E-B73A-03E0B9BD6523}"/>
              </a:ext>
            </a:extLst>
          </p:cNvPr>
          <p:cNvGrpSpPr>
            <a:grpSpLocks noChangeAspect="1"/>
          </p:cNvGrpSpPr>
          <p:nvPr/>
        </p:nvGrpSpPr>
        <p:grpSpPr>
          <a:xfrm>
            <a:off x="1358529" y="1895704"/>
            <a:ext cx="784400" cy="862840"/>
            <a:chOff x="1919692" y="2709536"/>
            <a:chExt cx="1800000" cy="1980000"/>
          </a:xfrm>
        </p:grpSpPr>
        <p:sp>
          <p:nvSpPr>
            <p:cNvPr id="49" name="Šestiúhelník 48">
              <a:extLst>
                <a:ext uri="{FF2B5EF4-FFF2-40B4-BE49-F238E27FC236}">
                  <a16:creationId xmlns:a16="http://schemas.microsoft.com/office/drawing/2014/main" id="{A494141B-5877-4E1A-B601-67CBFCD05A07}"/>
                </a:ext>
              </a:extLst>
            </p:cNvPr>
            <p:cNvSpPr/>
            <p:nvPr/>
          </p:nvSpPr>
          <p:spPr>
            <a:xfrm rot="5400000">
              <a:off x="1829692" y="2799536"/>
              <a:ext cx="1980000" cy="1800000"/>
            </a:xfrm>
            <a:prstGeom prst="hexagon">
              <a:avLst/>
            </a:prstGeom>
            <a:solidFill>
              <a:srgbClr val="002060"/>
            </a:solidFill>
            <a:ln w="381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3683711991">
                    <a:custGeom>
                      <a:avLst/>
                      <a:gdLst>
                        <a:gd name="connsiteX0" fmla="*/ 0 w 1080121"/>
                        <a:gd name="connsiteY0" fmla="*/ 504000 h 1008000"/>
                        <a:gd name="connsiteX1" fmla="*/ 252000 w 1080121"/>
                        <a:gd name="connsiteY1" fmla="*/ 0 h 1008000"/>
                        <a:gd name="connsiteX2" fmla="*/ 828121 w 1080121"/>
                        <a:gd name="connsiteY2" fmla="*/ 0 h 1008000"/>
                        <a:gd name="connsiteX3" fmla="*/ 1080121 w 1080121"/>
                        <a:gd name="connsiteY3" fmla="*/ 504000 h 1008000"/>
                        <a:gd name="connsiteX4" fmla="*/ 828121 w 1080121"/>
                        <a:gd name="connsiteY4" fmla="*/ 1008000 h 1008000"/>
                        <a:gd name="connsiteX5" fmla="*/ 252000 w 1080121"/>
                        <a:gd name="connsiteY5" fmla="*/ 1008000 h 1008000"/>
                        <a:gd name="connsiteX6" fmla="*/ 0 w 1080121"/>
                        <a:gd name="connsiteY6" fmla="*/ 504000 h 100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0121" h="1008000" fill="none" extrusionOk="0">
                          <a:moveTo>
                            <a:pt x="0" y="504000"/>
                          </a:moveTo>
                          <a:cubicBezTo>
                            <a:pt x="55245" y="294249"/>
                            <a:pt x="256007" y="132872"/>
                            <a:pt x="252000" y="0"/>
                          </a:cubicBezTo>
                          <a:cubicBezTo>
                            <a:pt x="439095" y="-54208"/>
                            <a:pt x="694965" y="1008"/>
                            <a:pt x="828121" y="0"/>
                          </a:cubicBezTo>
                          <a:cubicBezTo>
                            <a:pt x="962497" y="246513"/>
                            <a:pt x="918927" y="285039"/>
                            <a:pt x="1080121" y="504000"/>
                          </a:cubicBezTo>
                          <a:cubicBezTo>
                            <a:pt x="1016760" y="679088"/>
                            <a:pt x="892077" y="820011"/>
                            <a:pt x="828121" y="1008000"/>
                          </a:cubicBezTo>
                          <a:cubicBezTo>
                            <a:pt x="615257" y="1036849"/>
                            <a:pt x="525830" y="986391"/>
                            <a:pt x="252000" y="1008000"/>
                          </a:cubicBezTo>
                          <a:cubicBezTo>
                            <a:pt x="165139" y="882700"/>
                            <a:pt x="110644" y="722100"/>
                            <a:pt x="0" y="504000"/>
                          </a:cubicBezTo>
                          <a:close/>
                        </a:path>
                        <a:path w="1080121" h="1008000" stroke="0" extrusionOk="0">
                          <a:moveTo>
                            <a:pt x="0" y="504000"/>
                          </a:moveTo>
                          <a:cubicBezTo>
                            <a:pt x="79684" y="250764"/>
                            <a:pt x="227975" y="140226"/>
                            <a:pt x="252000" y="0"/>
                          </a:cubicBezTo>
                          <a:cubicBezTo>
                            <a:pt x="412328" y="-41583"/>
                            <a:pt x="615819" y="30932"/>
                            <a:pt x="828121" y="0"/>
                          </a:cubicBezTo>
                          <a:cubicBezTo>
                            <a:pt x="966611" y="136732"/>
                            <a:pt x="931262" y="336869"/>
                            <a:pt x="1080121" y="504000"/>
                          </a:cubicBezTo>
                          <a:cubicBezTo>
                            <a:pt x="1034123" y="611155"/>
                            <a:pt x="884467" y="772384"/>
                            <a:pt x="828121" y="1008000"/>
                          </a:cubicBezTo>
                          <a:cubicBezTo>
                            <a:pt x="665532" y="1034164"/>
                            <a:pt x="426832" y="986592"/>
                            <a:pt x="252000" y="1008000"/>
                          </a:cubicBezTo>
                          <a:cubicBezTo>
                            <a:pt x="136419" y="834452"/>
                            <a:pt x="96778" y="663020"/>
                            <a:pt x="0" y="504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97EA1A9E-48A5-494D-9C27-CAC5FE20320F}"/>
                </a:ext>
              </a:extLst>
            </p:cNvPr>
            <p:cNvGrpSpPr/>
            <p:nvPr/>
          </p:nvGrpSpPr>
          <p:grpSpPr>
            <a:xfrm>
              <a:off x="2306996" y="3146531"/>
              <a:ext cx="1170905" cy="977922"/>
              <a:chOff x="5567529" y="3461277"/>
              <a:chExt cx="1170905" cy="977922"/>
            </a:xfrm>
          </p:grpSpPr>
          <p:pic>
            <p:nvPicPr>
              <p:cNvPr id="51" name="Grafický objekt 50" descr="Denní kalendář se souvislou výplní">
                <a:extLst>
                  <a:ext uri="{FF2B5EF4-FFF2-40B4-BE49-F238E27FC236}">
                    <a16:creationId xmlns:a16="http://schemas.microsoft.com/office/drawing/2014/main" id="{D4C0C6AE-8BD0-4C00-BFCA-98E8B8191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67529" y="346127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Grafický objekt 51" descr="Hodiny se souvislou výplní">
                <a:extLst>
                  <a:ext uri="{FF2B5EF4-FFF2-40B4-BE49-F238E27FC236}">
                    <a16:creationId xmlns:a16="http://schemas.microsoft.com/office/drawing/2014/main" id="{84D3EAC4-6F2E-408D-88CE-53610FB6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87180" y="3887945"/>
                <a:ext cx="551254" cy="551254"/>
              </a:xfrm>
              <a:prstGeom prst="rect">
                <a:avLst/>
              </a:prstGeom>
            </p:spPr>
          </p:pic>
        </p:grp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72C164D2-02BE-4FCF-B63F-2CD760A94D65}"/>
              </a:ext>
            </a:extLst>
          </p:cNvPr>
          <p:cNvGrpSpPr>
            <a:grpSpLocks noChangeAspect="1"/>
          </p:cNvGrpSpPr>
          <p:nvPr/>
        </p:nvGrpSpPr>
        <p:grpSpPr>
          <a:xfrm>
            <a:off x="1296156" y="4690381"/>
            <a:ext cx="909146" cy="1000061"/>
            <a:chOff x="8318740" y="2709536"/>
            <a:chExt cx="1800000" cy="1980000"/>
          </a:xfrm>
        </p:grpSpPr>
        <p:sp>
          <p:nvSpPr>
            <p:cNvPr id="54" name="Šestiúhelník 53">
              <a:extLst>
                <a:ext uri="{FF2B5EF4-FFF2-40B4-BE49-F238E27FC236}">
                  <a16:creationId xmlns:a16="http://schemas.microsoft.com/office/drawing/2014/main" id="{A325FD61-2C4F-4C0B-B7B2-B772C359D078}"/>
                </a:ext>
              </a:extLst>
            </p:cNvPr>
            <p:cNvSpPr/>
            <p:nvPr/>
          </p:nvSpPr>
          <p:spPr>
            <a:xfrm rot="5400000">
              <a:off x="8228740" y="2799536"/>
              <a:ext cx="1980000" cy="1800000"/>
            </a:xfrm>
            <a:prstGeom prst="hexagon">
              <a:avLst/>
            </a:prstGeom>
            <a:solidFill>
              <a:srgbClr val="FFCD00"/>
            </a:solidFill>
            <a:ln w="38100" cap="flat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3683711991">
                    <a:custGeom>
                      <a:avLst/>
                      <a:gdLst>
                        <a:gd name="connsiteX0" fmla="*/ 0 w 1080121"/>
                        <a:gd name="connsiteY0" fmla="*/ 504000 h 1008000"/>
                        <a:gd name="connsiteX1" fmla="*/ 252000 w 1080121"/>
                        <a:gd name="connsiteY1" fmla="*/ 0 h 1008000"/>
                        <a:gd name="connsiteX2" fmla="*/ 828121 w 1080121"/>
                        <a:gd name="connsiteY2" fmla="*/ 0 h 1008000"/>
                        <a:gd name="connsiteX3" fmla="*/ 1080121 w 1080121"/>
                        <a:gd name="connsiteY3" fmla="*/ 504000 h 1008000"/>
                        <a:gd name="connsiteX4" fmla="*/ 828121 w 1080121"/>
                        <a:gd name="connsiteY4" fmla="*/ 1008000 h 1008000"/>
                        <a:gd name="connsiteX5" fmla="*/ 252000 w 1080121"/>
                        <a:gd name="connsiteY5" fmla="*/ 1008000 h 1008000"/>
                        <a:gd name="connsiteX6" fmla="*/ 0 w 1080121"/>
                        <a:gd name="connsiteY6" fmla="*/ 504000 h 100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0121" h="1008000" fill="none" extrusionOk="0">
                          <a:moveTo>
                            <a:pt x="0" y="504000"/>
                          </a:moveTo>
                          <a:cubicBezTo>
                            <a:pt x="55245" y="294249"/>
                            <a:pt x="256007" y="132872"/>
                            <a:pt x="252000" y="0"/>
                          </a:cubicBezTo>
                          <a:cubicBezTo>
                            <a:pt x="439095" y="-54208"/>
                            <a:pt x="694965" y="1008"/>
                            <a:pt x="828121" y="0"/>
                          </a:cubicBezTo>
                          <a:cubicBezTo>
                            <a:pt x="962497" y="246513"/>
                            <a:pt x="918927" y="285039"/>
                            <a:pt x="1080121" y="504000"/>
                          </a:cubicBezTo>
                          <a:cubicBezTo>
                            <a:pt x="1016760" y="679088"/>
                            <a:pt x="892077" y="820011"/>
                            <a:pt x="828121" y="1008000"/>
                          </a:cubicBezTo>
                          <a:cubicBezTo>
                            <a:pt x="615257" y="1036849"/>
                            <a:pt x="525830" y="986391"/>
                            <a:pt x="252000" y="1008000"/>
                          </a:cubicBezTo>
                          <a:cubicBezTo>
                            <a:pt x="165139" y="882700"/>
                            <a:pt x="110644" y="722100"/>
                            <a:pt x="0" y="504000"/>
                          </a:cubicBezTo>
                          <a:close/>
                        </a:path>
                        <a:path w="1080121" h="1008000" stroke="0" extrusionOk="0">
                          <a:moveTo>
                            <a:pt x="0" y="504000"/>
                          </a:moveTo>
                          <a:cubicBezTo>
                            <a:pt x="79684" y="250764"/>
                            <a:pt x="227975" y="140226"/>
                            <a:pt x="252000" y="0"/>
                          </a:cubicBezTo>
                          <a:cubicBezTo>
                            <a:pt x="412328" y="-41583"/>
                            <a:pt x="615819" y="30932"/>
                            <a:pt x="828121" y="0"/>
                          </a:cubicBezTo>
                          <a:cubicBezTo>
                            <a:pt x="966611" y="136732"/>
                            <a:pt x="931262" y="336869"/>
                            <a:pt x="1080121" y="504000"/>
                          </a:cubicBezTo>
                          <a:cubicBezTo>
                            <a:pt x="1034123" y="611155"/>
                            <a:pt x="884467" y="772384"/>
                            <a:pt x="828121" y="1008000"/>
                          </a:cubicBezTo>
                          <a:cubicBezTo>
                            <a:pt x="665532" y="1034164"/>
                            <a:pt x="426832" y="986592"/>
                            <a:pt x="252000" y="1008000"/>
                          </a:cubicBezTo>
                          <a:cubicBezTo>
                            <a:pt x="136419" y="834452"/>
                            <a:pt x="96778" y="663020"/>
                            <a:pt x="0" y="504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E4CB8667-E19D-4249-A95C-FB37B5E2AC4B}"/>
                </a:ext>
              </a:extLst>
            </p:cNvPr>
            <p:cNvGrpSpPr/>
            <p:nvPr/>
          </p:nvGrpSpPr>
          <p:grpSpPr>
            <a:xfrm>
              <a:off x="8761540" y="3134204"/>
              <a:ext cx="1011616" cy="1087601"/>
              <a:chOff x="7833200" y="3093188"/>
              <a:chExt cx="1011616" cy="1087601"/>
            </a:xfrm>
          </p:grpSpPr>
          <p:pic>
            <p:nvPicPr>
              <p:cNvPr id="57" name="Grafický objekt 56" descr="dotykový displej se souvislou výplní">
                <a:extLst>
                  <a:ext uri="{FF2B5EF4-FFF2-40B4-BE49-F238E27FC236}">
                    <a16:creationId xmlns:a16="http://schemas.microsoft.com/office/drawing/2014/main" id="{34CDA5CA-A1BA-4309-9AC1-AFCA879CD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20712628">
                <a:off x="7877979" y="3483422"/>
                <a:ext cx="697367" cy="697367"/>
              </a:xfrm>
              <a:prstGeom prst="rect">
                <a:avLst/>
              </a:prstGeom>
            </p:spPr>
          </p:pic>
          <p:pic>
            <p:nvPicPr>
              <p:cNvPr id="58" name="Grafický objekt 57" descr="Tablet se souvislou výplní">
                <a:extLst>
                  <a:ext uri="{FF2B5EF4-FFF2-40B4-BE49-F238E27FC236}">
                    <a16:creationId xmlns:a16="http://schemas.microsoft.com/office/drawing/2014/main" id="{0A610507-14D1-4ABC-9D88-12119686C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833200" y="3093188"/>
                <a:ext cx="1011616" cy="1011615"/>
              </a:xfrm>
              <a:prstGeom prst="rect">
                <a:avLst/>
              </a:prstGeom>
            </p:spPr>
          </p:pic>
        </p:grpSp>
      </p:grp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FBC6FBBE-F7C1-4719-94C7-2383FA9E79FC}"/>
              </a:ext>
            </a:extLst>
          </p:cNvPr>
          <p:cNvSpPr txBox="1"/>
          <p:nvPr/>
        </p:nvSpPr>
        <p:spPr>
          <a:xfrm>
            <a:off x="2194246" y="5021135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002060"/>
                </a:solidFill>
              </a:rPr>
              <a:t>SAMOOBSLUŽNOST</a:t>
            </a: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25361AA2-3BB9-4927-AAAD-C8F3EA6A0E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5950" y="1652163"/>
            <a:ext cx="4256900" cy="2185975"/>
          </a:xfrm>
          <a:prstGeom prst="rect">
            <a:avLst/>
          </a:prstGeom>
        </p:spPr>
      </p:pic>
      <p:pic>
        <p:nvPicPr>
          <p:cNvPr id="65" name="Obrázek 64">
            <a:extLst>
              <a:ext uri="{FF2B5EF4-FFF2-40B4-BE49-F238E27FC236}">
                <a16:creationId xmlns:a16="http://schemas.microsoft.com/office/drawing/2014/main" id="{DF336220-E05D-4F79-AAE5-BEDA025452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0826" y="4486947"/>
            <a:ext cx="4187148" cy="2142664"/>
          </a:xfrm>
          <a:prstGeom prst="rect">
            <a:avLst/>
          </a:prstGeom>
        </p:spPr>
      </p:pic>
      <p:sp>
        <p:nvSpPr>
          <p:cNvPr id="67" name="TextovéPole 66">
            <a:extLst>
              <a:ext uri="{FF2B5EF4-FFF2-40B4-BE49-F238E27FC236}">
                <a16:creationId xmlns:a16="http://schemas.microsoft.com/office/drawing/2014/main" id="{17F493F7-D220-4352-94D2-BEF4399B4916}"/>
              </a:ext>
            </a:extLst>
          </p:cNvPr>
          <p:cNvSpPr txBox="1"/>
          <p:nvPr/>
        </p:nvSpPr>
        <p:spPr>
          <a:xfrm>
            <a:off x="7404305" y="1269008"/>
            <a:ext cx="268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rgbClr val="002060"/>
                </a:solidFill>
              </a:rPr>
              <a:t>Aktuální stav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2468A5C6-0846-41D7-9879-42269CCEAE25}"/>
              </a:ext>
            </a:extLst>
          </p:cNvPr>
          <p:cNvSpPr txBox="1"/>
          <p:nvPr/>
        </p:nvSpPr>
        <p:spPr>
          <a:xfrm>
            <a:off x="6717361" y="4166438"/>
            <a:ext cx="44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002060"/>
                </a:solidFill>
              </a:rPr>
              <a:t>Cíl: 90% klientů s čekací dobou pod 5 minut</a:t>
            </a:r>
          </a:p>
        </p:txBody>
      </p:sp>
      <p:pic>
        <p:nvPicPr>
          <p:cNvPr id="69" name="Grafický objekt 68" descr="Fúze se souvislou výplní">
            <a:extLst>
              <a:ext uri="{FF2B5EF4-FFF2-40B4-BE49-F238E27FC236}">
                <a16:creationId xmlns:a16="http://schemas.microsoft.com/office/drawing/2014/main" id="{62827253-8E77-4E81-935B-F4D15A0DB4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08154" y="2910324"/>
            <a:ext cx="1369803" cy="13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57A67073-50DE-4959-874B-C66E9158D364}"/>
              </a:ext>
            </a:extLst>
          </p:cNvPr>
          <p:cNvSpPr/>
          <p:nvPr/>
        </p:nvSpPr>
        <p:spPr>
          <a:xfrm>
            <a:off x="6709872" y="2813118"/>
            <a:ext cx="2890638" cy="1832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63412A-D0CE-4DE4-BC93-107C9F02D0F6}"/>
              </a:ext>
            </a:extLst>
          </p:cNvPr>
          <p:cNvSpPr txBox="1"/>
          <p:nvPr/>
        </p:nvSpPr>
        <p:spPr>
          <a:xfrm>
            <a:off x="985204" y="424278"/>
            <a:ext cx="953161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Realizační kroky – zefektivnění procesů na poštách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68689D8-54DD-44BE-AAEC-627915FD63C2}"/>
              </a:ext>
            </a:extLst>
          </p:cNvPr>
          <p:cNvSpPr txBox="1"/>
          <p:nvPr/>
        </p:nvSpPr>
        <p:spPr>
          <a:xfrm>
            <a:off x="344021" y="1359479"/>
            <a:ext cx="11290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600" b="1">
                <a:solidFill>
                  <a:srgbClr val="002060"/>
                </a:solidFill>
              </a:rPr>
              <a:t>Zvýšení efektivity procesu na poštách → </a:t>
            </a:r>
            <a:r>
              <a:rPr lang="cs-CZ" sz="1600">
                <a:solidFill>
                  <a:srgbClr val="002060"/>
                </a:solidFill>
              </a:rPr>
              <a:t> snížení času potřebného pro jednotlivé úkony </a:t>
            </a:r>
            <a:r>
              <a:rPr lang="cs-CZ" sz="1600" b="1">
                <a:solidFill>
                  <a:srgbClr val="002060"/>
                </a:solidFill>
              </a:rPr>
              <a:t>→ </a:t>
            </a:r>
            <a:r>
              <a:rPr lang="cs-CZ" sz="1600">
                <a:solidFill>
                  <a:srgbClr val="002060"/>
                </a:solidFill>
              </a:rPr>
              <a:t>snížení času čekání klienta ve frontě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3022A79-495D-4158-8B22-BFA5D561E694}"/>
              </a:ext>
            </a:extLst>
          </p:cNvPr>
          <p:cNvSpPr/>
          <p:nvPr/>
        </p:nvSpPr>
        <p:spPr>
          <a:xfrm rot="164347">
            <a:off x="272352" y="2313655"/>
            <a:ext cx="3256531" cy="25237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48458CF-09B2-443C-81A6-FD66ED23507E}"/>
              </a:ext>
            </a:extLst>
          </p:cNvPr>
          <p:cNvSpPr/>
          <p:nvPr/>
        </p:nvSpPr>
        <p:spPr>
          <a:xfrm rot="21433547">
            <a:off x="3550221" y="2577642"/>
            <a:ext cx="3123952" cy="2355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09443E-D26F-44E9-9E52-82AFFBA8AA4F}"/>
              </a:ext>
            </a:extLst>
          </p:cNvPr>
          <p:cNvSpPr txBox="1"/>
          <p:nvPr/>
        </p:nvSpPr>
        <p:spPr>
          <a:xfrm rot="180144">
            <a:off x="373366" y="2417673"/>
            <a:ext cx="300544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1400">
                <a:solidFill>
                  <a:srgbClr val="002060"/>
                </a:solidFill>
              </a:rPr>
              <a:t>Nastavení </a:t>
            </a:r>
            <a:r>
              <a:rPr lang="cs-CZ" sz="1400" b="1">
                <a:solidFill>
                  <a:srgbClr val="002060"/>
                </a:solidFill>
              </a:rPr>
              <a:t>optimálního střídání směn přepážek </a:t>
            </a:r>
            <a:r>
              <a:rPr lang="cs-CZ" sz="1400">
                <a:solidFill>
                  <a:srgbClr val="002060"/>
                </a:solidFill>
              </a:rPr>
              <a:t>→ minimalizace času stráveného předáním</a:t>
            </a:r>
          </a:p>
          <a:p>
            <a:pPr algn="just">
              <a:spcAft>
                <a:spcPts val="1200"/>
              </a:spcAft>
            </a:pPr>
            <a:r>
              <a:rPr lang="cs-CZ" sz="1400">
                <a:solidFill>
                  <a:srgbClr val="002060"/>
                </a:solidFill>
              </a:rPr>
              <a:t>Střídání přepážek v době s </a:t>
            </a:r>
            <a:r>
              <a:rPr lang="cs-CZ" sz="1400" b="1">
                <a:solidFill>
                  <a:srgbClr val="002060"/>
                </a:solidFill>
              </a:rPr>
              <a:t>nižším počtem klientů</a:t>
            </a:r>
            <a:r>
              <a:rPr lang="cs-CZ" sz="1400">
                <a:solidFill>
                  <a:srgbClr val="002060"/>
                </a:solidFill>
              </a:rPr>
              <a:t> ve frontě</a:t>
            </a:r>
          </a:p>
          <a:p>
            <a:pPr algn="just">
              <a:spcAft>
                <a:spcPts val="600"/>
              </a:spcAft>
            </a:pPr>
            <a:endParaRPr lang="cs-CZ" sz="140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cs-CZ" sz="1400">
              <a:solidFill>
                <a:srgbClr val="00206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131D2E-71FE-4647-AE66-2DED2C4B56BD}"/>
              </a:ext>
            </a:extLst>
          </p:cNvPr>
          <p:cNvSpPr txBox="1"/>
          <p:nvPr/>
        </p:nvSpPr>
        <p:spPr>
          <a:xfrm rot="183436">
            <a:off x="332358" y="3972654"/>
            <a:ext cx="30615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b="1">
                <a:solidFill>
                  <a:srgbClr val="002060"/>
                </a:solidFill>
              </a:rPr>
              <a:t>Cíl: 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co nejrychlejší střídání směn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s co nejmenším dopadem na klienta</a:t>
            </a:r>
            <a:endParaRPr lang="cs-CZ" sz="1400" b="1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D40A493-9D90-4F7A-A26D-986EB2073625}"/>
              </a:ext>
            </a:extLst>
          </p:cNvPr>
          <p:cNvCxnSpPr/>
          <p:nvPr/>
        </p:nvCxnSpPr>
        <p:spPr>
          <a:xfrm>
            <a:off x="555744" y="3767385"/>
            <a:ext cx="2470826" cy="124153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2B209C0-AF6C-46F2-A3EC-9DFC9D55ADFA}"/>
              </a:ext>
            </a:extLst>
          </p:cNvPr>
          <p:cNvSpPr txBox="1"/>
          <p:nvPr/>
        </p:nvSpPr>
        <p:spPr>
          <a:xfrm rot="21430904">
            <a:off x="3618570" y="2801765"/>
            <a:ext cx="3016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1400">
                <a:solidFill>
                  <a:srgbClr val="002060"/>
                </a:solidFill>
              </a:rPr>
              <a:t>Kontrola nastavení </a:t>
            </a:r>
            <a:r>
              <a:rPr lang="cs-CZ" sz="1400" b="1">
                <a:solidFill>
                  <a:srgbClr val="002060"/>
                </a:solidFill>
              </a:rPr>
              <a:t>organizačního řízení pošt</a:t>
            </a:r>
            <a:r>
              <a:rPr lang="cs-CZ" sz="1400">
                <a:solidFill>
                  <a:srgbClr val="002060"/>
                </a:solidFill>
              </a:rPr>
              <a:t>, </a:t>
            </a:r>
            <a:r>
              <a:rPr lang="cs-CZ" sz="1400" b="1">
                <a:solidFill>
                  <a:srgbClr val="002060"/>
                </a:solidFill>
              </a:rPr>
              <a:t>otevřenosti přepážek</a:t>
            </a:r>
            <a:r>
              <a:rPr lang="cs-CZ" sz="1400">
                <a:solidFill>
                  <a:srgbClr val="002060"/>
                </a:solidFill>
              </a:rPr>
              <a:t> a realizace </a:t>
            </a:r>
            <a:r>
              <a:rPr lang="cs-CZ" sz="1400" b="1">
                <a:solidFill>
                  <a:srgbClr val="002060"/>
                </a:solidFill>
              </a:rPr>
              <a:t>zázemních činností</a:t>
            </a:r>
            <a:r>
              <a:rPr lang="cs-CZ" sz="1400">
                <a:solidFill>
                  <a:srgbClr val="002060"/>
                </a:solidFill>
              </a:rPr>
              <a:t>  v souladu s provozem pošty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1736361-71A1-4955-A566-EA67A6C820ED}"/>
              </a:ext>
            </a:extLst>
          </p:cNvPr>
          <p:cNvSpPr txBox="1"/>
          <p:nvPr/>
        </p:nvSpPr>
        <p:spPr>
          <a:xfrm rot="21395305">
            <a:off x="3738623" y="4032081"/>
            <a:ext cx="3061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b="1">
                <a:solidFill>
                  <a:srgbClr val="002060"/>
                </a:solidFill>
              </a:rPr>
              <a:t>Cíl: 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otevření max. počtu přepážek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4990AA4-B3D8-4328-A626-4FE6E69ED8C7}"/>
              </a:ext>
            </a:extLst>
          </p:cNvPr>
          <p:cNvCxnSpPr>
            <a:cxnSpLocks/>
          </p:cNvCxnSpPr>
          <p:nvPr/>
        </p:nvCxnSpPr>
        <p:spPr>
          <a:xfrm rot="21211869">
            <a:off x="3865950" y="3879375"/>
            <a:ext cx="2470826" cy="124153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7333069-AFA9-4A36-BDB5-8603290AFE71}"/>
              </a:ext>
            </a:extLst>
          </p:cNvPr>
          <p:cNvSpPr txBox="1"/>
          <p:nvPr/>
        </p:nvSpPr>
        <p:spPr>
          <a:xfrm>
            <a:off x="6812997" y="2876987"/>
            <a:ext cx="2698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>
                <a:solidFill>
                  <a:srgbClr val="002060"/>
                </a:solidFill>
              </a:rPr>
              <a:t>Aktualizace počtu zastupujících pracovníků – </a:t>
            </a:r>
            <a:r>
              <a:rPr lang="cs-CZ" sz="1400" b="1">
                <a:solidFill>
                  <a:srgbClr val="002060"/>
                </a:solidFill>
              </a:rPr>
              <a:t>zajištění personální kapacita </a:t>
            </a:r>
            <a:r>
              <a:rPr lang="cs-CZ" sz="1400">
                <a:solidFill>
                  <a:srgbClr val="002060"/>
                </a:solidFill>
              </a:rPr>
              <a:t>při absencích stálých pracovníků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7205E26-07CF-41A8-9840-560C51D69178}"/>
              </a:ext>
            </a:extLst>
          </p:cNvPr>
          <p:cNvCxnSpPr>
            <a:cxnSpLocks/>
          </p:cNvCxnSpPr>
          <p:nvPr/>
        </p:nvCxnSpPr>
        <p:spPr>
          <a:xfrm>
            <a:off x="6920649" y="3933162"/>
            <a:ext cx="1116000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6EC0A89-F3C5-4C6D-BB18-DF35CFA3C262}"/>
              </a:ext>
            </a:extLst>
          </p:cNvPr>
          <p:cNvSpPr txBox="1"/>
          <p:nvPr/>
        </p:nvSpPr>
        <p:spPr>
          <a:xfrm>
            <a:off x="6825851" y="4032082"/>
            <a:ext cx="2685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b="1">
                <a:solidFill>
                  <a:srgbClr val="002060"/>
                </a:solidFill>
              </a:rPr>
              <a:t>Cíl: 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dostatečná personální kapacita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870F81C-9BED-43F8-8013-4A1FDE9D1C1F}"/>
              </a:ext>
            </a:extLst>
          </p:cNvPr>
          <p:cNvSpPr/>
          <p:nvPr/>
        </p:nvSpPr>
        <p:spPr>
          <a:xfrm rot="235458">
            <a:off x="9551737" y="2665785"/>
            <a:ext cx="2642022" cy="169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CFC0491-0326-467E-9A0B-084DB3A520E9}"/>
              </a:ext>
            </a:extLst>
          </p:cNvPr>
          <p:cNvSpPr txBox="1"/>
          <p:nvPr/>
        </p:nvSpPr>
        <p:spPr>
          <a:xfrm rot="241277">
            <a:off x="9571794" y="2956101"/>
            <a:ext cx="27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400" b="1">
                <a:solidFill>
                  <a:srgbClr val="002060"/>
                </a:solidFill>
              </a:rPr>
              <a:t>Zjednodušení procesu</a:t>
            </a:r>
            <a:r>
              <a:rPr lang="cs-CZ" sz="1400">
                <a:solidFill>
                  <a:srgbClr val="002060"/>
                </a:solidFill>
              </a:rPr>
              <a:t> při podání zásilky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B85CC51-5D9D-4152-964E-7F9D145FF14C}"/>
              </a:ext>
            </a:extLst>
          </p:cNvPr>
          <p:cNvCxnSpPr>
            <a:cxnSpLocks/>
          </p:cNvCxnSpPr>
          <p:nvPr/>
        </p:nvCxnSpPr>
        <p:spPr>
          <a:xfrm>
            <a:off x="9769563" y="3559813"/>
            <a:ext cx="2266891" cy="180771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E98E1A7-296D-4066-B7E7-9311840C9EDB}"/>
              </a:ext>
            </a:extLst>
          </p:cNvPr>
          <p:cNvSpPr txBox="1"/>
          <p:nvPr/>
        </p:nvSpPr>
        <p:spPr>
          <a:xfrm rot="225540">
            <a:off x="9564513" y="3647429"/>
            <a:ext cx="2690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b="1">
                <a:solidFill>
                  <a:srgbClr val="002060"/>
                </a:solidFill>
              </a:rPr>
              <a:t>Cíl: 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zrychlení doby obsluhy klienta</a:t>
            </a:r>
          </a:p>
        </p:txBody>
      </p:sp>
      <p:pic>
        <p:nvPicPr>
          <p:cNvPr id="40" name="Grafický objekt 39" descr="Call centrum obrys">
            <a:extLst>
              <a:ext uri="{FF2B5EF4-FFF2-40B4-BE49-F238E27FC236}">
                <a16:creationId xmlns:a16="http://schemas.microsoft.com/office/drawing/2014/main" id="{37DEF30C-D21F-4A45-9ABF-6B174282A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3777" y="5303988"/>
            <a:ext cx="703208" cy="703208"/>
          </a:xfrm>
          <a:prstGeom prst="rect">
            <a:avLst/>
          </a:prstGeom>
        </p:spPr>
      </p:pic>
      <p:pic>
        <p:nvPicPr>
          <p:cNvPr id="42" name="Grafický objekt 41" descr="Call centrum obrys">
            <a:extLst>
              <a:ext uri="{FF2B5EF4-FFF2-40B4-BE49-F238E27FC236}">
                <a16:creationId xmlns:a16="http://schemas.microsoft.com/office/drawing/2014/main" id="{E258E819-031F-4A76-8F01-16C7D387A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973" y="4869494"/>
            <a:ext cx="703208" cy="703208"/>
          </a:xfrm>
          <a:prstGeom prst="rect">
            <a:avLst/>
          </a:prstGeom>
        </p:spPr>
      </p:pic>
      <p:pic>
        <p:nvPicPr>
          <p:cNvPr id="38" name="Grafický objekt 37" descr="Kruhová šipka se souvislou výplní">
            <a:extLst>
              <a:ext uri="{FF2B5EF4-FFF2-40B4-BE49-F238E27FC236}">
                <a16:creationId xmlns:a16="http://schemas.microsoft.com/office/drawing/2014/main" id="{774939B2-9DEE-496F-A7D7-A44C3856B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81" y="5092796"/>
            <a:ext cx="914400" cy="914400"/>
          </a:xfrm>
          <a:prstGeom prst="rect">
            <a:avLst/>
          </a:prstGeom>
        </p:spPr>
      </p:pic>
      <p:pic>
        <p:nvPicPr>
          <p:cNvPr id="46" name="Grafický objekt 45" descr="Bezpečnostní kamera obrys">
            <a:extLst>
              <a:ext uri="{FF2B5EF4-FFF2-40B4-BE49-F238E27FC236}">
                <a16:creationId xmlns:a16="http://schemas.microsoft.com/office/drawing/2014/main" id="{99F58CD4-D7C1-4FB0-9576-E5A0793AB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438576" flipH="1">
            <a:off x="6076606" y="4219720"/>
            <a:ext cx="708477" cy="708477"/>
          </a:xfrm>
          <a:prstGeom prst="rect">
            <a:avLst/>
          </a:prstGeom>
        </p:spPr>
      </p:pic>
      <p:pic>
        <p:nvPicPr>
          <p:cNvPr id="48" name="Grafický objekt 47" descr="Uživatelé obrys">
            <a:extLst>
              <a:ext uri="{FF2B5EF4-FFF2-40B4-BE49-F238E27FC236}">
                <a16:creationId xmlns:a16="http://schemas.microsoft.com/office/drawing/2014/main" id="{F40F9FBE-3814-441D-B249-B1B2366FD1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50908" y="3484251"/>
            <a:ext cx="914400" cy="914400"/>
          </a:xfrm>
          <a:prstGeom prst="rect">
            <a:avLst/>
          </a:prstGeom>
        </p:spPr>
      </p:pic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79D849D-A892-4E7D-A0E3-629189A8FFD5}"/>
              </a:ext>
            </a:extLst>
          </p:cNvPr>
          <p:cNvCxnSpPr>
            <a:cxnSpLocks/>
          </p:cNvCxnSpPr>
          <p:nvPr/>
        </p:nvCxnSpPr>
        <p:spPr>
          <a:xfrm>
            <a:off x="8953248" y="3912227"/>
            <a:ext cx="432000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fický objekt 50" descr="Ozubená kola se souvislou výplní">
            <a:extLst>
              <a:ext uri="{FF2B5EF4-FFF2-40B4-BE49-F238E27FC236}">
                <a16:creationId xmlns:a16="http://schemas.microsoft.com/office/drawing/2014/main" id="{55CA36C8-7B13-4C8F-9EC2-CBC8C17141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58803">
            <a:off x="9949970" y="4215126"/>
            <a:ext cx="783582" cy="783582"/>
          </a:xfrm>
          <a:prstGeom prst="rect">
            <a:avLst/>
          </a:prstGeom>
        </p:spPr>
      </p:pic>
      <p:pic>
        <p:nvPicPr>
          <p:cNvPr id="53" name="Grafický objekt 52" descr="Monitor obrys">
            <a:extLst>
              <a:ext uri="{FF2B5EF4-FFF2-40B4-BE49-F238E27FC236}">
                <a16:creationId xmlns:a16="http://schemas.microsoft.com/office/drawing/2014/main" id="{C8ED32EF-9520-441F-8CE9-60FC7B571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02524" y="4046904"/>
            <a:ext cx="1315621" cy="13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Šipka: doprava 58">
            <a:extLst>
              <a:ext uri="{FF2B5EF4-FFF2-40B4-BE49-F238E27FC236}">
                <a16:creationId xmlns:a16="http://schemas.microsoft.com/office/drawing/2014/main" id="{9D993C5D-D757-4645-BA23-A52E79CE62AA}"/>
              </a:ext>
            </a:extLst>
          </p:cNvPr>
          <p:cNvSpPr/>
          <p:nvPr/>
        </p:nvSpPr>
        <p:spPr>
          <a:xfrm rot="16200000">
            <a:off x="665756" y="3826722"/>
            <a:ext cx="2153431" cy="452878"/>
          </a:xfrm>
          <a:prstGeom prst="rightArrow">
            <a:avLst>
              <a:gd name="adj1" fmla="val 50000"/>
              <a:gd name="adj2" fmla="val 3317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81810D37-DB55-4243-8F63-B8FE5C313283}"/>
              </a:ext>
            </a:extLst>
          </p:cNvPr>
          <p:cNvGrpSpPr/>
          <p:nvPr/>
        </p:nvGrpSpPr>
        <p:grpSpPr>
          <a:xfrm>
            <a:off x="1721059" y="3265645"/>
            <a:ext cx="2552337" cy="1714700"/>
            <a:chOff x="952303" y="4871302"/>
            <a:chExt cx="2552337" cy="1714700"/>
          </a:xfrm>
        </p:grpSpPr>
        <p:sp>
          <p:nvSpPr>
            <p:cNvPr id="63" name="Obdélník: se zakulacenými rohy 62">
              <a:extLst>
                <a:ext uri="{FF2B5EF4-FFF2-40B4-BE49-F238E27FC236}">
                  <a16:creationId xmlns:a16="http://schemas.microsoft.com/office/drawing/2014/main" id="{D582CD30-2D53-46CE-8755-3DB817678650}"/>
                </a:ext>
              </a:extLst>
            </p:cNvPr>
            <p:cNvSpPr/>
            <p:nvPr/>
          </p:nvSpPr>
          <p:spPr>
            <a:xfrm>
              <a:off x="952303" y="4901136"/>
              <a:ext cx="2523067" cy="1684866"/>
            </a:xfrm>
            <a:prstGeom prst="roundRect">
              <a:avLst>
                <a:gd name="adj" fmla="val 423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B3DF2677-1DE7-4D64-B0D9-DDBC381ACCE8}"/>
                </a:ext>
              </a:extLst>
            </p:cNvPr>
            <p:cNvSpPr txBox="1"/>
            <p:nvPr/>
          </p:nvSpPr>
          <p:spPr>
            <a:xfrm>
              <a:off x="981573" y="4871302"/>
              <a:ext cx="2523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>
                  <a:solidFill>
                    <a:schemeClr val="accent4">
                      <a:lumMod val="50000"/>
                    </a:schemeClr>
                  </a:solidFill>
                </a:rPr>
                <a:t>Změna ukládání zásilek</a:t>
              </a:r>
            </a:p>
          </p:txBody>
        </p:sp>
        <p:pic>
          <p:nvPicPr>
            <p:cNvPr id="58" name="Obrázek 57">
              <a:extLst>
                <a:ext uri="{FF2B5EF4-FFF2-40B4-BE49-F238E27FC236}">
                  <a16:creationId xmlns:a16="http://schemas.microsoft.com/office/drawing/2014/main" id="{BA74A57B-1A91-495D-BBC8-9F999B652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064" y="5265607"/>
              <a:ext cx="2078985" cy="1278125"/>
            </a:xfrm>
            <a:prstGeom prst="rect">
              <a:avLst/>
            </a:prstGeom>
          </p:spPr>
        </p:pic>
      </p:grpSp>
      <p:cxnSp>
        <p:nvCxnSpPr>
          <p:cNvPr id="25" name="Spojnice: zakřivená 24">
            <a:extLst>
              <a:ext uri="{FF2B5EF4-FFF2-40B4-BE49-F238E27FC236}">
                <a16:creationId xmlns:a16="http://schemas.microsoft.com/office/drawing/2014/main" id="{508952D2-D85A-4EB6-9410-5ADEFCF6FFFA}"/>
              </a:ext>
            </a:extLst>
          </p:cNvPr>
          <p:cNvCxnSpPr>
            <a:cxnSpLocks/>
          </p:cNvCxnSpPr>
          <p:nvPr/>
        </p:nvCxnSpPr>
        <p:spPr>
          <a:xfrm flipV="1">
            <a:off x="1123423" y="2245171"/>
            <a:ext cx="1259303" cy="681424"/>
          </a:xfrm>
          <a:prstGeom prst="curvedConnector3">
            <a:avLst>
              <a:gd name="adj1" fmla="val 71178"/>
            </a:avLst>
          </a:prstGeom>
          <a:ln w="12700">
            <a:solidFill>
              <a:srgbClr val="13367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555B7CB6-7C92-4F56-956E-A28EFECBF240}"/>
              </a:ext>
            </a:extLst>
          </p:cNvPr>
          <p:cNvSpPr/>
          <p:nvPr/>
        </p:nvSpPr>
        <p:spPr>
          <a:xfrm>
            <a:off x="893783" y="1291580"/>
            <a:ext cx="2523067" cy="1684866"/>
          </a:xfrm>
          <a:prstGeom prst="roundRect">
            <a:avLst>
              <a:gd name="adj" fmla="val 64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986314AE-01A7-4265-AC87-23F060E55AC8}"/>
              </a:ext>
            </a:extLst>
          </p:cNvPr>
          <p:cNvSpPr/>
          <p:nvPr/>
        </p:nvSpPr>
        <p:spPr>
          <a:xfrm>
            <a:off x="6414786" y="1269791"/>
            <a:ext cx="2523067" cy="1684866"/>
          </a:xfrm>
          <a:prstGeom prst="roundRect">
            <a:avLst>
              <a:gd name="adj" fmla="val 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95A75AA6-72E9-4F42-A83E-06C96BE08B20}"/>
              </a:ext>
            </a:extLst>
          </p:cNvPr>
          <p:cNvSpPr/>
          <p:nvPr/>
        </p:nvSpPr>
        <p:spPr>
          <a:xfrm>
            <a:off x="3655293" y="1291579"/>
            <a:ext cx="2523067" cy="1684866"/>
          </a:xfrm>
          <a:prstGeom prst="roundRect">
            <a:avLst>
              <a:gd name="adj" fmla="val 42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5EC4F0F-DB49-41A2-9F75-5BF89B748C73}"/>
              </a:ext>
            </a:extLst>
          </p:cNvPr>
          <p:cNvSpPr txBox="1"/>
          <p:nvPr/>
        </p:nvSpPr>
        <p:spPr>
          <a:xfrm>
            <a:off x="904973" y="1315939"/>
            <a:ext cx="25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rgbClr val="002060"/>
                </a:solidFill>
              </a:rPr>
              <a:t>Nový koncept obsluhy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2E6474-6995-479E-A61B-B69172EC0B44}"/>
              </a:ext>
            </a:extLst>
          </p:cNvPr>
          <p:cNvSpPr txBox="1"/>
          <p:nvPr/>
        </p:nvSpPr>
        <p:spPr>
          <a:xfrm>
            <a:off x="6431720" y="1287299"/>
            <a:ext cx="25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err="1">
                <a:solidFill>
                  <a:srgbClr val="002060"/>
                </a:solidFill>
              </a:rPr>
              <a:t>Balíkovna</a:t>
            </a:r>
            <a:endParaRPr lang="cs-CZ" b="1">
              <a:solidFill>
                <a:srgbClr val="00206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D051912-1CC0-4671-A416-5804BEF17BDD}"/>
              </a:ext>
            </a:extLst>
          </p:cNvPr>
          <p:cNvSpPr txBox="1"/>
          <p:nvPr/>
        </p:nvSpPr>
        <p:spPr>
          <a:xfrm>
            <a:off x="3672227" y="1315513"/>
            <a:ext cx="25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rgbClr val="002060"/>
                </a:solidFill>
              </a:rPr>
              <a:t>Výdejní box</a:t>
            </a:r>
          </a:p>
        </p:txBody>
      </p:sp>
      <p:pic>
        <p:nvPicPr>
          <p:cNvPr id="20482" name="Picture 2" descr="Balíkovna-BOX - Česká pošta">
            <a:extLst>
              <a:ext uri="{FF2B5EF4-FFF2-40B4-BE49-F238E27FC236}">
                <a16:creationId xmlns:a16="http://schemas.microsoft.com/office/drawing/2014/main" id="{29D61BB9-B1BA-4E29-858E-C2826BB6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19" y="1681044"/>
            <a:ext cx="2084081" cy="11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Česká pošta - Balíkovna nově umožňuje také podání balíků.... | Facebook">
            <a:extLst>
              <a:ext uri="{FF2B5EF4-FFF2-40B4-BE49-F238E27FC236}">
                <a16:creationId xmlns:a16="http://schemas.microsoft.com/office/drawing/2014/main" id="{A82D430B-F1D1-428B-96D4-ADAEB17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99" y="1644919"/>
            <a:ext cx="1690825" cy="126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855E65EB-7624-45F2-B54D-09A725A17CE0}"/>
              </a:ext>
            </a:extLst>
          </p:cNvPr>
          <p:cNvSpPr/>
          <p:nvPr/>
        </p:nvSpPr>
        <p:spPr>
          <a:xfrm>
            <a:off x="9157346" y="1610613"/>
            <a:ext cx="2523067" cy="1684866"/>
          </a:xfrm>
          <a:prstGeom prst="roundRect">
            <a:avLst>
              <a:gd name="adj" fmla="val 53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7A8B7D-179B-4DC7-8264-B8537C45F48B}"/>
              </a:ext>
            </a:extLst>
          </p:cNvPr>
          <p:cNvSpPr txBox="1"/>
          <p:nvPr/>
        </p:nvSpPr>
        <p:spPr>
          <a:xfrm>
            <a:off x="9157345" y="1624927"/>
            <a:ext cx="25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accent6">
                    <a:lumMod val="50000"/>
                  </a:schemeClr>
                </a:solidFill>
              </a:rPr>
              <a:t>Samoobslužnost</a:t>
            </a:r>
          </a:p>
        </p:txBody>
      </p:sp>
      <p:pic>
        <p:nvPicPr>
          <p:cNvPr id="20490" name="Picture 10" descr="Pobočka České pošty v Odrách nabízí nový koncept obsluhy - 2022 - Česká  pošta">
            <a:extLst>
              <a:ext uri="{FF2B5EF4-FFF2-40B4-BE49-F238E27FC236}">
                <a16:creationId xmlns:a16="http://schemas.microsoft.com/office/drawing/2014/main" id="{198A897E-E41F-4C4D-8419-0D3806DA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4" y="1656631"/>
            <a:ext cx="1830092" cy="122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3119B3C4-45AF-4D7F-B74F-5FEC5D444B54}"/>
              </a:ext>
            </a:extLst>
          </p:cNvPr>
          <p:cNvSpPr/>
          <p:nvPr/>
        </p:nvSpPr>
        <p:spPr>
          <a:xfrm>
            <a:off x="184145" y="4047390"/>
            <a:ext cx="2523067" cy="1684866"/>
          </a:xfrm>
          <a:prstGeom prst="roundRect">
            <a:avLst>
              <a:gd name="adj" fmla="val 423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9BEDBD6-3C9D-47ED-AE44-D7E521BE2614}"/>
              </a:ext>
            </a:extLst>
          </p:cNvPr>
          <p:cNvSpPr txBox="1"/>
          <p:nvPr/>
        </p:nvSpPr>
        <p:spPr>
          <a:xfrm>
            <a:off x="213415" y="4017556"/>
            <a:ext cx="25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accent4">
                    <a:lumMod val="50000"/>
                  </a:schemeClr>
                </a:solidFill>
              </a:rPr>
              <a:t>Příprava zásilky doma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71985A7-8E54-486C-A38A-99D90BA0D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70" y="4445826"/>
            <a:ext cx="2173167" cy="1237498"/>
          </a:xfrm>
          <a:prstGeom prst="rect">
            <a:avLst/>
          </a:prstGeom>
        </p:spPr>
      </p:pic>
      <p:sp>
        <p:nvSpPr>
          <p:cNvPr id="61" name="TextBox 1">
            <a:extLst>
              <a:ext uri="{FF2B5EF4-FFF2-40B4-BE49-F238E27FC236}">
                <a16:creationId xmlns:a16="http://schemas.microsoft.com/office/drawing/2014/main" id="{D15BF074-108D-40E8-944F-1D4EAB1422AF}"/>
              </a:ext>
            </a:extLst>
          </p:cNvPr>
          <p:cNvSpPr txBox="1"/>
          <p:nvPr/>
        </p:nvSpPr>
        <p:spPr>
          <a:xfrm>
            <a:off x="1018201" y="473273"/>
            <a:ext cx="953161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Optimalizace Pobočkové sítě ČP – alternativní formy obsluhy</a:t>
            </a:r>
            <a:endParaRPr lang="en-US" sz="2400" b="1" spc="-15">
              <a:solidFill>
                <a:srgbClr val="002060"/>
              </a:solidFill>
              <a:cs typeface="Poppins" panose="00000500000000000000" pitchFamily="2" charset="0"/>
            </a:endParaRP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A90BB7CA-8FEC-4C99-B4BA-2D2BB6A2C16A}"/>
              </a:ext>
            </a:extLst>
          </p:cNvPr>
          <p:cNvGrpSpPr/>
          <p:nvPr/>
        </p:nvGrpSpPr>
        <p:grpSpPr>
          <a:xfrm>
            <a:off x="3358731" y="4095642"/>
            <a:ext cx="2527173" cy="1684866"/>
            <a:chOff x="4137194" y="3772020"/>
            <a:chExt cx="2527173" cy="1684866"/>
          </a:xfrm>
        </p:grpSpPr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921142F4-EE9E-48AD-94AF-944CFEE9FAF3}"/>
                </a:ext>
              </a:extLst>
            </p:cNvPr>
            <p:cNvSpPr/>
            <p:nvPr/>
          </p:nvSpPr>
          <p:spPr>
            <a:xfrm>
              <a:off x="4141300" y="3772020"/>
              <a:ext cx="2523067" cy="1684866"/>
            </a:xfrm>
            <a:prstGeom prst="roundRect">
              <a:avLst>
                <a:gd name="adj" fmla="val 423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1D285494-FD4A-4B7F-9172-2E8057C90B12}"/>
                </a:ext>
              </a:extLst>
            </p:cNvPr>
            <p:cNvSpPr txBox="1"/>
            <p:nvPr/>
          </p:nvSpPr>
          <p:spPr>
            <a:xfrm>
              <a:off x="4137194" y="3778089"/>
              <a:ext cx="2523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>
                  <a:solidFill>
                    <a:schemeClr val="accent4">
                      <a:lumMod val="50000"/>
                    </a:schemeClr>
                  </a:solidFill>
                </a:rPr>
                <a:t>Objednání na pobočku</a:t>
              </a:r>
            </a:p>
          </p:txBody>
        </p: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D85277F4-EEBD-4916-A6D5-EAB41ED81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4482" y="4122995"/>
              <a:ext cx="2267987" cy="1232197"/>
            </a:xfrm>
            <a:prstGeom prst="rect">
              <a:avLst/>
            </a:prstGeom>
          </p:spPr>
        </p:pic>
      </p:grpSp>
      <p:pic>
        <p:nvPicPr>
          <p:cNvPr id="5122" name="Picture 2" descr="První vlaštovka samoobslužných míst České pošty - 2019 - Česká pošta">
            <a:extLst>
              <a:ext uri="{FF2B5EF4-FFF2-40B4-BE49-F238E27FC236}">
                <a16:creationId xmlns:a16="http://schemas.microsoft.com/office/drawing/2014/main" id="{A6C26B8A-A7AD-4713-9B2F-41F383ABD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1205" b="16621"/>
          <a:stretch/>
        </p:blipFill>
        <p:spPr bwMode="auto">
          <a:xfrm>
            <a:off x="9502570" y="1994259"/>
            <a:ext cx="1832615" cy="118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Grafický objekt 71" descr="Rodina se dvěma dětmi obrys">
            <a:extLst>
              <a:ext uri="{FF2B5EF4-FFF2-40B4-BE49-F238E27FC236}">
                <a16:creationId xmlns:a16="http://schemas.microsoft.com/office/drawing/2014/main" id="{5203CC1B-FEF3-420E-AC36-3FF7558F20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0261" y="5909335"/>
            <a:ext cx="1046299" cy="1046299"/>
          </a:xfrm>
          <a:prstGeom prst="rect">
            <a:avLst/>
          </a:prstGeom>
        </p:spPr>
      </p:pic>
      <p:pic>
        <p:nvPicPr>
          <p:cNvPr id="75" name="Grafický objekt 74" descr="Žena s holí obrys">
            <a:extLst>
              <a:ext uri="{FF2B5EF4-FFF2-40B4-BE49-F238E27FC236}">
                <a16:creationId xmlns:a16="http://schemas.microsoft.com/office/drawing/2014/main" id="{ACEC4C0A-1F99-46C5-8707-037B7CEBE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81134" y="6077444"/>
            <a:ext cx="755370" cy="755370"/>
          </a:xfrm>
          <a:prstGeom prst="rect">
            <a:avLst/>
          </a:prstGeom>
        </p:spPr>
      </p:pic>
      <p:pic>
        <p:nvPicPr>
          <p:cNvPr id="77" name="Grafický objekt 76" descr="Muž s holí obrys">
            <a:extLst>
              <a:ext uri="{FF2B5EF4-FFF2-40B4-BE49-F238E27FC236}">
                <a16:creationId xmlns:a16="http://schemas.microsoft.com/office/drawing/2014/main" id="{58BE6457-13E7-47F8-BE72-5E3AF44E50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7255374" y="5989194"/>
            <a:ext cx="843620" cy="843620"/>
          </a:xfrm>
          <a:prstGeom prst="rect">
            <a:avLst/>
          </a:prstGeom>
        </p:spPr>
      </p:pic>
      <p:pic>
        <p:nvPicPr>
          <p:cNvPr id="83" name="Grafický objekt 82" descr="Maminka s kočárkem obrys">
            <a:extLst>
              <a:ext uri="{FF2B5EF4-FFF2-40B4-BE49-F238E27FC236}">
                <a16:creationId xmlns:a16="http://schemas.microsoft.com/office/drawing/2014/main" id="{621AE5BA-501A-4AE5-BBCC-7F5989050C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84820" y="6045641"/>
            <a:ext cx="826627" cy="826627"/>
          </a:xfrm>
          <a:prstGeom prst="rect">
            <a:avLst/>
          </a:prstGeom>
        </p:spPr>
      </p:pic>
      <p:pic>
        <p:nvPicPr>
          <p:cNvPr id="85" name="Grafický objekt 84" descr="Děti obrys">
            <a:extLst>
              <a:ext uri="{FF2B5EF4-FFF2-40B4-BE49-F238E27FC236}">
                <a16:creationId xmlns:a16="http://schemas.microsoft.com/office/drawing/2014/main" id="{0A3810EF-CAFA-42D0-A9F1-0A65515D11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83094" y="5934858"/>
            <a:ext cx="1128768" cy="1128768"/>
          </a:xfrm>
          <a:prstGeom prst="rect">
            <a:avLst/>
          </a:prstGeom>
        </p:spPr>
      </p:pic>
      <p:pic>
        <p:nvPicPr>
          <p:cNvPr id="87" name="Grafický objekt 86" descr="Univerzální přístup obrys">
            <a:extLst>
              <a:ext uri="{FF2B5EF4-FFF2-40B4-BE49-F238E27FC236}">
                <a16:creationId xmlns:a16="http://schemas.microsoft.com/office/drawing/2014/main" id="{E08CA3A4-C766-42BD-ABE8-2422A65602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2650" y="5966920"/>
            <a:ext cx="1064645" cy="1064645"/>
          </a:xfrm>
          <a:prstGeom prst="rect">
            <a:avLst/>
          </a:prstGeom>
        </p:spPr>
      </p:pic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A9796944-260D-415B-90A2-C91FE8CC55F0}"/>
              </a:ext>
            </a:extLst>
          </p:cNvPr>
          <p:cNvSpPr/>
          <p:nvPr/>
        </p:nvSpPr>
        <p:spPr>
          <a:xfrm>
            <a:off x="7641378" y="3848735"/>
            <a:ext cx="2523067" cy="1684866"/>
          </a:xfrm>
          <a:prstGeom prst="roundRect">
            <a:avLst>
              <a:gd name="adj" fmla="val 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F46F766-8973-4358-8E49-0283A6DB6FB0}"/>
              </a:ext>
            </a:extLst>
          </p:cNvPr>
          <p:cNvSpPr txBox="1"/>
          <p:nvPr/>
        </p:nvSpPr>
        <p:spPr>
          <a:xfrm>
            <a:off x="7658312" y="3866243"/>
            <a:ext cx="25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rgbClr val="002060"/>
                </a:solidFill>
              </a:rPr>
              <a:t>Mobilní pošta</a:t>
            </a: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DC9B55A7-C10B-4D5C-A915-6CA53F8992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02333" y="4208701"/>
            <a:ext cx="2018090" cy="126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85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>
            <a:extLst>
              <a:ext uri="{FF2B5EF4-FFF2-40B4-BE49-F238E27FC236}">
                <a16:creationId xmlns:a16="http://schemas.microsoft.com/office/drawing/2014/main" id="{E5FDC8F8-67ED-4660-BE48-18154CEE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9069"/>
            <a:ext cx="3638331" cy="328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75F52CE-64B3-4D6C-9F3C-111072AF99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75F52CE-64B3-4D6C-9F3C-111072AF9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">
            <a:extLst>
              <a:ext uri="{FF2B5EF4-FFF2-40B4-BE49-F238E27FC236}">
                <a16:creationId xmlns:a16="http://schemas.microsoft.com/office/drawing/2014/main" id="{6068D740-B54E-4CEE-A1A5-88BECDA30FA8}"/>
              </a:ext>
            </a:extLst>
          </p:cNvPr>
          <p:cNvSpPr txBox="1"/>
          <p:nvPr/>
        </p:nvSpPr>
        <p:spPr>
          <a:xfrm>
            <a:off x="986558" y="460702"/>
            <a:ext cx="102188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Stav jednání se zástupci samosprávy – kraj Vysočina </a:t>
            </a:r>
            <a:endParaRPr lang="en-US" sz="2400" b="1" spc="-15">
              <a:solidFill>
                <a:srgbClr val="002060"/>
              </a:solidFill>
              <a:cs typeface="Poppins" panose="00000500000000000000" pitchFamily="2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3264534-3C36-4F0C-982D-1D69687E48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5000"/>
          </a:blip>
          <a:srcRect l="15432" t="18082" r="17664" b="19047"/>
          <a:stretch/>
        </p:blipFill>
        <p:spPr>
          <a:xfrm>
            <a:off x="5717438" y="1199269"/>
            <a:ext cx="953965" cy="897395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E390C36-0BC6-4D8E-A654-61344F8B765D}"/>
              </a:ext>
            </a:extLst>
          </p:cNvPr>
          <p:cNvSpPr/>
          <p:nvPr/>
        </p:nvSpPr>
        <p:spPr>
          <a:xfrm>
            <a:off x="666643" y="1183039"/>
            <a:ext cx="3869446" cy="1000274"/>
          </a:xfrm>
          <a:prstGeom prst="roundRect">
            <a:avLst>
              <a:gd name="adj" fmla="val 763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15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31BB55F-EACE-4541-A0BD-23EEA2F8D4BC}"/>
              </a:ext>
            </a:extLst>
          </p:cNvPr>
          <p:cNvSpPr txBox="1"/>
          <p:nvPr/>
        </p:nvSpPr>
        <p:spPr>
          <a:xfrm>
            <a:off x="750152" y="1249133"/>
            <a:ext cx="37859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Naplánováno a realizováno 100 % schůzek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3. – 14. 4. → 7 pošt (5 schůzek)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17. – 21. 4 → 2  pošty (1 schůzka)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sz="1400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D0B97EB-8C62-4AF0-B460-FF6BD3709515}"/>
              </a:ext>
            </a:extLst>
          </p:cNvPr>
          <p:cNvSpPr/>
          <p:nvPr/>
        </p:nvSpPr>
        <p:spPr>
          <a:xfrm>
            <a:off x="7875980" y="1090474"/>
            <a:ext cx="3649377" cy="1158933"/>
          </a:xfrm>
          <a:prstGeom prst="roundRect">
            <a:avLst>
              <a:gd name="adj" fmla="val 3415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15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D833DDB-30E6-4FF5-BF13-FD0029564087}"/>
              </a:ext>
            </a:extLst>
          </p:cNvPr>
          <p:cNvSpPr txBox="1"/>
          <p:nvPr/>
        </p:nvSpPr>
        <p:spPr>
          <a:xfrm>
            <a:off x="8073272" y="1199269"/>
            <a:ext cx="3279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400" b="1">
                <a:solidFill>
                  <a:srgbClr val="002060"/>
                </a:solidFill>
                <a:cs typeface="Poppins" panose="00000500000000000000" pitchFamily="2" charset="-18"/>
              </a:rPr>
              <a:t>Realizace schůzek se zástupci kraje</a:t>
            </a:r>
          </a:p>
          <a:p>
            <a:pPr algn="ctr">
              <a:spcAft>
                <a:spcPts val="600"/>
              </a:spcAft>
            </a:pPr>
            <a:r>
              <a:rPr lang="cs-CZ" sz="1400">
                <a:solidFill>
                  <a:srgbClr val="002060"/>
                </a:solidFill>
                <a:cs typeface="Poppins" panose="00000500000000000000" pitchFamily="2" charset="-18"/>
              </a:rPr>
              <a:t>100% realizováno</a:t>
            </a:r>
          </a:p>
          <a:p>
            <a:pPr algn="ctr">
              <a:spcAft>
                <a:spcPts val="600"/>
              </a:spcAft>
            </a:pPr>
            <a:r>
              <a:rPr lang="cs-CZ" sz="1400">
                <a:solidFill>
                  <a:srgbClr val="002060"/>
                </a:solidFill>
                <a:cs typeface="Poppins" panose="00000500000000000000" pitchFamily="2" charset="-18"/>
              </a:rPr>
              <a:t>Vysočina→ </a:t>
            </a:r>
            <a:r>
              <a:rPr lang="cs-CZ" sz="1400" b="1">
                <a:solidFill>
                  <a:srgbClr val="002060"/>
                </a:solidFill>
                <a:cs typeface="Poppins" panose="00000500000000000000" pitchFamily="2" charset="-18"/>
              </a:rPr>
              <a:t>14. 4. 2023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882227-9093-48DF-A171-D90144346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554" y="1745392"/>
            <a:ext cx="327274" cy="314183"/>
          </a:xfrm>
          <a:prstGeom prst="rect">
            <a:avLst/>
          </a:prstGeom>
        </p:spPr>
      </p:pic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E7F93954-A13C-4092-963C-22124369C306}"/>
              </a:ext>
            </a:extLst>
          </p:cNvPr>
          <p:cNvSpPr/>
          <p:nvPr/>
        </p:nvSpPr>
        <p:spPr>
          <a:xfrm>
            <a:off x="1670768" y="3219938"/>
            <a:ext cx="7520899" cy="1280760"/>
          </a:xfrm>
          <a:prstGeom prst="roundRect">
            <a:avLst>
              <a:gd name="adj" fmla="val 575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1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457C2D4-E84E-4DBB-ADED-3AC602BC2F54}"/>
              </a:ext>
            </a:extLst>
          </p:cNvPr>
          <p:cNvSpPr txBox="1"/>
          <p:nvPr/>
        </p:nvSpPr>
        <p:spPr>
          <a:xfrm>
            <a:off x="1840046" y="3312000"/>
            <a:ext cx="735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b="1" u="sng">
                <a:solidFill>
                  <a:srgbClr val="002060"/>
                </a:solidFill>
                <a:cs typeface="Poppins" panose="00000500000000000000" pitchFamily="2" charset="-18"/>
              </a:rPr>
              <a:t>V rámci absolvovaných schůzek k 9 rušeným poštám v kraji Vysočina evidujeme výsledek jednání: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62022BBD-8264-4E4D-B5EF-ADE33A819F82}"/>
              </a:ext>
            </a:extLst>
          </p:cNvPr>
          <p:cNvSpPr txBox="1"/>
          <p:nvPr/>
        </p:nvSpPr>
        <p:spPr>
          <a:xfrm>
            <a:off x="4643978" y="4911727"/>
            <a:ext cx="242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i="1">
                <a:solidFill>
                  <a:srgbClr val="002060"/>
                </a:solidFill>
                <a:cs typeface="Poppins" panose="00000500000000000000" pitchFamily="2" charset="-18"/>
              </a:rPr>
              <a:t>Přehled výměn rušených pošt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9550791-6DCF-48D2-A4F6-259F589B9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89728"/>
              </p:ext>
            </p:extLst>
          </p:nvPr>
        </p:nvGraphicFramePr>
        <p:xfrm>
          <a:off x="1211695" y="2334566"/>
          <a:ext cx="6401242" cy="734119"/>
        </p:xfrm>
        <a:graphic>
          <a:graphicData uri="http://schemas.openxmlformats.org/drawingml/2006/table">
            <a:tbl>
              <a:tblPr firstRow="1" firstCol="1" bandRow="1"/>
              <a:tblGrid>
                <a:gridCol w="1007309">
                  <a:extLst>
                    <a:ext uri="{9D8B030D-6E8A-4147-A177-3AD203B41FA5}">
                      <a16:colId xmlns:a16="http://schemas.microsoft.com/office/drawing/2014/main" val="42992058"/>
                    </a:ext>
                  </a:extLst>
                </a:gridCol>
                <a:gridCol w="955497">
                  <a:extLst>
                    <a:ext uri="{9D8B030D-6E8A-4147-A177-3AD203B41FA5}">
                      <a16:colId xmlns:a16="http://schemas.microsoft.com/office/drawing/2014/main" val="2291279255"/>
                    </a:ext>
                  </a:extLst>
                </a:gridCol>
                <a:gridCol w="863029">
                  <a:extLst>
                    <a:ext uri="{9D8B030D-6E8A-4147-A177-3AD203B41FA5}">
                      <a16:colId xmlns:a16="http://schemas.microsoft.com/office/drawing/2014/main" val="390375479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22610403"/>
                    </a:ext>
                  </a:extLst>
                </a:gridCol>
                <a:gridCol w="934949">
                  <a:extLst>
                    <a:ext uri="{9D8B030D-6E8A-4147-A177-3AD203B41FA5}">
                      <a16:colId xmlns:a16="http://schemas.microsoft.com/office/drawing/2014/main" val="471037567"/>
                    </a:ext>
                  </a:extLst>
                </a:gridCol>
                <a:gridCol w="832206">
                  <a:extLst>
                    <a:ext uri="{9D8B030D-6E8A-4147-A177-3AD203B41FA5}">
                      <a16:colId xmlns:a16="http://schemas.microsoft.com/office/drawing/2014/main" val="930590731"/>
                    </a:ext>
                  </a:extLst>
                </a:gridCol>
                <a:gridCol w="893852">
                  <a:extLst>
                    <a:ext uri="{9D8B030D-6E8A-4147-A177-3AD203B41FA5}">
                      <a16:colId xmlns:a16="http://schemas.microsoft.com/office/drawing/2014/main" val="3471653540"/>
                    </a:ext>
                  </a:extLst>
                </a:gridCol>
              </a:tblGrid>
              <a:tr h="345431"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KRAJ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pošt k optimalizaci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- 14. 4.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 - 21. 4.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 - 28. 4.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- 5. 5.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 - 12. 5.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89003"/>
                  </a:ext>
                </a:extLst>
              </a:tr>
              <a:tr h="172716">
                <a:tc>
                  <a:txBody>
                    <a:bodyPr/>
                    <a:lstStyle/>
                    <a:p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Vysočina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100617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 v ČR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200" b="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7572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75C0B19-B4EC-4A3F-BE08-6A15FFD41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76014"/>
              </p:ext>
            </p:extLst>
          </p:nvPr>
        </p:nvGraphicFramePr>
        <p:xfrm>
          <a:off x="10005275" y="2838188"/>
          <a:ext cx="2186725" cy="2929338"/>
        </p:xfrm>
        <a:graphic>
          <a:graphicData uri="http://schemas.openxmlformats.org/drawingml/2006/table">
            <a:tbl>
              <a:tblPr/>
              <a:tblGrid>
                <a:gridCol w="2186725">
                  <a:extLst>
                    <a:ext uri="{9D8B030D-6E8A-4147-A177-3AD203B41FA5}">
                      <a16:colId xmlns:a16="http://schemas.microsoft.com/office/drawing/2014/main" val="2802093338"/>
                    </a:ext>
                  </a:extLst>
                </a:gridCol>
              </a:tblGrid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Havlíčkův Brod 1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4969430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Havlíčkův Brod 3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177896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Jihlava 2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924666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Jihlava 5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399871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Moravské Budějovice 1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0712395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Třebíč 3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779250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Třebíč 5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92749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Žďár nad Sázavou 2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8193136"/>
                  </a:ext>
                </a:extLst>
              </a:tr>
              <a:tr h="3254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Žďár nad Sázavou 3</a:t>
                      </a:r>
                    </a:p>
                  </a:txBody>
                  <a:tcPr marL="3738" marR="3738" marT="37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6548745"/>
                  </a:ext>
                </a:extLst>
              </a:tr>
            </a:tbl>
          </a:graphicData>
        </a:graphic>
      </p:graphicFrame>
      <p:sp>
        <p:nvSpPr>
          <p:cNvPr id="43" name="TextovéPole 42">
            <a:extLst>
              <a:ext uri="{FF2B5EF4-FFF2-40B4-BE49-F238E27FC236}">
                <a16:creationId xmlns:a16="http://schemas.microsoft.com/office/drawing/2014/main" id="{F2F57AE5-945D-4B85-B22A-677B6E223589}"/>
              </a:ext>
            </a:extLst>
          </p:cNvPr>
          <p:cNvSpPr txBox="1"/>
          <p:nvPr/>
        </p:nvSpPr>
        <p:spPr>
          <a:xfrm rot="16200000">
            <a:off x="8499675" y="3722189"/>
            <a:ext cx="2348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i="1">
                <a:solidFill>
                  <a:srgbClr val="002060"/>
                </a:solidFill>
                <a:cs typeface="Poppins" panose="00000500000000000000" pitchFamily="2" charset="-18"/>
              </a:rPr>
              <a:t>Přehled rušených pošt</a:t>
            </a:r>
          </a:p>
        </p:txBody>
      </p:sp>
      <p:pic>
        <p:nvPicPr>
          <p:cNvPr id="11" name="Grafický objekt 10" descr="Zpět se souvislou výplní">
            <a:extLst>
              <a:ext uri="{FF2B5EF4-FFF2-40B4-BE49-F238E27FC236}">
                <a16:creationId xmlns:a16="http://schemas.microsoft.com/office/drawing/2014/main" id="{1D7FCDF6-FFFA-4BBD-90C7-FC8C0FA0E1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052233" flipV="1">
            <a:off x="228109" y="1916287"/>
            <a:ext cx="1102865" cy="737798"/>
          </a:xfrm>
          <a:prstGeom prst="rect">
            <a:avLst/>
          </a:prstGeom>
        </p:spPr>
      </p:pic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CE5159D0-C31E-455C-9FCE-8C5A0485C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66079"/>
              </p:ext>
            </p:extLst>
          </p:nvPr>
        </p:nvGraphicFramePr>
        <p:xfrm>
          <a:off x="3374263" y="5328070"/>
          <a:ext cx="5324565" cy="779134"/>
        </p:xfrm>
        <a:graphic>
          <a:graphicData uri="http://schemas.openxmlformats.org/drawingml/2006/table">
            <a:tbl>
              <a:tblPr firstRow="1" firstCol="1" bandRow="1"/>
              <a:tblGrid>
                <a:gridCol w="1149871">
                  <a:extLst>
                    <a:ext uri="{9D8B030D-6E8A-4147-A177-3AD203B41FA5}">
                      <a16:colId xmlns:a16="http://schemas.microsoft.com/office/drawing/2014/main" val="3085668215"/>
                    </a:ext>
                  </a:extLst>
                </a:gridCol>
                <a:gridCol w="1418134">
                  <a:extLst>
                    <a:ext uri="{9D8B030D-6E8A-4147-A177-3AD203B41FA5}">
                      <a16:colId xmlns:a16="http://schemas.microsoft.com/office/drawing/2014/main" val="2174168033"/>
                    </a:ext>
                  </a:extLst>
                </a:gridCol>
                <a:gridCol w="1533543">
                  <a:extLst>
                    <a:ext uri="{9D8B030D-6E8A-4147-A177-3AD203B41FA5}">
                      <a16:colId xmlns:a16="http://schemas.microsoft.com/office/drawing/2014/main" val="4128156905"/>
                    </a:ext>
                  </a:extLst>
                </a:gridCol>
                <a:gridCol w="1223017">
                  <a:extLst>
                    <a:ext uri="{9D8B030D-6E8A-4147-A177-3AD203B41FA5}">
                      <a16:colId xmlns:a16="http://schemas.microsoft.com/office/drawing/2014/main" val="155362563"/>
                    </a:ext>
                  </a:extLst>
                </a:gridCol>
              </a:tblGrid>
              <a:tr h="256235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Kraj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Změna – pošta </a:t>
                      </a:r>
                    </a:p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NEBUD</a:t>
                      </a:r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zrušena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Výměna – pošta </a:t>
                      </a:r>
                    </a:p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BUDE </a:t>
                      </a:r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zrušena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Samospráva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51537"/>
                  </a:ext>
                </a:extLst>
              </a:tr>
              <a:tr h="221927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Vysočina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Jihlava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Jihlava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591816"/>
                  </a:ext>
                </a:extLst>
              </a:tr>
              <a:tr h="221927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Vysočina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Třebíč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Třebíč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Třebíč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246746"/>
                  </a:ext>
                </a:extLst>
              </a:tr>
            </a:tbl>
          </a:graphicData>
        </a:graphic>
      </p:graphicFrame>
      <p:sp>
        <p:nvSpPr>
          <p:cNvPr id="20" name="TextovéPole 19">
            <a:extLst>
              <a:ext uri="{FF2B5EF4-FFF2-40B4-BE49-F238E27FC236}">
                <a16:creationId xmlns:a16="http://schemas.microsoft.com/office/drawing/2014/main" id="{2949A236-F6A1-47A1-877F-2CDC8AA4B2E7}"/>
              </a:ext>
            </a:extLst>
          </p:cNvPr>
          <p:cNvSpPr txBox="1"/>
          <p:nvPr/>
        </p:nvSpPr>
        <p:spPr>
          <a:xfrm>
            <a:off x="2153229" y="3635255"/>
            <a:ext cx="451817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>
                <a:solidFill>
                  <a:srgbClr val="00B050"/>
                </a:solidFill>
                <a:cs typeface="Poppins" panose="00000500000000000000" pitchFamily="2" charset="-18"/>
              </a:rPr>
              <a:t>😊  </a:t>
            </a: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1 případ akceptace navrhované změny (Moravské Budějovice)</a:t>
            </a:r>
          </a:p>
          <a:p>
            <a:pPr>
              <a:spcAft>
                <a:spcPts val="300"/>
              </a:spcAft>
            </a:pP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🤨  4 spíše neutrální postoj s námitkami (Žďár n/S, Havlíčkův Brod)</a:t>
            </a:r>
          </a:p>
          <a:p>
            <a:pPr>
              <a:spcAft>
                <a:spcPts val="300"/>
              </a:spcAft>
            </a:pP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😕  4 výrazně odmítavý postoj (Jihlava, Třebíč)</a:t>
            </a:r>
          </a:p>
        </p:txBody>
      </p:sp>
    </p:spTree>
    <p:extLst>
      <p:ext uri="{BB962C8B-B14F-4D97-AF65-F5344CB8AC3E}">
        <p14:creationId xmlns:p14="http://schemas.microsoft.com/office/powerpoint/2010/main" val="338328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DCBE129-4947-4827-B1F0-4017ED010925}"/>
              </a:ext>
            </a:extLst>
          </p:cNvPr>
          <p:cNvSpPr/>
          <p:nvPr/>
        </p:nvSpPr>
        <p:spPr>
          <a:xfrm>
            <a:off x="904973" y="4181357"/>
            <a:ext cx="7152094" cy="774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75F52CE-64B3-4D6C-9F3C-111072AF99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75F52CE-64B3-4D6C-9F3C-111072AF9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">
            <a:extLst>
              <a:ext uri="{FF2B5EF4-FFF2-40B4-BE49-F238E27FC236}">
                <a16:creationId xmlns:a16="http://schemas.microsoft.com/office/drawing/2014/main" id="{6068D740-B54E-4CEE-A1A5-88BECDA30FA8}"/>
              </a:ext>
            </a:extLst>
          </p:cNvPr>
          <p:cNvSpPr txBox="1"/>
          <p:nvPr/>
        </p:nvSpPr>
        <p:spPr>
          <a:xfrm>
            <a:off x="1055998" y="465477"/>
            <a:ext cx="102188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Semináře se starosty</a:t>
            </a:r>
            <a:endParaRPr lang="en-US" sz="2400" b="1" spc="-15">
              <a:solidFill>
                <a:srgbClr val="002060"/>
              </a:solidFill>
              <a:cs typeface="Poppins" panose="00000500000000000000" pitchFamily="2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50EF4D5-D5D6-4EE0-8774-7FA491826827}"/>
              </a:ext>
            </a:extLst>
          </p:cNvPr>
          <p:cNvSpPr txBox="1"/>
          <p:nvPr/>
        </p:nvSpPr>
        <p:spPr>
          <a:xfrm>
            <a:off x="980485" y="1304688"/>
            <a:ext cx="61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Semináře pro zástupce kraje a samospráv, kterých se týká rušení pošt</a:t>
            </a:r>
          </a:p>
        </p:txBody>
      </p:sp>
      <p:pic>
        <p:nvPicPr>
          <p:cNvPr id="3" name="Grafický objekt 2" descr="Schůzka se souvislou výplní">
            <a:extLst>
              <a:ext uri="{FF2B5EF4-FFF2-40B4-BE49-F238E27FC236}">
                <a16:creationId xmlns:a16="http://schemas.microsoft.com/office/drawing/2014/main" id="{FD486172-B9F8-4717-BBAC-DC4DA6619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448" y="5632658"/>
            <a:ext cx="1531616" cy="1531616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31C156E-C7F3-4E22-9541-4E31B3382D29}"/>
              </a:ext>
            </a:extLst>
          </p:cNvPr>
          <p:cNvGraphicFramePr>
            <a:graphicFrameLocks noGrp="1"/>
          </p:cNvGraphicFramePr>
          <p:nvPr/>
        </p:nvGraphicFramePr>
        <p:xfrm>
          <a:off x="1055998" y="1729079"/>
          <a:ext cx="6866208" cy="4172584"/>
        </p:xfrm>
        <a:graphic>
          <a:graphicData uri="http://schemas.openxmlformats.org/drawingml/2006/table">
            <a:tbl>
              <a:tblPr firstRow="1" firstCol="1" bandRow="1"/>
              <a:tblGrid>
                <a:gridCol w="1582013">
                  <a:extLst>
                    <a:ext uri="{9D8B030D-6E8A-4147-A177-3AD203B41FA5}">
                      <a16:colId xmlns:a16="http://schemas.microsoft.com/office/drawing/2014/main" val="3944375669"/>
                    </a:ext>
                  </a:extLst>
                </a:gridCol>
                <a:gridCol w="1144997">
                  <a:extLst>
                    <a:ext uri="{9D8B030D-6E8A-4147-A177-3AD203B41FA5}">
                      <a16:colId xmlns:a16="http://schemas.microsoft.com/office/drawing/2014/main" val="3287408584"/>
                    </a:ext>
                  </a:extLst>
                </a:gridCol>
                <a:gridCol w="1005363">
                  <a:extLst>
                    <a:ext uri="{9D8B030D-6E8A-4147-A177-3AD203B41FA5}">
                      <a16:colId xmlns:a16="http://schemas.microsoft.com/office/drawing/2014/main" val="1974160147"/>
                    </a:ext>
                  </a:extLst>
                </a:gridCol>
                <a:gridCol w="1005363">
                  <a:extLst>
                    <a:ext uri="{9D8B030D-6E8A-4147-A177-3AD203B41FA5}">
                      <a16:colId xmlns:a16="http://schemas.microsoft.com/office/drawing/2014/main" val="3961152053"/>
                    </a:ext>
                  </a:extLst>
                </a:gridCol>
                <a:gridCol w="829903">
                  <a:extLst>
                    <a:ext uri="{9D8B030D-6E8A-4147-A177-3AD203B41FA5}">
                      <a16:colId xmlns:a16="http://schemas.microsoft.com/office/drawing/2014/main" val="1296800416"/>
                    </a:ext>
                  </a:extLst>
                </a:gridCol>
                <a:gridCol w="1298569">
                  <a:extLst>
                    <a:ext uri="{9D8B030D-6E8A-4147-A177-3AD203B41FA5}">
                      <a16:colId xmlns:a16="http://schemas.microsoft.com/office/drawing/2014/main" val="1943304232"/>
                    </a:ext>
                  </a:extLst>
                </a:gridCol>
              </a:tblGrid>
              <a:tr h="428584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Kraj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Místo jednání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Kapacita místnosti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Termín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Hejtman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Primátor + starosta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23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Plzeň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  <a:endParaRPr lang="cs-CZ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25. 5. 2023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7191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9834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Ústí nad Labem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30-40</a:t>
                      </a:r>
                      <a:endParaRPr lang="cs-CZ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16. 5. 2023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8767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7080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cs-CZ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4. 5. 2023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0967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45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Praha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Praha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</a:t>
                      </a:r>
                      <a:endParaRPr lang="cs-CZ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11. 5. 2023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7382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396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Jihlava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31. 5. 2023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049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0095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Brno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endParaRPr lang="cs-CZ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18. 5. 2023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0815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53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Ostrava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  <a:endParaRPr lang="cs-CZ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23. 5. 2023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57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15555"/>
                  </a:ext>
                </a:extLst>
              </a:tr>
            </a:tbl>
          </a:graphicData>
        </a:graphic>
      </p:graphicFrame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423A972D-0C91-44C1-AFF6-A1521681750E}"/>
              </a:ext>
            </a:extLst>
          </p:cNvPr>
          <p:cNvSpPr/>
          <p:nvPr/>
        </p:nvSpPr>
        <p:spPr>
          <a:xfrm>
            <a:off x="8107909" y="1574219"/>
            <a:ext cx="3760657" cy="3964501"/>
          </a:xfrm>
          <a:prstGeom prst="roundRect">
            <a:avLst>
              <a:gd name="adj" fmla="val 203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15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A1EAAE8-8B36-4819-B380-DFA9A5894A73}"/>
              </a:ext>
            </a:extLst>
          </p:cNvPr>
          <p:cNvSpPr txBox="1"/>
          <p:nvPr/>
        </p:nvSpPr>
        <p:spPr>
          <a:xfrm>
            <a:off x="8107909" y="1558179"/>
            <a:ext cx="3760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>
                <a:solidFill>
                  <a:srgbClr val="002060"/>
                </a:solidFill>
              </a:rPr>
              <a:t>Projednávaná témata:</a:t>
            </a:r>
            <a:endParaRPr lang="cs-CZ" sz="160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50CEBBC-27BB-4D76-8F4C-C2E00BDBECBE}"/>
              </a:ext>
            </a:extLst>
          </p:cNvPr>
          <p:cNvSpPr txBox="1"/>
          <p:nvPr/>
        </p:nvSpPr>
        <p:spPr>
          <a:xfrm>
            <a:off x="8142707" y="1965367"/>
            <a:ext cx="364021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kritéria výběru pošt – konkrétně dle zúčastněných zástupců kraje a samosprávy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datové výstupy použité v rámci analýzy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stav majetku – budovy určené k prodeji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pošta Partner+ informace o zřízení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>
                <a:solidFill>
                  <a:srgbClr val="002060"/>
                </a:solidFill>
              </a:rPr>
              <a:t>kroky pro zajištění obsluhy na nerušených poštách</a:t>
            </a:r>
          </a:p>
        </p:txBody>
      </p:sp>
    </p:spTree>
    <p:extLst>
      <p:ext uri="{BB962C8B-B14F-4D97-AF65-F5344CB8AC3E}">
        <p14:creationId xmlns:p14="http://schemas.microsoft.com/office/powerpoint/2010/main" val="181292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B49C06D3-5F7D-4012-A286-82DA31562E54}"/>
              </a:ext>
            </a:extLst>
          </p:cNvPr>
          <p:cNvSpPr/>
          <p:nvPr/>
        </p:nvSpPr>
        <p:spPr>
          <a:xfrm>
            <a:off x="9144000" y="5974144"/>
            <a:ext cx="2534146" cy="734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6255846C-63AA-474F-A092-2AC01C26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318" y="4363121"/>
            <a:ext cx="5136629" cy="251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Obdélník 58">
            <a:extLst>
              <a:ext uri="{FF2B5EF4-FFF2-40B4-BE49-F238E27FC236}">
                <a16:creationId xmlns:a16="http://schemas.microsoft.com/office/drawing/2014/main" id="{CF40F434-59F4-4850-9E39-00C9C814E8AD}"/>
              </a:ext>
            </a:extLst>
          </p:cNvPr>
          <p:cNvSpPr/>
          <p:nvPr/>
        </p:nvSpPr>
        <p:spPr>
          <a:xfrm>
            <a:off x="5250546" y="3430973"/>
            <a:ext cx="3759577" cy="1009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735025132">
                  <a:custGeom>
                    <a:avLst/>
                    <a:gdLst>
                      <a:gd name="connsiteX0" fmla="*/ 0 w 3759577"/>
                      <a:gd name="connsiteY0" fmla="*/ 0 h 1009488"/>
                      <a:gd name="connsiteX1" fmla="*/ 701788 w 3759577"/>
                      <a:gd name="connsiteY1" fmla="*/ 0 h 1009488"/>
                      <a:gd name="connsiteX2" fmla="*/ 1365980 w 3759577"/>
                      <a:gd name="connsiteY2" fmla="*/ 0 h 1009488"/>
                      <a:gd name="connsiteX3" fmla="*/ 2030172 w 3759577"/>
                      <a:gd name="connsiteY3" fmla="*/ 0 h 1009488"/>
                      <a:gd name="connsiteX4" fmla="*/ 2694364 w 3759577"/>
                      <a:gd name="connsiteY4" fmla="*/ 0 h 1009488"/>
                      <a:gd name="connsiteX5" fmla="*/ 3759577 w 3759577"/>
                      <a:gd name="connsiteY5" fmla="*/ 0 h 1009488"/>
                      <a:gd name="connsiteX6" fmla="*/ 3759577 w 3759577"/>
                      <a:gd name="connsiteY6" fmla="*/ 494649 h 1009488"/>
                      <a:gd name="connsiteX7" fmla="*/ 3759577 w 3759577"/>
                      <a:gd name="connsiteY7" fmla="*/ 1009488 h 1009488"/>
                      <a:gd name="connsiteX8" fmla="*/ 3208172 w 3759577"/>
                      <a:gd name="connsiteY8" fmla="*/ 1009488 h 1009488"/>
                      <a:gd name="connsiteX9" fmla="*/ 2581576 w 3759577"/>
                      <a:gd name="connsiteY9" fmla="*/ 1009488 h 1009488"/>
                      <a:gd name="connsiteX10" fmla="*/ 1954980 w 3759577"/>
                      <a:gd name="connsiteY10" fmla="*/ 1009488 h 1009488"/>
                      <a:gd name="connsiteX11" fmla="*/ 1403575 w 3759577"/>
                      <a:gd name="connsiteY11" fmla="*/ 1009488 h 1009488"/>
                      <a:gd name="connsiteX12" fmla="*/ 852171 w 3759577"/>
                      <a:gd name="connsiteY12" fmla="*/ 1009488 h 1009488"/>
                      <a:gd name="connsiteX13" fmla="*/ 0 w 3759577"/>
                      <a:gd name="connsiteY13" fmla="*/ 1009488 h 1009488"/>
                      <a:gd name="connsiteX14" fmla="*/ 0 w 3759577"/>
                      <a:gd name="connsiteY14" fmla="*/ 504744 h 1009488"/>
                      <a:gd name="connsiteX15" fmla="*/ 0 w 3759577"/>
                      <a:gd name="connsiteY15" fmla="*/ 0 h 1009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59577" h="1009488" fill="none" extrusionOk="0">
                        <a:moveTo>
                          <a:pt x="0" y="0"/>
                        </a:moveTo>
                        <a:cubicBezTo>
                          <a:pt x="306503" y="-10875"/>
                          <a:pt x="373979" y="-24167"/>
                          <a:pt x="701788" y="0"/>
                        </a:cubicBezTo>
                        <a:cubicBezTo>
                          <a:pt x="1029597" y="24167"/>
                          <a:pt x="1092493" y="-16439"/>
                          <a:pt x="1365980" y="0"/>
                        </a:cubicBezTo>
                        <a:cubicBezTo>
                          <a:pt x="1639467" y="16439"/>
                          <a:pt x="1823218" y="-240"/>
                          <a:pt x="2030172" y="0"/>
                        </a:cubicBezTo>
                        <a:cubicBezTo>
                          <a:pt x="2237126" y="240"/>
                          <a:pt x="2385629" y="-1568"/>
                          <a:pt x="2694364" y="0"/>
                        </a:cubicBezTo>
                        <a:cubicBezTo>
                          <a:pt x="3003099" y="1568"/>
                          <a:pt x="3494341" y="22699"/>
                          <a:pt x="3759577" y="0"/>
                        </a:cubicBezTo>
                        <a:cubicBezTo>
                          <a:pt x="3738582" y="182810"/>
                          <a:pt x="3754634" y="385292"/>
                          <a:pt x="3759577" y="494649"/>
                        </a:cubicBezTo>
                        <a:cubicBezTo>
                          <a:pt x="3764520" y="604006"/>
                          <a:pt x="3750388" y="876502"/>
                          <a:pt x="3759577" y="1009488"/>
                        </a:cubicBezTo>
                        <a:cubicBezTo>
                          <a:pt x="3488267" y="993790"/>
                          <a:pt x="3425549" y="991349"/>
                          <a:pt x="3208172" y="1009488"/>
                        </a:cubicBezTo>
                        <a:cubicBezTo>
                          <a:pt x="2990795" y="1027627"/>
                          <a:pt x="2739632" y="990434"/>
                          <a:pt x="2581576" y="1009488"/>
                        </a:cubicBezTo>
                        <a:cubicBezTo>
                          <a:pt x="2423520" y="1028542"/>
                          <a:pt x="2212887" y="1002208"/>
                          <a:pt x="1954980" y="1009488"/>
                        </a:cubicBezTo>
                        <a:cubicBezTo>
                          <a:pt x="1697073" y="1016768"/>
                          <a:pt x="1635690" y="1032162"/>
                          <a:pt x="1403575" y="1009488"/>
                        </a:cubicBezTo>
                        <a:cubicBezTo>
                          <a:pt x="1171461" y="986814"/>
                          <a:pt x="1020866" y="1004302"/>
                          <a:pt x="852171" y="1009488"/>
                        </a:cubicBezTo>
                        <a:cubicBezTo>
                          <a:pt x="683476" y="1014674"/>
                          <a:pt x="353760" y="1020412"/>
                          <a:pt x="0" y="1009488"/>
                        </a:cubicBezTo>
                        <a:cubicBezTo>
                          <a:pt x="-12752" y="834922"/>
                          <a:pt x="16943" y="611649"/>
                          <a:pt x="0" y="504744"/>
                        </a:cubicBezTo>
                        <a:cubicBezTo>
                          <a:pt x="-16943" y="397839"/>
                          <a:pt x="-7424" y="170225"/>
                          <a:pt x="0" y="0"/>
                        </a:cubicBezTo>
                        <a:close/>
                      </a:path>
                      <a:path w="3759577" h="1009488" stroke="0" extrusionOk="0">
                        <a:moveTo>
                          <a:pt x="0" y="0"/>
                        </a:moveTo>
                        <a:cubicBezTo>
                          <a:pt x="221754" y="28626"/>
                          <a:pt x="548987" y="-13092"/>
                          <a:pt x="701788" y="0"/>
                        </a:cubicBezTo>
                        <a:cubicBezTo>
                          <a:pt x="854589" y="13092"/>
                          <a:pt x="1152619" y="3684"/>
                          <a:pt x="1403575" y="0"/>
                        </a:cubicBezTo>
                        <a:cubicBezTo>
                          <a:pt x="1654531" y="-3684"/>
                          <a:pt x="1793475" y="8864"/>
                          <a:pt x="2067767" y="0"/>
                        </a:cubicBezTo>
                        <a:cubicBezTo>
                          <a:pt x="2342059" y="-8864"/>
                          <a:pt x="2553504" y="-10069"/>
                          <a:pt x="2694364" y="0"/>
                        </a:cubicBezTo>
                        <a:cubicBezTo>
                          <a:pt x="2835224" y="10069"/>
                          <a:pt x="3294795" y="-6548"/>
                          <a:pt x="3759577" y="0"/>
                        </a:cubicBezTo>
                        <a:cubicBezTo>
                          <a:pt x="3738743" y="235948"/>
                          <a:pt x="3749380" y="319898"/>
                          <a:pt x="3759577" y="484554"/>
                        </a:cubicBezTo>
                        <a:cubicBezTo>
                          <a:pt x="3769774" y="649210"/>
                          <a:pt x="3737385" y="851747"/>
                          <a:pt x="3759577" y="1009488"/>
                        </a:cubicBezTo>
                        <a:cubicBezTo>
                          <a:pt x="3579167" y="1021001"/>
                          <a:pt x="3486861" y="985786"/>
                          <a:pt x="3245768" y="1009488"/>
                        </a:cubicBezTo>
                        <a:cubicBezTo>
                          <a:pt x="3004675" y="1033190"/>
                          <a:pt x="2901625" y="1041768"/>
                          <a:pt x="2581576" y="1009488"/>
                        </a:cubicBezTo>
                        <a:cubicBezTo>
                          <a:pt x="2261527" y="977208"/>
                          <a:pt x="2204091" y="994207"/>
                          <a:pt x="1992576" y="1009488"/>
                        </a:cubicBezTo>
                        <a:cubicBezTo>
                          <a:pt x="1781061" y="1024769"/>
                          <a:pt x="1617032" y="983308"/>
                          <a:pt x="1365980" y="1009488"/>
                        </a:cubicBezTo>
                        <a:cubicBezTo>
                          <a:pt x="1114928" y="1035668"/>
                          <a:pt x="1034447" y="1013009"/>
                          <a:pt x="814575" y="1009488"/>
                        </a:cubicBezTo>
                        <a:cubicBezTo>
                          <a:pt x="594703" y="1005967"/>
                          <a:pt x="278081" y="1002583"/>
                          <a:pt x="0" y="1009488"/>
                        </a:cubicBezTo>
                        <a:cubicBezTo>
                          <a:pt x="-17953" y="788672"/>
                          <a:pt x="-6915" y="680782"/>
                          <a:pt x="0" y="524934"/>
                        </a:cubicBezTo>
                        <a:cubicBezTo>
                          <a:pt x="6915" y="369086"/>
                          <a:pt x="-7406" y="1436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" name="Obrázek 80">
            <a:extLst>
              <a:ext uri="{FF2B5EF4-FFF2-40B4-BE49-F238E27FC236}">
                <a16:creationId xmlns:a16="http://schemas.microsoft.com/office/drawing/2014/main" id="{5E6005EE-4D57-42A8-A0A3-BF1C22334C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96" y="2957504"/>
            <a:ext cx="2687082" cy="200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Obdélník 51">
            <a:extLst>
              <a:ext uri="{FF2B5EF4-FFF2-40B4-BE49-F238E27FC236}">
                <a16:creationId xmlns:a16="http://schemas.microsoft.com/office/drawing/2014/main" id="{39194433-170D-479A-A258-67DB74C418CC}"/>
              </a:ext>
            </a:extLst>
          </p:cNvPr>
          <p:cNvSpPr/>
          <p:nvPr/>
        </p:nvSpPr>
        <p:spPr>
          <a:xfrm>
            <a:off x="-3270" y="1064322"/>
            <a:ext cx="11022674" cy="2007929"/>
          </a:xfrm>
          <a:prstGeom prst="rect">
            <a:avLst/>
          </a:prstGeom>
          <a:solidFill>
            <a:srgbClr val="E1E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4A0299-24D1-4077-9D47-883D33D06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2411">
            <a:off x="98059" y="1188994"/>
            <a:ext cx="2972253" cy="1918195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75F52CE-64B3-4D6C-9F3C-111072AF99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think-cell Slide" r:id="rId8" imgW="473" imgH="473" progId="TCLayout.ActiveDocument.1">
                  <p:embed/>
                </p:oleObj>
              </mc:Choice>
              <mc:Fallback>
                <p:oleObj name="think-cell Slide" r:id="rId8" imgW="473" imgH="47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75F52CE-64B3-4D6C-9F3C-111072AF9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AAE66450-F06D-4FDC-8035-BD4C4BFEF592}"/>
              </a:ext>
            </a:extLst>
          </p:cNvPr>
          <p:cNvSpPr txBox="1"/>
          <p:nvPr/>
        </p:nvSpPr>
        <p:spPr>
          <a:xfrm>
            <a:off x="1014438" y="451616"/>
            <a:ext cx="102188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Pobočková síť na venkově </a:t>
            </a:r>
            <a:r>
              <a:rPr lang="cs-CZ" sz="2400" b="1" spc="-15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pošta Partner</a:t>
            </a:r>
            <a:endParaRPr lang="en-US" sz="2400" b="1" spc="-15">
              <a:solidFill>
                <a:srgbClr val="002060"/>
              </a:solidFill>
              <a:cs typeface="Poppins" panose="00000500000000000000" pitchFamily="2" charset="0"/>
            </a:endParaRPr>
          </a:p>
        </p:txBody>
      </p:sp>
      <p:sp>
        <p:nvSpPr>
          <p:cNvPr id="43" name="Obdélník: s jedním odříznutým rohem 42">
            <a:extLst>
              <a:ext uri="{FF2B5EF4-FFF2-40B4-BE49-F238E27FC236}">
                <a16:creationId xmlns:a16="http://schemas.microsoft.com/office/drawing/2014/main" id="{51E59ECE-DDEE-4E26-BEB5-7EBF99CBB233}"/>
              </a:ext>
            </a:extLst>
          </p:cNvPr>
          <p:cNvSpPr/>
          <p:nvPr/>
        </p:nvSpPr>
        <p:spPr>
          <a:xfrm>
            <a:off x="6625232" y="5307038"/>
            <a:ext cx="1144697" cy="324891"/>
          </a:xfrm>
          <a:prstGeom prst="snip1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: s jedním odříznutým rohem 44">
            <a:extLst>
              <a:ext uri="{FF2B5EF4-FFF2-40B4-BE49-F238E27FC236}">
                <a16:creationId xmlns:a16="http://schemas.microsoft.com/office/drawing/2014/main" id="{57F0A380-9F7C-47D7-88AB-1DD6196320F7}"/>
              </a:ext>
            </a:extLst>
          </p:cNvPr>
          <p:cNvSpPr/>
          <p:nvPr/>
        </p:nvSpPr>
        <p:spPr>
          <a:xfrm>
            <a:off x="9589919" y="5437831"/>
            <a:ext cx="1144697" cy="324891"/>
          </a:xfrm>
          <a:prstGeom prst="snip1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ABB89323-A0E2-44F3-AD0D-1122DF753A59}"/>
              </a:ext>
            </a:extLst>
          </p:cNvPr>
          <p:cNvSpPr txBox="1"/>
          <p:nvPr/>
        </p:nvSpPr>
        <p:spPr>
          <a:xfrm>
            <a:off x="9473543" y="5432446"/>
            <a:ext cx="1252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>
                <a:solidFill>
                  <a:srgbClr val="13367D"/>
                </a:solidFill>
                <a:cs typeface="Poppins" panose="00000500000000000000" pitchFamily="2" charset="-18"/>
              </a:rPr>
              <a:t>Stávající pobočka</a:t>
            </a:r>
          </a:p>
        </p:txBody>
      </p:sp>
      <p:pic>
        <p:nvPicPr>
          <p:cNvPr id="47" name="Grafický objekt 46" descr="Zpět se souvislou výplní">
            <a:extLst>
              <a:ext uri="{FF2B5EF4-FFF2-40B4-BE49-F238E27FC236}">
                <a16:creationId xmlns:a16="http://schemas.microsoft.com/office/drawing/2014/main" id="{EFFB6BF2-C199-450E-9EA1-B727D4F1CD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749597">
            <a:off x="10822296" y="5300038"/>
            <a:ext cx="1013736" cy="397302"/>
          </a:xfrm>
          <a:prstGeom prst="rect">
            <a:avLst/>
          </a:prstGeom>
        </p:spPr>
      </p:pic>
      <p:graphicFrame>
        <p:nvGraphicFramePr>
          <p:cNvPr id="50" name="Graf 49">
            <a:extLst>
              <a:ext uri="{FF2B5EF4-FFF2-40B4-BE49-F238E27FC236}">
                <a16:creationId xmlns:a16="http://schemas.microsoft.com/office/drawing/2014/main" id="{717A78EF-327B-41CD-9E76-8B3B33FBC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420839"/>
              </p:ext>
            </p:extLst>
          </p:nvPr>
        </p:nvGraphicFramePr>
        <p:xfrm>
          <a:off x="3531348" y="1280885"/>
          <a:ext cx="2278549" cy="156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4" name="Obdélník 53">
            <a:extLst>
              <a:ext uri="{FF2B5EF4-FFF2-40B4-BE49-F238E27FC236}">
                <a16:creationId xmlns:a16="http://schemas.microsoft.com/office/drawing/2014/main" id="{DBC46DD7-D263-44AE-8B51-A673B3220B2A}"/>
              </a:ext>
            </a:extLst>
          </p:cNvPr>
          <p:cNvSpPr/>
          <p:nvPr/>
        </p:nvSpPr>
        <p:spPr>
          <a:xfrm>
            <a:off x="-218272" y="4863473"/>
            <a:ext cx="5035238" cy="1972435"/>
          </a:xfrm>
          <a:custGeom>
            <a:avLst/>
            <a:gdLst>
              <a:gd name="connsiteX0" fmla="*/ 0 w 5035238"/>
              <a:gd name="connsiteY0" fmla="*/ 0 h 1972435"/>
              <a:gd name="connsiteX1" fmla="*/ 478348 w 5035238"/>
              <a:gd name="connsiteY1" fmla="*/ 0 h 1972435"/>
              <a:gd name="connsiteX2" fmla="*/ 1007048 w 5035238"/>
              <a:gd name="connsiteY2" fmla="*/ 0 h 1972435"/>
              <a:gd name="connsiteX3" fmla="*/ 1485395 w 5035238"/>
              <a:gd name="connsiteY3" fmla="*/ 0 h 1972435"/>
              <a:gd name="connsiteX4" fmla="*/ 2165152 w 5035238"/>
              <a:gd name="connsiteY4" fmla="*/ 0 h 1972435"/>
              <a:gd name="connsiteX5" fmla="*/ 2794557 w 5035238"/>
              <a:gd name="connsiteY5" fmla="*/ 0 h 1972435"/>
              <a:gd name="connsiteX6" fmla="*/ 3323257 w 5035238"/>
              <a:gd name="connsiteY6" fmla="*/ 0 h 1972435"/>
              <a:gd name="connsiteX7" fmla="*/ 4003014 w 5035238"/>
              <a:gd name="connsiteY7" fmla="*/ 0 h 1972435"/>
              <a:gd name="connsiteX8" fmla="*/ 5035238 w 5035238"/>
              <a:gd name="connsiteY8" fmla="*/ 0 h 1972435"/>
              <a:gd name="connsiteX9" fmla="*/ 5035238 w 5035238"/>
              <a:gd name="connsiteY9" fmla="*/ 677203 h 1972435"/>
              <a:gd name="connsiteX10" fmla="*/ 5035238 w 5035238"/>
              <a:gd name="connsiteY10" fmla="*/ 1314957 h 1972435"/>
              <a:gd name="connsiteX11" fmla="*/ 5035238 w 5035238"/>
              <a:gd name="connsiteY11" fmla="*/ 1972435 h 1972435"/>
              <a:gd name="connsiteX12" fmla="*/ 4556890 w 5035238"/>
              <a:gd name="connsiteY12" fmla="*/ 1972435 h 1972435"/>
              <a:gd name="connsiteX13" fmla="*/ 3826781 w 5035238"/>
              <a:gd name="connsiteY13" fmla="*/ 1972435 h 1972435"/>
              <a:gd name="connsiteX14" fmla="*/ 3096671 w 5035238"/>
              <a:gd name="connsiteY14" fmla="*/ 1972435 h 1972435"/>
              <a:gd name="connsiteX15" fmla="*/ 2467267 w 5035238"/>
              <a:gd name="connsiteY15" fmla="*/ 1972435 h 1972435"/>
              <a:gd name="connsiteX16" fmla="*/ 1938567 w 5035238"/>
              <a:gd name="connsiteY16" fmla="*/ 1972435 h 1972435"/>
              <a:gd name="connsiteX17" fmla="*/ 1409867 w 5035238"/>
              <a:gd name="connsiteY17" fmla="*/ 1972435 h 1972435"/>
              <a:gd name="connsiteX18" fmla="*/ 881167 w 5035238"/>
              <a:gd name="connsiteY18" fmla="*/ 1972435 h 1972435"/>
              <a:gd name="connsiteX19" fmla="*/ 0 w 5035238"/>
              <a:gd name="connsiteY19" fmla="*/ 1972435 h 1972435"/>
              <a:gd name="connsiteX20" fmla="*/ 0 w 5035238"/>
              <a:gd name="connsiteY20" fmla="*/ 1314957 h 1972435"/>
              <a:gd name="connsiteX21" fmla="*/ 0 w 5035238"/>
              <a:gd name="connsiteY21" fmla="*/ 696927 h 1972435"/>
              <a:gd name="connsiteX22" fmla="*/ 0 w 5035238"/>
              <a:gd name="connsiteY22" fmla="*/ 0 h 197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5238" h="1972435" fill="none" extrusionOk="0">
                <a:moveTo>
                  <a:pt x="0" y="0"/>
                </a:moveTo>
                <a:cubicBezTo>
                  <a:pt x="101768" y="-22179"/>
                  <a:pt x="241516" y="-16989"/>
                  <a:pt x="478348" y="0"/>
                </a:cubicBezTo>
                <a:cubicBezTo>
                  <a:pt x="715180" y="16989"/>
                  <a:pt x="828831" y="-17059"/>
                  <a:pt x="1007048" y="0"/>
                </a:cubicBezTo>
                <a:cubicBezTo>
                  <a:pt x="1185265" y="17059"/>
                  <a:pt x="1275515" y="-17888"/>
                  <a:pt x="1485395" y="0"/>
                </a:cubicBezTo>
                <a:cubicBezTo>
                  <a:pt x="1695275" y="17888"/>
                  <a:pt x="1933489" y="-28833"/>
                  <a:pt x="2165152" y="0"/>
                </a:cubicBezTo>
                <a:cubicBezTo>
                  <a:pt x="2396815" y="28833"/>
                  <a:pt x="2542285" y="25255"/>
                  <a:pt x="2794557" y="0"/>
                </a:cubicBezTo>
                <a:cubicBezTo>
                  <a:pt x="3046829" y="-25255"/>
                  <a:pt x="3070944" y="-23594"/>
                  <a:pt x="3323257" y="0"/>
                </a:cubicBezTo>
                <a:cubicBezTo>
                  <a:pt x="3575570" y="23594"/>
                  <a:pt x="3663316" y="8310"/>
                  <a:pt x="4003014" y="0"/>
                </a:cubicBezTo>
                <a:cubicBezTo>
                  <a:pt x="4342712" y="-8310"/>
                  <a:pt x="4772048" y="46412"/>
                  <a:pt x="5035238" y="0"/>
                </a:cubicBezTo>
                <a:cubicBezTo>
                  <a:pt x="5028768" y="225697"/>
                  <a:pt x="5021504" y="533895"/>
                  <a:pt x="5035238" y="677203"/>
                </a:cubicBezTo>
                <a:cubicBezTo>
                  <a:pt x="5048972" y="820511"/>
                  <a:pt x="5013549" y="997314"/>
                  <a:pt x="5035238" y="1314957"/>
                </a:cubicBezTo>
                <a:cubicBezTo>
                  <a:pt x="5056927" y="1632600"/>
                  <a:pt x="5021592" y="1733264"/>
                  <a:pt x="5035238" y="1972435"/>
                </a:cubicBezTo>
                <a:cubicBezTo>
                  <a:pt x="4803329" y="1985374"/>
                  <a:pt x="4657733" y="1984257"/>
                  <a:pt x="4556890" y="1972435"/>
                </a:cubicBezTo>
                <a:cubicBezTo>
                  <a:pt x="4456047" y="1960613"/>
                  <a:pt x="4157773" y="2006284"/>
                  <a:pt x="3826781" y="1972435"/>
                </a:cubicBezTo>
                <a:cubicBezTo>
                  <a:pt x="3495789" y="1938586"/>
                  <a:pt x="3298665" y="1994986"/>
                  <a:pt x="3096671" y="1972435"/>
                </a:cubicBezTo>
                <a:cubicBezTo>
                  <a:pt x="2894677" y="1949885"/>
                  <a:pt x="2727011" y="1964636"/>
                  <a:pt x="2467267" y="1972435"/>
                </a:cubicBezTo>
                <a:cubicBezTo>
                  <a:pt x="2207523" y="1980234"/>
                  <a:pt x="2074226" y="1978670"/>
                  <a:pt x="1938567" y="1972435"/>
                </a:cubicBezTo>
                <a:cubicBezTo>
                  <a:pt x="1802908" y="1966200"/>
                  <a:pt x="1636829" y="1967625"/>
                  <a:pt x="1409867" y="1972435"/>
                </a:cubicBezTo>
                <a:cubicBezTo>
                  <a:pt x="1182905" y="1977245"/>
                  <a:pt x="1040636" y="1971489"/>
                  <a:pt x="881167" y="1972435"/>
                </a:cubicBezTo>
                <a:cubicBezTo>
                  <a:pt x="721698" y="1973381"/>
                  <a:pt x="262475" y="1986067"/>
                  <a:pt x="0" y="1972435"/>
                </a:cubicBezTo>
                <a:cubicBezTo>
                  <a:pt x="31113" y="1762297"/>
                  <a:pt x="1816" y="1451775"/>
                  <a:pt x="0" y="1314957"/>
                </a:cubicBezTo>
                <a:cubicBezTo>
                  <a:pt x="-1816" y="1178139"/>
                  <a:pt x="-30811" y="905920"/>
                  <a:pt x="0" y="696927"/>
                </a:cubicBezTo>
                <a:cubicBezTo>
                  <a:pt x="30811" y="487934"/>
                  <a:pt x="-4882" y="168076"/>
                  <a:pt x="0" y="0"/>
                </a:cubicBezTo>
                <a:close/>
              </a:path>
              <a:path w="5035238" h="1972435" stroke="0" extrusionOk="0">
                <a:moveTo>
                  <a:pt x="0" y="0"/>
                </a:moveTo>
                <a:cubicBezTo>
                  <a:pt x="351806" y="-14156"/>
                  <a:pt x="551981" y="-26754"/>
                  <a:pt x="730110" y="0"/>
                </a:cubicBezTo>
                <a:cubicBezTo>
                  <a:pt x="908239" y="26754"/>
                  <a:pt x="1049842" y="14741"/>
                  <a:pt x="1258810" y="0"/>
                </a:cubicBezTo>
                <a:cubicBezTo>
                  <a:pt x="1467778" y="-14741"/>
                  <a:pt x="1599643" y="-24641"/>
                  <a:pt x="1938567" y="0"/>
                </a:cubicBezTo>
                <a:cubicBezTo>
                  <a:pt x="2277491" y="24641"/>
                  <a:pt x="2304641" y="-5132"/>
                  <a:pt x="2517619" y="0"/>
                </a:cubicBezTo>
                <a:cubicBezTo>
                  <a:pt x="2730597" y="5132"/>
                  <a:pt x="2876193" y="-17419"/>
                  <a:pt x="3197376" y="0"/>
                </a:cubicBezTo>
                <a:cubicBezTo>
                  <a:pt x="3518559" y="17419"/>
                  <a:pt x="3626455" y="-12701"/>
                  <a:pt x="3826781" y="0"/>
                </a:cubicBezTo>
                <a:cubicBezTo>
                  <a:pt x="4027107" y="12701"/>
                  <a:pt x="4109468" y="17212"/>
                  <a:pt x="4355481" y="0"/>
                </a:cubicBezTo>
                <a:cubicBezTo>
                  <a:pt x="4601494" y="-17212"/>
                  <a:pt x="4710278" y="-22354"/>
                  <a:pt x="5035238" y="0"/>
                </a:cubicBezTo>
                <a:cubicBezTo>
                  <a:pt x="5035656" y="300198"/>
                  <a:pt x="5046146" y="487295"/>
                  <a:pt x="5035238" y="618030"/>
                </a:cubicBezTo>
                <a:cubicBezTo>
                  <a:pt x="5024331" y="748765"/>
                  <a:pt x="5008259" y="1085193"/>
                  <a:pt x="5035238" y="1275508"/>
                </a:cubicBezTo>
                <a:cubicBezTo>
                  <a:pt x="5062217" y="1465823"/>
                  <a:pt x="5013551" y="1689947"/>
                  <a:pt x="5035238" y="1972435"/>
                </a:cubicBezTo>
                <a:cubicBezTo>
                  <a:pt x="4873352" y="1992890"/>
                  <a:pt x="4621913" y="1985615"/>
                  <a:pt x="4355481" y="1972435"/>
                </a:cubicBezTo>
                <a:cubicBezTo>
                  <a:pt x="4089049" y="1959255"/>
                  <a:pt x="3943318" y="1959372"/>
                  <a:pt x="3826781" y="1972435"/>
                </a:cubicBezTo>
                <a:cubicBezTo>
                  <a:pt x="3710244" y="1985498"/>
                  <a:pt x="3498311" y="1975184"/>
                  <a:pt x="3247729" y="1972435"/>
                </a:cubicBezTo>
                <a:cubicBezTo>
                  <a:pt x="2997147" y="1969686"/>
                  <a:pt x="2831107" y="1948036"/>
                  <a:pt x="2517619" y="1972435"/>
                </a:cubicBezTo>
                <a:cubicBezTo>
                  <a:pt x="2204131" y="1996835"/>
                  <a:pt x="2197497" y="1959135"/>
                  <a:pt x="1888214" y="1972435"/>
                </a:cubicBezTo>
                <a:cubicBezTo>
                  <a:pt x="1578931" y="1985735"/>
                  <a:pt x="1495268" y="1939409"/>
                  <a:pt x="1208457" y="1972435"/>
                </a:cubicBezTo>
                <a:cubicBezTo>
                  <a:pt x="921646" y="2005461"/>
                  <a:pt x="868241" y="1994183"/>
                  <a:pt x="679757" y="1972435"/>
                </a:cubicBezTo>
                <a:cubicBezTo>
                  <a:pt x="491273" y="1950687"/>
                  <a:pt x="155049" y="2001073"/>
                  <a:pt x="0" y="1972435"/>
                </a:cubicBezTo>
                <a:cubicBezTo>
                  <a:pt x="-11242" y="1748759"/>
                  <a:pt x="-18117" y="1569677"/>
                  <a:pt x="0" y="1334681"/>
                </a:cubicBezTo>
                <a:cubicBezTo>
                  <a:pt x="18117" y="1099685"/>
                  <a:pt x="5252" y="929191"/>
                  <a:pt x="0" y="677203"/>
                </a:cubicBezTo>
                <a:cubicBezTo>
                  <a:pt x="-5252" y="425215"/>
                  <a:pt x="3367" y="312427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3367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3637168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2D447E1F-4896-4581-A90E-3C8AEC419215}"/>
              </a:ext>
            </a:extLst>
          </p:cNvPr>
          <p:cNvSpPr txBox="1"/>
          <p:nvPr/>
        </p:nvSpPr>
        <p:spPr>
          <a:xfrm>
            <a:off x="3374664" y="1195203"/>
            <a:ext cx="111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Provozovatelé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35F552B8-96EF-42F6-A29B-D73C56402256}"/>
              </a:ext>
            </a:extLst>
          </p:cNvPr>
          <p:cNvSpPr txBox="1"/>
          <p:nvPr/>
        </p:nvSpPr>
        <p:spPr>
          <a:xfrm rot="31574">
            <a:off x="6069830" y="1163124"/>
            <a:ext cx="96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>
                <a:solidFill>
                  <a:srgbClr val="13367D"/>
                </a:solidFill>
                <a:cs typeface="Poppins" panose="00000500000000000000" pitchFamily="2" charset="-18"/>
              </a:rPr>
              <a:t>Synergie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2CC18C71-BBF2-4AB3-9C24-39A74536A4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770" y="1382973"/>
            <a:ext cx="1432069" cy="1530235"/>
          </a:xfrm>
          <a:prstGeom prst="rect">
            <a:avLst/>
          </a:prstGeom>
        </p:spPr>
      </p:pic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1E5794-58FA-4A86-9AC3-AC268F4CB3F0}"/>
              </a:ext>
            </a:extLst>
          </p:cNvPr>
          <p:cNvSpPr txBox="1"/>
          <p:nvPr/>
        </p:nvSpPr>
        <p:spPr>
          <a:xfrm>
            <a:off x="8516111" y="1164258"/>
            <a:ext cx="1321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>
                <a:solidFill>
                  <a:srgbClr val="13367D"/>
                </a:solidFill>
                <a:cs typeface="Poppins" panose="00000500000000000000" pitchFamily="2" charset="-18"/>
              </a:rPr>
              <a:t>Pravidla jednání</a:t>
            </a:r>
          </a:p>
        </p:txBody>
      </p:sp>
      <p:pic>
        <p:nvPicPr>
          <p:cNvPr id="62" name="Obrázek 61">
            <a:extLst>
              <a:ext uri="{FF2B5EF4-FFF2-40B4-BE49-F238E27FC236}">
                <a16:creationId xmlns:a16="http://schemas.microsoft.com/office/drawing/2014/main" id="{CEEC866C-4226-4837-B05B-8138A1283BC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371"/>
          <a:stretch/>
        </p:blipFill>
        <p:spPr>
          <a:xfrm rot="21579524">
            <a:off x="8636355" y="1550163"/>
            <a:ext cx="2343184" cy="1287640"/>
          </a:xfrm>
          <a:prstGeom prst="rect">
            <a:avLst/>
          </a:prstGeom>
        </p:spPr>
      </p:pic>
      <p:sp>
        <p:nvSpPr>
          <p:cNvPr id="63" name="TextovéPole 62">
            <a:extLst>
              <a:ext uri="{FF2B5EF4-FFF2-40B4-BE49-F238E27FC236}">
                <a16:creationId xmlns:a16="http://schemas.microsoft.com/office/drawing/2014/main" id="{C97A8800-D845-408E-9E5A-09A33C774CCD}"/>
              </a:ext>
            </a:extLst>
          </p:cNvPr>
          <p:cNvSpPr txBox="1"/>
          <p:nvPr/>
        </p:nvSpPr>
        <p:spPr>
          <a:xfrm>
            <a:off x="918149" y="1206670"/>
            <a:ext cx="105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>
                <a:solidFill>
                  <a:srgbClr val="13367D"/>
                </a:solidFill>
                <a:cs typeface="Poppins" panose="00000500000000000000" pitchFamily="2" charset="-18"/>
              </a:rPr>
              <a:t>Cílový stav</a:t>
            </a: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054FDCC6-5069-46E1-8E57-5E408377993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2531" t="34037" r="11847" b="49634"/>
          <a:stretch/>
        </p:blipFill>
        <p:spPr>
          <a:xfrm rot="197421">
            <a:off x="2358132" y="1620779"/>
            <a:ext cx="295011" cy="229452"/>
          </a:xfrm>
          <a:prstGeom prst="rect">
            <a:avLst/>
          </a:prstGeom>
        </p:spPr>
      </p:pic>
      <p:sp>
        <p:nvSpPr>
          <p:cNvPr id="66" name="TextovéPole 65">
            <a:extLst>
              <a:ext uri="{FF2B5EF4-FFF2-40B4-BE49-F238E27FC236}">
                <a16:creationId xmlns:a16="http://schemas.microsoft.com/office/drawing/2014/main" id="{EBB726C0-5B6A-487C-BF98-DBEC2FC8BC5C}"/>
              </a:ext>
            </a:extLst>
          </p:cNvPr>
          <p:cNvSpPr txBox="1"/>
          <p:nvPr/>
        </p:nvSpPr>
        <p:spPr>
          <a:xfrm rot="16200000">
            <a:off x="5062706" y="3752894"/>
            <a:ext cx="88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>
                <a:solidFill>
                  <a:srgbClr val="13367D"/>
                </a:solidFill>
                <a:cs typeface="Poppins" panose="00000500000000000000" pitchFamily="2" charset="-18"/>
              </a:rPr>
              <a:t>ROZVOJ</a:t>
            </a: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D7194E31-49E3-4D61-948D-96551A3AEF1B}"/>
              </a:ext>
            </a:extLst>
          </p:cNvPr>
          <p:cNvSpPr/>
          <p:nvPr/>
        </p:nvSpPr>
        <p:spPr>
          <a:xfrm>
            <a:off x="8516255" y="3429000"/>
            <a:ext cx="3675744" cy="1661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58613244">
                  <a:custGeom>
                    <a:avLst/>
                    <a:gdLst>
                      <a:gd name="connsiteX0" fmla="*/ 0 w 3675744"/>
                      <a:gd name="connsiteY0" fmla="*/ 0 h 1661345"/>
                      <a:gd name="connsiteX1" fmla="*/ 649381 w 3675744"/>
                      <a:gd name="connsiteY1" fmla="*/ 0 h 1661345"/>
                      <a:gd name="connsiteX2" fmla="*/ 1262005 w 3675744"/>
                      <a:gd name="connsiteY2" fmla="*/ 0 h 1661345"/>
                      <a:gd name="connsiteX3" fmla="*/ 1911387 w 3675744"/>
                      <a:gd name="connsiteY3" fmla="*/ 0 h 1661345"/>
                      <a:gd name="connsiteX4" fmla="*/ 2560768 w 3675744"/>
                      <a:gd name="connsiteY4" fmla="*/ 0 h 1661345"/>
                      <a:gd name="connsiteX5" fmla="*/ 3136635 w 3675744"/>
                      <a:gd name="connsiteY5" fmla="*/ 0 h 1661345"/>
                      <a:gd name="connsiteX6" fmla="*/ 3675744 w 3675744"/>
                      <a:gd name="connsiteY6" fmla="*/ 0 h 1661345"/>
                      <a:gd name="connsiteX7" fmla="*/ 3675744 w 3675744"/>
                      <a:gd name="connsiteY7" fmla="*/ 503941 h 1661345"/>
                      <a:gd name="connsiteX8" fmla="*/ 3675744 w 3675744"/>
                      <a:gd name="connsiteY8" fmla="*/ 1074336 h 1661345"/>
                      <a:gd name="connsiteX9" fmla="*/ 3675744 w 3675744"/>
                      <a:gd name="connsiteY9" fmla="*/ 1661345 h 1661345"/>
                      <a:gd name="connsiteX10" fmla="*/ 3063120 w 3675744"/>
                      <a:gd name="connsiteY10" fmla="*/ 1661345 h 1661345"/>
                      <a:gd name="connsiteX11" fmla="*/ 2524011 w 3675744"/>
                      <a:gd name="connsiteY11" fmla="*/ 1661345 h 1661345"/>
                      <a:gd name="connsiteX12" fmla="*/ 2021659 w 3675744"/>
                      <a:gd name="connsiteY12" fmla="*/ 1661345 h 1661345"/>
                      <a:gd name="connsiteX13" fmla="*/ 1445793 w 3675744"/>
                      <a:gd name="connsiteY13" fmla="*/ 1661345 h 1661345"/>
                      <a:gd name="connsiteX14" fmla="*/ 943441 w 3675744"/>
                      <a:gd name="connsiteY14" fmla="*/ 1661345 h 1661345"/>
                      <a:gd name="connsiteX15" fmla="*/ 0 w 3675744"/>
                      <a:gd name="connsiteY15" fmla="*/ 1661345 h 1661345"/>
                      <a:gd name="connsiteX16" fmla="*/ 0 w 3675744"/>
                      <a:gd name="connsiteY16" fmla="*/ 1107563 h 1661345"/>
                      <a:gd name="connsiteX17" fmla="*/ 0 w 3675744"/>
                      <a:gd name="connsiteY17" fmla="*/ 603622 h 1661345"/>
                      <a:gd name="connsiteX18" fmla="*/ 0 w 3675744"/>
                      <a:gd name="connsiteY18" fmla="*/ 0 h 1661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675744" h="1661345" fill="none" extrusionOk="0">
                        <a:moveTo>
                          <a:pt x="0" y="0"/>
                        </a:moveTo>
                        <a:cubicBezTo>
                          <a:pt x="229812" y="4442"/>
                          <a:pt x="407237" y="19594"/>
                          <a:pt x="649381" y="0"/>
                        </a:cubicBezTo>
                        <a:cubicBezTo>
                          <a:pt x="891525" y="-19594"/>
                          <a:pt x="1047631" y="7516"/>
                          <a:pt x="1262005" y="0"/>
                        </a:cubicBezTo>
                        <a:cubicBezTo>
                          <a:pt x="1476379" y="-7516"/>
                          <a:pt x="1747824" y="7371"/>
                          <a:pt x="1911387" y="0"/>
                        </a:cubicBezTo>
                        <a:cubicBezTo>
                          <a:pt x="2074950" y="-7371"/>
                          <a:pt x="2430681" y="27790"/>
                          <a:pt x="2560768" y="0"/>
                        </a:cubicBezTo>
                        <a:cubicBezTo>
                          <a:pt x="2690855" y="-27790"/>
                          <a:pt x="2941684" y="3471"/>
                          <a:pt x="3136635" y="0"/>
                        </a:cubicBezTo>
                        <a:cubicBezTo>
                          <a:pt x="3331586" y="-3471"/>
                          <a:pt x="3500339" y="-19733"/>
                          <a:pt x="3675744" y="0"/>
                        </a:cubicBezTo>
                        <a:cubicBezTo>
                          <a:pt x="3683653" y="217056"/>
                          <a:pt x="3663018" y="264487"/>
                          <a:pt x="3675744" y="503941"/>
                        </a:cubicBezTo>
                        <a:cubicBezTo>
                          <a:pt x="3688470" y="743395"/>
                          <a:pt x="3647754" y="909053"/>
                          <a:pt x="3675744" y="1074336"/>
                        </a:cubicBezTo>
                        <a:cubicBezTo>
                          <a:pt x="3703734" y="1239619"/>
                          <a:pt x="3688611" y="1523139"/>
                          <a:pt x="3675744" y="1661345"/>
                        </a:cubicBezTo>
                        <a:cubicBezTo>
                          <a:pt x="3475488" y="1682222"/>
                          <a:pt x="3314683" y="1648704"/>
                          <a:pt x="3063120" y="1661345"/>
                        </a:cubicBezTo>
                        <a:cubicBezTo>
                          <a:pt x="2811557" y="1673986"/>
                          <a:pt x="2744898" y="1669388"/>
                          <a:pt x="2524011" y="1661345"/>
                        </a:cubicBezTo>
                        <a:cubicBezTo>
                          <a:pt x="2303124" y="1653302"/>
                          <a:pt x="2231941" y="1641468"/>
                          <a:pt x="2021659" y="1661345"/>
                        </a:cubicBezTo>
                        <a:cubicBezTo>
                          <a:pt x="1811377" y="1681222"/>
                          <a:pt x="1580851" y="1662061"/>
                          <a:pt x="1445793" y="1661345"/>
                        </a:cubicBezTo>
                        <a:cubicBezTo>
                          <a:pt x="1310735" y="1660629"/>
                          <a:pt x="1141534" y="1659353"/>
                          <a:pt x="943441" y="1661345"/>
                        </a:cubicBezTo>
                        <a:cubicBezTo>
                          <a:pt x="745348" y="1663337"/>
                          <a:pt x="241214" y="1699476"/>
                          <a:pt x="0" y="1661345"/>
                        </a:cubicBezTo>
                        <a:cubicBezTo>
                          <a:pt x="7359" y="1414788"/>
                          <a:pt x="-343" y="1354690"/>
                          <a:pt x="0" y="1107563"/>
                        </a:cubicBezTo>
                        <a:cubicBezTo>
                          <a:pt x="343" y="860436"/>
                          <a:pt x="-2731" y="840062"/>
                          <a:pt x="0" y="603622"/>
                        </a:cubicBezTo>
                        <a:cubicBezTo>
                          <a:pt x="2731" y="367182"/>
                          <a:pt x="-26368" y="219797"/>
                          <a:pt x="0" y="0"/>
                        </a:cubicBezTo>
                        <a:close/>
                      </a:path>
                      <a:path w="3675744" h="1661345" stroke="0" extrusionOk="0">
                        <a:moveTo>
                          <a:pt x="0" y="0"/>
                        </a:moveTo>
                        <a:cubicBezTo>
                          <a:pt x="201922" y="22117"/>
                          <a:pt x="338571" y="14655"/>
                          <a:pt x="539109" y="0"/>
                        </a:cubicBezTo>
                        <a:cubicBezTo>
                          <a:pt x="739647" y="-14655"/>
                          <a:pt x="887183" y="21792"/>
                          <a:pt x="1188491" y="0"/>
                        </a:cubicBezTo>
                        <a:cubicBezTo>
                          <a:pt x="1489799" y="-21792"/>
                          <a:pt x="1634425" y="-19383"/>
                          <a:pt x="1874629" y="0"/>
                        </a:cubicBezTo>
                        <a:cubicBezTo>
                          <a:pt x="2114833" y="19383"/>
                          <a:pt x="2421202" y="31349"/>
                          <a:pt x="2560768" y="0"/>
                        </a:cubicBezTo>
                        <a:cubicBezTo>
                          <a:pt x="2700334" y="-31349"/>
                          <a:pt x="3342102" y="46284"/>
                          <a:pt x="3675744" y="0"/>
                        </a:cubicBezTo>
                        <a:cubicBezTo>
                          <a:pt x="3680373" y="122053"/>
                          <a:pt x="3671112" y="340287"/>
                          <a:pt x="3675744" y="503941"/>
                        </a:cubicBezTo>
                        <a:cubicBezTo>
                          <a:pt x="3680376" y="667595"/>
                          <a:pt x="3688367" y="832396"/>
                          <a:pt x="3675744" y="1074336"/>
                        </a:cubicBezTo>
                        <a:cubicBezTo>
                          <a:pt x="3663121" y="1316276"/>
                          <a:pt x="3689275" y="1370810"/>
                          <a:pt x="3675744" y="1661345"/>
                        </a:cubicBezTo>
                        <a:cubicBezTo>
                          <a:pt x="3475124" y="1687986"/>
                          <a:pt x="3274752" y="1685811"/>
                          <a:pt x="3063120" y="1661345"/>
                        </a:cubicBezTo>
                        <a:cubicBezTo>
                          <a:pt x="2851488" y="1636879"/>
                          <a:pt x="2762058" y="1647456"/>
                          <a:pt x="2487253" y="1661345"/>
                        </a:cubicBezTo>
                        <a:cubicBezTo>
                          <a:pt x="2212448" y="1675234"/>
                          <a:pt x="2079092" y="1661386"/>
                          <a:pt x="1948144" y="1661345"/>
                        </a:cubicBezTo>
                        <a:cubicBezTo>
                          <a:pt x="1817196" y="1661304"/>
                          <a:pt x="1559655" y="1682093"/>
                          <a:pt x="1335520" y="1661345"/>
                        </a:cubicBezTo>
                        <a:cubicBezTo>
                          <a:pt x="1111385" y="1640597"/>
                          <a:pt x="875536" y="1639529"/>
                          <a:pt x="722896" y="1661345"/>
                        </a:cubicBezTo>
                        <a:cubicBezTo>
                          <a:pt x="570256" y="1683161"/>
                          <a:pt x="338140" y="1659290"/>
                          <a:pt x="0" y="1661345"/>
                        </a:cubicBezTo>
                        <a:cubicBezTo>
                          <a:pt x="-24623" y="1516614"/>
                          <a:pt x="-17046" y="1199620"/>
                          <a:pt x="0" y="1074336"/>
                        </a:cubicBezTo>
                        <a:cubicBezTo>
                          <a:pt x="17046" y="949052"/>
                          <a:pt x="-8065" y="707005"/>
                          <a:pt x="0" y="570395"/>
                        </a:cubicBezTo>
                        <a:cubicBezTo>
                          <a:pt x="8065" y="433785"/>
                          <a:pt x="27278" y="1756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125E5B9-DECA-494F-81C8-37F578C3430C}"/>
              </a:ext>
            </a:extLst>
          </p:cNvPr>
          <p:cNvSpPr txBox="1"/>
          <p:nvPr/>
        </p:nvSpPr>
        <p:spPr>
          <a:xfrm>
            <a:off x="9182988" y="3928255"/>
            <a:ext cx="2714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Rozšíření provozu o druhou pobočku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Lze využít stávajícího pracovníka</a:t>
            </a:r>
            <a:endParaRPr lang="cs-CZ" sz="1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Možno zajistit pro sousední obec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cs-CZ" sz="1200" b="1">
              <a:solidFill>
                <a:srgbClr val="002060"/>
              </a:solidFill>
              <a:cs typeface="Poppins" panose="00000500000000000000" pitchFamily="2" charset="-18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cs-CZ" sz="1200" b="1" i="1">
                <a:solidFill>
                  <a:srgbClr val="002060"/>
                </a:solidFill>
                <a:cs typeface="Poppins" panose="00000500000000000000" pitchFamily="2" charset="-18"/>
              </a:rPr>
              <a:t>… a čerpat vyšší odměnu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2988209F-BADA-460B-9ABB-65C9A92FE151}"/>
              </a:ext>
            </a:extLst>
          </p:cNvPr>
          <p:cNvSpPr txBox="1"/>
          <p:nvPr/>
        </p:nvSpPr>
        <p:spPr>
          <a:xfrm>
            <a:off x="8345578" y="3613444"/>
            <a:ext cx="3480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u="sng">
                <a:solidFill>
                  <a:srgbClr val="13367D"/>
                </a:solidFill>
                <a:cs typeface="Poppins" panose="00000500000000000000" pitchFamily="2" charset="-18"/>
              </a:rPr>
              <a:t>NAVÝŠENÍ ODMĚNY O DALŠÍCH 25%</a:t>
            </a: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D02B375B-60F5-4578-862B-A0D9FD3675EE}"/>
              </a:ext>
            </a:extLst>
          </p:cNvPr>
          <p:cNvSpPr/>
          <p:nvPr/>
        </p:nvSpPr>
        <p:spPr>
          <a:xfrm>
            <a:off x="9589608" y="5679795"/>
            <a:ext cx="1297940" cy="589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D51D3268-D6C9-4BA5-B098-7B75ADE6892C}"/>
              </a:ext>
            </a:extLst>
          </p:cNvPr>
          <p:cNvSpPr txBox="1"/>
          <p:nvPr/>
        </p:nvSpPr>
        <p:spPr>
          <a:xfrm>
            <a:off x="9838072" y="5809250"/>
            <a:ext cx="858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17 000 Kč</a:t>
            </a:r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3CC8E0FC-105B-4721-8125-68B6A6AB56E7}"/>
              </a:ext>
            </a:extLst>
          </p:cNvPr>
          <p:cNvSpPr/>
          <p:nvPr/>
        </p:nvSpPr>
        <p:spPr>
          <a:xfrm>
            <a:off x="6622923" y="5547466"/>
            <a:ext cx="1329404" cy="1332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9957407E-15EC-4DE8-AAB7-F2FD1EBB8852}"/>
              </a:ext>
            </a:extLst>
          </p:cNvPr>
          <p:cNvSpPr txBox="1"/>
          <p:nvPr/>
        </p:nvSpPr>
        <p:spPr>
          <a:xfrm>
            <a:off x="6562964" y="5692164"/>
            <a:ext cx="138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   </a:t>
            </a: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17 000 Kč</a:t>
            </a:r>
          </a:p>
          <a:p>
            <a:pPr algn="ctr"/>
            <a:r>
              <a:rPr lang="cs-CZ" sz="1200" b="1" i="1" u="sng">
                <a:solidFill>
                  <a:srgbClr val="002060"/>
                </a:solidFill>
                <a:cs typeface="Poppins" panose="00000500000000000000" pitchFamily="2" charset="-18"/>
              </a:rPr>
              <a:t>+ 17 000 Kč</a:t>
            </a:r>
          </a:p>
          <a:p>
            <a:pPr algn="ctr"/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   34 000 Kč</a:t>
            </a:r>
          </a:p>
          <a:p>
            <a:pPr algn="ctr"/>
            <a:r>
              <a:rPr lang="cs-CZ" sz="1200" b="1" u="sng">
                <a:solidFill>
                  <a:srgbClr val="002060"/>
                </a:solidFill>
                <a:cs typeface="Poppins" panose="00000500000000000000" pitchFamily="2" charset="-18"/>
              </a:rPr>
              <a:t>  </a:t>
            </a:r>
            <a:r>
              <a:rPr lang="cs-CZ" sz="1200" b="1" i="1" u="sng">
                <a:solidFill>
                  <a:srgbClr val="002060"/>
                </a:solidFill>
                <a:cs typeface="Poppins" panose="00000500000000000000" pitchFamily="2" charset="-18"/>
              </a:rPr>
              <a:t>+ 8 500 Kč </a:t>
            </a:r>
            <a:r>
              <a:rPr lang="cs-CZ" sz="1200" i="1" u="sng">
                <a:solidFill>
                  <a:srgbClr val="002060"/>
                </a:solidFill>
                <a:cs typeface="Poppins" panose="00000500000000000000" pitchFamily="2" charset="-18"/>
              </a:rPr>
              <a:t>(25%)</a:t>
            </a:r>
          </a:p>
          <a:p>
            <a:pPr algn="ctr"/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 </a:t>
            </a:r>
            <a:r>
              <a:rPr lang="cs-CZ" sz="1400" b="1">
                <a:solidFill>
                  <a:srgbClr val="002060"/>
                </a:solidFill>
                <a:cs typeface="Poppins" panose="00000500000000000000" pitchFamily="2" charset="-18"/>
              </a:rPr>
              <a:t>42 500 Kč</a:t>
            </a:r>
          </a:p>
        </p:txBody>
      </p:sp>
      <p:pic>
        <p:nvPicPr>
          <p:cNvPr id="75" name="Grafický objekt 74" descr="Zpět se souvislou výplní">
            <a:extLst>
              <a:ext uri="{FF2B5EF4-FFF2-40B4-BE49-F238E27FC236}">
                <a16:creationId xmlns:a16="http://schemas.microsoft.com/office/drawing/2014/main" id="{E33F8C1B-F7DC-41FA-ACA9-5FCA792D6D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7759831" y="6051163"/>
            <a:ext cx="1286487" cy="332617"/>
          </a:xfrm>
          <a:prstGeom prst="rect">
            <a:avLst/>
          </a:prstGeom>
        </p:spPr>
      </p:pic>
      <p:sp>
        <p:nvSpPr>
          <p:cNvPr id="76" name="Kříž 75">
            <a:extLst>
              <a:ext uri="{FF2B5EF4-FFF2-40B4-BE49-F238E27FC236}">
                <a16:creationId xmlns:a16="http://schemas.microsoft.com/office/drawing/2014/main" id="{556EF3CA-DA14-4B65-90CD-899CFD99A117}"/>
              </a:ext>
            </a:extLst>
          </p:cNvPr>
          <p:cNvSpPr>
            <a:spLocks noChangeAspect="1"/>
          </p:cNvSpPr>
          <p:nvPr/>
        </p:nvSpPr>
        <p:spPr>
          <a:xfrm>
            <a:off x="8394005" y="6360122"/>
            <a:ext cx="365760" cy="365760"/>
          </a:xfrm>
          <a:prstGeom prst="plus">
            <a:avLst>
              <a:gd name="adj" fmla="val 35345"/>
            </a:avLst>
          </a:prstGeom>
          <a:solidFill>
            <a:schemeClr val="accent4"/>
          </a:solidFill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D51E2F11-77C4-40EE-A93B-AABBB76AAB20}"/>
              </a:ext>
            </a:extLst>
          </p:cNvPr>
          <p:cNvSpPr txBox="1"/>
          <p:nvPr/>
        </p:nvSpPr>
        <p:spPr>
          <a:xfrm>
            <a:off x="6584030" y="5305316"/>
            <a:ext cx="1059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i="1">
                <a:solidFill>
                  <a:srgbClr val="13367D"/>
                </a:solidFill>
                <a:cs typeface="Poppins" panose="00000500000000000000" pitchFamily="2" charset="-18"/>
              </a:rPr>
              <a:t>+ další pobočka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E5BE57F5-5EB8-48F6-A3FF-F71C9944EA69}"/>
              </a:ext>
            </a:extLst>
          </p:cNvPr>
          <p:cNvSpPr txBox="1"/>
          <p:nvPr/>
        </p:nvSpPr>
        <p:spPr>
          <a:xfrm>
            <a:off x="123539" y="5397339"/>
            <a:ext cx="464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Projekt pošta Partner nadále pokračuje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Síť poboček na venkově </a:t>
            </a:r>
            <a:r>
              <a:rPr lang="cs-CZ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partnerský model</a:t>
            </a:r>
            <a:endParaRPr lang="cs-CZ" sz="16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Pošta Partner </a:t>
            </a:r>
            <a:r>
              <a:rPr lang="cs-CZ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jistota zajištění služeb</a:t>
            </a:r>
            <a:endParaRPr lang="cs-CZ" sz="1600" b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A35EA748-C9B8-4DC4-B215-79851C6B72A1}"/>
              </a:ext>
            </a:extLst>
          </p:cNvPr>
          <p:cNvCxnSpPr>
            <a:cxnSpLocks/>
          </p:cNvCxnSpPr>
          <p:nvPr/>
        </p:nvCxnSpPr>
        <p:spPr>
          <a:xfrm flipV="1">
            <a:off x="3251226" y="1193614"/>
            <a:ext cx="0" cy="1782403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48743D95-16D1-4854-AFA5-B27FBCC813B3}"/>
              </a:ext>
            </a:extLst>
          </p:cNvPr>
          <p:cNvCxnSpPr>
            <a:cxnSpLocks/>
          </p:cNvCxnSpPr>
          <p:nvPr/>
        </p:nvCxnSpPr>
        <p:spPr>
          <a:xfrm flipV="1">
            <a:off x="6068578" y="1206670"/>
            <a:ext cx="0" cy="1782403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D487DC2E-336E-4A70-B0D2-37BE7327958A}"/>
              </a:ext>
            </a:extLst>
          </p:cNvPr>
          <p:cNvSpPr txBox="1"/>
          <p:nvPr/>
        </p:nvSpPr>
        <p:spPr>
          <a:xfrm>
            <a:off x="5770201" y="3545969"/>
            <a:ext cx="2687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Navýšení odměn</a:t>
            </a: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 </a:t>
            </a:r>
            <a:r>
              <a:rPr lang="cs-CZ" sz="1200">
                <a:solidFill>
                  <a:srgbClr val="002060"/>
                </a:solidFill>
                <a:cs typeface="Calibri" panose="020F0502020204030204" pitchFamily="34" charset="0"/>
              </a:rPr>
              <a:t>→ o 20%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Zajištění zástupu </a:t>
            </a: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na poště Partner ze strany ČP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>
                <a:solidFill>
                  <a:srgbClr val="002060"/>
                </a:solidFill>
                <a:cs typeface="Poppins" panose="00000500000000000000" pitchFamily="2" charset="-18"/>
              </a:rPr>
              <a:t>Stále nové </a:t>
            </a: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SYNERGIE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B35327A4-8884-427E-A4FF-A3DD557C0567}"/>
              </a:ext>
            </a:extLst>
          </p:cNvPr>
          <p:cNvCxnSpPr>
            <a:cxnSpLocks/>
          </p:cNvCxnSpPr>
          <p:nvPr/>
        </p:nvCxnSpPr>
        <p:spPr>
          <a:xfrm flipV="1">
            <a:off x="8345578" y="1175101"/>
            <a:ext cx="0" cy="1782403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9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ECE5C23-C039-4AA2-A87A-07E30A084C0C}"/>
              </a:ext>
            </a:extLst>
          </p:cNvPr>
          <p:cNvSpPr/>
          <p:nvPr/>
        </p:nvSpPr>
        <p:spPr>
          <a:xfrm>
            <a:off x="-287676" y="5027930"/>
            <a:ext cx="7551505" cy="21228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3BB3AFF-6B87-455F-9415-4A00BAE43B4E}"/>
              </a:ext>
            </a:extLst>
          </p:cNvPr>
          <p:cNvSpPr/>
          <p:nvPr/>
        </p:nvSpPr>
        <p:spPr>
          <a:xfrm>
            <a:off x="5259476" y="5628088"/>
            <a:ext cx="15612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0C7BFB-A398-4BA1-ADDF-C141524AE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14" y="2105271"/>
            <a:ext cx="3825706" cy="2252699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6A844019-6020-438D-9AA4-550F8A179797}"/>
              </a:ext>
            </a:extLst>
          </p:cNvPr>
          <p:cNvSpPr/>
          <p:nvPr/>
        </p:nvSpPr>
        <p:spPr>
          <a:xfrm>
            <a:off x="7469974" y="3023818"/>
            <a:ext cx="1531677" cy="1060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C22FEC7-55EF-4136-845E-05D010B88B9F}"/>
              </a:ext>
            </a:extLst>
          </p:cNvPr>
          <p:cNvSpPr/>
          <p:nvPr/>
        </p:nvSpPr>
        <p:spPr>
          <a:xfrm>
            <a:off x="9152234" y="3023818"/>
            <a:ext cx="1749318" cy="1060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B6D9155-D070-4166-94A1-C874641F20CF}"/>
              </a:ext>
            </a:extLst>
          </p:cNvPr>
          <p:cNvSpPr/>
          <p:nvPr/>
        </p:nvSpPr>
        <p:spPr>
          <a:xfrm rot="203312">
            <a:off x="8171169" y="1186116"/>
            <a:ext cx="1962131" cy="1347154"/>
          </a:xfrm>
          <a:prstGeom prst="rect">
            <a:avLst/>
          </a:prstGeom>
          <a:solidFill>
            <a:srgbClr val="E1E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056D347-E757-464B-BB8F-4C2C17F74A1C}"/>
              </a:ext>
            </a:extLst>
          </p:cNvPr>
          <p:cNvSpPr/>
          <p:nvPr/>
        </p:nvSpPr>
        <p:spPr>
          <a:xfrm rot="21369492">
            <a:off x="4195761" y="1162222"/>
            <a:ext cx="4078810" cy="1285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F3AC811-C676-4903-A715-369C0136F1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13" r="63245"/>
          <a:stretch/>
        </p:blipFill>
        <p:spPr>
          <a:xfrm>
            <a:off x="658074" y="1399801"/>
            <a:ext cx="744736" cy="738952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0E9E0FE2-C6ED-4BF9-A011-8D44D06EC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78978"/>
              </p:ext>
            </p:extLst>
          </p:nvPr>
        </p:nvGraphicFramePr>
        <p:xfrm>
          <a:off x="4614688" y="1484959"/>
          <a:ext cx="3240956" cy="57600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620478">
                  <a:extLst>
                    <a:ext uri="{9D8B030D-6E8A-4147-A177-3AD203B41FA5}">
                      <a16:colId xmlns:a16="http://schemas.microsoft.com/office/drawing/2014/main" val="542561059"/>
                    </a:ext>
                  </a:extLst>
                </a:gridCol>
                <a:gridCol w="1620478">
                  <a:extLst>
                    <a:ext uri="{9D8B030D-6E8A-4147-A177-3AD203B41FA5}">
                      <a16:colId xmlns:a16="http://schemas.microsoft.com/office/drawing/2014/main" val="346606261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13367D"/>
                          </a:solidFill>
                          <a:effectLst/>
                        </a:rPr>
                        <a:t>Počet obcí</a:t>
                      </a:r>
                      <a:endParaRPr lang="cs-CZ" sz="1200" b="1" i="0" u="none" strike="noStrike">
                        <a:solidFill>
                          <a:srgbClr val="133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13367D"/>
                          </a:solidFill>
                          <a:effectLst/>
                        </a:rPr>
                        <a:t>Počet obyvatel</a:t>
                      </a:r>
                      <a:endParaRPr lang="cs-CZ" sz="1200" b="1" i="0" u="none" strike="noStrike">
                        <a:solidFill>
                          <a:srgbClr val="133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7421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13367D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13367D"/>
                          </a:solidFill>
                          <a:effectLst/>
                          <a:latin typeface="Calibri" panose="020F0502020204030204" pitchFamily="34" charset="0"/>
                        </a:rPr>
                        <a:t>504 025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315676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B99B6652-4939-41A3-BC8F-52EBB8063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0403"/>
              </p:ext>
            </p:extLst>
          </p:nvPr>
        </p:nvGraphicFramePr>
        <p:xfrm>
          <a:off x="8636224" y="1529219"/>
          <a:ext cx="924858" cy="731520"/>
        </p:xfrm>
        <a:graphic>
          <a:graphicData uri="http://schemas.openxmlformats.org/drawingml/2006/table">
            <a:tbl>
              <a:tblPr/>
              <a:tblGrid>
                <a:gridCol w="924858">
                  <a:extLst>
                    <a:ext uri="{9D8B030D-6E8A-4147-A177-3AD203B41FA5}">
                      <a16:colId xmlns:a16="http://schemas.microsoft.com/office/drawing/2014/main" val="3814181374"/>
                    </a:ext>
                  </a:extLst>
                </a:gridCol>
              </a:tblGrid>
              <a:tr h="432995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Provozoven</a:t>
                      </a:r>
                    </a:p>
                    <a:p>
                      <a:pPr algn="ctr" fontAlgn="base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r>
                        <a:rPr lang="cs-CZ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323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44951"/>
                  </a:ext>
                </a:extLst>
              </a:tr>
            </a:tbl>
          </a:graphicData>
        </a:graphic>
      </p:graphicFrame>
      <p:pic>
        <p:nvPicPr>
          <p:cNvPr id="17" name="Grafický objekt 16" descr="Zpět se souvislou výplní">
            <a:extLst>
              <a:ext uri="{FF2B5EF4-FFF2-40B4-BE49-F238E27FC236}">
                <a16:creationId xmlns:a16="http://schemas.microsoft.com/office/drawing/2014/main" id="{E8036232-8891-46C7-A9EA-A7A58C0CC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36191">
            <a:off x="7797211" y="1140307"/>
            <a:ext cx="856974" cy="485830"/>
          </a:xfrm>
          <a:prstGeom prst="rect">
            <a:avLst/>
          </a:prstGeom>
        </p:spPr>
      </p:pic>
      <p:pic>
        <p:nvPicPr>
          <p:cNvPr id="15" name="Grafický objekt 14" descr="Zpět se souvislou výplní">
            <a:extLst>
              <a:ext uri="{FF2B5EF4-FFF2-40B4-BE49-F238E27FC236}">
                <a16:creationId xmlns:a16="http://schemas.microsoft.com/office/drawing/2014/main" id="{D1A391F9-E300-471B-B0C4-AB50E58B9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171036">
            <a:off x="9407538" y="2492696"/>
            <a:ext cx="856974" cy="485830"/>
          </a:xfrm>
          <a:prstGeom prst="rect">
            <a:avLst/>
          </a:prstGeom>
        </p:spPr>
      </p:pic>
      <p:pic>
        <p:nvPicPr>
          <p:cNvPr id="16" name="Grafický objekt 15" descr="Zpět se souvislou výplní">
            <a:extLst>
              <a:ext uri="{FF2B5EF4-FFF2-40B4-BE49-F238E27FC236}">
                <a16:creationId xmlns:a16="http://schemas.microsoft.com/office/drawing/2014/main" id="{B111CC7B-723F-4556-A01D-796EBE1CDD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840660" flipV="1">
            <a:off x="8039810" y="2510707"/>
            <a:ext cx="856974" cy="473415"/>
          </a:xfrm>
          <a:prstGeom prst="rect">
            <a:avLst/>
          </a:prstGeom>
        </p:spPr>
      </p:pic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4996FE4B-DC3E-4CDA-ADA6-83CFE0506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32002"/>
              </p:ext>
            </p:extLst>
          </p:nvPr>
        </p:nvGraphicFramePr>
        <p:xfrm>
          <a:off x="9290955" y="3172109"/>
          <a:ext cx="1392955" cy="731520"/>
        </p:xfrm>
        <a:graphic>
          <a:graphicData uri="http://schemas.openxmlformats.org/drawingml/2006/table">
            <a:tbl>
              <a:tblPr/>
              <a:tblGrid>
                <a:gridCol w="1392955">
                  <a:extLst>
                    <a:ext uri="{9D8B030D-6E8A-4147-A177-3AD203B41FA5}">
                      <a16:colId xmlns:a16="http://schemas.microsoft.com/office/drawing/2014/main" val="381418137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Pošt k převodu na pošty Partner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323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44951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54E0DEFF-93DA-4E79-B0B9-A77803859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70699"/>
              </p:ext>
            </p:extLst>
          </p:nvPr>
        </p:nvGraphicFramePr>
        <p:xfrm>
          <a:off x="7876876" y="3176727"/>
          <a:ext cx="924858" cy="731520"/>
        </p:xfrm>
        <a:graphic>
          <a:graphicData uri="http://schemas.openxmlformats.org/drawingml/2006/table">
            <a:tbl>
              <a:tblPr/>
              <a:tblGrid>
                <a:gridCol w="924858">
                  <a:extLst>
                    <a:ext uri="{9D8B030D-6E8A-4147-A177-3AD203B41FA5}">
                      <a16:colId xmlns:a16="http://schemas.microsoft.com/office/drawing/2014/main" val="381418137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Pošt Partner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323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44951"/>
                  </a:ext>
                </a:extLst>
              </a:tr>
            </a:tbl>
          </a:graphicData>
        </a:graphic>
      </p:graphicFrame>
      <p:sp>
        <p:nvSpPr>
          <p:cNvPr id="22" name="Obdélník 21">
            <a:extLst>
              <a:ext uri="{FF2B5EF4-FFF2-40B4-BE49-F238E27FC236}">
                <a16:creationId xmlns:a16="http://schemas.microsoft.com/office/drawing/2014/main" id="{60DB5839-40AC-4B53-8ADD-8AFC2D981EC6}"/>
              </a:ext>
            </a:extLst>
          </p:cNvPr>
          <p:cNvSpPr/>
          <p:nvPr/>
        </p:nvSpPr>
        <p:spPr>
          <a:xfrm>
            <a:off x="8369301" y="4601836"/>
            <a:ext cx="3394312" cy="9894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BBE73F02-1A56-4604-91BC-5092FE768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04038"/>
              </p:ext>
            </p:extLst>
          </p:nvPr>
        </p:nvGraphicFramePr>
        <p:xfrm>
          <a:off x="8757837" y="4730782"/>
          <a:ext cx="2725444" cy="731520"/>
        </p:xfrm>
        <a:graphic>
          <a:graphicData uri="http://schemas.openxmlformats.org/drawingml/2006/table">
            <a:tbl>
              <a:tblPr/>
              <a:tblGrid>
                <a:gridCol w="1362722">
                  <a:extLst>
                    <a:ext uri="{9D8B030D-6E8A-4147-A177-3AD203B41FA5}">
                      <a16:colId xmlns:a16="http://schemas.microsoft.com/office/drawing/2014/main" val="3814181374"/>
                    </a:ext>
                  </a:extLst>
                </a:gridCol>
                <a:gridCol w="1362722">
                  <a:extLst>
                    <a:ext uri="{9D8B030D-6E8A-4147-A177-3AD203B41FA5}">
                      <a16:colId xmlns:a16="http://schemas.microsoft.com/office/drawing/2014/main" val="267179931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</a:t>
                      </a:r>
                      <a:r>
                        <a:rPr lang="cs-CZ" sz="12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Balíkoven</a:t>
                      </a:r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 kraji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Počet </a:t>
                      </a:r>
                      <a:r>
                        <a:rPr lang="cs-CZ" sz="1200" b="1" i="0" u="none" strike="noStrike" kern="120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Balíkoboxů</a:t>
                      </a:r>
                      <a:r>
                        <a:rPr lang="cs-CZ" sz="12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 kraji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323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cs-C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anchor="ctr">
                    <a:lnL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44951"/>
                  </a:ext>
                </a:extLst>
              </a:tr>
            </a:tbl>
          </a:graphicData>
        </a:graphic>
      </p:graphicFrame>
      <p:sp>
        <p:nvSpPr>
          <p:cNvPr id="24" name="TextBox 1">
            <a:extLst>
              <a:ext uri="{FF2B5EF4-FFF2-40B4-BE49-F238E27FC236}">
                <a16:creationId xmlns:a16="http://schemas.microsoft.com/office/drawing/2014/main" id="{FB47BF0B-85C0-4E44-9F3B-7F783F052907}"/>
              </a:ext>
            </a:extLst>
          </p:cNvPr>
          <p:cNvSpPr txBox="1"/>
          <p:nvPr/>
        </p:nvSpPr>
        <p:spPr>
          <a:xfrm>
            <a:off x="989465" y="451364"/>
            <a:ext cx="953161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Pobočková síť ČP – kraj Vysočina</a:t>
            </a:r>
            <a:endParaRPr lang="en-US" sz="2400" b="1" spc="-15">
              <a:solidFill>
                <a:srgbClr val="002060"/>
              </a:solidFill>
              <a:cs typeface="Poppins" panose="00000500000000000000" pitchFamily="2" charset="0"/>
            </a:endParaRPr>
          </a:p>
        </p:txBody>
      </p:sp>
      <p:sp>
        <p:nvSpPr>
          <p:cNvPr id="26" name="Znak plus 25">
            <a:extLst>
              <a:ext uri="{FF2B5EF4-FFF2-40B4-BE49-F238E27FC236}">
                <a16:creationId xmlns:a16="http://schemas.microsoft.com/office/drawing/2014/main" id="{F16C7C5B-E540-42AA-B30F-FBE6C05DFA18}"/>
              </a:ext>
            </a:extLst>
          </p:cNvPr>
          <p:cNvSpPr>
            <a:spLocks noChangeAspect="1"/>
          </p:cNvSpPr>
          <p:nvPr/>
        </p:nvSpPr>
        <p:spPr>
          <a:xfrm>
            <a:off x="8044073" y="4305306"/>
            <a:ext cx="685785" cy="685785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DE45DA-D6AC-444D-B359-B0EACA99C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899" y="1372170"/>
            <a:ext cx="744737" cy="875258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DBE4BC51-043B-46B2-9799-79EE48741A6D}"/>
              </a:ext>
            </a:extLst>
          </p:cNvPr>
          <p:cNvSpPr txBox="1"/>
          <p:nvPr/>
        </p:nvSpPr>
        <p:spPr>
          <a:xfrm>
            <a:off x="428387" y="5581105"/>
            <a:ext cx="3979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pošta Partner jako městská pobočka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model je funkční a klienty vyhledávaný </a:t>
            </a:r>
            <a:endParaRPr lang="cs-CZ" sz="16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varianta 3 – 4 přepážkových poboček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kombinace paušální a variabilní odměny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výrazný synergický efekt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2E97F9B-ED87-460F-9685-D5F7BFB80685}"/>
              </a:ext>
            </a:extLst>
          </p:cNvPr>
          <p:cNvSpPr txBox="1"/>
          <p:nvPr/>
        </p:nvSpPr>
        <p:spPr>
          <a:xfrm>
            <a:off x="47776" y="5150846"/>
            <a:ext cx="310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>
                <a:solidFill>
                  <a:srgbClr val="002158"/>
                </a:solidFill>
                <a:cs typeface="Poppins" panose="00000500000000000000" pitchFamily="2" charset="-18"/>
              </a:rPr>
              <a:t>Pošta Partner ve městech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0A2582D1-A94B-4A0E-8782-3656BEC42F9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5284" y="5748354"/>
            <a:ext cx="309646" cy="29523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703303B1-330E-4E2E-8C06-1C714BE4D6D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4930" y="5748354"/>
            <a:ext cx="309646" cy="295232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8FCF5394-498B-42CA-89CF-A8F5E926E58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3865" y="5748354"/>
            <a:ext cx="309646" cy="29523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EABD706B-458E-4DF8-BB9B-05C4786BFD4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5284" y="6163853"/>
            <a:ext cx="309646" cy="29523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C6F747B3-42E4-42DC-8759-2C87E31F8E2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4930" y="6163853"/>
            <a:ext cx="309646" cy="295232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734FC205-6E6B-414E-BBC9-50526C95E6F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3865" y="6163853"/>
            <a:ext cx="309646" cy="295232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93C20A42-EDFA-42AB-B791-07956377D3C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3511" y="6163853"/>
            <a:ext cx="309646" cy="295232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2FC47EE3-46EE-49C1-8D0F-83FA9F1F822D}"/>
              </a:ext>
            </a:extLst>
          </p:cNvPr>
          <p:cNvSpPr txBox="1"/>
          <p:nvPr/>
        </p:nvSpPr>
        <p:spPr>
          <a:xfrm>
            <a:off x="5316930" y="5326583"/>
            <a:ext cx="144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i="1">
                <a:solidFill>
                  <a:schemeClr val="accent4">
                    <a:lumMod val="50000"/>
                  </a:schemeClr>
                </a:solidFill>
                <a:cs typeface="Poppins" panose="00000500000000000000" pitchFamily="2" charset="-18"/>
              </a:rPr>
              <a:t>Pošta Partner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746A35-D38C-4678-A970-C0A08914358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93" y="4346788"/>
            <a:ext cx="732553" cy="742600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9D275430-5BA3-4E20-80DB-0DEDDCCCBC6A}"/>
              </a:ext>
            </a:extLst>
          </p:cNvPr>
          <p:cNvSpPr txBox="1"/>
          <p:nvPr/>
        </p:nvSpPr>
        <p:spPr>
          <a:xfrm>
            <a:off x="4972152" y="3610080"/>
            <a:ext cx="268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Krajský dotační titul</a:t>
            </a:r>
            <a:endParaRPr lang="cs-CZ" sz="1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Ze strany provozovatelů čerpáno</a:t>
            </a:r>
          </a:p>
        </p:txBody>
      </p:sp>
    </p:spTree>
    <p:extLst>
      <p:ext uri="{BB962C8B-B14F-4D97-AF65-F5344CB8AC3E}">
        <p14:creationId xmlns:p14="http://schemas.microsoft.com/office/powerpoint/2010/main" val="414802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délník: se zakulacenými rohy 105">
            <a:extLst>
              <a:ext uri="{FF2B5EF4-FFF2-40B4-BE49-F238E27FC236}">
                <a16:creationId xmlns:a16="http://schemas.microsoft.com/office/drawing/2014/main" id="{3DCC7D88-D8B8-4029-A380-051DA2869C3B}"/>
              </a:ext>
            </a:extLst>
          </p:cNvPr>
          <p:cNvSpPr/>
          <p:nvPr/>
        </p:nvSpPr>
        <p:spPr>
          <a:xfrm>
            <a:off x="4520629" y="1403861"/>
            <a:ext cx="8105219" cy="3123833"/>
          </a:xfrm>
          <a:prstGeom prst="roundRect">
            <a:avLst>
              <a:gd name="adj" fmla="val 12898"/>
            </a:avLst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1" name="Picture 27" descr="D:\Prace\KM\ROADshow 2017\20_3_2017\Ikony-2HH-penize.png">
            <a:extLst>
              <a:ext uri="{FF2B5EF4-FFF2-40B4-BE49-F238E27FC236}">
                <a16:creationId xmlns:a16="http://schemas.microsoft.com/office/drawing/2014/main" id="{A9DF8105-EC5D-45BD-8234-D2249558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37" y="1684977"/>
            <a:ext cx="576879" cy="6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Obdélník: se zakulacenými rohy 151">
            <a:extLst>
              <a:ext uri="{FF2B5EF4-FFF2-40B4-BE49-F238E27FC236}">
                <a16:creationId xmlns:a16="http://schemas.microsoft.com/office/drawing/2014/main" id="{2D8118C2-4AAE-4AF9-9763-A753FEE63C7B}"/>
              </a:ext>
            </a:extLst>
          </p:cNvPr>
          <p:cNvSpPr/>
          <p:nvPr/>
        </p:nvSpPr>
        <p:spPr>
          <a:xfrm>
            <a:off x="8566290" y="2191176"/>
            <a:ext cx="4171306" cy="2334460"/>
          </a:xfrm>
          <a:prstGeom prst="roundRect">
            <a:avLst>
              <a:gd name="adj" fmla="val 0"/>
            </a:avLst>
          </a:prstGeom>
          <a:solidFill>
            <a:srgbClr val="E7F9FF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bdélník: se zakulacenými rohy 131">
            <a:extLst>
              <a:ext uri="{FF2B5EF4-FFF2-40B4-BE49-F238E27FC236}">
                <a16:creationId xmlns:a16="http://schemas.microsoft.com/office/drawing/2014/main" id="{996312E4-BC09-4A67-A20A-BA1D2B1912B1}"/>
              </a:ext>
            </a:extLst>
          </p:cNvPr>
          <p:cNvSpPr/>
          <p:nvPr/>
        </p:nvSpPr>
        <p:spPr>
          <a:xfrm>
            <a:off x="4933037" y="1626000"/>
            <a:ext cx="3223491" cy="318809"/>
          </a:xfrm>
          <a:prstGeom prst="roundRect">
            <a:avLst>
              <a:gd name="adj" fmla="val 12898"/>
            </a:avLst>
          </a:prstGeom>
          <a:solidFill>
            <a:srgbClr val="E7F9FF"/>
          </a:solidFill>
          <a:ln w="127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0C1B3E55-6873-4A24-B524-C39C61109D95}"/>
              </a:ext>
            </a:extLst>
          </p:cNvPr>
          <p:cNvSpPr txBox="1"/>
          <p:nvPr/>
        </p:nvSpPr>
        <p:spPr>
          <a:xfrm>
            <a:off x="5206088" y="1601993"/>
            <a:ext cx="267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Provozovatel nese náklady</a:t>
            </a:r>
            <a:endParaRPr lang="cs-CZ" sz="16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134F09C-22BC-4E78-BD0D-79C9027A37E3}"/>
              </a:ext>
            </a:extLst>
          </p:cNvPr>
          <p:cNvSpPr/>
          <p:nvPr/>
        </p:nvSpPr>
        <p:spPr>
          <a:xfrm>
            <a:off x="4436128" y="300159"/>
            <a:ext cx="6957219" cy="7107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75F52CE-64B3-4D6C-9F3C-111072AF99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75F52CE-64B3-4D6C-9F3C-111072AF9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AAE66450-F06D-4FDC-8035-BD4C4BFEF592}"/>
              </a:ext>
            </a:extLst>
          </p:cNvPr>
          <p:cNvSpPr txBox="1"/>
          <p:nvPr/>
        </p:nvSpPr>
        <p:spPr>
          <a:xfrm>
            <a:off x="1017588" y="472537"/>
            <a:ext cx="102188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002060"/>
                </a:solidFill>
                <a:cs typeface="Poppins" panose="00000500000000000000" pitchFamily="2" charset="0"/>
              </a:rPr>
              <a:t>Pošta Partner+</a:t>
            </a:r>
            <a:endParaRPr lang="en-US" sz="2400" b="1" spc="-15">
              <a:solidFill>
                <a:srgbClr val="002060"/>
              </a:solidFill>
              <a:cs typeface="Poppins" panose="00000500000000000000" pitchFamily="2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B0147A4-117A-4260-AEF6-B0472FEEAD8F}"/>
              </a:ext>
            </a:extLst>
          </p:cNvPr>
          <p:cNvGrpSpPr/>
          <p:nvPr/>
        </p:nvGrpSpPr>
        <p:grpSpPr>
          <a:xfrm>
            <a:off x="11152906" y="377187"/>
            <a:ext cx="685117" cy="553886"/>
            <a:chOff x="647023" y="1079729"/>
            <a:chExt cx="1059850" cy="667555"/>
          </a:xfrm>
        </p:grpSpPr>
        <p:sp>
          <p:nvSpPr>
            <p:cNvPr id="8" name="Myšlenková bublina: obláček 7">
              <a:extLst>
                <a:ext uri="{FF2B5EF4-FFF2-40B4-BE49-F238E27FC236}">
                  <a16:creationId xmlns:a16="http://schemas.microsoft.com/office/drawing/2014/main" id="{D820362B-F44F-4279-A781-F971ACB0D4C0}"/>
                </a:ext>
              </a:extLst>
            </p:cNvPr>
            <p:cNvSpPr/>
            <p:nvPr/>
          </p:nvSpPr>
          <p:spPr>
            <a:xfrm flipH="1">
              <a:off x="647023" y="1079729"/>
              <a:ext cx="1059850" cy="667555"/>
            </a:xfrm>
            <a:prstGeom prst="cloudCallout">
              <a:avLst>
                <a:gd name="adj1" fmla="val -26232"/>
                <a:gd name="adj2" fmla="val 2410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Grafický objekt 6" descr="Otazník se souvislou výplní">
              <a:extLst>
                <a:ext uri="{FF2B5EF4-FFF2-40B4-BE49-F238E27FC236}">
                  <a16:creationId xmlns:a16="http://schemas.microsoft.com/office/drawing/2014/main" id="{3F84A567-D3FC-44A6-8861-6FC562D81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5822" y="1143628"/>
              <a:ext cx="502252" cy="502252"/>
            </a:xfrm>
            <a:prstGeom prst="rect">
              <a:avLst/>
            </a:prstGeom>
          </p:spPr>
        </p:pic>
      </p:grp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D00D78EF-53FB-43EE-9B7C-BDB3DD34E5EF}"/>
              </a:ext>
            </a:extLst>
          </p:cNvPr>
          <p:cNvSpPr txBox="1"/>
          <p:nvPr/>
        </p:nvSpPr>
        <p:spPr>
          <a:xfrm>
            <a:off x="4899908" y="272301"/>
            <a:ext cx="6060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002060"/>
                </a:solidFill>
                <a:cs typeface="Poppins" panose="00000500000000000000" pitchFamily="2" charset="-18"/>
              </a:rPr>
              <a:t>pošta Partner+ je pobočka provozovaná jiným subjektem na principu franšízy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002060"/>
                </a:solidFill>
                <a:cs typeface="Poppins" panose="00000500000000000000" pitchFamily="2" charset="-18"/>
              </a:rPr>
              <a:t>jedná se o pobočku nad rámec povinnosti držitele poštovní licence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002060"/>
                </a:solidFill>
                <a:cs typeface="Poppins" panose="00000500000000000000" pitchFamily="2" charset="-18"/>
              </a:rPr>
              <a:t>zajišťuje širší občanskou vybavenost, než nařizuje legislativa</a:t>
            </a:r>
          </a:p>
        </p:txBody>
      </p:sp>
      <p:sp>
        <p:nvSpPr>
          <p:cNvPr id="83" name="Obdélník: se zakulacenými rohy 82">
            <a:extLst>
              <a:ext uri="{FF2B5EF4-FFF2-40B4-BE49-F238E27FC236}">
                <a16:creationId xmlns:a16="http://schemas.microsoft.com/office/drawing/2014/main" id="{9E0A1AA8-96A8-4222-A131-23F87C7D2867}"/>
              </a:ext>
            </a:extLst>
          </p:cNvPr>
          <p:cNvSpPr/>
          <p:nvPr/>
        </p:nvSpPr>
        <p:spPr>
          <a:xfrm>
            <a:off x="-369868" y="1372283"/>
            <a:ext cx="4171306" cy="3456819"/>
          </a:xfrm>
          <a:prstGeom prst="roundRect">
            <a:avLst>
              <a:gd name="adj" fmla="val 12898"/>
            </a:avLst>
          </a:prstGeom>
          <a:solidFill>
            <a:srgbClr val="E7F9FF"/>
          </a:solidFill>
          <a:ln w="127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: se zakulacenými rohy 83">
            <a:extLst>
              <a:ext uri="{FF2B5EF4-FFF2-40B4-BE49-F238E27FC236}">
                <a16:creationId xmlns:a16="http://schemas.microsoft.com/office/drawing/2014/main" id="{D373A0C1-CACC-402E-B02E-092C12DCC3DE}"/>
              </a:ext>
            </a:extLst>
          </p:cNvPr>
          <p:cNvSpPr/>
          <p:nvPr/>
        </p:nvSpPr>
        <p:spPr>
          <a:xfrm>
            <a:off x="1027540" y="2032383"/>
            <a:ext cx="2163181" cy="106186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2E5DB4E2-1539-411F-953C-3663FDB82481}"/>
              </a:ext>
            </a:extLst>
          </p:cNvPr>
          <p:cNvSpPr txBox="1"/>
          <p:nvPr/>
        </p:nvSpPr>
        <p:spPr>
          <a:xfrm>
            <a:off x="648371" y="2032383"/>
            <a:ext cx="2330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produktovou logistiku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finanční logistiku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provozní vybavení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školení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procesní edukaci</a:t>
            </a:r>
          </a:p>
        </p:txBody>
      </p:sp>
      <p:sp>
        <p:nvSpPr>
          <p:cNvPr id="86" name="Obdélník: se zakulacenými rohy 85">
            <a:extLst>
              <a:ext uri="{FF2B5EF4-FFF2-40B4-BE49-F238E27FC236}">
                <a16:creationId xmlns:a16="http://schemas.microsoft.com/office/drawing/2014/main" id="{8B83CEB1-CAFD-4BBE-85E3-83075F250FE2}"/>
              </a:ext>
            </a:extLst>
          </p:cNvPr>
          <p:cNvSpPr/>
          <p:nvPr/>
        </p:nvSpPr>
        <p:spPr>
          <a:xfrm>
            <a:off x="1017588" y="3697917"/>
            <a:ext cx="2163181" cy="3979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DE332B69-1B88-4313-AA36-745AC057CD3F}"/>
              </a:ext>
            </a:extLst>
          </p:cNvPr>
          <p:cNvSpPr txBox="1"/>
          <p:nvPr/>
        </p:nvSpPr>
        <p:spPr>
          <a:xfrm>
            <a:off x="1092621" y="3765433"/>
            <a:ext cx="2098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>
                <a:solidFill>
                  <a:srgbClr val="002060"/>
                </a:solidFill>
                <a:cs typeface="Poppins" panose="00000500000000000000" pitchFamily="2" charset="-18"/>
              </a:rPr>
              <a:t>Variabilní </a:t>
            </a:r>
            <a:r>
              <a:rPr lang="cs-CZ" sz="11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100" b="1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platba za transakce</a:t>
            </a:r>
            <a:endParaRPr lang="cs-CZ" sz="1100" b="1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47B8D54D-13A0-4698-9339-A6997B913CAB}"/>
              </a:ext>
            </a:extLst>
          </p:cNvPr>
          <p:cNvSpPr txBox="1"/>
          <p:nvPr/>
        </p:nvSpPr>
        <p:spPr>
          <a:xfrm>
            <a:off x="657799" y="1534257"/>
            <a:ext cx="27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Česká pošta zajišťuje podporu</a:t>
            </a:r>
            <a:endParaRPr lang="cs-CZ" sz="16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9B862649-594F-4A18-A0B2-128EA0F58905}"/>
              </a:ext>
            </a:extLst>
          </p:cNvPr>
          <p:cNvSpPr txBox="1"/>
          <p:nvPr/>
        </p:nvSpPr>
        <p:spPr>
          <a:xfrm>
            <a:off x="776509" y="3306177"/>
            <a:ext cx="267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002060"/>
                </a:solidFill>
                <a:cs typeface="Poppins" panose="00000500000000000000" pitchFamily="2" charset="-18"/>
              </a:rPr>
              <a:t>Česká pošta vyplácí odměnu</a:t>
            </a:r>
            <a:endParaRPr lang="cs-CZ" sz="16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10675358-183F-4B05-AD20-EA057CF96946}"/>
              </a:ext>
            </a:extLst>
          </p:cNvPr>
          <p:cNvSpPr txBox="1"/>
          <p:nvPr/>
        </p:nvSpPr>
        <p:spPr>
          <a:xfrm>
            <a:off x="910551" y="4215496"/>
            <a:ext cx="2473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b="1" i="1">
                <a:solidFill>
                  <a:srgbClr val="002060"/>
                </a:solidFill>
                <a:cs typeface="Poppins" panose="00000500000000000000" pitchFamily="2" charset="-18"/>
              </a:rPr>
              <a:t>6 Kč </a:t>
            </a:r>
            <a:r>
              <a:rPr lang="cs-CZ" sz="1100" i="1">
                <a:solidFill>
                  <a:srgbClr val="002060"/>
                </a:solidFill>
                <a:cs typeface="Poppins" panose="00000500000000000000" pitchFamily="2" charset="-18"/>
              </a:rPr>
              <a:t>za transakci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100" i="1">
                <a:solidFill>
                  <a:srgbClr val="002060"/>
                </a:solidFill>
                <a:cs typeface="Poppins" panose="00000500000000000000" pitchFamily="2" charset="-18"/>
              </a:rPr>
              <a:t>odhad měsíční odměny </a:t>
            </a:r>
            <a:r>
              <a:rPr lang="cs-CZ" sz="1100" i="1">
                <a:solidFill>
                  <a:srgbClr val="002060"/>
                </a:solidFill>
                <a:latin typeface="Calibri" panose="020F0502020204030204" pitchFamily="34" charset="0"/>
                <a:cs typeface="Poppins" panose="00000500000000000000" pitchFamily="2" charset="-18"/>
              </a:rPr>
              <a:t>→ </a:t>
            </a:r>
            <a:r>
              <a:rPr lang="cs-CZ" sz="1100" b="1" i="1">
                <a:solidFill>
                  <a:srgbClr val="002060"/>
                </a:solidFill>
                <a:latin typeface="Calibri" panose="020F0502020204030204" pitchFamily="34" charset="0"/>
                <a:cs typeface="Poppins" panose="00000500000000000000" pitchFamily="2" charset="-18"/>
              </a:rPr>
              <a:t>20 000 Kč*</a:t>
            </a:r>
            <a:endParaRPr lang="cs-CZ" sz="1100" b="1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C0F76D85-EDAB-4924-B115-746D528B9356}"/>
              </a:ext>
            </a:extLst>
          </p:cNvPr>
          <p:cNvSpPr txBox="1"/>
          <p:nvPr/>
        </p:nvSpPr>
        <p:spPr>
          <a:xfrm>
            <a:off x="9390816" y="4630408"/>
            <a:ext cx="274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900" b="0" i="1" u="none" strike="noStrike" baseline="0">
                <a:solidFill>
                  <a:srgbClr val="1D3176"/>
                </a:solidFill>
                <a:latin typeface="StagSans-Semibold"/>
              </a:rPr>
              <a:t>** </a:t>
            </a:r>
            <a:r>
              <a:rPr lang="cs-CZ" sz="900" b="0" i="1" u="none" strike="noStrike" baseline="0">
                <a:solidFill>
                  <a:srgbClr val="1D3176"/>
                </a:solidFill>
                <a:latin typeface="StagSans-Book"/>
              </a:rPr>
              <a:t>Náklady je možné dle domluvy řešit formou splátek</a:t>
            </a:r>
            <a:endParaRPr lang="cs-CZ" sz="900" i="1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10BBDB6-1157-4EC9-8C15-D2C703850C5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3896" y="1608398"/>
            <a:ext cx="529987" cy="505316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A571E5F9-14A5-4EB6-BB7F-A3C5595D8F2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9347" y="1605416"/>
            <a:ext cx="529987" cy="505316"/>
          </a:xfrm>
          <a:prstGeom prst="rect">
            <a:avLst/>
          </a:prstGeom>
        </p:spPr>
      </p:pic>
      <p:pic>
        <p:nvPicPr>
          <p:cNvPr id="110" name="Obrázek 109">
            <a:extLst>
              <a:ext uri="{FF2B5EF4-FFF2-40B4-BE49-F238E27FC236}">
                <a16:creationId xmlns:a16="http://schemas.microsoft.com/office/drawing/2014/main" id="{ADC12B6A-AF7C-41D9-A66D-DBA842139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6874" y="1605416"/>
            <a:ext cx="529987" cy="505316"/>
          </a:xfrm>
          <a:prstGeom prst="rect">
            <a:avLst/>
          </a:prstGeom>
        </p:spPr>
      </p:pic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4337DF34-CEEF-4680-B291-1B905BC6A73F}"/>
              </a:ext>
            </a:extLst>
          </p:cNvPr>
          <p:cNvSpPr txBox="1"/>
          <p:nvPr/>
        </p:nvSpPr>
        <p:spPr>
          <a:xfrm>
            <a:off x="4679152" y="2393640"/>
            <a:ext cx="36049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Jednorázové zřizovací náklady – </a:t>
            </a:r>
            <a:r>
              <a:rPr lang="cs-CZ" sz="1100" b="1" i="1">
                <a:solidFill>
                  <a:srgbClr val="002060"/>
                </a:solidFill>
                <a:cs typeface="Poppins" panose="00000500000000000000" pitchFamily="2" charset="-18"/>
              </a:rPr>
              <a:t>povinné</a:t>
            </a:r>
          </a:p>
          <a:p>
            <a:r>
              <a:rPr lang="cs-CZ" sz="900" i="1">
                <a:solidFill>
                  <a:srgbClr val="002060"/>
                </a:solidFill>
                <a:cs typeface="Poppins" panose="00000500000000000000" pitchFamily="2" charset="-18"/>
              </a:rPr>
              <a:t>Externí a interní označení, školení zaměstnanců, provozní administrativa</a:t>
            </a:r>
          </a:p>
          <a:p>
            <a:r>
              <a:rPr lang="cs-CZ" sz="900" i="1">
                <a:solidFill>
                  <a:srgbClr val="002060"/>
                </a:solidFill>
                <a:cs typeface="Poppins" panose="00000500000000000000" pitchFamily="2" charset="-18"/>
              </a:rPr>
              <a:t>a materiál atp.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D523D9DB-9ACF-41A2-8755-89DF6F62C1B9}"/>
              </a:ext>
            </a:extLst>
          </p:cNvPr>
          <p:cNvSpPr txBox="1"/>
          <p:nvPr/>
        </p:nvSpPr>
        <p:spPr>
          <a:xfrm>
            <a:off x="4679152" y="3156954"/>
            <a:ext cx="360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Jednorázové zřizovací náklady – </a:t>
            </a:r>
            <a:r>
              <a:rPr lang="cs-CZ" sz="1100" b="1" i="1">
                <a:solidFill>
                  <a:srgbClr val="002060"/>
                </a:solidFill>
                <a:cs typeface="Poppins" panose="00000500000000000000" pitchFamily="2" charset="-18"/>
              </a:rPr>
              <a:t>nepovinné**</a:t>
            </a:r>
          </a:p>
          <a:p>
            <a:r>
              <a:rPr lang="cs-CZ" sz="900">
                <a:solidFill>
                  <a:srgbClr val="002060"/>
                </a:solidFill>
                <a:cs typeface="Poppins" panose="00000500000000000000" pitchFamily="2" charset="-18"/>
              </a:rPr>
              <a:t>Nábytek a vybavení, bezpečnostní vybavení (trezor, Time trezor atp.)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E4C478D0-8E39-4227-9D46-CF4D120D37CA}"/>
              </a:ext>
            </a:extLst>
          </p:cNvPr>
          <p:cNvSpPr txBox="1"/>
          <p:nvPr/>
        </p:nvSpPr>
        <p:spPr>
          <a:xfrm>
            <a:off x="4679152" y="3855381"/>
            <a:ext cx="39089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Pravidelné měsíční platby</a:t>
            </a:r>
          </a:p>
          <a:p>
            <a:r>
              <a:rPr lang="cs-CZ" sz="900">
                <a:solidFill>
                  <a:srgbClr val="002060"/>
                </a:solidFill>
                <a:cs typeface="Poppins" panose="00000500000000000000" pitchFamily="2" charset="-18"/>
              </a:rPr>
              <a:t>Náklady spojené se zapojením do logistické sítě České pošty</a:t>
            </a:r>
          </a:p>
          <a:p>
            <a:r>
              <a:rPr lang="cs-CZ" sz="900">
                <a:solidFill>
                  <a:srgbClr val="002060"/>
                </a:solidFill>
                <a:cs typeface="Poppins" panose="00000500000000000000" pitchFamily="2" charset="-18"/>
              </a:rPr>
              <a:t>(zapojení do přepravní sítě, </a:t>
            </a:r>
            <a:r>
              <a:rPr lang="cs-CZ" sz="900" err="1">
                <a:solidFill>
                  <a:srgbClr val="002060"/>
                </a:solidFill>
                <a:cs typeface="Poppins" panose="00000500000000000000" pitchFamily="2" charset="-18"/>
              </a:rPr>
              <a:t>Acquring</a:t>
            </a:r>
            <a:r>
              <a:rPr lang="cs-CZ" sz="900">
                <a:solidFill>
                  <a:srgbClr val="002060"/>
                </a:solidFill>
                <a:cs typeface="Poppins" panose="00000500000000000000" pitchFamily="2" charset="-18"/>
              </a:rPr>
              <a:t>, zápůjčka a servis výpočetní techniky atp.)</a:t>
            </a:r>
          </a:p>
        </p:txBody>
      </p: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EC467249-C6B6-4474-B54D-D9DFCDEFD37C}"/>
              </a:ext>
            </a:extLst>
          </p:cNvPr>
          <p:cNvCxnSpPr>
            <a:cxnSpLocks/>
          </p:cNvCxnSpPr>
          <p:nvPr/>
        </p:nvCxnSpPr>
        <p:spPr>
          <a:xfrm flipH="1">
            <a:off x="4632377" y="2952913"/>
            <a:ext cx="7622760" cy="1819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nice 116">
            <a:extLst>
              <a:ext uri="{FF2B5EF4-FFF2-40B4-BE49-F238E27FC236}">
                <a16:creationId xmlns:a16="http://schemas.microsoft.com/office/drawing/2014/main" id="{137E24E4-B77D-43BC-BDD3-687F1365FD89}"/>
              </a:ext>
            </a:extLst>
          </p:cNvPr>
          <p:cNvCxnSpPr>
            <a:cxnSpLocks/>
          </p:cNvCxnSpPr>
          <p:nvPr/>
        </p:nvCxnSpPr>
        <p:spPr>
          <a:xfrm flipH="1">
            <a:off x="4635046" y="3735830"/>
            <a:ext cx="7622760" cy="18198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5957EAE9-234E-4633-97F5-B2969869F4ED}"/>
              </a:ext>
            </a:extLst>
          </p:cNvPr>
          <p:cNvSpPr txBox="1"/>
          <p:nvPr/>
        </p:nvSpPr>
        <p:spPr>
          <a:xfrm>
            <a:off x="8942472" y="2471115"/>
            <a:ext cx="767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48 500 Kč</a:t>
            </a:r>
            <a:endParaRPr lang="cs-CZ" sz="9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cxnSp>
        <p:nvCxnSpPr>
          <p:cNvPr id="120" name="Přímá spojnice 119">
            <a:extLst>
              <a:ext uri="{FF2B5EF4-FFF2-40B4-BE49-F238E27FC236}">
                <a16:creationId xmlns:a16="http://schemas.microsoft.com/office/drawing/2014/main" id="{256A9E04-39A6-4E5B-AB21-56B82087829B}"/>
              </a:ext>
            </a:extLst>
          </p:cNvPr>
          <p:cNvCxnSpPr>
            <a:cxnSpLocks/>
          </p:cNvCxnSpPr>
          <p:nvPr/>
        </p:nvCxnSpPr>
        <p:spPr>
          <a:xfrm flipH="1">
            <a:off x="8571905" y="2188194"/>
            <a:ext cx="3700768" cy="0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E154CA06-C916-43D7-A977-B3703BD82B44}"/>
              </a:ext>
            </a:extLst>
          </p:cNvPr>
          <p:cNvCxnSpPr>
            <a:cxnSpLocks/>
            <a:stCxn id="106" idx="2"/>
          </p:cNvCxnSpPr>
          <p:nvPr/>
        </p:nvCxnSpPr>
        <p:spPr>
          <a:xfrm flipV="1">
            <a:off x="8573239" y="2188194"/>
            <a:ext cx="0" cy="2339500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>
            <a:extLst>
              <a:ext uri="{FF2B5EF4-FFF2-40B4-BE49-F238E27FC236}">
                <a16:creationId xmlns:a16="http://schemas.microsoft.com/office/drawing/2014/main" id="{B9897494-6C58-4492-8588-DE5D564BC379}"/>
              </a:ext>
            </a:extLst>
          </p:cNvPr>
          <p:cNvCxnSpPr>
            <a:cxnSpLocks/>
          </p:cNvCxnSpPr>
          <p:nvPr/>
        </p:nvCxnSpPr>
        <p:spPr>
          <a:xfrm flipV="1">
            <a:off x="10128515" y="2186136"/>
            <a:ext cx="0" cy="2339500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3C27F03D-C3DD-4BA1-A9F8-21BA796CCFDB}"/>
              </a:ext>
            </a:extLst>
          </p:cNvPr>
          <p:cNvSpPr txBox="1"/>
          <p:nvPr/>
        </p:nvSpPr>
        <p:spPr>
          <a:xfrm>
            <a:off x="10667147" y="2471115"/>
            <a:ext cx="767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69 700 Kč</a:t>
            </a:r>
            <a:endParaRPr lang="cs-CZ" sz="9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7E96A233-62CC-458E-9EC5-88424B57D620}"/>
              </a:ext>
            </a:extLst>
          </p:cNvPr>
          <p:cNvSpPr txBox="1"/>
          <p:nvPr/>
        </p:nvSpPr>
        <p:spPr>
          <a:xfrm>
            <a:off x="8927919" y="3237419"/>
            <a:ext cx="821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118 500 Kč</a:t>
            </a:r>
            <a:endParaRPr lang="cs-CZ" sz="9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0FF66A3C-5336-4067-94C7-45EF7CEB7063}"/>
              </a:ext>
            </a:extLst>
          </p:cNvPr>
          <p:cNvSpPr txBox="1"/>
          <p:nvPr/>
        </p:nvSpPr>
        <p:spPr>
          <a:xfrm>
            <a:off x="10633771" y="3225081"/>
            <a:ext cx="821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206 000 Kč</a:t>
            </a:r>
            <a:endParaRPr lang="cs-CZ" sz="9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41" name="TextovéPole 140">
            <a:extLst>
              <a:ext uri="{FF2B5EF4-FFF2-40B4-BE49-F238E27FC236}">
                <a16:creationId xmlns:a16="http://schemas.microsoft.com/office/drawing/2014/main" id="{76373D13-D292-46EF-B055-384BF8DFF2CA}"/>
              </a:ext>
            </a:extLst>
          </p:cNvPr>
          <p:cNvSpPr txBox="1"/>
          <p:nvPr/>
        </p:nvSpPr>
        <p:spPr>
          <a:xfrm>
            <a:off x="8921092" y="4027043"/>
            <a:ext cx="821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25 900 Kč</a:t>
            </a:r>
            <a:endParaRPr lang="cs-CZ" sz="9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E9A56C56-03CF-4A43-BE37-1E848F906EFF}"/>
              </a:ext>
            </a:extLst>
          </p:cNvPr>
          <p:cNvSpPr txBox="1"/>
          <p:nvPr/>
        </p:nvSpPr>
        <p:spPr>
          <a:xfrm>
            <a:off x="10667147" y="4027043"/>
            <a:ext cx="821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>
                <a:solidFill>
                  <a:srgbClr val="002060"/>
                </a:solidFill>
                <a:cs typeface="Poppins" panose="00000500000000000000" pitchFamily="2" charset="-18"/>
              </a:rPr>
              <a:t>39 600 Kč</a:t>
            </a:r>
            <a:endParaRPr lang="cs-CZ" sz="900" i="1">
              <a:solidFill>
                <a:srgbClr val="002060"/>
              </a:solidFill>
              <a:cs typeface="Poppins" panose="00000500000000000000" pitchFamily="2" charset="-18"/>
            </a:endParaRPr>
          </a:p>
        </p:txBody>
      </p:sp>
      <p:sp>
        <p:nvSpPr>
          <p:cNvPr id="143" name="Obdélník 142">
            <a:extLst>
              <a:ext uri="{FF2B5EF4-FFF2-40B4-BE49-F238E27FC236}">
                <a16:creationId xmlns:a16="http://schemas.microsoft.com/office/drawing/2014/main" id="{15513B51-3CCC-47EE-9357-D4581FEA70F7}"/>
              </a:ext>
            </a:extLst>
          </p:cNvPr>
          <p:cNvSpPr/>
          <p:nvPr/>
        </p:nvSpPr>
        <p:spPr>
          <a:xfrm>
            <a:off x="3584790" y="5675691"/>
            <a:ext cx="5022419" cy="1182309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>
            <a:extLst>
              <a:ext uri="{FF2B5EF4-FFF2-40B4-BE49-F238E27FC236}">
                <a16:creationId xmlns:a16="http://schemas.microsoft.com/office/drawing/2014/main" id="{0A7FC365-089A-4E71-98F9-1FCD0683B3B9}"/>
              </a:ext>
            </a:extLst>
          </p:cNvPr>
          <p:cNvSpPr txBox="1"/>
          <p:nvPr/>
        </p:nvSpPr>
        <p:spPr>
          <a:xfrm>
            <a:off x="3797284" y="5740742"/>
            <a:ext cx="46633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Zvýšení občanské vybavenosti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Zlepšení dostupnosti služby pro občany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Možnost vytvoření vymístěného pracoviště města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200" b="1">
                <a:solidFill>
                  <a:srgbClr val="002060"/>
                </a:solidFill>
                <a:cs typeface="Poppins" panose="00000500000000000000" pitchFamily="2" charset="-18"/>
              </a:rPr>
              <a:t>Přiblížení dalších agend a služeb města občanům</a:t>
            </a:r>
          </a:p>
        </p:txBody>
      </p:sp>
      <p:sp>
        <p:nvSpPr>
          <p:cNvPr id="145" name="TextovéPole 144">
            <a:extLst>
              <a:ext uri="{FF2B5EF4-FFF2-40B4-BE49-F238E27FC236}">
                <a16:creationId xmlns:a16="http://schemas.microsoft.com/office/drawing/2014/main" id="{2EB010F4-47FC-4999-9E5C-FB82052F1996}"/>
              </a:ext>
            </a:extLst>
          </p:cNvPr>
          <p:cNvSpPr txBox="1"/>
          <p:nvPr/>
        </p:nvSpPr>
        <p:spPr>
          <a:xfrm rot="16200000">
            <a:off x="3000507" y="6112956"/>
            <a:ext cx="86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rgbClr val="002060"/>
                </a:solidFill>
                <a:cs typeface="Poppins" panose="00000500000000000000" pitchFamily="2" charset="-18"/>
              </a:rPr>
              <a:t>PŘÍNOSY</a:t>
            </a:r>
          </a:p>
        </p:txBody>
      </p:sp>
      <p:pic>
        <p:nvPicPr>
          <p:cNvPr id="146" name="Grafický objekt 145" descr="Symbol zvednutého palce se souvislou výplní">
            <a:extLst>
              <a:ext uri="{FF2B5EF4-FFF2-40B4-BE49-F238E27FC236}">
                <a16:creationId xmlns:a16="http://schemas.microsoft.com/office/drawing/2014/main" id="{8449B52A-3CFB-4538-BB21-A8A9F3E03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7651344" y="5732702"/>
            <a:ext cx="1011063" cy="1011063"/>
          </a:xfrm>
          <a:prstGeom prst="rect">
            <a:avLst/>
          </a:prstGeom>
        </p:spPr>
      </p:pic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68BF8CD8-5189-4191-A412-D26FBC28AAD4}"/>
              </a:ext>
            </a:extLst>
          </p:cNvPr>
          <p:cNvSpPr txBox="1"/>
          <p:nvPr/>
        </p:nvSpPr>
        <p:spPr>
          <a:xfrm>
            <a:off x="71036" y="4894153"/>
            <a:ext cx="33128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900" b="0" i="1" u="none" strike="noStrike" baseline="0">
                <a:solidFill>
                  <a:srgbClr val="1D3176"/>
                </a:solidFill>
                <a:latin typeface="StagSans-Semibold"/>
              </a:rPr>
              <a:t>* </a:t>
            </a:r>
            <a:r>
              <a:rPr lang="cs-CZ" sz="900" b="0" i="1" u="none" strike="noStrike" baseline="0">
                <a:solidFill>
                  <a:srgbClr val="1D3176"/>
                </a:solidFill>
                <a:latin typeface="StagSans-Book"/>
              </a:rPr>
              <a:t>Modelováno dle vytížení v krajském městě při </a:t>
            </a:r>
            <a:r>
              <a:rPr lang="cs-CZ" sz="900" b="0" i="1" u="none" strike="noStrike" baseline="0" err="1">
                <a:solidFill>
                  <a:srgbClr val="1D3176"/>
                </a:solidFill>
                <a:latin typeface="StagSans-Book"/>
              </a:rPr>
              <a:t>HpV</a:t>
            </a:r>
            <a:r>
              <a:rPr lang="cs-CZ" sz="900" b="0" i="1" u="none" strike="noStrike" baseline="0">
                <a:solidFill>
                  <a:srgbClr val="1D3176"/>
                </a:solidFill>
                <a:latin typeface="StagSans-Book"/>
              </a:rPr>
              <a:t> 7 hodin denně</a:t>
            </a:r>
            <a:endParaRPr lang="cs-CZ" sz="900" i="1"/>
          </a:p>
        </p:txBody>
      </p:sp>
      <p:sp>
        <p:nvSpPr>
          <p:cNvPr id="151" name="TextovéPole 150">
            <a:extLst>
              <a:ext uri="{FF2B5EF4-FFF2-40B4-BE49-F238E27FC236}">
                <a16:creationId xmlns:a16="http://schemas.microsoft.com/office/drawing/2014/main" id="{4AB0F3FB-30F0-4556-8AFB-3749C9683A5C}"/>
              </a:ext>
            </a:extLst>
          </p:cNvPr>
          <p:cNvSpPr txBox="1"/>
          <p:nvPr/>
        </p:nvSpPr>
        <p:spPr>
          <a:xfrm>
            <a:off x="4020920" y="4617221"/>
            <a:ext cx="18242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000" b="0" i="1" u="none" strike="noStrike" baseline="0">
                <a:solidFill>
                  <a:srgbClr val="1D3176"/>
                </a:solidFill>
                <a:latin typeface="StagSans-Semibold"/>
              </a:rPr>
              <a:t>Veškeré částky jsou bez DPH</a:t>
            </a:r>
            <a:endParaRPr lang="cs-CZ" sz="1000" i="1"/>
          </a:p>
        </p:txBody>
      </p:sp>
      <p:pic>
        <p:nvPicPr>
          <p:cNvPr id="155" name="Picture 10" descr="D:\Prace\KM\ROADshow 2017\20_3_2017\Ikony-2HH-bankovky.png">
            <a:extLst>
              <a:ext uri="{FF2B5EF4-FFF2-40B4-BE49-F238E27FC236}">
                <a16:creationId xmlns:a16="http://schemas.microsoft.com/office/drawing/2014/main" id="{A494E104-353C-4477-9502-9E951342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2" y="3529318"/>
            <a:ext cx="647129" cy="6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36" descr="D:\Prace\KM\ROADshow 2017\20_3_2017\Ikony-2HHtiskarna.png">
            <a:extLst>
              <a:ext uri="{FF2B5EF4-FFF2-40B4-BE49-F238E27FC236}">
                <a16:creationId xmlns:a16="http://schemas.microsoft.com/office/drawing/2014/main" id="{565684CB-4A1B-4106-9A14-8E422BB0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2" y="2550866"/>
            <a:ext cx="520141" cy="5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9" descr="D:\Prace\KM\ROADshow 2017\20_3_2017\Ikony-2HH-auto.png">
            <a:extLst>
              <a:ext uri="{FF2B5EF4-FFF2-40B4-BE49-F238E27FC236}">
                <a16:creationId xmlns:a16="http://schemas.microsoft.com/office/drawing/2014/main" id="{803E4FE8-AC38-407B-86BB-E0E9B199A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9" y="2121505"/>
            <a:ext cx="438489" cy="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06B246A1-DE8D-4BE6-820A-6FD987312530}"/>
              </a:ext>
            </a:extLst>
          </p:cNvPr>
          <p:cNvSpPr/>
          <p:nvPr/>
        </p:nvSpPr>
        <p:spPr>
          <a:xfrm>
            <a:off x="776510" y="5740741"/>
            <a:ext cx="1586546" cy="10180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: se zakulacenými rohy 51">
            <a:extLst>
              <a:ext uri="{FF2B5EF4-FFF2-40B4-BE49-F238E27FC236}">
                <a16:creationId xmlns:a16="http://schemas.microsoft.com/office/drawing/2014/main" id="{857C619D-E490-46CB-AD8B-7542EEF8A0AD}"/>
              </a:ext>
            </a:extLst>
          </p:cNvPr>
          <p:cNvSpPr/>
          <p:nvPr/>
        </p:nvSpPr>
        <p:spPr>
          <a:xfrm>
            <a:off x="138595" y="5580179"/>
            <a:ext cx="2840195" cy="4705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03D79C0D-D174-457C-A39D-DF6DB6F215A4}"/>
              </a:ext>
            </a:extLst>
          </p:cNvPr>
          <p:cNvSpPr txBox="1"/>
          <p:nvPr/>
        </p:nvSpPr>
        <p:spPr>
          <a:xfrm>
            <a:off x="295551" y="5684670"/>
            <a:ext cx="2548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u="sng">
                <a:solidFill>
                  <a:srgbClr val="002060"/>
                </a:solidFill>
                <a:cs typeface="Poppins" panose="00000500000000000000" pitchFamily="2" charset="-18"/>
              </a:rPr>
              <a:t>AKTUÁLNĚ PROJEDNÁVANÁ POPTÁVKA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E768AE68-CA88-4C4B-8DC4-53E6D077924E}"/>
              </a:ext>
            </a:extLst>
          </p:cNvPr>
          <p:cNvSpPr txBox="1"/>
          <p:nvPr/>
        </p:nvSpPr>
        <p:spPr>
          <a:xfrm>
            <a:off x="1197021" y="5996140"/>
            <a:ext cx="103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Jihlava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Třebíč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200" i="1">
                <a:solidFill>
                  <a:srgbClr val="002060"/>
                </a:solidFill>
                <a:cs typeface="Poppins" panose="00000500000000000000" pitchFamily="2" charset="-18"/>
              </a:rPr>
              <a:t>Žďár n/S</a:t>
            </a:r>
          </a:p>
        </p:txBody>
      </p:sp>
    </p:spTree>
    <p:extLst>
      <p:ext uri="{BB962C8B-B14F-4D97-AF65-F5344CB8AC3E}">
        <p14:creationId xmlns:p14="http://schemas.microsoft.com/office/powerpoint/2010/main" val="422403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75F52CE-64B3-4D6C-9F3C-111072AF99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75F52CE-64B3-4D6C-9F3C-111072AF9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6183" y="-27384"/>
            <a:ext cx="4356100" cy="30204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3733">
              <a:solidFill>
                <a:srgbClr val="002776"/>
              </a:solidFill>
            </a:endParaRPr>
          </a:p>
        </p:txBody>
      </p:sp>
      <p:pic>
        <p:nvPicPr>
          <p:cNvPr id="6" name="Obrázek 5">
            <a:hlinkClick r:id="rId7"/>
            <a:extLst>
              <a:ext uri="{FF2B5EF4-FFF2-40B4-BE49-F238E27FC236}">
                <a16:creationId xmlns:a16="http://schemas.microsoft.com/office/drawing/2014/main" id="{EEFA860F-EA69-45B5-B4B4-4BA62057B1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0104"/>
          <a:stretch/>
        </p:blipFill>
        <p:spPr>
          <a:xfrm>
            <a:off x="1883394" y="4517912"/>
            <a:ext cx="645680" cy="1230000"/>
          </a:xfrm>
          <a:prstGeom prst="rect">
            <a:avLst/>
          </a:prstGeom>
        </p:spPr>
      </p:pic>
      <p:pic>
        <p:nvPicPr>
          <p:cNvPr id="7" name="Obrázek 6">
            <a:hlinkClick r:id="rId9"/>
            <a:extLst>
              <a:ext uri="{FF2B5EF4-FFF2-40B4-BE49-F238E27FC236}">
                <a16:creationId xmlns:a16="http://schemas.microsoft.com/office/drawing/2014/main" id="{E1C03D87-3CF0-4A1B-9AEB-54C0FB9679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149" r="69596"/>
          <a:stretch/>
        </p:blipFill>
        <p:spPr>
          <a:xfrm>
            <a:off x="3207627" y="4507485"/>
            <a:ext cx="669073" cy="1230000"/>
          </a:xfrm>
          <a:prstGeom prst="rect">
            <a:avLst/>
          </a:prstGeom>
        </p:spPr>
      </p:pic>
      <p:pic>
        <p:nvPicPr>
          <p:cNvPr id="8" name="Obrázek 7">
            <a:hlinkClick r:id="rId10"/>
            <a:extLst>
              <a:ext uri="{FF2B5EF4-FFF2-40B4-BE49-F238E27FC236}">
                <a16:creationId xmlns:a16="http://schemas.microsoft.com/office/drawing/2014/main" id="{B0578D16-9B51-4AD6-869D-A765262A10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25" y="4517912"/>
            <a:ext cx="3015749" cy="1219573"/>
          </a:xfrm>
          <a:prstGeom prst="rect">
            <a:avLst/>
          </a:prstGeom>
        </p:spPr>
      </p:pic>
      <p:pic>
        <p:nvPicPr>
          <p:cNvPr id="11" name="Obrázek 10">
            <a:hlinkClick r:id="rId12"/>
            <a:extLst>
              <a:ext uri="{FF2B5EF4-FFF2-40B4-BE49-F238E27FC236}">
                <a16:creationId xmlns:a16="http://schemas.microsoft.com/office/drawing/2014/main" id="{5888A31D-B657-4223-9312-A3E16A593A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824" r="20377"/>
          <a:stretch/>
        </p:blipFill>
        <p:spPr>
          <a:xfrm>
            <a:off x="8315299" y="4507485"/>
            <a:ext cx="639337" cy="1230000"/>
          </a:xfrm>
          <a:prstGeom prst="rect">
            <a:avLst/>
          </a:prstGeom>
        </p:spPr>
      </p:pic>
      <p:pic>
        <p:nvPicPr>
          <p:cNvPr id="12" name="Obrázek 11">
            <a:hlinkClick r:id="rId13"/>
            <a:extLst>
              <a:ext uri="{FF2B5EF4-FFF2-40B4-BE49-F238E27FC236}">
                <a16:creationId xmlns:a16="http://schemas.microsoft.com/office/drawing/2014/main" id="{E9AC9B84-78A6-472F-A9E1-DA084C3AB5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649" r="97"/>
          <a:stretch/>
        </p:blipFill>
        <p:spPr>
          <a:xfrm>
            <a:off x="9666062" y="4509648"/>
            <a:ext cx="669073" cy="1230000"/>
          </a:xfrm>
          <a:prstGeom prst="rect">
            <a:avLst/>
          </a:prstGeom>
        </p:spPr>
      </p:pic>
      <p:pic>
        <p:nvPicPr>
          <p:cNvPr id="13" name="Picture 2" descr="D:\Prace\KM\PREZENTACE 16ku9 1920x1080\prezentace 2020\Logotyp_CP_na_sirku_modra_CMYK.png">
            <a:hlinkClick r:id="rId14"/>
            <a:extLst>
              <a:ext uri="{FF2B5EF4-FFF2-40B4-BE49-F238E27FC236}">
                <a16:creationId xmlns:a16="http://schemas.microsoft.com/office/drawing/2014/main" id="{EE6DD2E0-469F-4839-98E7-9CA8D0A8C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8" b="45241"/>
          <a:stretch/>
        </p:blipFill>
        <p:spPr bwMode="auto">
          <a:xfrm>
            <a:off x="2026223" y="1892829"/>
            <a:ext cx="755650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6B0DD86-CF06-4944-B530-B462977A09B5}"/>
              </a:ext>
            </a:extLst>
          </p:cNvPr>
          <p:cNvSpPr txBox="1"/>
          <p:nvPr/>
        </p:nvSpPr>
        <p:spPr>
          <a:xfrm>
            <a:off x="4498591" y="2993099"/>
            <a:ext cx="3456384" cy="36933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kern="0">
                <a:latin typeface="Poppins" panose="00000500000000000000" pitchFamily="2" charset="-18"/>
                <a:cs typeface="Poppins" panose="00000500000000000000" pitchFamily="2" charset="-18"/>
              </a:rPr>
              <a:t>Najdete nás na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41FA881-C9D1-44D8-8173-547503A76521}"/>
              </a:ext>
            </a:extLst>
          </p:cNvPr>
          <p:cNvSpPr txBox="1"/>
          <p:nvPr/>
        </p:nvSpPr>
        <p:spPr>
          <a:xfrm>
            <a:off x="4210559" y="333851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>
                <a:solidFill>
                  <a:srgbClr val="13367D"/>
                </a:solidFill>
                <a:latin typeface="Poppins" panose="00000500000000000000" pitchFamily="2" charset="-18"/>
                <a:cs typeface="Poppins" panose="00000500000000000000" pitchFamily="2" charset="-1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www.ceskaposta.cz</a:t>
            </a:r>
            <a:endParaRPr lang="cs-CZ" sz="2000" b="1">
              <a:solidFill>
                <a:srgbClr val="13367D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301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8C2E8403-1CAA-190F-1664-30BDEE2F85EC}"/>
              </a:ext>
            </a:extLst>
          </p:cNvPr>
          <p:cNvSpPr/>
          <p:nvPr/>
        </p:nvSpPr>
        <p:spPr>
          <a:xfrm>
            <a:off x="3518509" y="2281159"/>
            <a:ext cx="3110001" cy="4288309"/>
          </a:xfrm>
          <a:prstGeom prst="roundRect">
            <a:avLst>
              <a:gd name="adj" fmla="val 56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ED4F94DF-8EB8-231F-E327-DB068A3801B3}"/>
              </a:ext>
            </a:extLst>
          </p:cNvPr>
          <p:cNvSpPr/>
          <p:nvPr/>
        </p:nvSpPr>
        <p:spPr>
          <a:xfrm>
            <a:off x="183062" y="2292063"/>
            <a:ext cx="2740221" cy="3336608"/>
          </a:xfrm>
          <a:prstGeom prst="roundRect">
            <a:avLst>
              <a:gd name="adj" fmla="val 56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E039E8D-8A57-879D-242A-04DCC758FC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Pozice České pošty v evropském a národním legislativním rámci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5841549B-3D22-A57E-EEBE-552965157E18}"/>
              </a:ext>
            </a:extLst>
          </p:cNvPr>
          <p:cNvGrpSpPr/>
          <p:nvPr/>
        </p:nvGrpSpPr>
        <p:grpSpPr>
          <a:xfrm>
            <a:off x="846950" y="1473343"/>
            <a:ext cx="1278237" cy="673523"/>
            <a:chOff x="568318" y="1448658"/>
            <a:chExt cx="1278237" cy="673523"/>
          </a:xfrm>
        </p:grpSpPr>
        <p:sp>
          <p:nvSpPr>
            <p:cNvPr id="12" name="Zaoblený obdélník 11">
              <a:extLst>
                <a:ext uri="{FF2B5EF4-FFF2-40B4-BE49-F238E27FC236}">
                  <a16:creationId xmlns:a16="http://schemas.microsoft.com/office/drawing/2014/main" id="{16A56F2B-74E5-65B4-5E27-99C95414D718}"/>
                </a:ext>
              </a:extLst>
            </p:cNvPr>
            <p:cNvSpPr/>
            <p:nvPr/>
          </p:nvSpPr>
          <p:spPr>
            <a:xfrm>
              <a:off x="568318" y="1448658"/>
              <a:ext cx="1278237" cy="673523"/>
            </a:xfrm>
            <a:prstGeom prst="roundRect">
              <a:avLst/>
            </a:prstGeom>
            <a:solidFill>
              <a:srgbClr val="044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3200" b="1">
                  <a:solidFill>
                    <a:schemeClr val="bg1"/>
                  </a:solidFill>
                </a:rPr>
                <a:t>EU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EEA40AC5-DCD6-4086-C56F-0B916AE39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18" y="1575869"/>
              <a:ext cx="698500" cy="419100"/>
            </a:xfrm>
            <a:prstGeom prst="rect">
              <a:avLst/>
            </a:prstGeom>
          </p:spPr>
        </p:pic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F00C8F00-0BFD-D642-0B04-663445DA1361}"/>
              </a:ext>
            </a:extLst>
          </p:cNvPr>
          <p:cNvGrpSpPr/>
          <p:nvPr/>
        </p:nvGrpSpPr>
        <p:grpSpPr>
          <a:xfrm>
            <a:off x="4241290" y="1473343"/>
            <a:ext cx="1278237" cy="673523"/>
            <a:chOff x="4259966" y="1520437"/>
            <a:chExt cx="1278237" cy="673523"/>
          </a:xfrm>
        </p:grpSpPr>
        <p:sp>
          <p:nvSpPr>
            <p:cNvPr id="19" name="Zaoblený obdélník 18">
              <a:extLst>
                <a:ext uri="{FF2B5EF4-FFF2-40B4-BE49-F238E27FC236}">
                  <a16:creationId xmlns:a16="http://schemas.microsoft.com/office/drawing/2014/main" id="{8C87B633-0455-F598-F40B-0F4E35CEFE07}"/>
                </a:ext>
              </a:extLst>
            </p:cNvPr>
            <p:cNvSpPr/>
            <p:nvPr/>
          </p:nvSpPr>
          <p:spPr>
            <a:xfrm>
              <a:off x="4259966" y="1520437"/>
              <a:ext cx="1278237" cy="6735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3200" b="1">
                  <a:solidFill>
                    <a:schemeClr val="accent1">
                      <a:lumMod val="50000"/>
                    </a:schemeClr>
                  </a:solidFill>
                </a:rPr>
                <a:t>ČR</a:t>
              </a:r>
            </a:p>
          </p:txBody>
        </p: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53450587-4287-5419-43DC-B073B524117F}"/>
                </a:ext>
              </a:extLst>
            </p:cNvPr>
            <p:cNvGrpSpPr/>
            <p:nvPr/>
          </p:nvGrpSpPr>
          <p:grpSpPr>
            <a:xfrm>
              <a:off x="4349597" y="1583859"/>
              <a:ext cx="458602" cy="546678"/>
              <a:chOff x="4918510" y="4171560"/>
              <a:chExt cx="458602" cy="546678"/>
            </a:xfrm>
          </p:grpSpPr>
          <p:sp>
            <p:nvSpPr>
              <p:cNvPr id="21" name="Zaoblený obdélník 20">
                <a:extLst>
                  <a:ext uri="{FF2B5EF4-FFF2-40B4-BE49-F238E27FC236}">
                    <a16:creationId xmlns:a16="http://schemas.microsoft.com/office/drawing/2014/main" id="{8832A932-8010-E1D6-7CF2-8F33FB0F8A7E}"/>
                  </a:ext>
                </a:extLst>
              </p:cNvPr>
              <p:cNvSpPr/>
              <p:nvPr/>
            </p:nvSpPr>
            <p:spPr>
              <a:xfrm>
                <a:off x="4918510" y="4171560"/>
                <a:ext cx="432000" cy="504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2054" name="Picture 6" descr="Státní znak České republiky – Wikipedie">
                <a:extLst>
                  <a:ext uri="{FF2B5EF4-FFF2-40B4-BE49-F238E27FC236}">
                    <a16:creationId xmlns:a16="http://schemas.microsoft.com/office/drawing/2014/main" id="{5A3A2E1B-8B47-0D22-BDC2-5784C9D7B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18510" y="4171560"/>
                <a:ext cx="458602" cy="546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C61B4DBB-864F-4C7B-6078-9F0F5ABB3E8A}"/>
              </a:ext>
            </a:extLst>
          </p:cNvPr>
          <p:cNvGrpSpPr/>
          <p:nvPr/>
        </p:nvGrpSpPr>
        <p:grpSpPr>
          <a:xfrm>
            <a:off x="8218560" y="1435982"/>
            <a:ext cx="3110001" cy="673523"/>
            <a:chOff x="7408326" y="1520437"/>
            <a:chExt cx="3110001" cy="673523"/>
          </a:xfrm>
        </p:grpSpPr>
        <p:sp>
          <p:nvSpPr>
            <p:cNvPr id="7" name="Zaoblený obdélník 6">
              <a:extLst>
                <a:ext uri="{FF2B5EF4-FFF2-40B4-BE49-F238E27FC236}">
                  <a16:creationId xmlns:a16="http://schemas.microsoft.com/office/drawing/2014/main" id="{61CCEB0D-4BCE-A697-51E1-779FE9A42BDE}"/>
                </a:ext>
              </a:extLst>
            </p:cNvPr>
            <p:cNvSpPr/>
            <p:nvPr/>
          </p:nvSpPr>
          <p:spPr>
            <a:xfrm>
              <a:off x="7408326" y="1520437"/>
              <a:ext cx="3110001" cy="673523"/>
            </a:xfrm>
            <a:prstGeom prst="roundRect">
              <a:avLst/>
            </a:prstGeom>
            <a:solidFill>
              <a:srgbClr val="FFC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3200" b="1">
                  <a:solidFill>
                    <a:schemeClr val="accent1">
                      <a:lumMod val="50000"/>
                    </a:schemeClr>
                  </a:solidFill>
                </a:rPr>
                <a:t>Česká pošta</a:t>
              </a:r>
            </a:p>
          </p:txBody>
        </p:sp>
        <p:pic>
          <p:nvPicPr>
            <p:cNvPr id="26" name="Obrázek 25" descr="Obsah obrázku Grafika, žlutá, kruh, logo&#10;&#10;Popis byl vytvořen automaticky">
              <a:extLst>
                <a:ext uri="{FF2B5EF4-FFF2-40B4-BE49-F238E27FC236}">
                  <a16:creationId xmlns:a16="http://schemas.microsoft.com/office/drawing/2014/main" id="{48E34825-6AE6-FD8E-9724-CE3D6106E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920" y="1671755"/>
              <a:ext cx="753180" cy="403548"/>
            </a:xfrm>
            <a:prstGeom prst="rect">
              <a:avLst/>
            </a:prstGeom>
          </p:spPr>
        </p:pic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26CD621-E527-0123-4297-7E35ACCD9701}"/>
              </a:ext>
            </a:extLst>
          </p:cNvPr>
          <p:cNvSpPr txBox="1"/>
          <p:nvPr/>
        </p:nvSpPr>
        <p:spPr>
          <a:xfrm>
            <a:off x="279066" y="2358520"/>
            <a:ext cx="25360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Směrnice o společných pravidlech pro rozvoj vnitřního trhu poštovních služeb EU a zvyšování kvality služby:</a:t>
            </a:r>
          </a:p>
          <a:p>
            <a:pPr algn="l"/>
            <a:endParaRPr lang="cs-CZ" sz="1400"/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vytvoření vnitřního trhu pro poštovní služby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otevření poštovního trhu konkurenci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zaručení udržitelné všeobecné poštovní služby pro všechny uživatele v EU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harmonizace technických norem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993FF24-DFE0-8BBE-92F1-672ADAF053E6}"/>
              </a:ext>
            </a:extLst>
          </p:cNvPr>
          <p:cNvSpPr txBox="1"/>
          <p:nvPr/>
        </p:nvSpPr>
        <p:spPr>
          <a:xfrm>
            <a:off x="3585531" y="2380610"/>
            <a:ext cx="3110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rgbClr val="333333"/>
                </a:solidFill>
              </a:rPr>
              <a:t>N</a:t>
            </a: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ařízení vlády č. 178/2015 Sb., o stanovení minimálního počtu provozoven pro poskytování základních služeb</a:t>
            </a:r>
          </a:p>
          <a:p>
            <a:endParaRPr lang="cs-CZ" sz="1400">
              <a:solidFill>
                <a:srgbClr val="333333"/>
              </a:solidFill>
            </a:endParaRPr>
          </a:p>
          <a:p>
            <a:r>
              <a:rPr lang="cs-CZ" sz="1400">
                <a:solidFill>
                  <a:srgbClr val="333333"/>
                </a:solidFill>
              </a:rPr>
              <a:t>V</a:t>
            </a: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yhláška č. 464/2012 Sb., o stanovení specifikace jednotlivých základních služeb a základních kvalitativních požadavků na jejich poskytování</a:t>
            </a:r>
          </a:p>
          <a:p>
            <a:endParaRPr lang="cs-CZ" sz="1400">
              <a:solidFill>
                <a:srgbClr val="333333"/>
              </a:solidFill>
            </a:endParaRPr>
          </a:p>
          <a:p>
            <a:r>
              <a:rPr lang="cs-CZ" sz="1400">
                <a:solidFill>
                  <a:srgbClr val="333333"/>
                </a:solidFill>
              </a:rPr>
              <a:t>V</a:t>
            </a: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yhláška č. 465/2012 Sb., o způsobu vedení oddělené evidence nákladů a výnosů držitele poštovní licence</a:t>
            </a:r>
          </a:p>
          <a:p>
            <a:endParaRPr lang="cs-CZ" sz="1400">
              <a:solidFill>
                <a:srgbClr val="333333"/>
              </a:solidFill>
            </a:endParaRPr>
          </a:p>
          <a:p>
            <a:r>
              <a:rPr lang="cs-CZ" sz="1400">
                <a:solidFill>
                  <a:srgbClr val="333333"/>
                </a:solidFill>
              </a:rPr>
              <a:t>V</a:t>
            </a:r>
            <a:r>
              <a:rPr lang="cs-CZ" sz="1400" b="0" i="0" u="none" strike="noStrike">
                <a:solidFill>
                  <a:srgbClr val="333333"/>
                </a:solidFill>
                <a:effectLst/>
              </a:rPr>
              <a:t>yhláška č. 466/2012 Sb., o postupu Českého telekomunikačního úřadu při výpočtu čistých nákladů na plnění povinnosti poskytovat základní služby</a:t>
            </a:r>
          </a:p>
        </p:txBody>
      </p:sp>
      <p:cxnSp>
        <p:nvCxnSpPr>
          <p:cNvPr id="31" name="Přímá spojovací šipka 30">
            <a:extLst>
              <a:ext uri="{FF2B5EF4-FFF2-40B4-BE49-F238E27FC236}">
                <a16:creationId xmlns:a16="http://schemas.microsoft.com/office/drawing/2014/main" id="{D3F254A0-8319-543E-1865-30C595DF5DBB}"/>
              </a:ext>
            </a:extLst>
          </p:cNvPr>
          <p:cNvCxnSpPr/>
          <p:nvPr/>
        </p:nvCxnSpPr>
        <p:spPr>
          <a:xfrm>
            <a:off x="2317072" y="2004481"/>
            <a:ext cx="1597980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>
            <a:extLst>
              <a:ext uri="{FF2B5EF4-FFF2-40B4-BE49-F238E27FC236}">
                <a16:creationId xmlns:a16="http://schemas.microsoft.com/office/drawing/2014/main" id="{5943B8B2-29D9-1467-BBE6-340AB8AD5026}"/>
              </a:ext>
            </a:extLst>
          </p:cNvPr>
          <p:cNvCxnSpPr>
            <a:cxnSpLocks/>
          </p:cNvCxnSpPr>
          <p:nvPr/>
        </p:nvCxnSpPr>
        <p:spPr>
          <a:xfrm>
            <a:off x="5988864" y="2004481"/>
            <a:ext cx="1597980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aoblený obdélník 35">
            <a:extLst>
              <a:ext uri="{FF2B5EF4-FFF2-40B4-BE49-F238E27FC236}">
                <a16:creationId xmlns:a16="http://schemas.microsoft.com/office/drawing/2014/main" id="{A3825A62-43D4-15D5-5EA2-59EA80E4D889}"/>
              </a:ext>
            </a:extLst>
          </p:cNvPr>
          <p:cNvSpPr/>
          <p:nvPr/>
        </p:nvSpPr>
        <p:spPr>
          <a:xfrm>
            <a:off x="7415754" y="2292063"/>
            <a:ext cx="4520989" cy="4288303"/>
          </a:xfrm>
          <a:prstGeom prst="roundRect">
            <a:avLst>
              <a:gd name="adj" fmla="val 565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1841577-EF66-5B09-82A8-FB5C0E7EEC1D}"/>
              </a:ext>
            </a:extLst>
          </p:cNvPr>
          <p:cNvSpPr txBox="1"/>
          <p:nvPr/>
        </p:nvSpPr>
        <p:spPr>
          <a:xfrm>
            <a:off x="2426472" y="1551507"/>
            <a:ext cx="128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rgbClr val="333333"/>
                </a:solidFill>
              </a:rPr>
              <a:t>Určení pravidel</a:t>
            </a:r>
            <a:endParaRPr lang="cs-CZ" sz="1400" b="0" i="0" u="none" strike="noStrike">
              <a:solidFill>
                <a:srgbClr val="333333"/>
              </a:solidFill>
              <a:effectLst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DAABFBD-6025-F73B-BC8B-560EF5CCCDDA}"/>
              </a:ext>
            </a:extLst>
          </p:cNvPr>
          <p:cNvSpPr txBox="1"/>
          <p:nvPr/>
        </p:nvSpPr>
        <p:spPr>
          <a:xfrm>
            <a:off x="5779236" y="1443785"/>
            <a:ext cx="217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rgbClr val="333333"/>
                </a:solidFill>
              </a:rPr>
              <a:t>Stanovení držitele licence na základní poštovní služby</a:t>
            </a:r>
            <a:endParaRPr lang="cs-CZ" sz="1400" b="0" i="0" u="none" strike="noStrike">
              <a:solidFill>
                <a:srgbClr val="333333"/>
              </a:solidFill>
              <a:effectLst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8E2C512E-7FD4-AB4A-BF19-2F16456B9793}"/>
              </a:ext>
            </a:extLst>
          </p:cNvPr>
          <p:cNvSpPr txBox="1"/>
          <p:nvPr/>
        </p:nvSpPr>
        <p:spPr>
          <a:xfrm>
            <a:off x="7662127" y="2357823"/>
            <a:ext cx="42228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rgbClr val="333333"/>
                </a:solidFill>
              </a:rPr>
              <a:t>Provozování základních poštovních služeb: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cs-CZ" sz="1400" b="0" u="none" strike="noStrike">
                <a:solidFill>
                  <a:srgbClr val="202122"/>
                </a:solidFill>
                <a:effectLst/>
              </a:rPr>
              <a:t>dodání poštovních zásilek do 2 kg,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cs-CZ" sz="1400" b="0" u="none" strike="noStrike">
                <a:solidFill>
                  <a:srgbClr val="202122"/>
                </a:solidFill>
                <a:effectLst/>
              </a:rPr>
              <a:t>dodání poštovních balíků do 10 kg,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cs-CZ" sz="1400" b="0" u="none" strike="noStrike">
                <a:solidFill>
                  <a:srgbClr val="202122"/>
                </a:solidFill>
                <a:effectLst/>
              </a:rPr>
              <a:t>dodání peněžní částky poštovním poukazem,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cs-CZ" sz="1400" b="0" u="none" strike="noStrike">
                <a:solidFill>
                  <a:srgbClr val="202122"/>
                </a:solidFill>
                <a:effectLst/>
              </a:rPr>
              <a:t>dodání doporučených zásilek,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cs-CZ" sz="1400" b="0" u="none" strike="noStrike">
                <a:solidFill>
                  <a:srgbClr val="202122"/>
                </a:solidFill>
                <a:effectLst/>
              </a:rPr>
              <a:t>dodání cenných zásilek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cs-CZ" sz="1400" b="0" u="none" strike="noStrike">
                <a:solidFill>
                  <a:srgbClr val="202122"/>
                </a:solidFill>
                <a:effectLst/>
              </a:rPr>
              <a:t>bezúplatného dodání poštovních zásilek do 7 kg pro nevidomé osoby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cs-CZ" sz="1400" b="0" u="none" strike="noStrike">
                <a:solidFill>
                  <a:srgbClr val="202122"/>
                </a:solidFill>
                <a:effectLst/>
              </a:rPr>
              <a:t>služby, které musí být zajištěny na základě závazků vyplývajících z členství České republiky ve Světové poštovní unii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endParaRPr lang="cs-CZ" sz="1400">
              <a:solidFill>
                <a:srgbClr val="333333"/>
              </a:solidFill>
            </a:endParaRPr>
          </a:p>
          <a:p>
            <a:r>
              <a:rPr lang="cs-CZ" sz="1400">
                <a:solidFill>
                  <a:srgbClr val="333333"/>
                </a:solidFill>
              </a:rPr>
              <a:t>Kvalitativní požadavky: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333333"/>
                </a:solidFill>
              </a:rPr>
              <a:t>dostatečná hustota obslužných míst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333333"/>
                </a:solidFill>
              </a:rPr>
              <a:t>dostupnost základních služeb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333333"/>
                </a:solidFill>
              </a:rPr>
              <a:t>rychlost  a spolehlivost služeb</a:t>
            </a: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B9D9FBDA-4202-085C-5047-A6DDA8E71AC3}"/>
              </a:ext>
            </a:extLst>
          </p:cNvPr>
          <p:cNvSpPr>
            <a:spLocks noChangeAspect="1"/>
          </p:cNvSpPr>
          <p:nvPr/>
        </p:nvSpPr>
        <p:spPr>
          <a:xfrm>
            <a:off x="10688905" y="5378515"/>
            <a:ext cx="1358073" cy="1358073"/>
          </a:xfrm>
          <a:prstGeom prst="ellipse">
            <a:avLst/>
          </a:prstGeom>
          <a:solidFill>
            <a:srgbClr val="04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>
                <a:solidFill>
                  <a:schemeClr val="bg1"/>
                </a:solidFill>
              </a:rPr>
              <a:t>Držitel poštovní licence 2023 - 24</a:t>
            </a:r>
          </a:p>
        </p:txBody>
      </p:sp>
    </p:spTree>
    <p:extLst>
      <p:ext uri="{BB962C8B-B14F-4D97-AF65-F5344CB8AC3E}">
        <p14:creationId xmlns:p14="http://schemas.microsoft.com/office/powerpoint/2010/main" val="324161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9D602C7-5533-4B22-89D2-9B86B6D27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999" y="480714"/>
            <a:ext cx="10080000" cy="492398"/>
          </a:xfrm>
        </p:spPr>
        <p:txBody>
          <a:bodyPr/>
          <a:lstStyle/>
          <a:p>
            <a:r>
              <a:rPr lang="cs-CZ" sz="2400" b="1">
                <a:solidFill>
                  <a:srgbClr val="002060"/>
                </a:solidFill>
              </a:rPr>
              <a:t>Základní údaje o České poště za rok 2022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9F25369-1FDA-4A99-B739-51200E966E9E}"/>
              </a:ext>
            </a:extLst>
          </p:cNvPr>
          <p:cNvSpPr txBox="1"/>
          <p:nvPr/>
        </p:nvSpPr>
        <p:spPr>
          <a:xfrm>
            <a:off x="143339" y="6117300"/>
            <a:ext cx="3754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i="1" kern="0">
                <a:solidFill>
                  <a:srgbClr val="0027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jedná se o vnitrostátní a mezinárodní zásilky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i="1" kern="0">
                <a:solidFill>
                  <a:srgbClr val="0027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**) provozní a přímé, bez prodeje </a:t>
            </a:r>
            <a:r>
              <a:rPr lang="cs-CZ" sz="1200" i="1" kern="0" err="1">
                <a:solidFill>
                  <a:srgbClr val="0027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nemov</a:t>
            </a:r>
            <a:r>
              <a:rPr lang="cs-CZ" sz="1200" i="1" kern="0">
                <a:solidFill>
                  <a:srgbClr val="0027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majetku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i="1" kern="0">
                <a:solidFill>
                  <a:srgbClr val="0027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***) EVM – externí výdejní místa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B17F9C-2EB2-46D3-9933-0E3D79E7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0" y="932724"/>
            <a:ext cx="10797021" cy="4818441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A8D474C9-6B76-42E8-B9B0-0FDE66ADEF8F}"/>
              </a:ext>
            </a:extLst>
          </p:cNvPr>
          <p:cNvSpPr/>
          <p:nvPr/>
        </p:nvSpPr>
        <p:spPr>
          <a:xfrm>
            <a:off x="4943872" y="5215025"/>
            <a:ext cx="2112235" cy="86409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Tržní podíl ČP</a:t>
            </a:r>
          </a:p>
          <a:p>
            <a:pPr algn="ctr"/>
            <a:r>
              <a:rPr lang="cs-CZ" sz="1867" b="1">
                <a:latin typeface="Calibri" panose="020F0502020204030204" pitchFamily="34" charset="0"/>
                <a:cs typeface="Calibri" panose="020F0502020204030204" pitchFamily="34" charset="0"/>
              </a:rPr>
              <a:t>28%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78A142-C3AF-4C7D-BDF8-4F32A02BB1A8}"/>
              </a:ext>
            </a:extLst>
          </p:cNvPr>
          <p:cNvSpPr txBox="1"/>
          <p:nvPr/>
        </p:nvSpPr>
        <p:spPr>
          <a:xfrm>
            <a:off x="4559830" y="6162788"/>
            <a:ext cx="2928324" cy="338554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sz="16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ČP je významný hráč na trhu BZ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C9AF01C-84EE-46CC-893C-F0C438FE1D0F}"/>
              </a:ext>
            </a:extLst>
          </p:cNvPr>
          <p:cNvSpPr/>
          <p:nvPr/>
        </p:nvSpPr>
        <p:spPr>
          <a:xfrm>
            <a:off x="10678799" y="5911"/>
            <a:ext cx="914400" cy="352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FF63412A-D0CE-4DE4-BC93-107C9F02D0F6}"/>
              </a:ext>
            </a:extLst>
          </p:cNvPr>
          <p:cNvSpPr txBox="1"/>
          <p:nvPr/>
        </p:nvSpPr>
        <p:spPr>
          <a:xfrm>
            <a:off x="973074" y="423903"/>
            <a:ext cx="953161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>
                <a:solidFill>
                  <a:schemeClr val="accent1">
                    <a:lumMod val="50000"/>
                  </a:schemeClr>
                </a:solidFill>
              </a:rPr>
              <a:t>Rigidita držitelství poštovní licence a související omezení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A6D1C633-3589-D4B4-2446-00722823B50D}"/>
              </a:ext>
            </a:extLst>
          </p:cNvPr>
          <p:cNvSpPr/>
          <p:nvPr/>
        </p:nvSpPr>
        <p:spPr>
          <a:xfrm>
            <a:off x="688663" y="1351944"/>
            <a:ext cx="10789863" cy="4286358"/>
          </a:xfrm>
          <a:custGeom>
            <a:avLst/>
            <a:gdLst>
              <a:gd name="connsiteX0" fmla="*/ 0 w 10789863"/>
              <a:gd name="connsiteY0" fmla="*/ 0 h 4286358"/>
              <a:gd name="connsiteX1" fmla="*/ 458569 w 10789863"/>
              <a:gd name="connsiteY1" fmla="*/ 0 h 4286358"/>
              <a:gd name="connsiteX2" fmla="*/ 1132936 w 10789863"/>
              <a:gd name="connsiteY2" fmla="*/ 0 h 4286358"/>
              <a:gd name="connsiteX3" fmla="*/ 1699403 w 10789863"/>
              <a:gd name="connsiteY3" fmla="*/ 0 h 4286358"/>
              <a:gd name="connsiteX4" fmla="*/ 2050074 w 10789863"/>
              <a:gd name="connsiteY4" fmla="*/ 0 h 4286358"/>
              <a:gd name="connsiteX5" fmla="*/ 2724440 w 10789863"/>
              <a:gd name="connsiteY5" fmla="*/ 0 h 4286358"/>
              <a:gd name="connsiteX6" fmla="*/ 3183010 w 10789863"/>
              <a:gd name="connsiteY6" fmla="*/ 0 h 4286358"/>
              <a:gd name="connsiteX7" fmla="*/ 3533680 w 10789863"/>
              <a:gd name="connsiteY7" fmla="*/ 0 h 4286358"/>
              <a:gd name="connsiteX8" fmla="*/ 4423844 w 10789863"/>
              <a:gd name="connsiteY8" fmla="*/ 0 h 4286358"/>
              <a:gd name="connsiteX9" fmla="*/ 5098210 w 10789863"/>
              <a:gd name="connsiteY9" fmla="*/ 0 h 4286358"/>
              <a:gd name="connsiteX10" fmla="*/ 5448881 w 10789863"/>
              <a:gd name="connsiteY10" fmla="*/ 0 h 4286358"/>
              <a:gd name="connsiteX11" fmla="*/ 6231146 w 10789863"/>
              <a:gd name="connsiteY11" fmla="*/ 0 h 4286358"/>
              <a:gd name="connsiteX12" fmla="*/ 6905512 w 10789863"/>
              <a:gd name="connsiteY12" fmla="*/ 0 h 4286358"/>
              <a:gd name="connsiteX13" fmla="*/ 7795676 w 10789863"/>
              <a:gd name="connsiteY13" fmla="*/ 0 h 4286358"/>
              <a:gd name="connsiteX14" fmla="*/ 8362144 w 10789863"/>
              <a:gd name="connsiteY14" fmla="*/ 0 h 4286358"/>
              <a:gd name="connsiteX15" fmla="*/ 9252308 w 10789863"/>
              <a:gd name="connsiteY15" fmla="*/ 0 h 4286358"/>
              <a:gd name="connsiteX16" fmla="*/ 9818775 w 10789863"/>
              <a:gd name="connsiteY16" fmla="*/ 0 h 4286358"/>
              <a:gd name="connsiteX17" fmla="*/ 10789863 w 10789863"/>
              <a:gd name="connsiteY17" fmla="*/ 0 h 4286358"/>
              <a:gd name="connsiteX18" fmla="*/ 10789863 w 10789863"/>
              <a:gd name="connsiteY18" fmla="*/ 698064 h 4286358"/>
              <a:gd name="connsiteX19" fmla="*/ 10789863 w 10789863"/>
              <a:gd name="connsiteY19" fmla="*/ 1310401 h 4286358"/>
              <a:gd name="connsiteX20" fmla="*/ 10789863 w 10789863"/>
              <a:gd name="connsiteY20" fmla="*/ 1922738 h 4286358"/>
              <a:gd name="connsiteX21" fmla="*/ 10789863 w 10789863"/>
              <a:gd name="connsiteY21" fmla="*/ 2492211 h 4286358"/>
              <a:gd name="connsiteX22" fmla="*/ 10789863 w 10789863"/>
              <a:gd name="connsiteY22" fmla="*/ 3061684 h 4286358"/>
              <a:gd name="connsiteX23" fmla="*/ 10789863 w 10789863"/>
              <a:gd name="connsiteY23" fmla="*/ 3716885 h 4286358"/>
              <a:gd name="connsiteX24" fmla="*/ 10789863 w 10789863"/>
              <a:gd name="connsiteY24" fmla="*/ 4286358 h 4286358"/>
              <a:gd name="connsiteX25" fmla="*/ 9899699 w 10789863"/>
              <a:gd name="connsiteY25" fmla="*/ 4286358 h 4286358"/>
              <a:gd name="connsiteX26" fmla="*/ 9225333 w 10789863"/>
              <a:gd name="connsiteY26" fmla="*/ 4286358 h 4286358"/>
              <a:gd name="connsiteX27" fmla="*/ 8335169 w 10789863"/>
              <a:gd name="connsiteY27" fmla="*/ 4286358 h 4286358"/>
              <a:gd name="connsiteX28" fmla="*/ 7984499 w 10789863"/>
              <a:gd name="connsiteY28" fmla="*/ 4286358 h 4286358"/>
              <a:gd name="connsiteX29" fmla="*/ 7633828 w 10789863"/>
              <a:gd name="connsiteY29" fmla="*/ 4286358 h 4286358"/>
              <a:gd name="connsiteX30" fmla="*/ 7067360 w 10789863"/>
              <a:gd name="connsiteY30" fmla="*/ 4286358 h 4286358"/>
              <a:gd name="connsiteX31" fmla="*/ 6500892 w 10789863"/>
              <a:gd name="connsiteY31" fmla="*/ 4286358 h 4286358"/>
              <a:gd name="connsiteX32" fmla="*/ 5610729 w 10789863"/>
              <a:gd name="connsiteY32" fmla="*/ 4286358 h 4286358"/>
              <a:gd name="connsiteX33" fmla="*/ 5152160 w 10789863"/>
              <a:gd name="connsiteY33" fmla="*/ 4286358 h 4286358"/>
              <a:gd name="connsiteX34" fmla="*/ 4585692 w 10789863"/>
              <a:gd name="connsiteY34" fmla="*/ 4286358 h 4286358"/>
              <a:gd name="connsiteX35" fmla="*/ 3695528 w 10789863"/>
              <a:gd name="connsiteY35" fmla="*/ 4286358 h 4286358"/>
              <a:gd name="connsiteX36" fmla="*/ 3129060 w 10789863"/>
              <a:gd name="connsiteY36" fmla="*/ 4286358 h 4286358"/>
              <a:gd name="connsiteX37" fmla="*/ 2238897 w 10789863"/>
              <a:gd name="connsiteY37" fmla="*/ 4286358 h 4286358"/>
              <a:gd name="connsiteX38" fmla="*/ 1672429 w 10789863"/>
              <a:gd name="connsiteY38" fmla="*/ 4286358 h 4286358"/>
              <a:gd name="connsiteX39" fmla="*/ 890164 w 10789863"/>
              <a:gd name="connsiteY39" fmla="*/ 4286358 h 4286358"/>
              <a:gd name="connsiteX40" fmla="*/ 0 w 10789863"/>
              <a:gd name="connsiteY40" fmla="*/ 4286358 h 4286358"/>
              <a:gd name="connsiteX41" fmla="*/ 0 w 10789863"/>
              <a:gd name="connsiteY41" fmla="*/ 3588294 h 4286358"/>
              <a:gd name="connsiteX42" fmla="*/ 0 w 10789863"/>
              <a:gd name="connsiteY42" fmla="*/ 2975957 h 4286358"/>
              <a:gd name="connsiteX43" fmla="*/ 0 w 10789863"/>
              <a:gd name="connsiteY43" fmla="*/ 2320757 h 4286358"/>
              <a:gd name="connsiteX44" fmla="*/ 0 w 10789863"/>
              <a:gd name="connsiteY44" fmla="*/ 1622693 h 4286358"/>
              <a:gd name="connsiteX45" fmla="*/ 0 w 10789863"/>
              <a:gd name="connsiteY45" fmla="*/ 1138947 h 4286358"/>
              <a:gd name="connsiteX46" fmla="*/ 0 w 10789863"/>
              <a:gd name="connsiteY46" fmla="*/ 526610 h 4286358"/>
              <a:gd name="connsiteX47" fmla="*/ 0 w 10789863"/>
              <a:gd name="connsiteY47" fmla="*/ 0 h 42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89863" h="4286358" fill="none" extrusionOk="0">
                <a:moveTo>
                  <a:pt x="0" y="0"/>
                </a:moveTo>
                <a:cubicBezTo>
                  <a:pt x="95518" y="-2631"/>
                  <a:pt x="255097" y="12135"/>
                  <a:pt x="458569" y="0"/>
                </a:cubicBezTo>
                <a:cubicBezTo>
                  <a:pt x="662041" y="-12135"/>
                  <a:pt x="938461" y="8409"/>
                  <a:pt x="1132936" y="0"/>
                </a:cubicBezTo>
                <a:cubicBezTo>
                  <a:pt x="1327411" y="-8409"/>
                  <a:pt x="1424385" y="-13601"/>
                  <a:pt x="1699403" y="0"/>
                </a:cubicBezTo>
                <a:cubicBezTo>
                  <a:pt x="1974421" y="13601"/>
                  <a:pt x="1891929" y="5400"/>
                  <a:pt x="2050074" y="0"/>
                </a:cubicBezTo>
                <a:cubicBezTo>
                  <a:pt x="2208219" y="-5400"/>
                  <a:pt x="2566177" y="-13488"/>
                  <a:pt x="2724440" y="0"/>
                </a:cubicBezTo>
                <a:cubicBezTo>
                  <a:pt x="2882703" y="13488"/>
                  <a:pt x="3034723" y="18805"/>
                  <a:pt x="3183010" y="0"/>
                </a:cubicBezTo>
                <a:cubicBezTo>
                  <a:pt x="3331297" y="-18805"/>
                  <a:pt x="3374258" y="7082"/>
                  <a:pt x="3533680" y="0"/>
                </a:cubicBezTo>
                <a:cubicBezTo>
                  <a:pt x="3693102" y="-7082"/>
                  <a:pt x="4147217" y="-11219"/>
                  <a:pt x="4423844" y="0"/>
                </a:cubicBezTo>
                <a:cubicBezTo>
                  <a:pt x="4700471" y="11219"/>
                  <a:pt x="4958429" y="-16499"/>
                  <a:pt x="5098210" y="0"/>
                </a:cubicBezTo>
                <a:cubicBezTo>
                  <a:pt x="5237991" y="16499"/>
                  <a:pt x="5372985" y="-11991"/>
                  <a:pt x="5448881" y="0"/>
                </a:cubicBezTo>
                <a:cubicBezTo>
                  <a:pt x="5524777" y="11991"/>
                  <a:pt x="5961196" y="-7050"/>
                  <a:pt x="6231146" y="0"/>
                </a:cubicBezTo>
                <a:cubicBezTo>
                  <a:pt x="6501097" y="7050"/>
                  <a:pt x="6615361" y="1431"/>
                  <a:pt x="6905512" y="0"/>
                </a:cubicBezTo>
                <a:cubicBezTo>
                  <a:pt x="7195663" y="-1431"/>
                  <a:pt x="7414063" y="-20629"/>
                  <a:pt x="7795676" y="0"/>
                </a:cubicBezTo>
                <a:cubicBezTo>
                  <a:pt x="8177289" y="20629"/>
                  <a:pt x="8186414" y="24167"/>
                  <a:pt x="8362144" y="0"/>
                </a:cubicBezTo>
                <a:cubicBezTo>
                  <a:pt x="8537874" y="-24167"/>
                  <a:pt x="8958047" y="-13663"/>
                  <a:pt x="9252308" y="0"/>
                </a:cubicBezTo>
                <a:cubicBezTo>
                  <a:pt x="9546569" y="13663"/>
                  <a:pt x="9650007" y="-21128"/>
                  <a:pt x="9818775" y="0"/>
                </a:cubicBezTo>
                <a:cubicBezTo>
                  <a:pt x="9987543" y="21128"/>
                  <a:pt x="10316381" y="33903"/>
                  <a:pt x="10789863" y="0"/>
                </a:cubicBezTo>
                <a:cubicBezTo>
                  <a:pt x="10765387" y="185814"/>
                  <a:pt x="10810815" y="540902"/>
                  <a:pt x="10789863" y="698064"/>
                </a:cubicBezTo>
                <a:cubicBezTo>
                  <a:pt x="10768911" y="855226"/>
                  <a:pt x="10816182" y="1013525"/>
                  <a:pt x="10789863" y="1310401"/>
                </a:cubicBezTo>
                <a:cubicBezTo>
                  <a:pt x="10763544" y="1607277"/>
                  <a:pt x="10811941" y="1754965"/>
                  <a:pt x="10789863" y="1922738"/>
                </a:cubicBezTo>
                <a:cubicBezTo>
                  <a:pt x="10767785" y="2090511"/>
                  <a:pt x="10790170" y="2376092"/>
                  <a:pt x="10789863" y="2492211"/>
                </a:cubicBezTo>
                <a:cubicBezTo>
                  <a:pt x="10789556" y="2608330"/>
                  <a:pt x="10784163" y="2930751"/>
                  <a:pt x="10789863" y="3061684"/>
                </a:cubicBezTo>
                <a:cubicBezTo>
                  <a:pt x="10795563" y="3192617"/>
                  <a:pt x="10774295" y="3414066"/>
                  <a:pt x="10789863" y="3716885"/>
                </a:cubicBezTo>
                <a:cubicBezTo>
                  <a:pt x="10805431" y="4019704"/>
                  <a:pt x="10805278" y="4044019"/>
                  <a:pt x="10789863" y="4286358"/>
                </a:cubicBezTo>
                <a:cubicBezTo>
                  <a:pt x="10445112" y="4312891"/>
                  <a:pt x="10083375" y="4244719"/>
                  <a:pt x="9899699" y="4286358"/>
                </a:cubicBezTo>
                <a:cubicBezTo>
                  <a:pt x="9716023" y="4327997"/>
                  <a:pt x="9518175" y="4288303"/>
                  <a:pt x="9225333" y="4286358"/>
                </a:cubicBezTo>
                <a:cubicBezTo>
                  <a:pt x="8932491" y="4284413"/>
                  <a:pt x="8682444" y="4246878"/>
                  <a:pt x="8335169" y="4286358"/>
                </a:cubicBezTo>
                <a:cubicBezTo>
                  <a:pt x="7987894" y="4325838"/>
                  <a:pt x="8054996" y="4272001"/>
                  <a:pt x="7984499" y="4286358"/>
                </a:cubicBezTo>
                <a:cubicBezTo>
                  <a:pt x="7914002" y="4300716"/>
                  <a:pt x="7779809" y="4269196"/>
                  <a:pt x="7633828" y="4286358"/>
                </a:cubicBezTo>
                <a:cubicBezTo>
                  <a:pt x="7487847" y="4303520"/>
                  <a:pt x="7310056" y="4298299"/>
                  <a:pt x="7067360" y="4286358"/>
                </a:cubicBezTo>
                <a:cubicBezTo>
                  <a:pt x="6824664" y="4274417"/>
                  <a:pt x="6760880" y="4295949"/>
                  <a:pt x="6500892" y="4286358"/>
                </a:cubicBezTo>
                <a:cubicBezTo>
                  <a:pt x="6240904" y="4276767"/>
                  <a:pt x="5959466" y="4254425"/>
                  <a:pt x="5610729" y="4286358"/>
                </a:cubicBezTo>
                <a:cubicBezTo>
                  <a:pt x="5261992" y="4318291"/>
                  <a:pt x="5263756" y="4268149"/>
                  <a:pt x="5152160" y="4286358"/>
                </a:cubicBezTo>
                <a:cubicBezTo>
                  <a:pt x="5040564" y="4304567"/>
                  <a:pt x="4794982" y="4312456"/>
                  <a:pt x="4585692" y="4286358"/>
                </a:cubicBezTo>
                <a:cubicBezTo>
                  <a:pt x="4376402" y="4260260"/>
                  <a:pt x="4080585" y="4321237"/>
                  <a:pt x="3695528" y="4286358"/>
                </a:cubicBezTo>
                <a:cubicBezTo>
                  <a:pt x="3310471" y="4251479"/>
                  <a:pt x="3290161" y="4306353"/>
                  <a:pt x="3129060" y="4286358"/>
                </a:cubicBezTo>
                <a:cubicBezTo>
                  <a:pt x="2967959" y="4266363"/>
                  <a:pt x="2446325" y="4292406"/>
                  <a:pt x="2238897" y="4286358"/>
                </a:cubicBezTo>
                <a:cubicBezTo>
                  <a:pt x="2031469" y="4280310"/>
                  <a:pt x="1892192" y="4263641"/>
                  <a:pt x="1672429" y="4286358"/>
                </a:cubicBezTo>
                <a:cubicBezTo>
                  <a:pt x="1452666" y="4309075"/>
                  <a:pt x="1154159" y="4280701"/>
                  <a:pt x="890164" y="4286358"/>
                </a:cubicBezTo>
                <a:cubicBezTo>
                  <a:pt x="626169" y="4292015"/>
                  <a:pt x="269951" y="4297868"/>
                  <a:pt x="0" y="4286358"/>
                </a:cubicBezTo>
                <a:cubicBezTo>
                  <a:pt x="18464" y="4139060"/>
                  <a:pt x="-31521" y="3808519"/>
                  <a:pt x="0" y="3588294"/>
                </a:cubicBezTo>
                <a:cubicBezTo>
                  <a:pt x="31521" y="3368069"/>
                  <a:pt x="-39" y="3195195"/>
                  <a:pt x="0" y="2975957"/>
                </a:cubicBezTo>
                <a:cubicBezTo>
                  <a:pt x="39" y="2756719"/>
                  <a:pt x="-11510" y="2472519"/>
                  <a:pt x="0" y="2320757"/>
                </a:cubicBezTo>
                <a:cubicBezTo>
                  <a:pt x="11510" y="2168995"/>
                  <a:pt x="-10795" y="1922663"/>
                  <a:pt x="0" y="1622693"/>
                </a:cubicBezTo>
                <a:cubicBezTo>
                  <a:pt x="10795" y="1322723"/>
                  <a:pt x="23830" y="1340078"/>
                  <a:pt x="0" y="1138947"/>
                </a:cubicBezTo>
                <a:cubicBezTo>
                  <a:pt x="-23830" y="937816"/>
                  <a:pt x="-6454" y="743721"/>
                  <a:pt x="0" y="526610"/>
                </a:cubicBezTo>
                <a:cubicBezTo>
                  <a:pt x="6454" y="309499"/>
                  <a:pt x="15345" y="224825"/>
                  <a:pt x="0" y="0"/>
                </a:cubicBezTo>
                <a:close/>
              </a:path>
              <a:path w="10789863" h="4286358" stroke="0" extrusionOk="0">
                <a:moveTo>
                  <a:pt x="0" y="0"/>
                </a:moveTo>
                <a:cubicBezTo>
                  <a:pt x="150885" y="-5243"/>
                  <a:pt x="500975" y="30634"/>
                  <a:pt x="674366" y="0"/>
                </a:cubicBezTo>
                <a:cubicBezTo>
                  <a:pt x="847757" y="-30634"/>
                  <a:pt x="875569" y="-5301"/>
                  <a:pt x="1025037" y="0"/>
                </a:cubicBezTo>
                <a:cubicBezTo>
                  <a:pt x="1174505" y="5301"/>
                  <a:pt x="1313518" y="6271"/>
                  <a:pt x="1591505" y="0"/>
                </a:cubicBezTo>
                <a:cubicBezTo>
                  <a:pt x="1869492" y="-6271"/>
                  <a:pt x="1780067" y="17252"/>
                  <a:pt x="1942175" y="0"/>
                </a:cubicBezTo>
                <a:cubicBezTo>
                  <a:pt x="2104283" y="-17252"/>
                  <a:pt x="2178102" y="-7769"/>
                  <a:pt x="2292846" y="0"/>
                </a:cubicBezTo>
                <a:cubicBezTo>
                  <a:pt x="2407590" y="7769"/>
                  <a:pt x="2718618" y="19450"/>
                  <a:pt x="3075111" y="0"/>
                </a:cubicBezTo>
                <a:cubicBezTo>
                  <a:pt x="3431605" y="-19450"/>
                  <a:pt x="3511068" y="-3498"/>
                  <a:pt x="3749477" y="0"/>
                </a:cubicBezTo>
                <a:cubicBezTo>
                  <a:pt x="3987886" y="3498"/>
                  <a:pt x="4059368" y="18402"/>
                  <a:pt x="4315945" y="0"/>
                </a:cubicBezTo>
                <a:cubicBezTo>
                  <a:pt x="4572522" y="-18402"/>
                  <a:pt x="4701880" y="20094"/>
                  <a:pt x="4990312" y="0"/>
                </a:cubicBezTo>
                <a:cubicBezTo>
                  <a:pt x="5278744" y="-20094"/>
                  <a:pt x="5191176" y="2169"/>
                  <a:pt x="5340982" y="0"/>
                </a:cubicBezTo>
                <a:cubicBezTo>
                  <a:pt x="5490788" y="-2169"/>
                  <a:pt x="5555920" y="9144"/>
                  <a:pt x="5691653" y="0"/>
                </a:cubicBezTo>
                <a:cubicBezTo>
                  <a:pt x="5827386" y="-9144"/>
                  <a:pt x="6018452" y="-14482"/>
                  <a:pt x="6258121" y="0"/>
                </a:cubicBezTo>
                <a:cubicBezTo>
                  <a:pt x="6497790" y="14482"/>
                  <a:pt x="6656609" y="-22654"/>
                  <a:pt x="6824588" y="0"/>
                </a:cubicBezTo>
                <a:cubicBezTo>
                  <a:pt x="6992567" y="22654"/>
                  <a:pt x="7214359" y="19732"/>
                  <a:pt x="7391056" y="0"/>
                </a:cubicBezTo>
                <a:cubicBezTo>
                  <a:pt x="7567753" y="-19732"/>
                  <a:pt x="7821061" y="28044"/>
                  <a:pt x="7957524" y="0"/>
                </a:cubicBezTo>
                <a:cubicBezTo>
                  <a:pt x="8093987" y="-28044"/>
                  <a:pt x="8191791" y="-16314"/>
                  <a:pt x="8416093" y="0"/>
                </a:cubicBezTo>
                <a:cubicBezTo>
                  <a:pt x="8640395" y="16314"/>
                  <a:pt x="8717632" y="-24956"/>
                  <a:pt x="8982561" y="0"/>
                </a:cubicBezTo>
                <a:cubicBezTo>
                  <a:pt x="9247490" y="24956"/>
                  <a:pt x="9527879" y="3042"/>
                  <a:pt x="9764826" y="0"/>
                </a:cubicBezTo>
                <a:cubicBezTo>
                  <a:pt x="10001773" y="-3042"/>
                  <a:pt x="10457664" y="-29626"/>
                  <a:pt x="10789863" y="0"/>
                </a:cubicBezTo>
                <a:cubicBezTo>
                  <a:pt x="10799675" y="302994"/>
                  <a:pt x="10761424" y="424045"/>
                  <a:pt x="10789863" y="655200"/>
                </a:cubicBezTo>
                <a:cubicBezTo>
                  <a:pt x="10818302" y="886355"/>
                  <a:pt x="10764969" y="974859"/>
                  <a:pt x="10789863" y="1224674"/>
                </a:cubicBezTo>
                <a:cubicBezTo>
                  <a:pt x="10814757" y="1474489"/>
                  <a:pt x="10778525" y="1585839"/>
                  <a:pt x="10789863" y="1794147"/>
                </a:cubicBezTo>
                <a:cubicBezTo>
                  <a:pt x="10801201" y="2002455"/>
                  <a:pt x="10769462" y="2341343"/>
                  <a:pt x="10789863" y="2492211"/>
                </a:cubicBezTo>
                <a:cubicBezTo>
                  <a:pt x="10810264" y="2643079"/>
                  <a:pt x="10819366" y="2925850"/>
                  <a:pt x="10789863" y="3147411"/>
                </a:cubicBezTo>
                <a:cubicBezTo>
                  <a:pt x="10760360" y="3368972"/>
                  <a:pt x="10845030" y="3917941"/>
                  <a:pt x="10789863" y="4286358"/>
                </a:cubicBezTo>
                <a:cubicBezTo>
                  <a:pt x="10635399" y="4309410"/>
                  <a:pt x="10382724" y="4301554"/>
                  <a:pt x="10223395" y="4286358"/>
                </a:cubicBezTo>
                <a:cubicBezTo>
                  <a:pt x="10064066" y="4271162"/>
                  <a:pt x="9728414" y="4276078"/>
                  <a:pt x="9333231" y="4286358"/>
                </a:cubicBezTo>
                <a:cubicBezTo>
                  <a:pt x="8938048" y="4296638"/>
                  <a:pt x="8990450" y="4263211"/>
                  <a:pt x="8658865" y="4286358"/>
                </a:cubicBezTo>
                <a:cubicBezTo>
                  <a:pt x="8327280" y="4309505"/>
                  <a:pt x="8008362" y="4242885"/>
                  <a:pt x="7768701" y="4286358"/>
                </a:cubicBezTo>
                <a:cubicBezTo>
                  <a:pt x="7529040" y="4329831"/>
                  <a:pt x="7107402" y="4246132"/>
                  <a:pt x="6878538" y="4286358"/>
                </a:cubicBezTo>
                <a:cubicBezTo>
                  <a:pt x="6649674" y="4326584"/>
                  <a:pt x="6388545" y="4296529"/>
                  <a:pt x="6204171" y="4286358"/>
                </a:cubicBezTo>
                <a:cubicBezTo>
                  <a:pt x="6019797" y="4276187"/>
                  <a:pt x="5592535" y="4278979"/>
                  <a:pt x="5421906" y="4286358"/>
                </a:cubicBezTo>
                <a:cubicBezTo>
                  <a:pt x="5251277" y="4293737"/>
                  <a:pt x="4925477" y="4272085"/>
                  <a:pt x="4639641" y="4286358"/>
                </a:cubicBezTo>
                <a:cubicBezTo>
                  <a:pt x="4353806" y="4300631"/>
                  <a:pt x="4226760" y="4303830"/>
                  <a:pt x="3857376" y="4286358"/>
                </a:cubicBezTo>
                <a:cubicBezTo>
                  <a:pt x="3487993" y="4268886"/>
                  <a:pt x="3443271" y="4315042"/>
                  <a:pt x="3183010" y="4286358"/>
                </a:cubicBezTo>
                <a:cubicBezTo>
                  <a:pt x="2922749" y="4257674"/>
                  <a:pt x="2791403" y="4297687"/>
                  <a:pt x="2508643" y="4286358"/>
                </a:cubicBezTo>
                <a:cubicBezTo>
                  <a:pt x="2225883" y="4275029"/>
                  <a:pt x="2209095" y="4300909"/>
                  <a:pt x="2050074" y="4286358"/>
                </a:cubicBezTo>
                <a:cubicBezTo>
                  <a:pt x="1891053" y="4271807"/>
                  <a:pt x="1557865" y="4279707"/>
                  <a:pt x="1375708" y="4286358"/>
                </a:cubicBezTo>
                <a:cubicBezTo>
                  <a:pt x="1193551" y="4293009"/>
                  <a:pt x="1126928" y="4274148"/>
                  <a:pt x="917138" y="4286358"/>
                </a:cubicBezTo>
                <a:cubicBezTo>
                  <a:pt x="707348" y="4298569"/>
                  <a:pt x="186142" y="4312133"/>
                  <a:pt x="0" y="4286358"/>
                </a:cubicBezTo>
                <a:cubicBezTo>
                  <a:pt x="-26766" y="4022086"/>
                  <a:pt x="-16021" y="3883069"/>
                  <a:pt x="0" y="3716885"/>
                </a:cubicBezTo>
                <a:cubicBezTo>
                  <a:pt x="16021" y="3550701"/>
                  <a:pt x="-25758" y="3390659"/>
                  <a:pt x="0" y="3190275"/>
                </a:cubicBezTo>
                <a:cubicBezTo>
                  <a:pt x="25758" y="2989891"/>
                  <a:pt x="-15295" y="2841738"/>
                  <a:pt x="0" y="2535075"/>
                </a:cubicBezTo>
                <a:cubicBezTo>
                  <a:pt x="15295" y="2228412"/>
                  <a:pt x="-25348" y="2124182"/>
                  <a:pt x="0" y="1965601"/>
                </a:cubicBezTo>
                <a:cubicBezTo>
                  <a:pt x="25348" y="1807020"/>
                  <a:pt x="2408" y="1459739"/>
                  <a:pt x="0" y="1310401"/>
                </a:cubicBezTo>
                <a:cubicBezTo>
                  <a:pt x="-2408" y="1161063"/>
                  <a:pt x="26985" y="846437"/>
                  <a:pt x="0" y="698064"/>
                </a:cubicBezTo>
                <a:cubicBezTo>
                  <a:pt x="-26985" y="549691"/>
                  <a:pt x="-3938" y="2284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347211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37B75E3-3B17-CDFE-ACCD-BEB6EEEF30AB}"/>
              </a:ext>
            </a:extLst>
          </p:cNvPr>
          <p:cNvSpPr txBox="1"/>
          <p:nvPr/>
        </p:nvSpPr>
        <p:spPr>
          <a:xfrm>
            <a:off x="821564" y="1523825"/>
            <a:ext cx="1192640" cy="584775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sz="1600" b="1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POŠTOVNÍ LICENCE</a:t>
            </a: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62887EE2-AD52-2FBD-2C40-A4C16519E37B}"/>
              </a:ext>
            </a:extLst>
          </p:cNvPr>
          <p:cNvGrpSpPr>
            <a:grpSpLocks noChangeAspect="1"/>
          </p:cNvGrpSpPr>
          <p:nvPr/>
        </p:nvGrpSpPr>
        <p:grpSpPr>
          <a:xfrm>
            <a:off x="866100" y="2346754"/>
            <a:ext cx="858175" cy="868624"/>
            <a:chOff x="5272088" y="2605088"/>
            <a:chExt cx="1644650" cy="1646237"/>
          </a:xfrm>
        </p:grpSpPr>
        <p:sp>
          <p:nvSpPr>
            <p:cNvPr id="47" name="AutoShape 3">
              <a:extLst>
                <a:ext uri="{FF2B5EF4-FFF2-40B4-BE49-F238E27FC236}">
                  <a16:creationId xmlns:a16="http://schemas.microsoft.com/office/drawing/2014/main" id="{C36504FE-3EBD-C291-8178-81714FCECD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088" y="2605088"/>
              <a:ext cx="1644650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50719563-02A7-8A22-7449-A49850BAFD36}"/>
                </a:ext>
              </a:extLst>
            </p:cNvPr>
            <p:cNvGrpSpPr/>
            <p:nvPr/>
          </p:nvGrpSpPr>
          <p:grpSpPr>
            <a:xfrm>
              <a:off x="5532438" y="2820988"/>
              <a:ext cx="1123950" cy="1217612"/>
              <a:chOff x="5532438" y="2820988"/>
              <a:chExt cx="1123950" cy="1217612"/>
            </a:xfrm>
          </p:grpSpPr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D7687256-517B-0E58-06DA-4A882E62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438" y="2820988"/>
                <a:ext cx="1123950" cy="1217612"/>
              </a:xfrm>
              <a:custGeom>
                <a:avLst/>
                <a:gdLst>
                  <a:gd name="connsiteX0" fmla="*/ 31823 w 1123950"/>
                  <a:gd name="connsiteY0" fmla="*/ 280987 h 1217612"/>
                  <a:gd name="connsiteX1" fmla="*/ 25400 w 1123950"/>
                  <a:gd name="connsiteY1" fmla="*/ 287404 h 1217612"/>
                  <a:gd name="connsiteX2" fmla="*/ 25400 w 1123950"/>
                  <a:gd name="connsiteY2" fmla="*/ 1185795 h 1217612"/>
                  <a:gd name="connsiteX3" fmla="*/ 31823 w 1123950"/>
                  <a:gd name="connsiteY3" fmla="*/ 1192212 h 1217612"/>
                  <a:gd name="connsiteX4" fmla="*/ 670566 w 1123950"/>
                  <a:gd name="connsiteY4" fmla="*/ 1192212 h 1217612"/>
                  <a:gd name="connsiteX5" fmla="*/ 676275 w 1123950"/>
                  <a:gd name="connsiteY5" fmla="*/ 1185795 h 1217612"/>
                  <a:gd name="connsiteX6" fmla="*/ 676275 w 1123950"/>
                  <a:gd name="connsiteY6" fmla="*/ 287404 h 1217612"/>
                  <a:gd name="connsiteX7" fmla="*/ 670566 w 1123950"/>
                  <a:gd name="connsiteY7" fmla="*/ 280987 h 1217612"/>
                  <a:gd name="connsiteX8" fmla="*/ 31823 w 1123950"/>
                  <a:gd name="connsiteY8" fmla="*/ 280987 h 1217612"/>
                  <a:gd name="connsiteX9" fmla="*/ 242248 w 1123950"/>
                  <a:gd name="connsiteY9" fmla="*/ 152400 h 1217612"/>
                  <a:gd name="connsiteX10" fmla="*/ 236538 w 1123950"/>
                  <a:gd name="connsiteY10" fmla="*/ 158822 h 1217612"/>
                  <a:gd name="connsiteX11" fmla="*/ 236538 w 1123950"/>
                  <a:gd name="connsiteY11" fmla="*/ 255867 h 1217612"/>
                  <a:gd name="connsiteX12" fmla="*/ 670455 w 1123950"/>
                  <a:gd name="connsiteY12" fmla="*/ 255867 h 1217612"/>
                  <a:gd name="connsiteX13" fmla="*/ 699716 w 1123950"/>
                  <a:gd name="connsiteY13" fmla="*/ 278701 h 1217612"/>
                  <a:gd name="connsiteX14" fmla="*/ 701143 w 1123950"/>
                  <a:gd name="connsiteY14" fmla="*/ 286551 h 1217612"/>
                  <a:gd name="connsiteX15" fmla="*/ 701143 w 1123950"/>
                  <a:gd name="connsiteY15" fmla="*/ 306531 h 1217612"/>
                  <a:gd name="connsiteX16" fmla="*/ 701143 w 1123950"/>
                  <a:gd name="connsiteY16" fmla="*/ 382882 h 1217612"/>
                  <a:gd name="connsiteX17" fmla="*/ 701143 w 1123950"/>
                  <a:gd name="connsiteY17" fmla="*/ 410711 h 1217612"/>
                  <a:gd name="connsiteX18" fmla="*/ 701143 w 1123950"/>
                  <a:gd name="connsiteY18" fmla="*/ 489204 h 1217612"/>
                  <a:gd name="connsiteX19" fmla="*/ 701143 w 1123950"/>
                  <a:gd name="connsiteY19" fmla="*/ 517033 h 1217612"/>
                  <a:gd name="connsiteX20" fmla="*/ 701143 w 1123950"/>
                  <a:gd name="connsiteY20" fmla="*/ 593385 h 1217612"/>
                  <a:gd name="connsiteX21" fmla="*/ 701143 w 1123950"/>
                  <a:gd name="connsiteY21" fmla="*/ 621927 h 1217612"/>
                  <a:gd name="connsiteX22" fmla="*/ 701143 w 1123950"/>
                  <a:gd name="connsiteY22" fmla="*/ 698279 h 1217612"/>
                  <a:gd name="connsiteX23" fmla="*/ 701143 w 1123950"/>
                  <a:gd name="connsiteY23" fmla="*/ 727535 h 1217612"/>
                  <a:gd name="connsiteX24" fmla="*/ 701143 w 1123950"/>
                  <a:gd name="connsiteY24" fmla="*/ 804600 h 1217612"/>
                  <a:gd name="connsiteX25" fmla="*/ 701143 w 1123950"/>
                  <a:gd name="connsiteY25" fmla="*/ 832429 h 1217612"/>
                  <a:gd name="connsiteX26" fmla="*/ 701143 w 1123950"/>
                  <a:gd name="connsiteY26" fmla="*/ 909495 h 1217612"/>
                  <a:gd name="connsiteX27" fmla="*/ 701143 w 1123950"/>
                  <a:gd name="connsiteY27" fmla="*/ 937324 h 1217612"/>
                  <a:gd name="connsiteX28" fmla="*/ 701143 w 1123950"/>
                  <a:gd name="connsiteY28" fmla="*/ 1063625 h 1217612"/>
                  <a:gd name="connsiteX29" fmla="*/ 881704 w 1123950"/>
                  <a:gd name="connsiteY29" fmla="*/ 1063625 h 1217612"/>
                  <a:gd name="connsiteX30" fmla="*/ 887413 w 1123950"/>
                  <a:gd name="connsiteY30" fmla="*/ 1057917 h 1217612"/>
                  <a:gd name="connsiteX31" fmla="*/ 887413 w 1123950"/>
                  <a:gd name="connsiteY31" fmla="*/ 158822 h 1217612"/>
                  <a:gd name="connsiteX32" fmla="*/ 881704 w 1123950"/>
                  <a:gd name="connsiteY32" fmla="*/ 152400 h 1217612"/>
                  <a:gd name="connsiteX33" fmla="*/ 242248 w 1123950"/>
                  <a:gd name="connsiteY33" fmla="*/ 152400 h 1217612"/>
                  <a:gd name="connsiteX34" fmla="*/ 453385 w 1123950"/>
                  <a:gd name="connsiteY34" fmla="*/ 23812 h 1217612"/>
                  <a:gd name="connsiteX35" fmla="*/ 447675 w 1123950"/>
                  <a:gd name="connsiteY35" fmla="*/ 30240 h 1217612"/>
                  <a:gd name="connsiteX36" fmla="*/ 447675 w 1123950"/>
                  <a:gd name="connsiteY36" fmla="*/ 128093 h 1217612"/>
                  <a:gd name="connsiteX37" fmla="*/ 881592 w 1123950"/>
                  <a:gd name="connsiteY37" fmla="*/ 128093 h 1217612"/>
                  <a:gd name="connsiteX38" fmla="*/ 910853 w 1123950"/>
                  <a:gd name="connsiteY38" fmla="*/ 150234 h 1217612"/>
                  <a:gd name="connsiteX39" fmla="*/ 912280 w 1123950"/>
                  <a:gd name="connsiteY39" fmla="*/ 159520 h 1217612"/>
                  <a:gd name="connsiteX40" fmla="*/ 912280 w 1123950"/>
                  <a:gd name="connsiteY40" fmla="*/ 178804 h 1217612"/>
                  <a:gd name="connsiteX41" fmla="*/ 912280 w 1123950"/>
                  <a:gd name="connsiteY41" fmla="*/ 255229 h 1217612"/>
                  <a:gd name="connsiteX42" fmla="*/ 912280 w 1123950"/>
                  <a:gd name="connsiteY42" fmla="*/ 283799 h 1217612"/>
                  <a:gd name="connsiteX43" fmla="*/ 912280 w 1123950"/>
                  <a:gd name="connsiteY43" fmla="*/ 359510 h 1217612"/>
                  <a:gd name="connsiteX44" fmla="*/ 912280 w 1123950"/>
                  <a:gd name="connsiteY44" fmla="*/ 389508 h 1217612"/>
                  <a:gd name="connsiteX45" fmla="*/ 912280 w 1123950"/>
                  <a:gd name="connsiteY45" fmla="*/ 465933 h 1217612"/>
                  <a:gd name="connsiteX46" fmla="*/ 912280 w 1123950"/>
                  <a:gd name="connsiteY46" fmla="*/ 494503 h 1217612"/>
                  <a:gd name="connsiteX47" fmla="*/ 912280 w 1123950"/>
                  <a:gd name="connsiteY47" fmla="*/ 570928 h 1217612"/>
                  <a:gd name="connsiteX48" fmla="*/ 912280 w 1123950"/>
                  <a:gd name="connsiteY48" fmla="*/ 599498 h 1217612"/>
                  <a:gd name="connsiteX49" fmla="*/ 912280 w 1123950"/>
                  <a:gd name="connsiteY49" fmla="*/ 675209 h 1217612"/>
                  <a:gd name="connsiteX50" fmla="*/ 912280 w 1123950"/>
                  <a:gd name="connsiteY50" fmla="*/ 705921 h 1217612"/>
                  <a:gd name="connsiteX51" fmla="*/ 912280 w 1123950"/>
                  <a:gd name="connsiteY51" fmla="*/ 781632 h 1217612"/>
                  <a:gd name="connsiteX52" fmla="*/ 912280 w 1123950"/>
                  <a:gd name="connsiteY52" fmla="*/ 810202 h 1217612"/>
                  <a:gd name="connsiteX53" fmla="*/ 912280 w 1123950"/>
                  <a:gd name="connsiteY53" fmla="*/ 936624 h 1217612"/>
                  <a:gd name="connsiteX54" fmla="*/ 1092127 w 1123950"/>
                  <a:gd name="connsiteY54" fmla="*/ 936624 h 1217612"/>
                  <a:gd name="connsiteX55" fmla="*/ 1098550 w 1123950"/>
                  <a:gd name="connsiteY55" fmla="*/ 930196 h 1217612"/>
                  <a:gd name="connsiteX56" fmla="*/ 1098550 w 1123950"/>
                  <a:gd name="connsiteY56" fmla="*/ 30240 h 1217612"/>
                  <a:gd name="connsiteX57" fmla="*/ 1092127 w 1123950"/>
                  <a:gd name="connsiteY57" fmla="*/ 23812 h 1217612"/>
                  <a:gd name="connsiteX58" fmla="*/ 453385 w 1123950"/>
                  <a:gd name="connsiteY58" fmla="*/ 23812 h 1217612"/>
                  <a:gd name="connsiteX59" fmla="*/ 453436 w 1123950"/>
                  <a:gd name="connsiteY59" fmla="*/ 0 h 1217612"/>
                  <a:gd name="connsiteX60" fmla="*/ 1092531 w 1123950"/>
                  <a:gd name="connsiteY60" fmla="*/ 0 h 1217612"/>
                  <a:gd name="connsiteX61" fmla="*/ 1123950 w 1123950"/>
                  <a:gd name="connsiteY61" fmla="*/ 30690 h 1217612"/>
                  <a:gd name="connsiteX62" fmla="*/ 1123950 w 1123950"/>
                  <a:gd name="connsiteY62" fmla="*/ 929982 h 1217612"/>
                  <a:gd name="connsiteX63" fmla="*/ 1092531 w 1123950"/>
                  <a:gd name="connsiteY63" fmla="*/ 960672 h 1217612"/>
                  <a:gd name="connsiteX64" fmla="*/ 912585 w 1123950"/>
                  <a:gd name="connsiteY64" fmla="*/ 960672 h 1217612"/>
                  <a:gd name="connsiteX65" fmla="*/ 912585 w 1123950"/>
                  <a:gd name="connsiteY65" fmla="*/ 1059166 h 1217612"/>
                  <a:gd name="connsiteX66" fmla="*/ 881880 w 1123950"/>
                  <a:gd name="connsiteY66" fmla="*/ 1089856 h 1217612"/>
                  <a:gd name="connsiteX67" fmla="*/ 701219 w 1123950"/>
                  <a:gd name="connsiteY67" fmla="*/ 1089856 h 1217612"/>
                  <a:gd name="connsiteX68" fmla="*/ 701219 w 1123950"/>
                  <a:gd name="connsiteY68" fmla="*/ 1186922 h 1217612"/>
                  <a:gd name="connsiteX69" fmla="*/ 670514 w 1123950"/>
                  <a:gd name="connsiteY69" fmla="*/ 1217612 h 1217612"/>
                  <a:gd name="connsiteX70" fmla="*/ 31419 w 1123950"/>
                  <a:gd name="connsiteY70" fmla="*/ 1217612 h 1217612"/>
                  <a:gd name="connsiteX71" fmla="*/ 0 w 1123950"/>
                  <a:gd name="connsiteY71" fmla="*/ 1186922 h 1217612"/>
                  <a:gd name="connsiteX72" fmla="*/ 0 w 1123950"/>
                  <a:gd name="connsiteY72" fmla="*/ 287631 h 1217612"/>
                  <a:gd name="connsiteX73" fmla="*/ 31419 w 1123950"/>
                  <a:gd name="connsiteY73" fmla="*/ 256941 h 1217612"/>
                  <a:gd name="connsiteX74" fmla="*/ 211366 w 1123950"/>
                  <a:gd name="connsiteY74" fmla="*/ 256941 h 1217612"/>
                  <a:gd name="connsiteX75" fmla="*/ 211366 w 1123950"/>
                  <a:gd name="connsiteY75" fmla="*/ 159874 h 1217612"/>
                  <a:gd name="connsiteX76" fmla="*/ 242071 w 1123950"/>
                  <a:gd name="connsiteY76" fmla="*/ 128470 h 1217612"/>
                  <a:gd name="connsiteX77" fmla="*/ 422731 w 1123950"/>
                  <a:gd name="connsiteY77" fmla="*/ 128470 h 1217612"/>
                  <a:gd name="connsiteX78" fmla="*/ 422731 w 1123950"/>
                  <a:gd name="connsiteY78" fmla="*/ 30690 h 1217612"/>
                  <a:gd name="connsiteX79" fmla="*/ 453436 w 1123950"/>
                  <a:gd name="connsiteY79" fmla="*/ 0 h 121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123950" h="1217612">
                    <a:moveTo>
                      <a:pt x="31823" y="280987"/>
                    </a:moveTo>
                    <a:cubicBezTo>
                      <a:pt x="28255" y="280987"/>
                      <a:pt x="25400" y="283839"/>
                      <a:pt x="25400" y="287404"/>
                    </a:cubicBezTo>
                    <a:cubicBezTo>
                      <a:pt x="25400" y="287404"/>
                      <a:pt x="25400" y="287404"/>
                      <a:pt x="25400" y="1185795"/>
                    </a:cubicBezTo>
                    <a:cubicBezTo>
                      <a:pt x="25400" y="1189360"/>
                      <a:pt x="28255" y="1192212"/>
                      <a:pt x="31823" y="1192212"/>
                    </a:cubicBezTo>
                    <a:cubicBezTo>
                      <a:pt x="31823" y="1192212"/>
                      <a:pt x="31823" y="1192212"/>
                      <a:pt x="670566" y="1192212"/>
                    </a:cubicBezTo>
                    <a:cubicBezTo>
                      <a:pt x="673421" y="1192212"/>
                      <a:pt x="676275" y="1189360"/>
                      <a:pt x="676275" y="1185795"/>
                    </a:cubicBezTo>
                    <a:lnTo>
                      <a:pt x="676275" y="287404"/>
                    </a:lnTo>
                    <a:cubicBezTo>
                      <a:pt x="676275" y="283839"/>
                      <a:pt x="673421" y="280987"/>
                      <a:pt x="670566" y="280987"/>
                    </a:cubicBezTo>
                    <a:cubicBezTo>
                      <a:pt x="670566" y="280987"/>
                      <a:pt x="670566" y="280987"/>
                      <a:pt x="31823" y="280987"/>
                    </a:cubicBezTo>
                    <a:close/>
                    <a:moveTo>
                      <a:pt x="242248" y="152400"/>
                    </a:moveTo>
                    <a:cubicBezTo>
                      <a:pt x="239393" y="152400"/>
                      <a:pt x="236538" y="155254"/>
                      <a:pt x="236538" y="158822"/>
                    </a:cubicBezTo>
                    <a:cubicBezTo>
                      <a:pt x="236538" y="158822"/>
                      <a:pt x="236538" y="158822"/>
                      <a:pt x="236538" y="255867"/>
                    </a:cubicBezTo>
                    <a:cubicBezTo>
                      <a:pt x="236538" y="255867"/>
                      <a:pt x="236538" y="255867"/>
                      <a:pt x="670455" y="255867"/>
                    </a:cubicBezTo>
                    <a:cubicBezTo>
                      <a:pt x="684015" y="255867"/>
                      <a:pt x="696147" y="265857"/>
                      <a:pt x="699716" y="278701"/>
                    </a:cubicBezTo>
                    <a:cubicBezTo>
                      <a:pt x="700429" y="280842"/>
                      <a:pt x="701143" y="283696"/>
                      <a:pt x="701143" y="286551"/>
                    </a:cubicBezTo>
                    <a:cubicBezTo>
                      <a:pt x="701143" y="286551"/>
                      <a:pt x="701143" y="286551"/>
                      <a:pt x="701143" y="306531"/>
                    </a:cubicBezTo>
                    <a:cubicBezTo>
                      <a:pt x="701143" y="320088"/>
                      <a:pt x="701143" y="342923"/>
                      <a:pt x="701143" y="382882"/>
                    </a:cubicBezTo>
                    <a:cubicBezTo>
                      <a:pt x="701143" y="391445"/>
                      <a:pt x="701143" y="400721"/>
                      <a:pt x="701143" y="410711"/>
                    </a:cubicBezTo>
                    <a:cubicBezTo>
                      <a:pt x="701143" y="432832"/>
                      <a:pt x="701143" y="458520"/>
                      <a:pt x="701143" y="489204"/>
                    </a:cubicBezTo>
                    <a:cubicBezTo>
                      <a:pt x="701143" y="497767"/>
                      <a:pt x="701143" y="507043"/>
                      <a:pt x="701143" y="517033"/>
                    </a:cubicBezTo>
                    <a:cubicBezTo>
                      <a:pt x="701143" y="539867"/>
                      <a:pt x="701143" y="565555"/>
                      <a:pt x="701143" y="593385"/>
                    </a:cubicBezTo>
                    <a:cubicBezTo>
                      <a:pt x="701143" y="602661"/>
                      <a:pt x="701143" y="611937"/>
                      <a:pt x="701143" y="621927"/>
                    </a:cubicBezTo>
                    <a:cubicBezTo>
                      <a:pt x="701143" y="645475"/>
                      <a:pt x="701143" y="671163"/>
                      <a:pt x="701143" y="698279"/>
                    </a:cubicBezTo>
                    <a:cubicBezTo>
                      <a:pt x="701143" y="708269"/>
                      <a:pt x="701143" y="717545"/>
                      <a:pt x="701143" y="727535"/>
                    </a:cubicBezTo>
                    <a:cubicBezTo>
                      <a:pt x="701143" y="751796"/>
                      <a:pt x="701143" y="777485"/>
                      <a:pt x="701143" y="804600"/>
                    </a:cubicBezTo>
                    <a:cubicBezTo>
                      <a:pt x="701143" y="813877"/>
                      <a:pt x="701143" y="823153"/>
                      <a:pt x="701143" y="832429"/>
                    </a:cubicBezTo>
                    <a:cubicBezTo>
                      <a:pt x="701143" y="856691"/>
                      <a:pt x="701143" y="882379"/>
                      <a:pt x="701143" y="909495"/>
                    </a:cubicBezTo>
                    <a:cubicBezTo>
                      <a:pt x="701143" y="918057"/>
                      <a:pt x="701143" y="928047"/>
                      <a:pt x="701143" y="937324"/>
                    </a:cubicBezTo>
                    <a:cubicBezTo>
                      <a:pt x="701143" y="976570"/>
                      <a:pt x="701143" y="1018670"/>
                      <a:pt x="701143" y="1063625"/>
                    </a:cubicBezTo>
                    <a:cubicBezTo>
                      <a:pt x="701143" y="1063625"/>
                      <a:pt x="701143" y="1063625"/>
                      <a:pt x="881704" y="1063625"/>
                    </a:cubicBezTo>
                    <a:cubicBezTo>
                      <a:pt x="884559" y="1063625"/>
                      <a:pt x="887413" y="1060771"/>
                      <a:pt x="887413" y="1057917"/>
                    </a:cubicBezTo>
                    <a:lnTo>
                      <a:pt x="887413" y="158822"/>
                    </a:lnTo>
                    <a:cubicBezTo>
                      <a:pt x="887413" y="155254"/>
                      <a:pt x="884559" y="152400"/>
                      <a:pt x="881704" y="152400"/>
                    </a:cubicBezTo>
                    <a:cubicBezTo>
                      <a:pt x="881704" y="152400"/>
                      <a:pt x="881704" y="152400"/>
                      <a:pt x="242248" y="152400"/>
                    </a:cubicBezTo>
                    <a:close/>
                    <a:moveTo>
                      <a:pt x="453385" y="23812"/>
                    </a:moveTo>
                    <a:cubicBezTo>
                      <a:pt x="450530" y="23812"/>
                      <a:pt x="447675" y="26669"/>
                      <a:pt x="447675" y="30240"/>
                    </a:cubicBezTo>
                    <a:cubicBezTo>
                      <a:pt x="447675" y="30240"/>
                      <a:pt x="447675" y="30240"/>
                      <a:pt x="447675" y="128093"/>
                    </a:cubicBezTo>
                    <a:cubicBezTo>
                      <a:pt x="447675" y="128093"/>
                      <a:pt x="447675" y="128093"/>
                      <a:pt x="881592" y="128093"/>
                    </a:cubicBezTo>
                    <a:cubicBezTo>
                      <a:pt x="895152" y="128093"/>
                      <a:pt x="907284" y="137378"/>
                      <a:pt x="910853" y="150234"/>
                    </a:cubicBezTo>
                    <a:cubicBezTo>
                      <a:pt x="911566" y="153091"/>
                      <a:pt x="912280" y="155948"/>
                      <a:pt x="912280" y="159520"/>
                    </a:cubicBezTo>
                    <a:cubicBezTo>
                      <a:pt x="912280" y="159520"/>
                      <a:pt x="912280" y="159520"/>
                      <a:pt x="912280" y="178804"/>
                    </a:cubicBezTo>
                    <a:cubicBezTo>
                      <a:pt x="912280" y="192375"/>
                      <a:pt x="912280" y="215231"/>
                      <a:pt x="912280" y="255229"/>
                    </a:cubicBezTo>
                    <a:cubicBezTo>
                      <a:pt x="912280" y="263800"/>
                      <a:pt x="912280" y="273086"/>
                      <a:pt x="912280" y="283799"/>
                    </a:cubicBezTo>
                    <a:cubicBezTo>
                      <a:pt x="912280" y="305227"/>
                      <a:pt x="912280" y="330226"/>
                      <a:pt x="912280" y="359510"/>
                    </a:cubicBezTo>
                    <a:cubicBezTo>
                      <a:pt x="912280" y="369509"/>
                      <a:pt x="912280" y="379509"/>
                      <a:pt x="912280" y="389508"/>
                    </a:cubicBezTo>
                    <a:cubicBezTo>
                      <a:pt x="912280" y="413079"/>
                      <a:pt x="912280" y="438077"/>
                      <a:pt x="912280" y="465933"/>
                    </a:cubicBezTo>
                    <a:cubicBezTo>
                      <a:pt x="912280" y="475218"/>
                      <a:pt x="912280" y="484504"/>
                      <a:pt x="912280" y="494503"/>
                    </a:cubicBezTo>
                    <a:cubicBezTo>
                      <a:pt x="912280" y="518073"/>
                      <a:pt x="912280" y="543786"/>
                      <a:pt x="912280" y="570928"/>
                    </a:cubicBezTo>
                    <a:cubicBezTo>
                      <a:pt x="912280" y="580213"/>
                      <a:pt x="912280" y="589498"/>
                      <a:pt x="912280" y="599498"/>
                    </a:cubicBezTo>
                    <a:cubicBezTo>
                      <a:pt x="912280" y="623068"/>
                      <a:pt x="912280" y="648781"/>
                      <a:pt x="912280" y="675209"/>
                    </a:cubicBezTo>
                    <a:cubicBezTo>
                      <a:pt x="912280" y="685208"/>
                      <a:pt x="912280" y="695208"/>
                      <a:pt x="912280" y="705921"/>
                    </a:cubicBezTo>
                    <a:cubicBezTo>
                      <a:pt x="912280" y="730206"/>
                      <a:pt x="912280" y="755205"/>
                      <a:pt x="912280" y="781632"/>
                    </a:cubicBezTo>
                    <a:cubicBezTo>
                      <a:pt x="912280" y="790917"/>
                      <a:pt x="912280" y="800917"/>
                      <a:pt x="912280" y="810202"/>
                    </a:cubicBezTo>
                    <a:cubicBezTo>
                      <a:pt x="912280" y="850200"/>
                      <a:pt x="912280" y="891626"/>
                      <a:pt x="912280" y="936624"/>
                    </a:cubicBezTo>
                    <a:cubicBezTo>
                      <a:pt x="912280" y="936624"/>
                      <a:pt x="912280" y="936624"/>
                      <a:pt x="1092127" y="936624"/>
                    </a:cubicBezTo>
                    <a:cubicBezTo>
                      <a:pt x="1095696" y="936624"/>
                      <a:pt x="1098550" y="933767"/>
                      <a:pt x="1098550" y="930196"/>
                    </a:cubicBezTo>
                    <a:lnTo>
                      <a:pt x="1098550" y="30240"/>
                    </a:lnTo>
                    <a:cubicBezTo>
                      <a:pt x="1098550" y="26669"/>
                      <a:pt x="1095696" y="23812"/>
                      <a:pt x="1092127" y="23812"/>
                    </a:cubicBezTo>
                    <a:cubicBezTo>
                      <a:pt x="1092127" y="23812"/>
                      <a:pt x="1092127" y="23812"/>
                      <a:pt x="453385" y="23812"/>
                    </a:cubicBezTo>
                    <a:close/>
                    <a:moveTo>
                      <a:pt x="453436" y="0"/>
                    </a:moveTo>
                    <a:cubicBezTo>
                      <a:pt x="453436" y="0"/>
                      <a:pt x="453436" y="0"/>
                      <a:pt x="1092531" y="0"/>
                    </a:cubicBezTo>
                    <a:cubicBezTo>
                      <a:pt x="1109669" y="0"/>
                      <a:pt x="1123950" y="13561"/>
                      <a:pt x="1123950" y="30690"/>
                    </a:cubicBezTo>
                    <a:cubicBezTo>
                      <a:pt x="1123950" y="30690"/>
                      <a:pt x="1123950" y="30690"/>
                      <a:pt x="1123950" y="929982"/>
                    </a:cubicBezTo>
                    <a:cubicBezTo>
                      <a:pt x="1123950" y="947111"/>
                      <a:pt x="1109669" y="960672"/>
                      <a:pt x="1092531" y="960672"/>
                    </a:cubicBezTo>
                    <a:cubicBezTo>
                      <a:pt x="1092531" y="960672"/>
                      <a:pt x="1092531" y="960672"/>
                      <a:pt x="912585" y="960672"/>
                    </a:cubicBezTo>
                    <a:cubicBezTo>
                      <a:pt x="912585" y="960672"/>
                      <a:pt x="912585" y="960672"/>
                      <a:pt x="912585" y="1059166"/>
                    </a:cubicBezTo>
                    <a:cubicBezTo>
                      <a:pt x="912585" y="1075581"/>
                      <a:pt x="898303" y="1089856"/>
                      <a:pt x="881880" y="1089856"/>
                    </a:cubicBezTo>
                    <a:cubicBezTo>
                      <a:pt x="881880" y="1089856"/>
                      <a:pt x="881880" y="1089856"/>
                      <a:pt x="701219" y="1089856"/>
                    </a:cubicBezTo>
                    <a:cubicBezTo>
                      <a:pt x="701219" y="1089856"/>
                      <a:pt x="701219" y="1089856"/>
                      <a:pt x="701219" y="1186922"/>
                    </a:cubicBezTo>
                    <a:cubicBezTo>
                      <a:pt x="701219" y="1204051"/>
                      <a:pt x="686938" y="1217612"/>
                      <a:pt x="670514" y="1217612"/>
                    </a:cubicBezTo>
                    <a:cubicBezTo>
                      <a:pt x="670514" y="1217612"/>
                      <a:pt x="670514" y="1217612"/>
                      <a:pt x="31419" y="1217612"/>
                    </a:cubicBezTo>
                    <a:cubicBezTo>
                      <a:pt x="14282" y="1217612"/>
                      <a:pt x="0" y="1204051"/>
                      <a:pt x="0" y="1186922"/>
                    </a:cubicBezTo>
                    <a:cubicBezTo>
                      <a:pt x="0" y="1186922"/>
                      <a:pt x="0" y="1186922"/>
                      <a:pt x="0" y="287631"/>
                    </a:cubicBezTo>
                    <a:cubicBezTo>
                      <a:pt x="0" y="270501"/>
                      <a:pt x="14282" y="256941"/>
                      <a:pt x="31419" y="256941"/>
                    </a:cubicBezTo>
                    <a:cubicBezTo>
                      <a:pt x="31419" y="256941"/>
                      <a:pt x="31419" y="256941"/>
                      <a:pt x="211366" y="256941"/>
                    </a:cubicBezTo>
                    <a:cubicBezTo>
                      <a:pt x="211366" y="256941"/>
                      <a:pt x="211366" y="256941"/>
                      <a:pt x="211366" y="159874"/>
                    </a:cubicBezTo>
                    <a:cubicBezTo>
                      <a:pt x="211366" y="142745"/>
                      <a:pt x="225647" y="128470"/>
                      <a:pt x="242071" y="128470"/>
                    </a:cubicBezTo>
                    <a:cubicBezTo>
                      <a:pt x="242071" y="128470"/>
                      <a:pt x="242071" y="128470"/>
                      <a:pt x="422731" y="128470"/>
                    </a:cubicBezTo>
                    <a:cubicBezTo>
                      <a:pt x="422731" y="128470"/>
                      <a:pt x="422731" y="128470"/>
                      <a:pt x="422731" y="30690"/>
                    </a:cubicBezTo>
                    <a:cubicBezTo>
                      <a:pt x="422731" y="13561"/>
                      <a:pt x="437013" y="0"/>
                      <a:pt x="4534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>
                  <a:solidFill>
                    <a:schemeClr val="accent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0" name="Freeform 50">
                <a:extLst>
                  <a:ext uri="{FF2B5EF4-FFF2-40B4-BE49-F238E27FC236}">
                    <a16:creationId xmlns:a16="http://schemas.microsoft.com/office/drawing/2014/main" id="{D08738D7-FD4C-637E-E755-7BCA8B05F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1" y="2971800"/>
                <a:ext cx="885825" cy="917575"/>
              </a:xfrm>
              <a:custGeom>
                <a:avLst/>
                <a:gdLst>
                  <a:gd name="connsiteX0" fmla="*/ 15719 w 885825"/>
                  <a:gd name="connsiteY0" fmla="*/ 887413 h 917575"/>
                  <a:gd name="connsiteX1" fmla="*/ 449419 w 885825"/>
                  <a:gd name="connsiteY1" fmla="*/ 887413 h 917575"/>
                  <a:gd name="connsiteX2" fmla="*/ 465138 w 885825"/>
                  <a:gd name="connsiteY2" fmla="*/ 902494 h 917575"/>
                  <a:gd name="connsiteX3" fmla="*/ 449419 w 885825"/>
                  <a:gd name="connsiteY3" fmla="*/ 917575 h 917575"/>
                  <a:gd name="connsiteX4" fmla="*/ 15719 w 885825"/>
                  <a:gd name="connsiteY4" fmla="*/ 917575 h 917575"/>
                  <a:gd name="connsiteX5" fmla="*/ 0 w 885825"/>
                  <a:gd name="connsiteY5" fmla="*/ 902494 h 917575"/>
                  <a:gd name="connsiteX6" fmla="*/ 15719 w 885825"/>
                  <a:gd name="connsiteY6" fmla="*/ 887413 h 917575"/>
                  <a:gd name="connsiteX7" fmla="*/ 15719 w 885825"/>
                  <a:gd name="connsiteY7" fmla="*/ 781050 h 917575"/>
                  <a:gd name="connsiteX8" fmla="*/ 449419 w 885825"/>
                  <a:gd name="connsiteY8" fmla="*/ 781050 h 917575"/>
                  <a:gd name="connsiteX9" fmla="*/ 465138 w 885825"/>
                  <a:gd name="connsiteY9" fmla="*/ 796572 h 917575"/>
                  <a:gd name="connsiteX10" fmla="*/ 449419 w 885825"/>
                  <a:gd name="connsiteY10" fmla="*/ 812800 h 917575"/>
                  <a:gd name="connsiteX11" fmla="*/ 15719 w 885825"/>
                  <a:gd name="connsiteY11" fmla="*/ 812800 h 917575"/>
                  <a:gd name="connsiteX12" fmla="*/ 0 w 885825"/>
                  <a:gd name="connsiteY12" fmla="*/ 796572 h 917575"/>
                  <a:gd name="connsiteX13" fmla="*/ 15719 w 885825"/>
                  <a:gd name="connsiteY13" fmla="*/ 781050 h 917575"/>
                  <a:gd name="connsiteX14" fmla="*/ 612775 w 885825"/>
                  <a:gd name="connsiteY14" fmla="*/ 758825 h 917575"/>
                  <a:gd name="connsiteX15" fmla="*/ 658737 w 885825"/>
                  <a:gd name="connsiteY15" fmla="*/ 758825 h 917575"/>
                  <a:gd name="connsiteX16" fmla="*/ 673100 w 885825"/>
                  <a:gd name="connsiteY16" fmla="*/ 773113 h 917575"/>
                  <a:gd name="connsiteX17" fmla="*/ 658737 w 885825"/>
                  <a:gd name="connsiteY17" fmla="*/ 787400 h 917575"/>
                  <a:gd name="connsiteX18" fmla="*/ 612775 w 885825"/>
                  <a:gd name="connsiteY18" fmla="*/ 787400 h 917575"/>
                  <a:gd name="connsiteX19" fmla="*/ 612775 w 885825"/>
                  <a:gd name="connsiteY19" fmla="*/ 758825 h 917575"/>
                  <a:gd name="connsiteX20" fmla="*/ 15719 w 885825"/>
                  <a:gd name="connsiteY20" fmla="*/ 676275 h 917575"/>
                  <a:gd name="connsiteX21" fmla="*/ 449419 w 885825"/>
                  <a:gd name="connsiteY21" fmla="*/ 676275 h 917575"/>
                  <a:gd name="connsiteX22" fmla="*/ 465138 w 885825"/>
                  <a:gd name="connsiteY22" fmla="*/ 692150 h 917575"/>
                  <a:gd name="connsiteX23" fmla="*/ 449419 w 885825"/>
                  <a:gd name="connsiteY23" fmla="*/ 708025 h 917575"/>
                  <a:gd name="connsiteX24" fmla="*/ 15719 w 885825"/>
                  <a:gd name="connsiteY24" fmla="*/ 708025 h 917575"/>
                  <a:gd name="connsiteX25" fmla="*/ 0 w 885825"/>
                  <a:gd name="connsiteY25" fmla="*/ 692150 h 917575"/>
                  <a:gd name="connsiteX26" fmla="*/ 15719 w 885825"/>
                  <a:gd name="connsiteY26" fmla="*/ 676275 h 917575"/>
                  <a:gd name="connsiteX27" fmla="*/ 612775 w 885825"/>
                  <a:gd name="connsiteY27" fmla="*/ 654050 h 917575"/>
                  <a:gd name="connsiteX28" fmla="*/ 658737 w 885825"/>
                  <a:gd name="connsiteY28" fmla="*/ 654050 h 917575"/>
                  <a:gd name="connsiteX29" fmla="*/ 673100 w 885825"/>
                  <a:gd name="connsiteY29" fmla="*/ 668338 h 917575"/>
                  <a:gd name="connsiteX30" fmla="*/ 658737 w 885825"/>
                  <a:gd name="connsiteY30" fmla="*/ 682625 h 917575"/>
                  <a:gd name="connsiteX31" fmla="*/ 612775 w 885825"/>
                  <a:gd name="connsiteY31" fmla="*/ 682625 h 917575"/>
                  <a:gd name="connsiteX32" fmla="*/ 612775 w 885825"/>
                  <a:gd name="connsiteY32" fmla="*/ 654050 h 917575"/>
                  <a:gd name="connsiteX33" fmla="*/ 825500 w 885825"/>
                  <a:gd name="connsiteY33" fmla="*/ 630238 h 917575"/>
                  <a:gd name="connsiteX34" fmla="*/ 871095 w 885825"/>
                  <a:gd name="connsiteY34" fmla="*/ 630238 h 917575"/>
                  <a:gd name="connsiteX35" fmla="*/ 885825 w 885825"/>
                  <a:gd name="connsiteY35" fmla="*/ 645240 h 917575"/>
                  <a:gd name="connsiteX36" fmla="*/ 871095 w 885825"/>
                  <a:gd name="connsiteY36" fmla="*/ 658813 h 917575"/>
                  <a:gd name="connsiteX37" fmla="*/ 825500 w 885825"/>
                  <a:gd name="connsiteY37" fmla="*/ 658813 h 917575"/>
                  <a:gd name="connsiteX38" fmla="*/ 825500 w 885825"/>
                  <a:gd name="connsiteY38" fmla="*/ 630238 h 917575"/>
                  <a:gd name="connsiteX39" fmla="*/ 15719 w 885825"/>
                  <a:gd name="connsiteY39" fmla="*/ 571500 h 917575"/>
                  <a:gd name="connsiteX40" fmla="*/ 449419 w 885825"/>
                  <a:gd name="connsiteY40" fmla="*/ 571500 h 917575"/>
                  <a:gd name="connsiteX41" fmla="*/ 465138 w 885825"/>
                  <a:gd name="connsiteY41" fmla="*/ 586581 h 917575"/>
                  <a:gd name="connsiteX42" fmla="*/ 449419 w 885825"/>
                  <a:gd name="connsiteY42" fmla="*/ 601662 h 917575"/>
                  <a:gd name="connsiteX43" fmla="*/ 15719 w 885825"/>
                  <a:gd name="connsiteY43" fmla="*/ 601662 h 917575"/>
                  <a:gd name="connsiteX44" fmla="*/ 0 w 885825"/>
                  <a:gd name="connsiteY44" fmla="*/ 586581 h 917575"/>
                  <a:gd name="connsiteX45" fmla="*/ 15719 w 885825"/>
                  <a:gd name="connsiteY45" fmla="*/ 571500 h 917575"/>
                  <a:gd name="connsiteX46" fmla="*/ 612775 w 885825"/>
                  <a:gd name="connsiteY46" fmla="*/ 547688 h 917575"/>
                  <a:gd name="connsiteX47" fmla="*/ 658737 w 885825"/>
                  <a:gd name="connsiteY47" fmla="*/ 547688 h 917575"/>
                  <a:gd name="connsiteX48" fmla="*/ 673100 w 885825"/>
                  <a:gd name="connsiteY48" fmla="*/ 562051 h 917575"/>
                  <a:gd name="connsiteX49" fmla="*/ 658737 w 885825"/>
                  <a:gd name="connsiteY49" fmla="*/ 577850 h 917575"/>
                  <a:gd name="connsiteX50" fmla="*/ 612775 w 885825"/>
                  <a:gd name="connsiteY50" fmla="*/ 577850 h 917575"/>
                  <a:gd name="connsiteX51" fmla="*/ 612775 w 885825"/>
                  <a:gd name="connsiteY51" fmla="*/ 547688 h 917575"/>
                  <a:gd name="connsiteX52" fmla="*/ 825500 w 885825"/>
                  <a:gd name="connsiteY52" fmla="*/ 523875 h 917575"/>
                  <a:gd name="connsiteX53" fmla="*/ 871095 w 885825"/>
                  <a:gd name="connsiteY53" fmla="*/ 523875 h 917575"/>
                  <a:gd name="connsiteX54" fmla="*/ 885825 w 885825"/>
                  <a:gd name="connsiteY54" fmla="*/ 538605 h 917575"/>
                  <a:gd name="connsiteX55" fmla="*/ 871095 w 885825"/>
                  <a:gd name="connsiteY55" fmla="*/ 554037 h 917575"/>
                  <a:gd name="connsiteX56" fmla="*/ 825500 w 885825"/>
                  <a:gd name="connsiteY56" fmla="*/ 554037 h 917575"/>
                  <a:gd name="connsiteX57" fmla="*/ 825500 w 885825"/>
                  <a:gd name="connsiteY57" fmla="*/ 523875 h 917575"/>
                  <a:gd name="connsiteX58" fmla="*/ 15719 w 885825"/>
                  <a:gd name="connsiteY58" fmla="*/ 465138 h 917575"/>
                  <a:gd name="connsiteX59" fmla="*/ 449419 w 885825"/>
                  <a:gd name="connsiteY59" fmla="*/ 465138 h 917575"/>
                  <a:gd name="connsiteX60" fmla="*/ 465138 w 885825"/>
                  <a:gd name="connsiteY60" fmla="*/ 480660 h 917575"/>
                  <a:gd name="connsiteX61" fmla="*/ 449419 w 885825"/>
                  <a:gd name="connsiteY61" fmla="*/ 496888 h 917575"/>
                  <a:gd name="connsiteX62" fmla="*/ 15719 w 885825"/>
                  <a:gd name="connsiteY62" fmla="*/ 496888 h 917575"/>
                  <a:gd name="connsiteX63" fmla="*/ 0 w 885825"/>
                  <a:gd name="connsiteY63" fmla="*/ 480660 h 917575"/>
                  <a:gd name="connsiteX64" fmla="*/ 15719 w 885825"/>
                  <a:gd name="connsiteY64" fmla="*/ 465138 h 917575"/>
                  <a:gd name="connsiteX65" fmla="*/ 612775 w 885825"/>
                  <a:gd name="connsiteY65" fmla="*/ 442913 h 917575"/>
                  <a:gd name="connsiteX66" fmla="*/ 658737 w 885825"/>
                  <a:gd name="connsiteY66" fmla="*/ 442913 h 917575"/>
                  <a:gd name="connsiteX67" fmla="*/ 673100 w 885825"/>
                  <a:gd name="connsiteY67" fmla="*/ 457201 h 917575"/>
                  <a:gd name="connsiteX68" fmla="*/ 658737 w 885825"/>
                  <a:gd name="connsiteY68" fmla="*/ 471488 h 917575"/>
                  <a:gd name="connsiteX69" fmla="*/ 612775 w 885825"/>
                  <a:gd name="connsiteY69" fmla="*/ 471488 h 917575"/>
                  <a:gd name="connsiteX70" fmla="*/ 612775 w 885825"/>
                  <a:gd name="connsiteY70" fmla="*/ 442913 h 917575"/>
                  <a:gd name="connsiteX71" fmla="*/ 825500 w 885825"/>
                  <a:gd name="connsiteY71" fmla="*/ 419100 h 917575"/>
                  <a:gd name="connsiteX72" fmla="*/ 871095 w 885825"/>
                  <a:gd name="connsiteY72" fmla="*/ 419100 h 917575"/>
                  <a:gd name="connsiteX73" fmla="*/ 885825 w 885825"/>
                  <a:gd name="connsiteY73" fmla="*/ 433388 h 917575"/>
                  <a:gd name="connsiteX74" fmla="*/ 871095 w 885825"/>
                  <a:gd name="connsiteY74" fmla="*/ 447675 h 917575"/>
                  <a:gd name="connsiteX75" fmla="*/ 825500 w 885825"/>
                  <a:gd name="connsiteY75" fmla="*/ 447675 h 917575"/>
                  <a:gd name="connsiteX76" fmla="*/ 825500 w 885825"/>
                  <a:gd name="connsiteY76" fmla="*/ 419100 h 917575"/>
                  <a:gd name="connsiteX77" fmla="*/ 15719 w 885825"/>
                  <a:gd name="connsiteY77" fmla="*/ 360363 h 917575"/>
                  <a:gd name="connsiteX78" fmla="*/ 449419 w 885825"/>
                  <a:gd name="connsiteY78" fmla="*/ 360363 h 917575"/>
                  <a:gd name="connsiteX79" fmla="*/ 465138 w 885825"/>
                  <a:gd name="connsiteY79" fmla="*/ 376591 h 917575"/>
                  <a:gd name="connsiteX80" fmla="*/ 449419 w 885825"/>
                  <a:gd name="connsiteY80" fmla="*/ 392113 h 917575"/>
                  <a:gd name="connsiteX81" fmla="*/ 15719 w 885825"/>
                  <a:gd name="connsiteY81" fmla="*/ 392113 h 917575"/>
                  <a:gd name="connsiteX82" fmla="*/ 0 w 885825"/>
                  <a:gd name="connsiteY82" fmla="*/ 376591 h 917575"/>
                  <a:gd name="connsiteX83" fmla="*/ 15719 w 885825"/>
                  <a:gd name="connsiteY83" fmla="*/ 360363 h 917575"/>
                  <a:gd name="connsiteX84" fmla="*/ 612775 w 885825"/>
                  <a:gd name="connsiteY84" fmla="*/ 338138 h 917575"/>
                  <a:gd name="connsiteX85" fmla="*/ 658737 w 885825"/>
                  <a:gd name="connsiteY85" fmla="*/ 338138 h 917575"/>
                  <a:gd name="connsiteX86" fmla="*/ 673100 w 885825"/>
                  <a:gd name="connsiteY86" fmla="*/ 352426 h 917575"/>
                  <a:gd name="connsiteX87" fmla="*/ 658737 w 885825"/>
                  <a:gd name="connsiteY87" fmla="*/ 366713 h 917575"/>
                  <a:gd name="connsiteX88" fmla="*/ 612775 w 885825"/>
                  <a:gd name="connsiteY88" fmla="*/ 366713 h 917575"/>
                  <a:gd name="connsiteX89" fmla="*/ 612775 w 885825"/>
                  <a:gd name="connsiteY89" fmla="*/ 338138 h 917575"/>
                  <a:gd name="connsiteX90" fmla="*/ 825500 w 885825"/>
                  <a:gd name="connsiteY90" fmla="*/ 314325 h 917575"/>
                  <a:gd name="connsiteX91" fmla="*/ 871095 w 885825"/>
                  <a:gd name="connsiteY91" fmla="*/ 314325 h 917575"/>
                  <a:gd name="connsiteX92" fmla="*/ 885825 w 885825"/>
                  <a:gd name="connsiteY92" fmla="*/ 329327 h 917575"/>
                  <a:gd name="connsiteX93" fmla="*/ 871095 w 885825"/>
                  <a:gd name="connsiteY93" fmla="*/ 342900 h 917575"/>
                  <a:gd name="connsiteX94" fmla="*/ 825500 w 885825"/>
                  <a:gd name="connsiteY94" fmla="*/ 342900 h 917575"/>
                  <a:gd name="connsiteX95" fmla="*/ 825500 w 885825"/>
                  <a:gd name="connsiteY95" fmla="*/ 314325 h 917575"/>
                  <a:gd name="connsiteX96" fmla="*/ 15719 w 885825"/>
                  <a:gd name="connsiteY96" fmla="*/ 255588 h 917575"/>
                  <a:gd name="connsiteX97" fmla="*/ 449419 w 885825"/>
                  <a:gd name="connsiteY97" fmla="*/ 255588 h 917575"/>
                  <a:gd name="connsiteX98" fmla="*/ 465138 w 885825"/>
                  <a:gd name="connsiteY98" fmla="*/ 271463 h 917575"/>
                  <a:gd name="connsiteX99" fmla="*/ 449419 w 885825"/>
                  <a:gd name="connsiteY99" fmla="*/ 287338 h 917575"/>
                  <a:gd name="connsiteX100" fmla="*/ 15719 w 885825"/>
                  <a:gd name="connsiteY100" fmla="*/ 287338 h 917575"/>
                  <a:gd name="connsiteX101" fmla="*/ 0 w 885825"/>
                  <a:gd name="connsiteY101" fmla="*/ 271463 h 917575"/>
                  <a:gd name="connsiteX102" fmla="*/ 15719 w 885825"/>
                  <a:gd name="connsiteY102" fmla="*/ 255588 h 917575"/>
                  <a:gd name="connsiteX103" fmla="*/ 612775 w 885825"/>
                  <a:gd name="connsiteY103" fmla="*/ 233363 h 917575"/>
                  <a:gd name="connsiteX104" fmla="*/ 658737 w 885825"/>
                  <a:gd name="connsiteY104" fmla="*/ 233363 h 917575"/>
                  <a:gd name="connsiteX105" fmla="*/ 673100 w 885825"/>
                  <a:gd name="connsiteY105" fmla="*/ 247651 h 917575"/>
                  <a:gd name="connsiteX106" fmla="*/ 658737 w 885825"/>
                  <a:gd name="connsiteY106" fmla="*/ 261938 h 917575"/>
                  <a:gd name="connsiteX107" fmla="*/ 612775 w 885825"/>
                  <a:gd name="connsiteY107" fmla="*/ 261938 h 917575"/>
                  <a:gd name="connsiteX108" fmla="*/ 612775 w 885825"/>
                  <a:gd name="connsiteY108" fmla="*/ 233363 h 917575"/>
                  <a:gd name="connsiteX109" fmla="*/ 825500 w 885825"/>
                  <a:gd name="connsiteY109" fmla="*/ 207963 h 917575"/>
                  <a:gd name="connsiteX110" fmla="*/ 871095 w 885825"/>
                  <a:gd name="connsiteY110" fmla="*/ 207963 h 917575"/>
                  <a:gd name="connsiteX111" fmla="*/ 885825 w 885825"/>
                  <a:gd name="connsiteY111" fmla="*/ 223044 h 917575"/>
                  <a:gd name="connsiteX112" fmla="*/ 871095 w 885825"/>
                  <a:gd name="connsiteY112" fmla="*/ 238125 h 917575"/>
                  <a:gd name="connsiteX113" fmla="*/ 825500 w 885825"/>
                  <a:gd name="connsiteY113" fmla="*/ 238125 h 917575"/>
                  <a:gd name="connsiteX114" fmla="*/ 825500 w 885825"/>
                  <a:gd name="connsiteY114" fmla="*/ 207963 h 917575"/>
                  <a:gd name="connsiteX115" fmla="*/ 612775 w 885825"/>
                  <a:gd name="connsiteY115" fmla="*/ 128588 h 917575"/>
                  <a:gd name="connsiteX116" fmla="*/ 658906 w 885825"/>
                  <a:gd name="connsiteY116" fmla="*/ 128588 h 917575"/>
                  <a:gd name="connsiteX117" fmla="*/ 673100 w 885825"/>
                  <a:gd name="connsiteY117" fmla="*/ 142082 h 917575"/>
                  <a:gd name="connsiteX118" fmla="*/ 658906 w 885825"/>
                  <a:gd name="connsiteY118" fmla="*/ 155575 h 917575"/>
                  <a:gd name="connsiteX119" fmla="*/ 613484 w 885825"/>
                  <a:gd name="connsiteY119" fmla="*/ 155575 h 917575"/>
                  <a:gd name="connsiteX120" fmla="*/ 613484 w 885825"/>
                  <a:gd name="connsiteY120" fmla="*/ 136684 h 917575"/>
                  <a:gd name="connsiteX121" fmla="*/ 612775 w 885825"/>
                  <a:gd name="connsiteY121" fmla="*/ 128588 h 917575"/>
                  <a:gd name="connsiteX122" fmla="*/ 825500 w 885825"/>
                  <a:gd name="connsiteY122" fmla="*/ 104775 h 917575"/>
                  <a:gd name="connsiteX123" fmla="*/ 871095 w 885825"/>
                  <a:gd name="connsiteY123" fmla="*/ 104775 h 917575"/>
                  <a:gd name="connsiteX124" fmla="*/ 885825 w 885825"/>
                  <a:gd name="connsiteY124" fmla="*/ 119063 h 917575"/>
                  <a:gd name="connsiteX125" fmla="*/ 871095 w 885825"/>
                  <a:gd name="connsiteY125" fmla="*/ 133350 h 917575"/>
                  <a:gd name="connsiteX126" fmla="*/ 825500 w 885825"/>
                  <a:gd name="connsiteY126" fmla="*/ 133350 h 917575"/>
                  <a:gd name="connsiteX127" fmla="*/ 825500 w 885825"/>
                  <a:gd name="connsiteY127" fmla="*/ 104775 h 917575"/>
                  <a:gd name="connsiteX128" fmla="*/ 823912 w 885825"/>
                  <a:gd name="connsiteY128" fmla="*/ 0 h 917575"/>
                  <a:gd name="connsiteX129" fmla="*/ 870881 w 885825"/>
                  <a:gd name="connsiteY129" fmla="*/ 0 h 917575"/>
                  <a:gd name="connsiteX130" fmla="*/ 885825 w 885825"/>
                  <a:gd name="connsiteY130" fmla="*/ 13573 h 917575"/>
                  <a:gd name="connsiteX131" fmla="*/ 870881 w 885825"/>
                  <a:gd name="connsiteY131" fmla="*/ 28575 h 917575"/>
                  <a:gd name="connsiteX132" fmla="*/ 824624 w 885825"/>
                  <a:gd name="connsiteY132" fmla="*/ 28575 h 917575"/>
                  <a:gd name="connsiteX133" fmla="*/ 824624 w 885825"/>
                  <a:gd name="connsiteY133" fmla="*/ 9287 h 917575"/>
                  <a:gd name="connsiteX134" fmla="*/ 823912 w 885825"/>
                  <a:gd name="connsiteY134" fmla="*/ 0 h 91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885825" h="917575">
                    <a:moveTo>
                      <a:pt x="15719" y="887413"/>
                    </a:moveTo>
                    <a:cubicBezTo>
                      <a:pt x="449419" y="887413"/>
                      <a:pt x="449419" y="887413"/>
                      <a:pt x="449419" y="887413"/>
                    </a:cubicBezTo>
                    <a:cubicBezTo>
                      <a:pt x="458707" y="887413"/>
                      <a:pt x="465138" y="894595"/>
                      <a:pt x="465138" y="902494"/>
                    </a:cubicBezTo>
                    <a:cubicBezTo>
                      <a:pt x="465138" y="911112"/>
                      <a:pt x="458707" y="917575"/>
                      <a:pt x="449419" y="917575"/>
                    </a:cubicBezTo>
                    <a:cubicBezTo>
                      <a:pt x="15719" y="917575"/>
                      <a:pt x="15719" y="917575"/>
                      <a:pt x="15719" y="917575"/>
                    </a:cubicBezTo>
                    <a:cubicBezTo>
                      <a:pt x="7145" y="917575"/>
                      <a:pt x="0" y="911112"/>
                      <a:pt x="0" y="902494"/>
                    </a:cubicBezTo>
                    <a:cubicBezTo>
                      <a:pt x="0" y="894595"/>
                      <a:pt x="7145" y="887413"/>
                      <a:pt x="15719" y="887413"/>
                    </a:cubicBezTo>
                    <a:close/>
                    <a:moveTo>
                      <a:pt x="15719" y="781050"/>
                    </a:moveTo>
                    <a:cubicBezTo>
                      <a:pt x="449419" y="781050"/>
                      <a:pt x="449419" y="781050"/>
                      <a:pt x="449419" y="781050"/>
                    </a:cubicBezTo>
                    <a:cubicBezTo>
                      <a:pt x="458707" y="781050"/>
                      <a:pt x="465138" y="788106"/>
                      <a:pt x="465138" y="796572"/>
                    </a:cubicBezTo>
                    <a:cubicBezTo>
                      <a:pt x="465138" y="806450"/>
                      <a:pt x="458707" y="812800"/>
                      <a:pt x="449419" y="812800"/>
                    </a:cubicBezTo>
                    <a:cubicBezTo>
                      <a:pt x="15719" y="812800"/>
                      <a:pt x="15719" y="812800"/>
                      <a:pt x="15719" y="812800"/>
                    </a:cubicBezTo>
                    <a:cubicBezTo>
                      <a:pt x="7145" y="812800"/>
                      <a:pt x="0" y="806450"/>
                      <a:pt x="0" y="796572"/>
                    </a:cubicBezTo>
                    <a:cubicBezTo>
                      <a:pt x="0" y="788106"/>
                      <a:pt x="7145" y="781050"/>
                      <a:pt x="15719" y="781050"/>
                    </a:cubicBezTo>
                    <a:close/>
                    <a:moveTo>
                      <a:pt x="612775" y="758825"/>
                    </a:moveTo>
                    <a:cubicBezTo>
                      <a:pt x="658737" y="758825"/>
                      <a:pt x="658737" y="758825"/>
                      <a:pt x="658737" y="758825"/>
                    </a:cubicBezTo>
                    <a:cubicBezTo>
                      <a:pt x="666636" y="758825"/>
                      <a:pt x="673100" y="765255"/>
                      <a:pt x="673100" y="773113"/>
                    </a:cubicBezTo>
                    <a:cubicBezTo>
                      <a:pt x="673100" y="780971"/>
                      <a:pt x="666636" y="787400"/>
                      <a:pt x="658737" y="787400"/>
                    </a:cubicBezTo>
                    <a:cubicBezTo>
                      <a:pt x="638628" y="787400"/>
                      <a:pt x="623547" y="787400"/>
                      <a:pt x="612775" y="787400"/>
                    </a:cubicBezTo>
                    <a:cubicBezTo>
                      <a:pt x="612775" y="787400"/>
                      <a:pt x="612775" y="787400"/>
                      <a:pt x="612775" y="758825"/>
                    </a:cubicBezTo>
                    <a:close/>
                    <a:moveTo>
                      <a:pt x="15719" y="676275"/>
                    </a:moveTo>
                    <a:cubicBezTo>
                      <a:pt x="449419" y="676275"/>
                      <a:pt x="449419" y="676275"/>
                      <a:pt x="449419" y="676275"/>
                    </a:cubicBezTo>
                    <a:cubicBezTo>
                      <a:pt x="458707" y="676275"/>
                      <a:pt x="465138" y="683491"/>
                      <a:pt x="465138" y="692150"/>
                    </a:cubicBezTo>
                    <a:cubicBezTo>
                      <a:pt x="465138" y="700809"/>
                      <a:pt x="458707" y="708025"/>
                      <a:pt x="449419" y="708025"/>
                    </a:cubicBezTo>
                    <a:cubicBezTo>
                      <a:pt x="15719" y="708025"/>
                      <a:pt x="15719" y="708025"/>
                      <a:pt x="15719" y="708025"/>
                    </a:cubicBezTo>
                    <a:cubicBezTo>
                      <a:pt x="7145" y="708025"/>
                      <a:pt x="0" y="700809"/>
                      <a:pt x="0" y="692150"/>
                    </a:cubicBezTo>
                    <a:cubicBezTo>
                      <a:pt x="0" y="683491"/>
                      <a:pt x="7145" y="676275"/>
                      <a:pt x="15719" y="676275"/>
                    </a:cubicBezTo>
                    <a:close/>
                    <a:moveTo>
                      <a:pt x="612775" y="654050"/>
                    </a:moveTo>
                    <a:cubicBezTo>
                      <a:pt x="658737" y="654050"/>
                      <a:pt x="658737" y="654050"/>
                      <a:pt x="658737" y="654050"/>
                    </a:cubicBezTo>
                    <a:cubicBezTo>
                      <a:pt x="666636" y="654050"/>
                      <a:pt x="673100" y="660480"/>
                      <a:pt x="673100" y="668338"/>
                    </a:cubicBezTo>
                    <a:cubicBezTo>
                      <a:pt x="673100" y="676196"/>
                      <a:pt x="666636" y="682625"/>
                      <a:pt x="658737" y="682625"/>
                    </a:cubicBezTo>
                    <a:cubicBezTo>
                      <a:pt x="638628" y="682625"/>
                      <a:pt x="623547" y="682625"/>
                      <a:pt x="612775" y="682625"/>
                    </a:cubicBezTo>
                    <a:cubicBezTo>
                      <a:pt x="612775" y="682625"/>
                      <a:pt x="612775" y="682625"/>
                      <a:pt x="612775" y="654050"/>
                    </a:cubicBezTo>
                    <a:close/>
                    <a:moveTo>
                      <a:pt x="825500" y="630238"/>
                    </a:moveTo>
                    <a:cubicBezTo>
                      <a:pt x="871095" y="630238"/>
                      <a:pt x="871095" y="630238"/>
                      <a:pt x="871095" y="630238"/>
                    </a:cubicBezTo>
                    <a:cubicBezTo>
                      <a:pt x="879512" y="630238"/>
                      <a:pt x="885825" y="636668"/>
                      <a:pt x="885825" y="645240"/>
                    </a:cubicBezTo>
                    <a:cubicBezTo>
                      <a:pt x="885825" y="652384"/>
                      <a:pt x="879512" y="658813"/>
                      <a:pt x="871095" y="658813"/>
                    </a:cubicBezTo>
                    <a:cubicBezTo>
                      <a:pt x="851454" y="658813"/>
                      <a:pt x="836724" y="658813"/>
                      <a:pt x="825500" y="658813"/>
                    </a:cubicBezTo>
                    <a:cubicBezTo>
                      <a:pt x="825500" y="658813"/>
                      <a:pt x="825500" y="658813"/>
                      <a:pt x="825500" y="630238"/>
                    </a:cubicBezTo>
                    <a:close/>
                    <a:moveTo>
                      <a:pt x="15719" y="571500"/>
                    </a:moveTo>
                    <a:cubicBezTo>
                      <a:pt x="449419" y="571500"/>
                      <a:pt x="449419" y="571500"/>
                      <a:pt x="449419" y="571500"/>
                    </a:cubicBezTo>
                    <a:cubicBezTo>
                      <a:pt x="458707" y="571500"/>
                      <a:pt x="465138" y="578682"/>
                      <a:pt x="465138" y="586581"/>
                    </a:cubicBezTo>
                    <a:cubicBezTo>
                      <a:pt x="465138" y="595199"/>
                      <a:pt x="458707" y="601662"/>
                      <a:pt x="449419" y="601662"/>
                    </a:cubicBezTo>
                    <a:cubicBezTo>
                      <a:pt x="15719" y="601662"/>
                      <a:pt x="15719" y="601662"/>
                      <a:pt x="15719" y="601662"/>
                    </a:cubicBezTo>
                    <a:cubicBezTo>
                      <a:pt x="7145" y="601662"/>
                      <a:pt x="0" y="595199"/>
                      <a:pt x="0" y="586581"/>
                    </a:cubicBezTo>
                    <a:cubicBezTo>
                      <a:pt x="0" y="578682"/>
                      <a:pt x="7145" y="571500"/>
                      <a:pt x="15719" y="571500"/>
                    </a:cubicBezTo>
                    <a:close/>
                    <a:moveTo>
                      <a:pt x="612775" y="547688"/>
                    </a:moveTo>
                    <a:cubicBezTo>
                      <a:pt x="658737" y="547688"/>
                      <a:pt x="658737" y="547688"/>
                      <a:pt x="658737" y="547688"/>
                    </a:cubicBezTo>
                    <a:cubicBezTo>
                      <a:pt x="666636" y="547688"/>
                      <a:pt x="673100" y="554151"/>
                      <a:pt x="673100" y="562051"/>
                    </a:cubicBezTo>
                    <a:cubicBezTo>
                      <a:pt x="673100" y="571387"/>
                      <a:pt x="666636" y="577850"/>
                      <a:pt x="658737" y="577850"/>
                    </a:cubicBezTo>
                    <a:cubicBezTo>
                      <a:pt x="638628" y="577850"/>
                      <a:pt x="623547" y="577850"/>
                      <a:pt x="612775" y="577850"/>
                    </a:cubicBezTo>
                    <a:cubicBezTo>
                      <a:pt x="612775" y="577850"/>
                      <a:pt x="612775" y="577850"/>
                      <a:pt x="612775" y="547688"/>
                    </a:cubicBezTo>
                    <a:close/>
                    <a:moveTo>
                      <a:pt x="825500" y="523875"/>
                    </a:moveTo>
                    <a:cubicBezTo>
                      <a:pt x="871095" y="523875"/>
                      <a:pt x="871095" y="523875"/>
                      <a:pt x="871095" y="523875"/>
                    </a:cubicBezTo>
                    <a:cubicBezTo>
                      <a:pt x="879512" y="523875"/>
                      <a:pt x="885825" y="530890"/>
                      <a:pt x="885825" y="538605"/>
                    </a:cubicBezTo>
                    <a:cubicBezTo>
                      <a:pt x="885825" y="547023"/>
                      <a:pt x="879512" y="554037"/>
                      <a:pt x="871095" y="554037"/>
                    </a:cubicBezTo>
                    <a:cubicBezTo>
                      <a:pt x="851454" y="554037"/>
                      <a:pt x="836724" y="554037"/>
                      <a:pt x="825500" y="554037"/>
                    </a:cubicBezTo>
                    <a:cubicBezTo>
                      <a:pt x="825500" y="554037"/>
                      <a:pt x="825500" y="554037"/>
                      <a:pt x="825500" y="523875"/>
                    </a:cubicBezTo>
                    <a:close/>
                    <a:moveTo>
                      <a:pt x="15719" y="465138"/>
                    </a:moveTo>
                    <a:cubicBezTo>
                      <a:pt x="449419" y="465138"/>
                      <a:pt x="449419" y="465138"/>
                      <a:pt x="449419" y="465138"/>
                    </a:cubicBezTo>
                    <a:cubicBezTo>
                      <a:pt x="458707" y="465138"/>
                      <a:pt x="465138" y="472194"/>
                      <a:pt x="465138" y="480660"/>
                    </a:cubicBezTo>
                    <a:cubicBezTo>
                      <a:pt x="465138" y="489127"/>
                      <a:pt x="458707" y="496888"/>
                      <a:pt x="449419" y="496888"/>
                    </a:cubicBezTo>
                    <a:cubicBezTo>
                      <a:pt x="15719" y="496888"/>
                      <a:pt x="15719" y="496888"/>
                      <a:pt x="15719" y="496888"/>
                    </a:cubicBezTo>
                    <a:cubicBezTo>
                      <a:pt x="7145" y="496888"/>
                      <a:pt x="0" y="489127"/>
                      <a:pt x="0" y="480660"/>
                    </a:cubicBezTo>
                    <a:cubicBezTo>
                      <a:pt x="0" y="472194"/>
                      <a:pt x="7145" y="465138"/>
                      <a:pt x="15719" y="465138"/>
                    </a:cubicBezTo>
                    <a:close/>
                    <a:moveTo>
                      <a:pt x="612775" y="442913"/>
                    </a:moveTo>
                    <a:cubicBezTo>
                      <a:pt x="658737" y="442913"/>
                      <a:pt x="658737" y="442913"/>
                      <a:pt x="658737" y="442913"/>
                    </a:cubicBezTo>
                    <a:cubicBezTo>
                      <a:pt x="666636" y="442913"/>
                      <a:pt x="673100" y="449343"/>
                      <a:pt x="673100" y="457201"/>
                    </a:cubicBezTo>
                    <a:cubicBezTo>
                      <a:pt x="673100" y="465059"/>
                      <a:pt x="666636" y="471488"/>
                      <a:pt x="658737" y="471488"/>
                    </a:cubicBezTo>
                    <a:cubicBezTo>
                      <a:pt x="638628" y="471488"/>
                      <a:pt x="623547" y="471488"/>
                      <a:pt x="612775" y="471488"/>
                    </a:cubicBezTo>
                    <a:cubicBezTo>
                      <a:pt x="612775" y="471488"/>
                      <a:pt x="612775" y="471488"/>
                      <a:pt x="612775" y="442913"/>
                    </a:cubicBezTo>
                    <a:close/>
                    <a:moveTo>
                      <a:pt x="825500" y="419100"/>
                    </a:moveTo>
                    <a:cubicBezTo>
                      <a:pt x="871095" y="419100"/>
                      <a:pt x="871095" y="419100"/>
                      <a:pt x="871095" y="419100"/>
                    </a:cubicBezTo>
                    <a:cubicBezTo>
                      <a:pt x="879512" y="419100"/>
                      <a:pt x="885825" y="425530"/>
                      <a:pt x="885825" y="433388"/>
                    </a:cubicBezTo>
                    <a:cubicBezTo>
                      <a:pt x="885825" y="441246"/>
                      <a:pt x="879512" y="447675"/>
                      <a:pt x="871095" y="447675"/>
                    </a:cubicBezTo>
                    <a:cubicBezTo>
                      <a:pt x="851454" y="447675"/>
                      <a:pt x="836724" y="447675"/>
                      <a:pt x="825500" y="447675"/>
                    </a:cubicBezTo>
                    <a:cubicBezTo>
                      <a:pt x="825500" y="447675"/>
                      <a:pt x="825500" y="447675"/>
                      <a:pt x="825500" y="419100"/>
                    </a:cubicBezTo>
                    <a:close/>
                    <a:moveTo>
                      <a:pt x="15719" y="360363"/>
                    </a:moveTo>
                    <a:cubicBezTo>
                      <a:pt x="449419" y="360363"/>
                      <a:pt x="449419" y="360363"/>
                      <a:pt x="449419" y="360363"/>
                    </a:cubicBezTo>
                    <a:cubicBezTo>
                      <a:pt x="458707" y="360363"/>
                      <a:pt x="465138" y="368124"/>
                      <a:pt x="465138" y="376591"/>
                    </a:cubicBezTo>
                    <a:cubicBezTo>
                      <a:pt x="465138" y="385058"/>
                      <a:pt x="458707" y="392113"/>
                      <a:pt x="449419" y="392113"/>
                    </a:cubicBezTo>
                    <a:cubicBezTo>
                      <a:pt x="15719" y="392113"/>
                      <a:pt x="15719" y="392113"/>
                      <a:pt x="15719" y="392113"/>
                    </a:cubicBezTo>
                    <a:cubicBezTo>
                      <a:pt x="7145" y="392113"/>
                      <a:pt x="0" y="385058"/>
                      <a:pt x="0" y="376591"/>
                    </a:cubicBezTo>
                    <a:cubicBezTo>
                      <a:pt x="0" y="368124"/>
                      <a:pt x="7145" y="360363"/>
                      <a:pt x="15719" y="360363"/>
                    </a:cubicBezTo>
                    <a:close/>
                    <a:moveTo>
                      <a:pt x="612775" y="338138"/>
                    </a:moveTo>
                    <a:cubicBezTo>
                      <a:pt x="658737" y="338138"/>
                      <a:pt x="658737" y="338138"/>
                      <a:pt x="658737" y="338138"/>
                    </a:cubicBezTo>
                    <a:cubicBezTo>
                      <a:pt x="666636" y="338138"/>
                      <a:pt x="673100" y="344568"/>
                      <a:pt x="673100" y="352426"/>
                    </a:cubicBezTo>
                    <a:cubicBezTo>
                      <a:pt x="673100" y="360284"/>
                      <a:pt x="666636" y="366713"/>
                      <a:pt x="658737" y="366713"/>
                    </a:cubicBezTo>
                    <a:cubicBezTo>
                      <a:pt x="638628" y="366713"/>
                      <a:pt x="623547" y="366713"/>
                      <a:pt x="612775" y="366713"/>
                    </a:cubicBezTo>
                    <a:cubicBezTo>
                      <a:pt x="612775" y="366713"/>
                      <a:pt x="612775" y="366713"/>
                      <a:pt x="612775" y="338138"/>
                    </a:cubicBezTo>
                    <a:close/>
                    <a:moveTo>
                      <a:pt x="825500" y="314325"/>
                    </a:moveTo>
                    <a:cubicBezTo>
                      <a:pt x="871095" y="314325"/>
                      <a:pt x="871095" y="314325"/>
                      <a:pt x="871095" y="314325"/>
                    </a:cubicBezTo>
                    <a:cubicBezTo>
                      <a:pt x="879512" y="314325"/>
                      <a:pt x="885825" y="320755"/>
                      <a:pt x="885825" y="329327"/>
                    </a:cubicBezTo>
                    <a:cubicBezTo>
                      <a:pt x="885825" y="336471"/>
                      <a:pt x="879512" y="342900"/>
                      <a:pt x="871095" y="342900"/>
                    </a:cubicBezTo>
                    <a:cubicBezTo>
                      <a:pt x="851454" y="342900"/>
                      <a:pt x="836724" y="342900"/>
                      <a:pt x="825500" y="342900"/>
                    </a:cubicBezTo>
                    <a:cubicBezTo>
                      <a:pt x="825500" y="342900"/>
                      <a:pt x="825500" y="342900"/>
                      <a:pt x="825500" y="314325"/>
                    </a:cubicBezTo>
                    <a:close/>
                    <a:moveTo>
                      <a:pt x="15719" y="255588"/>
                    </a:moveTo>
                    <a:cubicBezTo>
                      <a:pt x="449419" y="255588"/>
                      <a:pt x="449419" y="255588"/>
                      <a:pt x="449419" y="255588"/>
                    </a:cubicBezTo>
                    <a:cubicBezTo>
                      <a:pt x="458707" y="255588"/>
                      <a:pt x="465138" y="262082"/>
                      <a:pt x="465138" y="271463"/>
                    </a:cubicBezTo>
                    <a:cubicBezTo>
                      <a:pt x="465138" y="280122"/>
                      <a:pt x="458707" y="287338"/>
                      <a:pt x="449419" y="287338"/>
                    </a:cubicBezTo>
                    <a:cubicBezTo>
                      <a:pt x="15719" y="287338"/>
                      <a:pt x="15719" y="287338"/>
                      <a:pt x="15719" y="287338"/>
                    </a:cubicBezTo>
                    <a:cubicBezTo>
                      <a:pt x="7145" y="287338"/>
                      <a:pt x="0" y="280122"/>
                      <a:pt x="0" y="271463"/>
                    </a:cubicBezTo>
                    <a:cubicBezTo>
                      <a:pt x="0" y="262082"/>
                      <a:pt x="7145" y="255588"/>
                      <a:pt x="15719" y="255588"/>
                    </a:cubicBezTo>
                    <a:close/>
                    <a:moveTo>
                      <a:pt x="612775" y="233363"/>
                    </a:moveTo>
                    <a:cubicBezTo>
                      <a:pt x="658737" y="233363"/>
                      <a:pt x="658737" y="233363"/>
                      <a:pt x="658737" y="233363"/>
                    </a:cubicBezTo>
                    <a:cubicBezTo>
                      <a:pt x="666636" y="233363"/>
                      <a:pt x="673100" y="239793"/>
                      <a:pt x="673100" y="247651"/>
                    </a:cubicBezTo>
                    <a:cubicBezTo>
                      <a:pt x="673100" y="255509"/>
                      <a:pt x="666636" y="261938"/>
                      <a:pt x="658737" y="261938"/>
                    </a:cubicBezTo>
                    <a:cubicBezTo>
                      <a:pt x="638628" y="261938"/>
                      <a:pt x="623547" y="261938"/>
                      <a:pt x="612775" y="261938"/>
                    </a:cubicBezTo>
                    <a:cubicBezTo>
                      <a:pt x="612775" y="261938"/>
                      <a:pt x="612775" y="261938"/>
                      <a:pt x="612775" y="233363"/>
                    </a:cubicBezTo>
                    <a:close/>
                    <a:moveTo>
                      <a:pt x="825500" y="207963"/>
                    </a:moveTo>
                    <a:cubicBezTo>
                      <a:pt x="871095" y="207963"/>
                      <a:pt x="871095" y="207963"/>
                      <a:pt x="871095" y="207963"/>
                    </a:cubicBezTo>
                    <a:cubicBezTo>
                      <a:pt x="879512" y="207963"/>
                      <a:pt x="885825" y="214426"/>
                      <a:pt x="885825" y="223044"/>
                    </a:cubicBezTo>
                    <a:cubicBezTo>
                      <a:pt x="885825" y="231662"/>
                      <a:pt x="879512" y="238125"/>
                      <a:pt x="871095" y="238125"/>
                    </a:cubicBezTo>
                    <a:cubicBezTo>
                      <a:pt x="851454" y="238125"/>
                      <a:pt x="836724" y="238125"/>
                      <a:pt x="825500" y="238125"/>
                    </a:cubicBezTo>
                    <a:cubicBezTo>
                      <a:pt x="825500" y="238125"/>
                      <a:pt x="825500" y="238125"/>
                      <a:pt x="825500" y="207963"/>
                    </a:cubicBezTo>
                    <a:close/>
                    <a:moveTo>
                      <a:pt x="612775" y="128588"/>
                    </a:moveTo>
                    <a:cubicBezTo>
                      <a:pt x="658906" y="128588"/>
                      <a:pt x="658906" y="128588"/>
                      <a:pt x="658906" y="128588"/>
                    </a:cubicBezTo>
                    <a:cubicBezTo>
                      <a:pt x="666712" y="128588"/>
                      <a:pt x="673100" y="134660"/>
                      <a:pt x="673100" y="142082"/>
                    </a:cubicBezTo>
                    <a:cubicBezTo>
                      <a:pt x="673100" y="149503"/>
                      <a:pt x="666712" y="155575"/>
                      <a:pt x="658906" y="155575"/>
                    </a:cubicBezTo>
                    <a:cubicBezTo>
                      <a:pt x="639034" y="155575"/>
                      <a:pt x="624130" y="155575"/>
                      <a:pt x="613484" y="155575"/>
                    </a:cubicBezTo>
                    <a:cubicBezTo>
                      <a:pt x="613484" y="155575"/>
                      <a:pt x="613484" y="155575"/>
                      <a:pt x="613484" y="136684"/>
                    </a:cubicBezTo>
                    <a:cubicBezTo>
                      <a:pt x="613484" y="133986"/>
                      <a:pt x="613484" y="131287"/>
                      <a:pt x="612775" y="128588"/>
                    </a:cubicBezTo>
                    <a:close/>
                    <a:moveTo>
                      <a:pt x="825500" y="104775"/>
                    </a:moveTo>
                    <a:cubicBezTo>
                      <a:pt x="871095" y="104775"/>
                      <a:pt x="871095" y="104775"/>
                      <a:pt x="871095" y="104775"/>
                    </a:cubicBezTo>
                    <a:cubicBezTo>
                      <a:pt x="879512" y="104775"/>
                      <a:pt x="885825" y="110490"/>
                      <a:pt x="885825" y="119063"/>
                    </a:cubicBezTo>
                    <a:cubicBezTo>
                      <a:pt x="885825" y="126921"/>
                      <a:pt x="879512" y="133350"/>
                      <a:pt x="871095" y="133350"/>
                    </a:cubicBezTo>
                    <a:cubicBezTo>
                      <a:pt x="851454" y="133350"/>
                      <a:pt x="836724" y="133350"/>
                      <a:pt x="825500" y="133350"/>
                    </a:cubicBezTo>
                    <a:cubicBezTo>
                      <a:pt x="825500" y="133350"/>
                      <a:pt x="825500" y="133350"/>
                      <a:pt x="825500" y="104775"/>
                    </a:cubicBezTo>
                    <a:close/>
                    <a:moveTo>
                      <a:pt x="823912" y="0"/>
                    </a:moveTo>
                    <a:cubicBezTo>
                      <a:pt x="870881" y="0"/>
                      <a:pt x="870881" y="0"/>
                      <a:pt x="870881" y="0"/>
                    </a:cubicBezTo>
                    <a:cubicBezTo>
                      <a:pt x="879420" y="0"/>
                      <a:pt x="885825" y="6430"/>
                      <a:pt x="885825" y="13573"/>
                    </a:cubicBezTo>
                    <a:cubicBezTo>
                      <a:pt x="885825" y="22146"/>
                      <a:pt x="879420" y="28575"/>
                      <a:pt x="870881" y="28575"/>
                    </a:cubicBezTo>
                    <a:cubicBezTo>
                      <a:pt x="850955" y="28575"/>
                      <a:pt x="836010" y="28575"/>
                      <a:pt x="824624" y="28575"/>
                    </a:cubicBezTo>
                    <a:lnTo>
                      <a:pt x="824624" y="9287"/>
                    </a:lnTo>
                    <a:cubicBezTo>
                      <a:pt x="824624" y="5715"/>
                      <a:pt x="824624" y="2858"/>
                      <a:pt x="823912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>
                  <a:solidFill>
                    <a:schemeClr val="accent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33A18C-A087-953D-FED3-5B2B55AC4B12}"/>
              </a:ext>
            </a:extLst>
          </p:cNvPr>
          <p:cNvSpPr txBox="1"/>
          <p:nvPr/>
        </p:nvSpPr>
        <p:spPr>
          <a:xfrm>
            <a:off x="2242476" y="1501436"/>
            <a:ext cx="9055775" cy="584775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600" b="1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Česká pošta je držitelem poštovní licence pro nadcházející období (2023-2024). Tato skutečnost     </a:t>
            </a:r>
          </a:p>
          <a:p>
            <a:r>
              <a:rPr lang="cs-CZ" sz="1600" b="1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sebou nese mnohá omezení.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1D2821-3E59-378B-F330-4E260C4CDBB2}"/>
              </a:ext>
            </a:extLst>
          </p:cNvPr>
          <p:cNvSpPr txBox="1"/>
          <p:nvPr/>
        </p:nvSpPr>
        <p:spPr>
          <a:xfrm>
            <a:off x="2196302" y="2165005"/>
            <a:ext cx="830838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lvl="1" indent="-214313">
              <a:buFontTx/>
              <a:buChar char="—"/>
            </a:pP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DL nedostává uhrazeny čisté náklady v plné výši </a:t>
            </a: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provoz základních služeb musí dotovat z jiných zdrojů (ČTÚ přiznaná výše kompenzace a zákonný limit 1,5 mld. Kč od roku 2018). </a:t>
            </a:r>
          </a:p>
          <a:p>
            <a:pPr marL="557213" lvl="1" indent="-214313">
              <a:buFontTx/>
              <a:buChar char="—"/>
            </a:pP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DL dostává kompenzaci s velkým časovým odstupem po jejich vynaložení </a:t>
            </a: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nezbytnost financování komerčními úvěry.</a:t>
            </a:r>
          </a:p>
          <a:p>
            <a:pPr marL="557213" lvl="1" indent="-214313">
              <a:buFontTx/>
              <a:buChar char="—"/>
            </a:pP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DL musí udržovat pobočkovou síť v definovaném rozsahu (aktuálně 3200 pošt). Umístění většiny pošt vyplývá z vyhlášky </a:t>
            </a: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omezená kontrola nad tím, jak bude pobočková síť vypadat. </a:t>
            </a:r>
          </a:p>
          <a:p>
            <a:pPr marL="557213" lvl="1" indent="-214313">
              <a:buFontTx/>
              <a:buChar char="—"/>
            </a:pP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Řada pošt musí být umístěna v oblastech, kde je provozování pošty ztrátové </a:t>
            </a: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počet a hlavně podoba pošt neodpovídá tomu, jak by je provozoval komerční subjekt. </a:t>
            </a:r>
          </a:p>
          <a:p>
            <a:pPr marL="557213" lvl="1" indent="-214313">
              <a:buFontTx/>
              <a:buChar char="—"/>
            </a:pP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Všechny pošty musí být schopny poskytnout všechny základní služby 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Aktuální legislativa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neumožňuje realizovat </a:t>
            </a:r>
            <a:r>
              <a:rPr lang="cs-CZ" sz="160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light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verzi pošty nebo poštu nahradit např. automatem. </a:t>
            </a:r>
          </a:p>
          <a:p>
            <a:pPr marL="557213" lvl="1" indent="-214313">
              <a:buFontTx/>
              <a:buChar char="—"/>
            </a:pPr>
            <a:r>
              <a:rPr lang="cs-CZ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ČP musí zajistit alespoň jeden pokus o dodání každý pracovní den na každou adresu v ČR. </a:t>
            </a: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 je významná zátěž zejména u listovních zásilek. Konkurence typicky doručuje ve vlnách. </a:t>
            </a:r>
          </a:p>
        </p:txBody>
      </p:sp>
      <p:sp>
        <p:nvSpPr>
          <p:cNvPr id="18" name="Volný tvar: obrazec 36">
            <a:extLst>
              <a:ext uri="{FF2B5EF4-FFF2-40B4-BE49-F238E27FC236}">
                <a16:creationId xmlns:a16="http://schemas.microsoft.com/office/drawing/2014/main" id="{A222357F-8892-CE7C-5629-C30881C0623D}"/>
              </a:ext>
            </a:extLst>
          </p:cNvPr>
          <p:cNvSpPr/>
          <p:nvPr/>
        </p:nvSpPr>
        <p:spPr>
          <a:xfrm>
            <a:off x="6083595" y="1866137"/>
            <a:ext cx="1843454" cy="0"/>
          </a:xfrm>
          <a:custGeom>
            <a:avLst/>
            <a:gdLst>
              <a:gd name="connsiteX0" fmla="*/ 0 w 1843454"/>
              <a:gd name="connsiteY0" fmla="*/ -2147483648 h 0"/>
              <a:gd name="connsiteX1" fmla="*/ 479298 w 1843454"/>
              <a:gd name="connsiteY1" fmla="*/ -2147483648 h 0"/>
              <a:gd name="connsiteX2" fmla="*/ 958596 w 1843454"/>
              <a:gd name="connsiteY2" fmla="*/ -2147483648 h 0"/>
              <a:gd name="connsiteX3" fmla="*/ 1843453 w 1843454"/>
              <a:gd name="connsiteY3" fmla="*/ -2147483648 h 0"/>
              <a:gd name="connsiteX4" fmla="*/ 1818201 w 1843454"/>
              <a:gd name="connsiteY4" fmla="*/ -2147483648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454" extrusionOk="0">
                <a:moveTo>
                  <a:pt x="0" y="-2147483648"/>
                </a:moveTo>
                <a:cubicBezTo>
                  <a:pt x="215687" y="-2147483648"/>
                  <a:pt x="253446" y="-2147429480"/>
                  <a:pt x="479298" y="-2147483648"/>
                </a:cubicBezTo>
                <a:cubicBezTo>
                  <a:pt x="705150" y="-2147483648"/>
                  <a:pt x="853490" y="-2147449260"/>
                  <a:pt x="958596" y="-2147483648"/>
                </a:cubicBezTo>
                <a:cubicBezTo>
                  <a:pt x="1063702" y="-2147483648"/>
                  <a:pt x="1461567" y="-2147483050"/>
                  <a:pt x="1843453" y="-2147483648"/>
                </a:cubicBezTo>
                <a:cubicBezTo>
                  <a:pt x="1834951" y="-2147482673"/>
                  <a:pt x="1825652" y="-2147483648"/>
                  <a:pt x="1818201" y="-2147483648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428761643">
                  <a:custGeom>
                    <a:avLst/>
                    <a:gdLst>
                      <a:gd name="connsiteX0" fmla="*/ 0 w 1837189"/>
                      <a:gd name="connsiteY0" fmla="*/ 0 h 0"/>
                      <a:gd name="connsiteX1" fmla="*/ 1837189 w 1837189"/>
                      <a:gd name="connsiteY1" fmla="*/ 0 h 0"/>
                      <a:gd name="connsiteX2" fmla="*/ 1812022 w 1837189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7189">
                        <a:moveTo>
                          <a:pt x="0" y="0"/>
                        </a:moveTo>
                        <a:lnTo>
                          <a:pt x="1837189" y="0"/>
                        </a:lnTo>
                        <a:lnTo>
                          <a:pt x="1812022" y="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Volný tvar: obrazec 37">
            <a:extLst>
              <a:ext uri="{FF2B5EF4-FFF2-40B4-BE49-F238E27FC236}">
                <a16:creationId xmlns:a16="http://schemas.microsoft.com/office/drawing/2014/main" id="{D8164452-FAEC-4C8A-6856-4E353C3E893F}"/>
              </a:ext>
            </a:extLst>
          </p:cNvPr>
          <p:cNvSpPr/>
          <p:nvPr/>
        </p:nvSpPr>
        <p:spPr>
          <a:xfrm>
            <a:off x="2250142" y="2048753"/>
            <a:ext cx="2015433" cy="61852"/>
          </a:xfrm>
          <a:custGeom>
            <a:avLst/>
            <a:gdLst>
              <a:gd name="connsiteX0" fmla="*/ 0 w 1090569"/>
              <a:gd name="connsiteY0" fmla="*/ 8389 h 8389"/>
              <a:gd name="connsiteX1" fmla="*/ 402672 w 1090569"/>
              <a:gd name="connsiteY1" fmla="*/ 0 h 8389"/>
              <a:gd name="connsiteX2" fmla="*/ 1090569 w 1090569"/>
              <a:gd name="connsiteY2" fmla="*/ 8389 h 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569" h="8389">
                <a:moveTo>
                  <a:pt x="0" y="8389"/>
                </a:moveTo>
                <a:cubicBezTo>
                  <a:pt x="134224" y="5593"/>
                  <a:pt x="268419" y="0"/>
                  <a:pt x="402672" y="0"/>
                </a:cubicBezTo>
                <a:cubicBezTo>
                  <a:pt x="631988" y="0"/>
                  <a:pt x="1090569" y="8389"/>
                  <a:pt x="1090569" y="8389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Volný tvar: obrazec 38">
            <a:extLst>
              <a:ext uri="{FF2B5EF4-FFF2-40B4-BE49-F238E27FC236}">
                <a16:creationId xmlns:a16="http://schemas.microsoft.com/office/drawing/2014/main" id="{6E9C972C-926E-03E2-E880-9EEBD7FF250E}"/>
              </a:ext>
            </a:extLst>
          </p:cNvPr>
          <p:cNvSpPr/>
          <p:nvPr/>
        </p:nvSpPr>
        <p:spPr>
          <a:xfrm flipV="1">
            <a:off x="9082479" y="1774003"/>
            <a:ext cx="1348732" cy="86600"/>
          </a:xfrm>
          <a:custGeom>
            <a:avLst/>
            <a:gdLst>
              <a:gd name="connsiteX0" fmla="*/ 0 w 1921079"/>
              <a:gd name="connsiteY0" fmla="*/ 25166 h 25166"/>
              <a:gd name="connsiteX1" fmla="*/ 654341 w 1921079"/>
              <a:gd name="connsiteY1" fmla="*/ 16777 h 25166"/>
              <a:gd name="connsiteX2" fmla="*/ 796954 w 1921079"/>
              <a:gd name="connsiteY2" fmla="*/ 8388 h 25166"/>
              <a:gd name="connsiteX3" fmla="*/ 964734 w 1921079"/>
              <a:gd name="connsiteY3" fmla="*/ 0 h 25166"/>
              <a:gd name="connsiteX4" fmla="*/ 1921079 w 1921079"/>
              <a:gd name="connsiteY4" fmla="*/ 8388 h 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079" h="25166">
                <a:moveTo>
                  <a:pt x="0" y="25166"/>
                </a:moveTo>
                <a:lnTo>
                  <a:pt x="654341" y="16777"/>
                </a:lnTo>
                <a:cubicBezTo>
                  <a:pt x="701950" y="15775"/>
                  <a:pt x="749404" y="10958"/>
                  <a:pt x="796954" y="8388"/>
                </a:cubicBezTo>
                <a:lnTo>
                  <a:pt x="964734" y="0"/>
                </a:lnTo>
                <a:cubicBezTo>
                  <a:pt x="1641429" y="10572"/>
                  <a:pt x="1322642" y="8388"/>
                  <a:pt x="1921079" y="8388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83A1C8A8-DCB1-062B-E1D6-4DDB229843D8}"/>
              </a:ext>
            </a:extLst>
          </p:cNvPr>
          <p:cNvGrpSpPr/>
          <p:nvPr/>
        </p:nvGrpSpPr>
        <p:grpSpPr>
          <a:xfrm>
            <a:off x="2304119" y="2235703"/>
            <a:ext cx="211608" cy="202015"/>
            <a:chOff x="2287981" y="4635296"/>
            <a:chExt cx="211608" cy="202015"/>
          </a:xfrm>
        </p:grpSpPr>
        <p:sp>
          <p:nvSpPr>
            <p:cNvPr id="21" name="Rechteck 81">
              <a:extLst>
                <a:ext uri="{FF2B5EF4-FFF2-40B4-BE49-F238E27FC236}">
                  <a16:creationId xmlns:a16="http://schemas.microsoft.com/office/drawing/2014/main" id="{88D592E3-E54A-BDE5-6F96-AD16C02E3728}"/>
                </a:ext>
              </a:extLst>
            </p:cNvPr>
            <p:cNvSpPr/>
            <p:nvPr/>
          </p:nvSpPr>
          <p:spPr>
            <a:xfrm>
              <a:off x="2287981" y="4635296"/>
              <a:ext cx="211608" cy="202015"/>
            </a:xfrm>
            <a:prstGeom prst="ellipse">
              <a:avLst/>
            </a:prstGeom>
            <a:noFill/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88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2" name="Group 250">
              <a:extLst>
                <a:ext uri="{FF2B5EF4-FFF2-40B4-BE49-F238E27FC236}">
                  <a16:creationId xmlns:a16="http://schemas.microsoft.com/office/drawing/2014/main" id="{1FC70CEB-A347-A42F-B709-11872A696B36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2328762" y="4665125"/>
              <a:ext cx="130045" cy="111023"/>
              <a:chOff x="7706183" y="1744149"/>
              <a:chExt cx="285785" cy="241283"/>
            </a:xfrm>
          </p:grpSpPr>
          <p:sp>
            <p:nvSpPr>
              <p:cNvPr id="25" name="Freeform 253">
                <a:extLst>
                  <a:ext uri="{FF2B5EF4-FFF2-40B4-BE49-F238E27FC236}">
                    <a16:creationId xmlns:a16="http://schemas.microsoft.com/office/drawing/2014/main" id="{132D300F-DF85-0E9E-5EB8-38334C84A20B}"/>
                  </a:ext>
                </a:extLst>
              </p:cNvPr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7837856" y="1827868"/>
                <a:ext cx="22438" cy="115393"/>
              </a:xfrm>
              <a:custGeom>
                <a:avLst/>
                <a:gdLst>
                  <a:gd name="T0" fmla="*/ 1 w 411"/>
                  <a:gd name="T1" fmla="*/ 1814 h 2040"/>
                  <a:gd name="T2" fmla="*/ 15 w 411"/>
                  <a:gd name="T3" fmla="*/ 1752 h 2040"/>
                  <a:gd name="T4" fmla="*/ 44 w 411"/>
                  <a:gd name="T5" fmla="*/ 1702 h 2040"/>
                  <a:gd name="T6" fmla="*/ 87 w 411"/>
                  <a:gd name="T7" fmla="*/ 1664 h 2040"/>
                  <a:gd name="T8" fmla="*/ 141 w 411"/>
                  <a:gd name="T9" fmla="*/ 1641 h 2040"/>
                  <a:gd name="T10" fmla="*/ 205 w 411"/>
                  <a:gd name="T11" fmla="*/ 1633 h 2040"/>
                  <a:gd name="T12" fmla="*/ 249 w 411"/>
                  <a:gd name="T13" fmla="*/ 1636 h 2040"/>
                  <a:gd name="T14" fmla="*/ 306 w 411"/>
                  <a:gd name="T15" fmla="*/ 1655 h 2040"/>
                  <a:gd name="T16" fmla="*/ 353 w 411"/>
                  <a:gd name="T17" fmla="*/ 1688 h 2040"/>
                  <a:gd name="T18" fmla="*/ 388 w 411"/>
                  <a:gd name="T19" fmla="*/ 1734 h 2040"/>
                  <a:gd name="T20" fmla="*/ 407 w 411"/>
                  <a:gd name="T21" fmla="*/ 1792 h 2040"/>
                  <a:gd name="T22" fmla="*/ 411 w 411"/>
                  <a:gd name="T23" fmla="*/ 1836 h 2040"/>
                  <a:gd name="T24" fmla="*/ 402 w 411"/>
                  <a:gd name="T25" fmla="*/ 1901 h 2040"/>
                  <a:gd name="T26" fmla="*/ 378 w 411"/>
                  <a:gd name="T27" fmla="*/ 1955 h 2040"/>
                  <a:gd name="T28" fmla="*/ 339 w 411"/>
                  <a:gd name="T29" fmla="*/ 1997 h 2040"/>
                  <a:gd name="T30" fmla="*/ 288 w 411"/>
                  <a:gd name="T31" fmla="*/ 2026 h 2040"/>
                  <a:gd name="T32" fmla="*/ 228 w 411"/>
                  <a:gd name="T33" fmla="*/ 2039 h 2040"/>
                  <a:gd name="T34" fmla="*/ 183 w 411"/>
                  <a:gd name="T35" fmla="*/ 2039 h 2040"/>
                  <a:gd name="T36" fmla="*/ 122 w 411"/>
                  <a:gd name="T37" fmla="*/ 2026 h 2040"/>
                  <a:gd name="T38" fmla="*/ 72 w 411"/>
                  <a:gd name="T39" fmla="*/ 1997 h 2040"/>
                  <a:gd name="T40" fmla="*/ 33 w 411"/>
                  <a:gd name="T41" fmla="*/ 1955 h 2040"/>
                  <a:gd name="T42" fmla="*/ 8 w 411"/>
                  <a:gd name="T43" fmla="*/ 1901 h 2040"/>
                  <a:gd name="T44" fmla="*/ 0 w 411"/>
                  <a:gd name="T45" fmla="*/ 1836 h 2040"/>
                  <a:gd name="T46" fmla="*/ 14 w 411"/>
                  <a:gd name="T47" fmla="*/ 102 h 2040"/>
                  <a:gd name="T48" fmla="*/ 16 w 411"/>
                  <a:gd name="T49" fmla="*/ 81 h 2040"/>
                  <a:gd name="T50" fmla="*/ 24 w 411"/>
                  <a:gd name="T51" fmla="*/ 55 h 2040"/>
                  <a:gd name="T52" fmla="*/ 41 w 411"/>
                  <a:gd name="T53" fmla="*/ 31 h 2040"/>
                  <a:gd name="T54" fmla="*/ 72 w 411"/>
                  <a:gd name="T55" fmla="*/ 14 h 2040"/>
                  <a:gd name="T56" fmla="*/ 117 w 411"/>
                  <a:gd name="T57" fmla="*/ 3 h 2040"/>
                  <a:gd name="T58" fmla="*/ 252 w 411"/>
                  <a:gd name="T59" fmla="*/ 0 h 2040"/>
                  <a:gd name="T60" fmla="*/ 291 w 411"/>
                  <a:gd name="T61" fmla="*/ 3 h 2040"/>
                  <a:gd name="T62" fmla="*/ 335 w 411"/>
                  <a:gd name="T63" fmla="*/ 14 h 2040"/>
                  <a:gd name="T64" fmla="*/ 367 w 411"/>
                  <a:gd name="T65" fmla="*/ 31 h 2040"/>
                  <a:gd name="T66" fmla="*/ 385 w 411"/>
                  <a:gd name="T67" fmla="*/ 55 h 2040"/>
                  <a:gd name="T68" fmla="*/ 393 w 411"/>
                  <a:gd name="T69" fmla="*/ 81 h 2040"/>
                  <a:gd name="T70" fmla="*/ 376 w 411"/>
                  <a:gd name="T71" fmla="*/ 1251 h 2040"/>
                  <a:gd name="T72" fmla="*/ 374 w 411"/>
                  <a:gd name="T73" fmla="*/ 1272 h 2040"/>
                  <a:gd name="T74" fmla="*/ 364 w 411"/>
                  <a:gd name="T75" fmla="*/ 1300 h 2040"/>
                  <a:gd name="T76" fmla="*/ 346 w 411"/>
                  <a:gd name="T77" fmla="*/ 1323 h 2040"/>
                  <a:gd name="T78" fmla="*/ 316 w 411"/>
                  <a:gd name="T79" fmla="*/ 1342 h 2040"/>
                  <a:gd name="T80" fmla="*/ 271 w 411"/>
                  <a:gd name="T81" fmla="*/ 1352 h 2040"/>
                  <a:gd name="T82" fmla="*/ 173 w 411"/>
                  <a:gd name="T83" fmla="*/ 1354 h 2040"/>
                  <a:gd name="T84" fmla="*/ 135 w 411"/>
                  <a:gd name="T85" fmla="*/ 1352 h 2040"/>
                  <a:gd name="T86" fmla="*/ 91 w 411"/>
                  <a:gd name="T87" fmla="*/ 1342 h 2040"/>
                  <a:gd name="T88" fmla="*/ 62 w 411"/>
                  <a:gd name="T89" fmla="*/ 1323 h 2040"/>
                  <a:gd name="T90" fmla="*/ 44 w 411"/>
                  <a:gd name="T91" fmla="*/ 1300 h 2040"/>
                  <a:gd name="T92" fmla="*/ 36 w 411"/>
                  <a:gd name="T93" fmla="*/ 1272 h 2040"/>
                  <a:gd name="T94" fmla="*/ 35 w 411"/>
                  <a:gd name="T95" fmla="*/ 1251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2040">
                    <a:moveTo>
                      <a:pt x="0" y="1836"/>
                    </a:moveTo>
                    <a:lnTo>
                      <a:pt x="0" y="1836"/>
                    </a:lnTo>
                    <a:lnTo>
                      <a:pt x="1" y="1814"/>
                    </a:lnTo>
                    <a:lnTo>
                      <a:pt x="4" y="1792"/>
                    </a:lnTo>
                    <a:lnTo>
                      <a:pt x="8" y="1772"/>
                    </a:lnTo>
                    <a:lnTo>
                      <a:pt x="15" y="1752"/>
                    </a:lnTo>
                    <a:lnTo>
                      <a:pt x="23" y="1734"/>
                    </a:lnTo>
                    <a:lnTo>
                      <a:pt x="33" y="1718"/>
                    </a:lnTo>
                    <a:lnTo>
                      <a:pt x="44" y="1702"/>
                    </a:lnTo>
                    <a:lnTo>
                      <a:pt x="58" y="1688"/>
                    </a:lnTo>
                    <a:lnTo>
                      <a:pt x="72" y="1676"/>
                    </a:lnTo>
                    <a:lnTo>
                      <a:pt x="87" y="1664"/>
                    </a:lnTo>
                    <a:lnTo>
                      <a:pt x="105" y="1655"/>
                    </a:lnTo>
                    <a:lnTo>
                      <a:pt x="122" y="1647"/>
                    </a:lnTo>
                    <a:lnTo>
                      <a:pt x="141" y="1641"/>
                    </a:lnTo>
                    <a:lnTo>
                      <a:pt x="162" y="1636"/>
                    </a:lnTo>
                    <a:lnTo>
                      <a:pt x="183" y="1634"/>
                    </a:lnTo>
                    <a:lnTo>
                      <a:pt x="205" y="1633"/>
                    </a:lnTo>
                    <a:lnTo>
                      <a:pt x="205" y="1633"/>
                    </a:lnTo>
                    <a:lnTo>
                      <a:pt x="228" y="1634"/>
                    </a:lnTo>
                    <a:lnTo>
                      <a:pt x="249" y="1636"/>
                    </a:lnTo>
                    <a:lnTo>
                      <a:pt x="270" y="1641"/>
                    </a:lnTo>
                    <a:lnTo>
                      <a:pt x="288" y="1647"/>
                    </a:lnTo>
                    <a:lnTo>
                      <a:pt x="306" y="1655"/>
                    </a:lnTo>
                    <a:lnTo>
                      <a:pt x="324" y="1664"/>
                    </a:lnTo>
                    <a:lnTo>
                      <a:pt x="339" y="1676"/>
                    </a:lnTo>
                    <a:lnTo>
                      <a:pt x="353" y="1688"/>
                    </a:lnTo>
                    <a:lnTo>
                      <a:pt x="367" y="1702"/>
                    </a:lnTo>
                    <a:lnTo>
                      <a:pt x="378" y="1718"/>
                    </a:lnTo>
                    <a:lnTo>
                      <a:pt x="388" y="1734"/>
                    </a:lnTo>
                    <a:lnTo>
                      <a:pt x="396" y="1752"/>
                    </a:lnTo>
                    <a:lnTo>
                      <a:pt x="402" y="1772"/>
                    </a:lnTo>
                    <a:lnTo>
                      <a:pt x="407" y="1792"/>
                    </a:lnTo>
                    <a:lnTo>
                      <a:pt x="410" y="1814"/>
                    </a:lnTo>
                    <a:lnTo>
                      <a:pt x="411" y="1836"/>
                    </a:lnTo>
                    <a:lnTo>
                      <a:pt x="411" y="1836"/>
                    </a:lnTo>
                    <a:lnTo>
                      <a:pt x="410" y="1859"/>
                    </a:lnTo>
                    <a:lnTo>
                      <a:pt x="407" y="1880"/>
                    </a:lnTo>
                    <a:lnTo>
                      <a:pt x="402" y="1901"/>
                    </a:lnTo>
                    <a:lnTo>
                      <a:pt x="396" y="1920"/>
                    </a:lnTo>
                    <a:lnTo>
                      <a:pt x="388" y="1939"/>
                    </a:lnTo>
                    <a:lnTo>
                      <a:pt x="378" y="1955"/>
                    </a:lnTo>
                    <a:lnTo>
                      <a:pt x="367" y="1971"/>
                    </a:lnTo>
                    <a:lnTo>
                      <a:pt x="353" y="1985"/>
                    </a:lnTo>
                    <a:lnTo>
                      <a:pt x="339" y="1997"/>
                    </a:lnTo>
                    <a:lnTo>
                      <a:pt x="324" y="2008"/>
                    </a:lnTo>
                    <a:lnTo>
                      <a:pt x="306" y="2018"/>
                    </a:lnTo>
                    <a:lnTo>
                      <a:pt x="288" y="2026"/>
                    </a:lnTo>
                    <a:lnTo>
                      <a:pt x="270" y="2032"/>
                    </a:lnTo>
                    <a:lnTo>
                      <a:pt x="249" y="2037"/>
                    </a:lnTo>
                    <a:lnTo>
                      <a:pt x="228" y="2039"/>
                    </a:lnTo>
                    <a:lnTo>
                      <a:pt x="205" y="2040"/>
                    </a:lnTo>
                    <a:lnTo>
                      <a:pt x="205" y="2040"/>
                    </a:lnTo>
                    <a:lnTo>
                      <a:pt x="183" y="2039"/>
                    </a:lnTo>
                    <a:lnTo>
                      <a:pt x="162" y="2037"/>
                    </a:lnTo>
                    <a:lnTo>
                      <a:pt x="141" y="2032"/>
                    </a:lnTo>
                    <a:lnTo>
                      <a:pt x="122" y="2026"/>
                    </a:lnTo>
                    <a:lnTo>
                      <a:pt x="105" y="2018"/>
                    </a:lnTo>
                    <a:lnTo>
                      <a:pt x="87" y="2008"/>
                    </a:lnTo>
                    <a:lnTo>
                      <a:pt x="72" y="1997"/>
                    </a:lnTo>
                    <a:lnTo>
                      <a:pt x="58" y="1985"/>
                    </a:lnTo>
                    <a:lnTo>
                      <a:pt x="44" y="1971"/>
                    </a:lnTo>
                    <a:lnTo>
                      <a:pt x="33" y="1955"/>
                    </a:lnTo>
                    <a:lnTo>
                      <a:pt x="23" y="1939"/>
                    </a:lnTo>
                    <a:lnTo>
                      <a:pt x="15" y="1920"/>
                    </a:lnTo>
                    <a:lnTo>
                      <a:pt x="8" y="1901"/>
                    </a:lnTo>
                    <a:lnTo>
                      <a:pt x="4" y="1880"/>
                    </a:lnTo>
                    <a:lnTo>
                      <a:pt x="1" y="1859"/>
                    </a:lnTo>
                    <a:lnTo>
                      <a:pt x="0" y="1836"/>
                    </a:lnTo>
                    <a:lnTo>
                      <a:pt x="0" y="1836"/>
                    </a:lnTo>
                    <a:close/>
                    <a:moveTo>
                      <a:pt x="35" y="1251"/>
                    </a:moveTo>
                    <a:lnTo>
                      <a:pt x="14" y="102"/>
                    </a:lnTo>
                    <a:lnTo>
                      <a:pt x="14" y="102"/>
                    </a:lnTo>
                    <a:lnTo>
                      <a:pt x="15" y="92"/>
                    </a:lnTo>
                    <a:lnTo>
                      <a:pt x="16" y="81"/>
                    </a:lnTo>
                    <a:lnTo>
                      <a:pt x="17" y="72"/>
                    </a:lnTo>
                    <a:lnTo>
                      <a:pt x="20" y="63"/>
                    </a:lnTo>
                    <a:lnTo>
                      <a:pt x="24" y="55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41" y="31"/>
                    </a:lnTo>
                    <a:lnTo>
                      <a:pt x="51" y="25"/>
                    </a:lnTo>
                    <a:lnTo>
                      <a:pt x="61" y="19"/>
                    </a:lnTo>
                    <a:lnTo>
                      <a:pt x="72" y="14"/>
                    </a:lnTo>
                    <a:lnTo>
                      <a:pt x="85" y="9"/>
                    </a:lnTo>
                    <a:lnTo>
                      <a:pt x="99" y="5"/>
                    </a:lnTo>
                    <a:lnTo>
                      <a:pt x="117" y="3"/>
                    </a:lnTo>
                    <a:lnTo>
                      <a:pt x="135" y="1"/>
                    </a:lnTo>
                    <a:lnTo>
                      <a:pt x="15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73" y="1"/>
                    </a:lnTo>
                    <a:lnTo>
                      <a:pt x="291" y="3"/>
                    </a:lnTo>
                    <a:lnTo>
                      <a:pt x="307" y="5"/>
                    </a:lnTo>
                    <a:lnTo>
                      <a:pt x="322" y="9"/>
                    </a:lnTo>
                    <a:lnTo>
                      <a:pt x="335" y="14"/>
                    </a:lnTo>
                    <a:lnTo>
                      <a:pt x="347" y="19"/>
                    </a:lnTo>
                    <a:lnTo>
                      <a:pt x="357" y="25"/>
                    </a:lnTo>
                    <a:lnTo>
                      <a:pt x="367" y="31"/>
                    </a:lnTo>
                    <a:lnTo>
                      <a:pt x="374" y="38"/>
                    </a:lnTo>
                    <a:lnTo>
                      <a:pt x="380" y="46"/>
                    </a:lnTo>
                    <a:lnTo>
                      <a:pt x="385" y="55"/>
                    </a:lnTo>
                    <a:lnTo>
                      <a:pt x="389" y="63"/>
                    </a:lnTo>
                    <a:lnTo>
                      <a:pt x="391" y="72"/>
                    </a:lnTo>
                    <a:lnTo>
                      <a:pt x="393" y="81"/>
                    </a:lnTo>
                    <a:lnTo>
                      <a:pt x="394" y="92"/>
                    </a:lnTo>
                    <a:lnTo>
                      <a:pt x="394" y="102"/>
                    </a:lnTo>
                    <a:lnTo>
                      <a:pt x="376" y="1251"/>
                    </a:lnTo>
                    <a:lnTo>
                      <a:pt x="376" y="1251"/>
                    </a:lnTo>
                    <a:lnTo>
                      <a:pt x="376" y="1262"/>
                    </a:lnTo>
                    <a:lnTo>
                      <a:pt x="374" y="1272"/>
                    </a:lnTo>
                    <a:lnTo>
                      <a:pt x="372" y="1281"/>
                    </a:lnTo>
                    <a:lnTo>
                      <a:pt x="369" y="1291"/>
                    </a:lnTo>
                    <a:lnTo>
                      <a:pt x="364" y="1300"/>
                    </a:lnTo>
                    <a:lnTo>
                      <a:pt x="359" y="1308"/>
                    </a:lnTo>
                    <a:lnTo>
                      <a:pt x="353" y="1316"/>
                    </a:lnTo>
                    <a:lnTo>
                      <a:pt x="346" y="1323"/>
                    </a:lnTo>
                    <a:lnTo>
                      <a:pt x="337" y="1331"/>
                    </a:lnTo>
                    <a:lnTo>
                      <a:pt x="327" y="1337"/>
                    </a:lnTo>
                    <a:lnTo>
                      <a:pt x="316" y="1342"/>
                    </a:lnTo>
                    <a:lnTo>
                      <a:pt x="302" y="1346"/>
                    </a:lnTo>
                    <a:lnTo>
                      <a:pt x="288" y="1350"/>
                    </a:lnTo>
                    <a:lnTo>
                      <a:pt x="271" y="1352"/>
                    </a:lnTo>
                    <a:lnTo>
                      <a:pt x="252" y="1354"/>
                    </a:lnTo>
                    <a:lnTo>
                      <a:pt x="232" y="1354"/>
                    </a:lnTo>
                    <a:lnTo>
                      <a:pt x="173" y="1354"/>
                    </a:lnTo>
                    <a:lnTo>
                      <a:pt x="173" y="1354"/>
                    </a:lnTo>
                    <a:lnTo>
                      <a:pt x="153" y="1354"/>
                    </a:lnTo>
                    <a:lnTo>
                      <a:pt x="135" y="1352"/>
                    </a:lnTo>
                    <a:lnTo>
                      <a:pt x="119" y="1350"/>
                    </a:lnTo>
                    <a:lnTo>
                      <a:pt x="105" y="1346"/>
                    </a:lnTo>
                    <a:lnTo>
                      <a:pt x="91" y="1342"/>
                    </a:lnTo>
                    <a:lnTo>
                      <a:pt x="80" y="1337"/>
                    </a:lnTo>
                    <a:lnTo>
                      <a:pt x="70" y="1331"/>
                    </a:lnTo>
                    <a:lnTo>
                      <a:pt x="62" y="1323"/>
                    </a:lnTo>
                    <a:lnTo>
                      <a:pt x="55" y="1316"/>
                    </a:lnTo>
                    <a:lnTo>
                      <a:pt x="50" y="1308"/>
                    </a:lnTo>
                    <a:lnTo>
                      <a:pt x="44" y="1300"/>
                    </a:lnTo>
                    <a:lnTo>
                      <a:pt x="40" y="1291"/>
                    </a:lnTo>
                    <a:lnTo>
                      <a:pt x="38" y="1281"/>
                    </a:lnTo>
                    <a:lnTo>
                      <a:pt x="36" y="1272"/>
                    </a:lnTo>
                    <a:lnTo>
                      <a:pt x="35" y="1262"/>
                    </a:lnTo>
                    <a:lnTo>
                      <a:pt x="35" y="1251"/>
                    </a:lnTo>
                    <a:lnTo>
                      <a:pt x="35" y="1251"/>
                    </a:lnTo>
                    <a:close/>
                  </a:path>
                </a:pathLst>
              </a:custGeom>
              <a:solidFill>
                <a:srgbClr val="EA1C0A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defRPr/>
                </a:pPr>
                <a:endParaRPr lang="en-GB" sz="160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97884F0-FE90-0ECC-E45F-433696E3F4EE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7706183" y="1744149"/>
                <a:ext cx="285785" cy="241283"/>
              </a:xfrm>
              <a:custGeom>
                <a:avLst/>
                <a:gdLst>
                  <a:gd name="T0" fmla="*/ 1396 w 1709"/>
                  <a:gd name="T1" fmla="*/ 1488 h 1488"/>
                  <a:gd name="T2" fmla="*/ 854 w 1709"/>
                  <a:gd name="T3" fmla="*/ 1487 h 1488"/>
                  <a:gd name="T4" fmla="*/ 82 w 1709"/>
                  <a:gd name="T5" fmla="*/ 1488 h 1488"/>
                  <a:gd name="T6" fmla="*/ 16 w 1709"/>
                  <a:gd name="T7" fmla="*/ 1456 h 1488"/>
                  <a:gd name="T8" fmla="*/ 21 w 1709"/>
                  <a:gd name="T9" fmla="*/ 1381 h 1488"/>
                  <a:gd name="T10" fmla="*/ 794 w 1709"/>
                  <a:gd name="T11" fmla="*/ 57 h 1488"/>
                  <a:gd name="T12" fmla="*/ 915 w 1709"/>
                  <a:gd name="T13" fmla="*/ 57 h 1488"/>
                  <a:gd name="T14" fmla="*/ 1688 w 1709"/>
                  <a:gd name="T15" fmla="*/ 1381 h 1488"/>
                  <a:gd name="T16" fmla="*/ 1694 w 1709"/>
                  <a:gd name="T17" fmla="*/ 1456 h 1488"/>
                  <a:gd name="T18" fmla="*/ 1627 w 1709"/>
                  <a:gd name="T19" fmla="*/ 1488 h 1488"/>
                  <a:gd name="T20" fmla="*/ 1532 w 1709"/>
                  <a:gd name="T21" fmla="*/ 1488 h 1488"/>
                  <a:gd name="connsiteX0" fmla="*/ 7799 w 9924"/>
                  <a:gd name="connsiteY0" fmla="*/ 9617 h 9617"/>
                  <a:gd name="connsiteX1" fmla="*/ 4958 w 9924"/>
                  <a:gd name="connsiteY1" fmla="*/ 9610 h 9617"/>
                  <a:gd name="connsiteX2" fmla="*/ 441 w 9924"/>
                  <a:gd name="connsiteY2" fmla="*/ 9617 h 9617"/>
                  <a:gd name="connsiteX3" fmla="*/ 55 w 9924"/>
                  <a:gd name="connsiteY3" fmla="*/ 9402 h 9617"/>
                  <a:gd name="connsiteX4" fmla="*/ 84 w 9924"/>
                  <a:gd name="connsiteY4" fmla="*/ 8898 h 9617"/>
                  <a:gd name="connsiteX5" fmla="*/ 4607 w 9924"/>
                  <a:gd name="connsiteY5" fmla="*/ 0 h 9617"/>
                  <a:gd name="connsiteX6" fmla="*/ 5315 w 9924"/>
                  <a:gd name="connsiteY6" fmla="*/ 0 h 9617"/>
                  <a:gd name="connsiteX7" fmla="*/ 9838 w 9924"/>
                  <a:gd name="connsiteY7" fmla="*/ 8898 h 9617"/>
                  <a:gd name="connsiteX8" fmla="*/ 9873 w 9924"/>
                  <a:gd name="connsiteY8" fmla="*/ 9402 h 9617"/>
                  <a:gd name="connsiteX9" fmla="*/ 9481 w 9924"/>
                  <a:gd name="connsiteY9" fmla="*/ 9617 h 9617"/>
                  <a:gd name="connsiteX10" fmla="*/ 8925 w 9924"/>
                  <a:gd name="connsiteY10" fmla="*/ 9617 h 9617"/>
                  <a:gd name="connsiteX0" fmla="*/ 7358 w 9998"/>
                  <a:gd name="connsiteY0" fmla="*/ 10000 h 10000"/>
                  <a:gd name="connsiteX1" fmla="*/ 4995 w 9998"/>
                  <a:gd name="connsiteY1" fmla="*/ 9993 h 10000"/>
                  <a:gd name="connsiteX2" fmla="*/ 443 w 9998"/>
                  <a:gd name="connsiteY2" fmla="*/ 10000 h 10000"/>
                  <a:gd name="connsiteX3" fmla="*/ 54 w 9998"/>
                  <a:gd name="connsiteY3" fmla="*/ 9776 h 10000"/>
                  <a:gd name="connsiteX4" fmla="*/ 84 w 9998"/>
                  <a:gd name="connsiteY4" fmla="*/ 9252 h 10000"/>
                  <a:gd name="connsiteX5" fmla="*/ 4641 w 9998"/>
                  <a:gd name="connsiteY5" fmla="*/ 0 h 10000"/>
                  <a:gd name="connsiteX6" fmla="*/ 5355 w 9998"/>
                  <a:gd name="connsiteY6" fmla="*/ 0 h 10000"/>
                  <a:gd name="connsiteX7" fmla="*/ 9912 w 9998"/>
                  <a:gd name="connsiteY7" fmla="*/ 9252 h 10000"/>
                  <a:gd name="connsiteX8" fmla="*/ 9948 w 9998"/>
                  <a:gd name="connsiteY8" fmla="*/ 9776 h 10000"/>
                  <a:gd name="connsiteX9" fmla="*/ 9553 w 9998"/>
                  <a:gd name="connsiteY9" fmla="*/ 10000 h 10000"/>
                  <a:gd name="connsiteX10" fmla="*/ 8992 w 9998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8" h="10000">
                    <a:moveTo>
                      <a:pt x="7358" y="10000"/>
                    </a:moveTo>
                    <a:lnTo>
                      <a:pt x="4995" y="9993"/>
                    </a:lnTo>
                    <a:lnTo>
                      <a:pt x="443" y="10000"/>
                    </a:lnTo>
                    <a:cubicBezTo>
                      <a:pt x="278" y="10000"/>
                      <a:pt x="137" y="9951"/>
                      <a:pt x="54" y="9776"/>
                    </a:cubicBezTo>
                    <a:cubicBezTo>
                      <a:pt x="-40" y="9594"/>
                      <a:pt x="1" y="9427"/>
                      <a:pt x="84" y="9252"/>
                    </a:cubicBezTo>
                    <a:lnTo>
                      <a:pt x="4641" y="0"/>
                    </a:lnTo>
                    <a:cubicBezTo>
                      <a:pt x="4836" y="-398"/>
                      <a:pt x="5160" y="-398"/>
                      <a:pt x="5355" y="0"/>
                    </a:cubicBezTo>
                    <a:lnTo>
                      <a:pt x="9912" y="9252"/>
                    </a:lnTo>
                    <a:cubicBezTo>
                      <a:pt x="10001" y="9427"/>
                      <a:pt x="10036" y="9594"/>
                      <a:pt x="9948" y="9776"/>
                    </a:cubicBezTo>
                    <a:cubicBezTo>
                      <a:pt x="9859" y="9951"/>
                      <a:pt x="9718" y="10000"/>
                      <a:pt x="9553" y="10000"/>
                    </a:cubicBezTo>
                    <a:cubicBezTo>
                      <a:pt x="9199" y="9993"/>
                      <a:pt x="9341" y="10000"/>
                      <a:pt x="8992" y="10000"/>
                    </a:cubicBezTo>
                  </a:path>
                </a:pathLst>
              </a:custGeom>
              <a:noFill/>
              <a:ln w="15875" cap="rnd">
                <a:solidFill>
                  <a:srgbClr val="EA1C0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sz="1200" kern="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</p:grp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4FB4B00-E517-097E-0C7E-B5CAE9D8F28A}"/>
              </a:ext>
            </a:extLst>
          </p:cNvPr>
          <p:cNvSpPr txBox="1"/>
          <p:nvPr/>
        </p:nvSpPr>
        <p:spPr>
          <a:xfrm>
            <a:off x="821564" y="5172952"/>
            <a:ext cx="1694163" cy="333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cs-CZ" sz="1000" b="1" i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cs-CZ" sz="1000" i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držitel licence</a:t>
            </a:r>
          </a:p>
        </p:txBody>
      </p: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444D2835-332D-4AFA-EF94-DFBC8086DF80}"/>
              </a:ext>
            </a:extLst>
          </p:cNvPr>
          <p:cNvGrpSpPr/>
          <p:nvPr/>
        </p:nvGrpSpPr>
        <p:grpSpPr>
          <a:xfrm>
            <a:off x="2308157" y="2721651"/>
            <a:ext cx="211608" cy="202015"/>
            <a:chOff x="2287981" y="4635296"/>
            <a:chExt cx="211608" cy="202015"/>
          </a:xfrm>
        </p:grpSpPr>
        <p:sp>
          <p:nvSpPr>
            <p:cNvPr id="63" name="Rechteck 81">
              <a:extLst>
                <a:ext uri="{FF2B5EF4-FFF2-40B4-BE49-F238E27FC236}">
                  <a16:creationId xmlns:a16="http://schemas.microsoft.com/office/drawing/2014/main" id="{ECAA227D-26B3-2BC0-6FD2-9943BBA27BBF}"/>
                </a:ext>
              </a:extLst>
            </p:cNvPr>
            <p:cNvSpPr/>
            <p:nvPr/>
          </p:nvSpPr>
          <p:spPr>
            <a:xfrm>
              <a:off x="2287981" y="4635296"/>
              <a:ext cx="211608" cy="202015"/>
            </a:xfrm>
            <a:prstGeom prst="ellipse">
              <a:avLst/>
            </a:prstGeom>
            <a:noFill/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88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66" name="Group 250">
              <a:extLst>
                <a:ext uri="{FF2B5EF4-FFF2-40B4-BE49-F238E27FC236}">
                  <a16:creationId xmlns:a16="http://schemas.microsoft.com/office/drawing/2014/main" id="{678E5A26-4AC5-2598-DD7D-358676CFB1DB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2328762" y="4665125"/>
              <a:ext cx="130045" cy="111023"/>
              <a:chOff x="7706183" y="1744149"/>
              <a:chExt cx="285785" cy="241283"/>
            </a:xfrm>
          </p:grpSpPr>
          <p:sp>
            <p:nvSpPr>
              <p:cNvPr id="70" name="Freeform 253">
                <a:extLst>
                  <a:ext uri="{FF2B5EF4-FFF2-40B4-BE49-F238E27FC236}">
                    <a16:creationId xmlns:a16="http://schemas.microsoft.com/office/drawing/2014/main" id="{5EE9406A-4E6C-A7A6-105D-EAEB34E99C95}"/>
                  </a:ext>
                </a:extLst>
              </p:cNvPr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7837856" y="1827868"/>
                <a:ext cx="22438" cy="115393"/>
              </a:xfrm>
              <a:custGeom>
                <a:avLst/>
                <a:gdLst>
                  <a:gd name="T0" fmla="*/ 1 w 411"/>
                  <a:gd name="T1" fmla="*/ 1814 h 2040"/>
                  <a:gd name="T2" fmla="*/ 15 w 411"/>
                  <a:gd name="T3" fmla="*/ 1752 h 2040"/>
                  <a:gd name="T4" fmla="*/ 44 w 411"/>
                  <a:gd name="T5" fmla="*/ 1702 h 2040"/>
                  <a:gd name="T6" fmla="*/ 87 w 411"/>
                  <a:gd name="T7" fmla="*/ 1664 h 2040"/>
                  <a:gd name="T8" fmla="*/ 141 w 411"/>
                  <a:gd name="T9" fmla="*/ 1641 h 2040"/>
                  <a:gd name="T10" fmla="*/ 205 w 411"/>
                  <a:gd name="T11" fmla="*/ 1633 h 2040"/>
                  <a:gd name="T12" fmla="*/ 249 w 411"/>
                  <a:gd name="T13" fmla="*/ 1636 h 2040"/>
                  <a:gd name="T14" fmla="*/ 306 w 411"/>
                  <a:gd name="T15" fmla="*/ 1655 h 2040"/>
                  <a:gd name="T16" fmla="*/ 353 w 411"/>
                  <a:gd name="T17" fmla="*/ 1688 h 2040"/>
                  <a:gd name="T18" fmla="*/ 388 w 411"/>
                  <a:gd name="T19" fmla="*/ 1734 h 2040"/>
                  <a:gd name="T20" fmla="*/ 407 w 411"/>
                  <a:gd name="T21" fmla="*/ 1792 h 2040"/>
                  <a:gd name="T22" fmla="*/ 411 w 411"/>
                  <a:gd name="T23" fmla="*/ 1836 h 2040"/>
                  <a:gd name="T24" fmla="*/ 402 w 411"/>
                  <a:gd name="T25" fmla="*/ 1901 h 2040"/>
                  <a:gd name="T26" fmla="*/ 378 w 411"/>
                  <a:gd name="T27" fmla="*/ 1955 h 2040"/>
                  <a:gd name="T28" fmla="*/ 339 w 411"/>
                  <a:gd name="T29" fmla="*/ 1997 h 2040"/>
                  <a:gd name="T30" fmla="*/ 288 w 411"/>
                  <a:gd name="T31" fmla="*/ 2026 h 2040"/>
                  <a:gd name="T32" fmla="*/ 228 w 411"/>
                  <a:gd name="T33" fmla="*/ 2039 h 2040"/>
                  <a:gd name="T34" fmla="*/ 183 w 411"/>
                  <a:gd name="T35" fmla="*/ 2039 h 2040"/>
                  <a:gd name="T36" fmla="*/ 122 w 411"/>
                  <a:gd name="T37" fmla="*/ 2026 h 2040"/>
                  <a:gd name="T38" fmla="*/ 72 w 411"/>
                  <a:gd name="T39" fmla="*/ 1997 h 2040"/>
                  <a:gd name="T40" fmla="*/ 33 w 411"/>
                  <a:gd name="T41" fmla="*/ 1955 h 2040"/>
                  <a:gd name="T42" fmla="*/ 8 w 411"/>
                  <a:gd name="T43" fmla="*/ 1901 h 2040"/>
                  <a:gd name="T44" fmla="*/ 0 w 411"/>
                  <a:gd name="T45" fmla="*/ 1836 h 2040"/>
                  <a:gd name="T46" fmla="*/ 14 w 411"/>
                  <a:gd name="T47" fmla="*/ 102 h 2040"/>
                  <a:gd name="T48" fmla="*/ 16 w 411"/>
                  <a:gd name="T49" fmla="*/ 81 h 2040"/>
                  <a:gd name="T50" fmla="*/ 24 w 411"/>
                  <a:gd name="T51" fmla="*/ 55 h 2040"/>
                  <a:gd name="T52" fmla="*/ 41 w 411"/>
                  <a:gd name="T53" fmla="*/ 31 h 2040"/>
                  <a:gd name="T54" fmla="*/ 72 w 411"/>
                  <a:gd name="T55" fmla="*/ 14 h 2040"/>
                  <a:gd name="T56" fmla="*/ 117 w 411"/>
                  <a:gd name="T57" fmla="*/ 3 h 2040"/>
                  <a:gd name="T58" fmla="*/ 252 w 411"/>
                  <a:gd name="T59" fmla="*/ 0 h 2040"/>
                  <a:gd name="T60" fmla="*/ 291 w 411"/>
                  <a:gd name="T61" fmla="*/ 3 h 2040"/>
                  <a:gd name="T62" fmla="*/ 335 w 411"/>
                  <a:gd name="T63" fmla="*/ 14 h 2040"/>
                  <a:gd name="T64" fmla="*/ 367 w 411"/>
                  <a:gd name="T65" fmla="*/ 31 h 2040"/>
                  <a:gd name="T66" fmla="*/ 385 w 411"/>
                  <a:gd name="T67" fmla="*/ 55 h 2040"/>
                  <a:gd name="T68" fmla="*/ 393 w 411"/>
                  <a:gd name="T69" fmla="*/ 81 h 2040"/>
                  <a:gd name="T70" fmla="*/ 376 w 411"/>
                  <a:gd name="T71" fmla="*/ 1251 h 2040"/>
                  <a:gd name="T72" fmla="*/ 374 w 411"/>
                  <a:gd name="T73" fmla="*/ 1272 h 2040"/>
                  <a:gd name="T74" fmla="*/ 364 w 411"/>
                  <a:gd name="T75" fmla="*/ 1300 h 2040"/>
                  <a:gd name="T76" fmla="*/ 346 w 411"/>
                  <a:gd name="T77" fmla="*/ 1323 h 2040"/>
                  <a:gd name="T78" fmla="*/ 316 w 411"/>
                  <a:gd name="T79" fmla="*/ 1342 h 2040"/>
                  <a:gd name="T80" fmla="*/ 271 w 411"/>
                  <a:gd name="T81" fmla="*/ 1352 h 2040"/>
                  <a:gd name="T82" fmla="*/ 173 w 411"/>
                  <a:gd name="T83" fmla="*/ 1354 h 2040"/>
                  <a:gd name="T84" fmla="*/ 135 w 411"/>
                  <a:gd name="T85" fmla="*/ 1352 h 2040"/>
                  <a:gd name="T86" fmla="*/ 91 w 411"/>
                  <a:gd name="T87" fmla="*/ 1342 h 2040"/>
                  <a:gd name="T88" fmla="*/ 62 w 411"/>
                  <a:gd name="T89" fmla="*/ 1323 h 2040"/>
                  <a:gd name="T90" fmla="*/ 44 w 411"/>
                  <a:gd name="T91" fmla="*/ 1300 h 2040"/>
                  <a:gd name="T92" fmla="*/ 36 w 411"/>
                  <a:gd name="T93" fmla="*/ 1272 h 2040"/>
                  <a:gd name="T94" fmla="*/ 35 w 411"/>
                  <a:gd name="T95" fmla="*/ 1251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2040">
                    <a:moveTo>
                      <a:pt x="0" y="1836"/>
                    </a:moveTo>
                    <a:lnTo>
                      <a:pt x="0" y="1836"/>
                    </a:lnTo>
                    <a:lnTo>
                      <a:pt x="1" y="1814"/>
                    </a:lnTo>
                    <a:lnTo>
                      <a:pt x="4" y="1792"/>
                    </a:lnTo>
                    <a:lnTo>
                      <a:pt x="8" y="1772"/>
                    </a:lnTo>
                    <a:lnTo>
                      <a:pt x="15" y="1752"/>
                    </a:lnTo>
                    <a:lnTo>
                      <a:pt x="23" y="1734"/>
                    </a:lnTo>
                    <a:lnTo>
                      <a:pt x="33" y="1718"/>
                    </a:lnTo>
                    <a:lnTo>
                      <a:pt x="44" y="1702"/>
                    </a:lnTo>
                    <a:lnTo>
                      <a:pt x="58" y="1688"/>
                    </a:lnTo>
                    <a:lnTo>
                      <a:pt x="72" y="1676"/>
                    </a:lnTo>
                    <a:lnTo>
                      <a:pt x="87" y="1664"/>
                    </a:lnTo>
                    <a:lnTo>
                      <a:pt x="105" y="1655"/>
                    </a:lnTo>
                    <a:lnTo>
                      <a:pt x="122" y="1647"/>
                    </a:lnTo>
                    <a:lnTo>
                      <a:pt x="141" y="1641"/>
                    </a:lnTo>
                    <a:lnTo>
                      <a:pt x="162" y="1636"/>
                    </a:lnTo>
                    <a:lnTo>
                      <a:pt x="183" y="1634"/>
                    </a:lnTo>
                    <a:lnTo>
                      <a:pt x="205" y="1633"/>
                    </a:lnTo>
                    <a:lnTo>
                      <a:pt x="205" y="1633"/>
                    </a:lnTo>
                    <a:lnTo>
                      <a:pt x="228" y="1634"/>
                    </a:lnTo>
                    <a:lnTo>
                      <a:pt x="249" y="1636"/>
                    </a:lnTo>
                    <a:lnTo>
                      <a:pt x="270" y="1641"/>
                    </a:lnTo>
                    <a:lnTo>
                      <a:pt x="288" y="1647"/>
                    </a:lnTo>
                    <a:lnTo>
                      <a:pt x="306" y="1655"/>
                    </a:lnTo>
                    <a:lnTo>
                      <a:pt x="324" y="1664"/>
                    </a:lnTo>
                    <a:lnTo>
                      <a:pt x="339" y="1676"/>
                    </a:lnTo>
                    <a:lnTo>
                      <a:pt x="353" y="1688"/>
                    </a:lnTo>
                    <a:lnTo>
                      <a:pt x="367" y="1702"/>
                    </a:lnTo>
                    <a:lnTo>
                      <a:pt x="378" y="1718"/>
                    </a:lnTo>
                    <a:lnTo>
                      <a:pt x="388" y="1734"/>
                    </a:lnTo>
                    <a:lnTo>
                      <a:pt x="396" y="1752"/>
                    </a:lnTo>
                    <a:lnTo>
                      <a:pt x="402" y="1772"/>
                    </a:lnTo>
                    <a:lnTo>
                      <a:pt x="407" y="1792"/>
                    </a:lnTo>
                    <a:lnTo>
                      <a:pt x="410" y="1814"/>
                    </a:lnTo>
                    <a:lnTo>
                      <a:pt x="411" y="1836"/>
                    </a:lnTo>
                    <a:lnTo>
                      <a:pt x="411" y="1836"/>
                    </a:lnTo>
                    <a:lnTo>
                      <a:pt x="410" y="1859"/>
                    </a:lnTo>
                    <a:lnTo>
                      <a:pt x="407" y="1880"/>
                    </a:lnTo>
                    <a:lnTo>
                      <a:pt x="402" y="1901"/>
                    </a:lnTo>
                    <a:lnTo>
                      <a:pt x="396" y="1920"/>
                    </a:lnTo>
                    <a:lnTo>
                      <a:pt x="388" y="1939"/>
                    </a:lnTo>
                    <a:lnTo>
                      <a:pt x="378" y="1955"/>
                    </a:lnTo>
                    <a:lnTo>
                      <a:pt x="367" y="1971"/>
                    </a:lnTo>
                    <a:lnTo>
                      <a:pt x="353" y="1985"/>
                    </a:lnTo>
                    <a:lnTo>
                      <a:pt x="339" y="1997"/>
                    </a:lnTo>
                    <a:lnTo>
                      <a:pt x="324" y="2008"/>
                    </a:lnTo>
                    <a:lnTo>
                      <a:pt x="306" y="2018"/>
                    </a:lnTo>
                    <a:lnTo>
                      <a:pt x="288" y="2026"/>
                    </a:lnTo>
                    <a:lnTo>
                      <a:pt x="270" y="2032"/>
                    </a:lnTo>
                    <a:lnTo>
                      <a:pt x="249" y="2037"/>
                    </a:lnTo>
                    <a:lnTo>
                      <a:pt x="228" y="2039"/>
                    </a:lnTo>
                    <a:lnTo>
                      <a:pt x="205" y="2040"/>
                    </a:lnTo>
                    <a:lnTo>
                      <a:pt x="205" y="2040"/>
                    </a:lnTo>
                    <a:lnTo>
                      <a:pt x="183" y="2039"/>
                    </a:lnTo>
                    <a:lnTo>
                      <a:pt x="162" y="2037"/>
                    </a:lnTo>
                    <a:lnTo>
                      <a:pt x="141" y="2032"/>
                    </a:lnTo>
                    <a:lnTo>
                      <a:pt x="122" y="2026"/>
                    </a:lnTo>
                    <a:lnTo>
                      <a:pt x="105" y="2018"/>
                    </a:lnTo>
                    <a:lnTo>
                      <a:pt x="87" y="2008"/>
                    </a:lnTo>
                    <a:lnTo>
                      <a:pt x="72" y="1997"/>
                    </a:lnTo>
                    <a:lnTo>
                      <a:pt x="58" y="1985"/>
                    </a:lnTo>
                    <a:lnTo>
                      <a:pt x="44" y="1971"/>
                    </a:lnTo>
                    <a:lnTo>
                      <a:pt x="33" y="1955"/>
                    </a:lnTo>
                    <a:lnTo>
                      <a:pt x="23" y="1939"/>
                    </a:lnTo>
                    <a:lnTo>
                      <a:pt x="15" y="1920"/>
                    </a:lnTo>
                    <a:lnTo>
                      <a:pt x="8" y="1901"/>
                    </a:lnTo>
                    <a:lnTo>
                      <a:pt x="4" y="1880"/>
                    </a:lnTo>
                    <a:lnTo>
                      <a:pt x="1" y="1859"/>
                    </a:lnTo>
                    <a:lnTo>
                      <a:pt x="0" y="1836"/>
                    </a:lnTo>
                    <a:lnTo>
                      <a:pt x="0" y="1836"/>
                    </a:lnTo>
                    <a:close/>
                    <a:moveTo>
                      <a:pt x="35" y="1251"/>
                    </a:moveTo>
                    <a:lnTo>
                      <a:pt x="14" y="102"/>
                    </a:lnTo>
                    <a:lnTo>
                      <a:pt x="14" y="102"/>
                    </a:lnTo>
                    <a:lnTo>
                      <a:pt x="15" y="92"/>
                    </a:lnTo>
                    <a:lnTo>
                      <a:pt x="16" y="81"/>
                    </a:lnTo>
                    <a:lnTo>
                      <a:pt x="17" y="72"/>
                    </a:lnTo>
                    <a:lnTo>
                      <a:pt x="20" y="63"/>
                    </a:lnTo>
                    <a:lnTo>
                      <a:pt x="24" y="55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41" y="31"/>
                    </a:lnTo>
                    <a:lnTo>
                      <a:pt x="51" y="25"/>
                    </a:lnTo>
                    <a:lnTo>
                      <a:pt x="61" y="19"/>
                    </a:lnTo>
                    <a:lnTo>
                      <a:pt x="72" y="14"/>
                    </a:lnTo>
                    <a:lnTo>
                      <a:pt x="85" y="9"/>
                    </a:lnTo>
                    <a:lnTo>
                      <a:pt x="99" y="5"/>
                    </a:lnTo>
                    <a:lnTo>
                      <a:pt x="117" y="3"/>
                    </a:lnTo>
                    <a:lnTo>
                      <a:pt x="135" y="1"/>
                    </a:lnTo>
                    <a:lnTo>
                      <a:pt x="15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73" y="1"/>
                    </a:lnTo>
                    <a:lnTo>
                      <a:pt x="291" y="3"/>
                    </a:lnTo>
                    <a:lnTo>
                      <a:pt x="307" y="5"/>
                    </a:lnTo>
                    <a:lnTo>
                      <a:pt x="322" y="9"/>
                    </a:lnTo>
                    <a:lnTo>
                      <a:pt x="335" y="14"/>
                    </a:lnTo>
                    <a:lnTo>
                      <a:pt x="347" y="19"/>
                    </a:lnTo>
                    <a:lnTo>
                      <a:pt x="357" y="25"/>
                    </a:lnTo>
                    <a:lnTo>
                      <a:pt x="367" y="31"/>
                    </a:lnTo>
                    <a:lnTo>
                      <a:pt x="374" y="38"/>
                    </a:lnTo>
                    <a:lnTo>
                      <a:pt x="380" y="46"/>
                    </a:lnTo>
                    <a:lnTo>
                      <a:pt x="385" y="55"/>
                    </a:lnTo>
                    <a:lnTo>
                      <a:pt x="389" y="63"/>
                    </a:lnTo>
                    <a:lnTo>
                      <a:pt x="391" y="72"/>
                    </a:lnTo>
                    <a:lnTo>
                      <a:pt x="393" y="81"/>
                    </a:lnTo>
                    <a:lnTo>
                      <a:pt x="394" y="92"/>
                    </a:lnTo>
                    <a:lnTo>
                      <a:pt x="394" y="102"/>
                    </a:lnTo>
                    <a:lnTo>
                      <a:pt x="376" y="1251"/>
                    </a:lnTo>
                    <a:lnTo>
                      <a:pt x="376" y="1251"/>
                    </a:lnTo>
                    <a:lnTo>
                      <a:pt x="376" y="1262"/>
                    </a:lnTo>
                    <a:lnTo>
                      <a:pt x="374" y="1272"/>
                    </a:lnTo>
                    <a:lnTo>
                      <a:pt x="372" y="1281"/>
                    </a:lnTo>
                    <a:lnTo>
                      <a:pt x="369" y="1291"/>
                    </a:lnTo>
                    <a:lnTo>
                      <a:pt x="364" y="1300"/>
                    </a:lnTo>
                    <a:lnTo>
                      <a:pt x="359" y="1308"/>
                    </a:lnTo>
                    <a:lnTo>
                      <a:pt x="353" y="1316"/>
                    </a:lnTo>
                    <a:lnTo>
                      <a:pt x="346" y="1323"/>
                    </a:lnTo>
                    <a:lnTo>
                      <a:pt x="337" y="1331"/>
                    </a:lnTo>
                    <a:lnTo>
                      <a:pt x="327" y="1337"/>
                    </a:lnTo>
                    <a:lnTo>
                      <a:pt x="316" y="1342"/>
                    </a:lnTo>
                    <a:lnTo>
                      <a:pt x="302" y="1346"/>
                    </a:lnTo>
                    <a:lnTo>
                      <a:pt x="288" y="1350"/>
                    </a:lnTo>
                    <a:lnTo>
                      <a:pt x="271" y="1352"/>
                    </a:lnTo>
                    <a:lnTo>
                      <a:pt x="252" y="1354"/>
                    </a:lnTo>
                    <a:lnTo>
                      <a:pt x="232" y="1354"/>
                    </a:lnTo>
                    <a:lnTo>
                      <a:pt x="173" y="1354"/>
                    </a:lnTo>
                    <a:lnTo>
                      <a:pt x="173" y="1354"/>
                    </a:lnTo>
                    <a:lnTo>
                      <a:pt x="153" y="1354"/>
                    </a:lnTo>
                    <a:lnTo>
                      <a:pt x="135" y="1352"/>
                    </a:lnTo>
                    <a:lnTo>
                      <a:pt x="119" y="1350"/>
                    </a:lnTo>
                    <a:lnTo>
                      <a:pt x="105" y="1346"/>
                    </a:lnTo>
                    <a:lnTo>
                      <a:pt x="91" y="1342"/>
                    </a:lnTo>
                    <a:lnTo>
                      <a:pt x="80" y="1337"/>
                    </a:lnTo>
                    <a:lnTo>
                      <a:pt x="70" y="1331"/>
                    </a:lnTo>
                    <a:lnTo>
                      <a:pt x="62" y="1323"/>
                    </a:lnTo>
                    <a:lnTo>
                      <a:pt x="55" y="1316"/>
                    </a:lnTo>
                    <a:lnTo>
                      <a:pt x="50" y="1308"/>
                    </a:lnTo>
                    <a:lnTo>
                      <a:pt x="44" y="1300"/>
                    </a:lnTo>
                    <a:lnTo>
                      <a:pt x="40" y="1291"/>
                    </a:lnTo>
                    <a:lnTo>
                      <a:pt x="38" y="1281"/>
                    </a:lnTo>
                    <a:lnTo>
                      <a:pt x="36" y="1272"/>
                    </a:lnTo>
                    <a:lnTo>
                      <a:pt x="35" y="1262"/>
                    </a:lnTo>
                    <a:lnTo>
                      <a:pt x="35" y="1251"/>
                    </a:lnTo>
                    <a:lnTo>
                      <a:pt x="35" y="1251"/>
                    </a:lnTo>
                    <a:close/>
                  </a:path>
                </a:pathLst>
              </a:custGeom>
              <a:solidFill>
                <a:srgbClr val="EA1C0A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defRPr/>
                </a:pPr>
                <a:endParaRPr lang="en-GB" sz="160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F5A1E0BE-DDBD-69AA-A2A4-52848489F9BB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7706183" y="1744149"/>
                <a:ext cx="285785" cy="241283"/>
              </a:xfrm>
              <a:custGeom>
                <a:avLst/>
                <a:gdLst>
                  <a:gd name="T0" fmla="*/ 1396 w 1709"/>
                  <a:gd name="T1" fmla="*/ 1488 h 1488"/>
                  <a:gd name="T2" fmla="*/ 854 w 1709"/>
                  <a:gd name="T3" fmla="*/ 1487 h 1488"/>
                  <a:gd name="T4" fmla="*/ 82 w 1709"/>
                  <a:gd name="T5" fmla="*/ 1488 h 1488"/>
                  <a:gd name="T6" fmla="*/ 16 w 1709"/>
                  <a:gd name="T7" fmla="*/ 1456 h 1488"/>
                  <a:gd name="T8" fmla="*/ 21 w 1709"/>
                  <a:gd name="T9" fmla="*/ 1381 h 1488"/>
                  <a:gd name="T10" fmla="*/ 794 w 1709"/>
                  <a:gd name="T11" fmla="*/ 57 h 1488"/>
                  <a:gd name="T12" fmla="*/ 915 w 1709"/>
                  <a:gd name="T13" fmla="*/ 57 h 1488"/>
                  <a:gd name="T14" fmla="*/ 1688 w 1709"/>
                  <a:gd name="T15" fmla="*/ 1381 h 1488"/>
                  <a:gd name="T16" fmla="*/ 1694 w 1709"/>
                  <a:gd name="T17" fmla="*/ 1456 h 1488"/>
                  <a:gd name="T18" fmla="*/ 1627 w 1709"/>
                  <a:gd name="T19" fmla="*/ 1488 h 1488"/>
                  <a:gd name="T20" fmla="*/ 1532 w 1709"/>
                  <a:gd name="T21" fmla="*/ 1488 h 1488"/>
                  <a:gd name="connsiteX0" fmla="*/ 7799 w 9924"/>
                  <a:gd name="connsiteY0" fmla="*/ 9617 h 9617"/>
                  <a:gd name="connsiteX1" fmla="*/ 4958 w 9924"/>
                  <a:gd name="connsiteY1" fmla="*/ 9610 h 9617"/>
                  <a:gd name="connsiteX2" fmla="*/ 441 w 9924"/>
                  <a:gd name="connsiteY2" fmla="*/ 9617 h 9617"/>
                  <a:gd name="connsiteX3" fmla="*/ 55 w 9924"/>
                  <a:gd name="connsiteY3" fmla="*/ 9402 h 9617"/>
                  <a:gd name="connsiteX4" fmla="*/ 84 w 9924"/>
                  <a:gd name="connsiteY4" fmla="*/ 8898 h 9617"/>
                  <a:gd name="connsiteX5" fmla="*/ 4607 w 9924"/>
                  <a:gd name="connsiteY5" fmla="*/ 0 h 9617"/>
                  <a:gd name="connsiteX6" fmla="*/ 5315 w 9924"/>
                  <a:gd name="connsiteY6" fmla="*/ 0 h 9617"/>
                  <a:gd name="connsiteX7" fmla="*/ 9838 w 9924"/>
                  <a:gd name="connsiteY7" fmla="*/ 8898 h 9617"/>
                  <a:gd name="connsiteX8" fmla="*/ 9873 w 9924"/>
                  <a:gd name="connsiteY8" fmla="*/ 9402 h 9617"/>
                  <a:gd name="connsiteX9" fmla="*/ 9481 w 9924"/>
                  <a:gd name="connsiteY9" fmla="*/ 9617 h 9617"/>
                  <a:gd name="connsiteX10" fmla="*/ 8925 w 9924"/>
                  <a:gd name="connsiteY10" fmla="*/ 9617 h 9617"/>
                  <a:gd name="connsiteX0" fmla="*/ 7358 w 9998"/>
                  <a:gd name="connsiteY0" fmla="*/ 10000 h 10000"/>
                  <a:gd name="connsiteX1" fmla="*/ 4995 w 9998"/>
                  <a:gd name="connsiteY1" fmla="*/ 9993 h 10000"/>
                  <a:gd name="connsiteX2" fmla="*/ 443 w 9998"/>
                  <a:gd name="connsiteY2" fmla="*/ 10000 h 10000"/>
                  <a:gd name="connsiteX3" fmla="*/ 54 w 9998"/>
                  <a:gd name="connsiteY3" fmla="*/ 9776 h 10000"/>
                  <a:gd name="connsiteX4" fmla="*/ 84 w 9998"/>
                  <a:gd name="connsiteY4" fmla="*/ 9252 h 10000"/>
                  <a:gd name="connsiteX5" fmla="*/ 4641 w 9998"/>
                  <a:gd name="connsiteY5" fmla="*/ 0 h 10000"/>
                  <a:gd name="connsiteX6" fmla="*/ 5355 w 9998"/>
                  <a:gd name="connsiteY6" fmla="*/ 0 h 10000"/>
                  <a:gd name="connsiteX7" fmla="*/ 9912 w 9998"/>
                  <a:gd name="connsiteY7" fmla="*/ 9252 h 10000"/>
                  <a:gd name="connsiteX8" fmla="*/ 9948 w 9998"/>
                  <a:gd name="connsiteY8" fmla="*/ 9776 h 10000"/>
                  <a:gd name="connsiteX9" fmla="*/ 9553 w 9998"/>
                  <a:gd name="connsiteY9" fmla="*/ 10000 h 10000"/>
                  <a:gd name="connsiteX10" fmla="*/ 8992 w 9998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8" h="10000">
                    <a:moveTo>
                      <a:pt x="7358" y="10000"/>
                    </a:moveTo>
                    <a:lnTo>
                      <a:pt x="4995" y="9993"/>
                    </a:lnTo>
                    <a:lnTo>
                      <a:pt x="443" y="10000"/>
                    </a:lnTo>
                    <a:cubicBezTo>
                      <a:pt x="278" y="10000"/>
                      <a:pt x="137" y="9951"/>
                      <a:pt x="54" y="9776"/>
                    </a:cubicBezTo>
                    <a:cubicBezTo>
                      <a:pt x="-40" y="9594"/>
                      <a:pt x="1" y="9427"/>
                      <a:pt x="84" y="9252"/>
                    </a:cubicBezTo>
                    <a:lnTo>
                      <a:pt x="4641" y="0"/>
                    </a:lnTo>
                    <a:cubicBezTo>
                      <a:pt x="4836" y="-398"/>
                      <a:pt x="5160" y="-398"/>
                      <a:pt x="5355" y="0"/>
                    </a:cubicBezTo>
                    <a:lnTo>
                      <a:pt x="9912" y="9252"/>
                    </a:lnTo>
                    <a:cubicBezTo>
                      <a:pt x="10001" y="9427"/>
                      <a:pt x="10036" y="9594"/>
                      <a:pt x="9948" y="9776"/>
                    </a:cubicBezTo>
                    <a:cubicBezTo>
                      <a:pt x="9859" y="9951"/>
                      <a:pt x="9718" y="10000"/>
                      <a:pt x="9553" y="10000"/>
                    </a:cubicBezTo>
                    <a:cubicBezTo>
                      <a:pt x="9199" y="9993"/>
                      <a:pt x="9341" y="10000"/>
                      <a:pt x="8992" y="10000"/>
                    </a:cubicBezTo>
                  </a:path>
                </a:pathLst>
              </a:custGeom>
              <a:noFill/>
              <a:ln w="15875" cap="rnd">
                <a:solidFill>
                  <a:srgbClr val="EA1C0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sz="1200" kern="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</p:grp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C5B75D3D-E0C2-E6B0-6DE2-63AFC9DA9039}"/>
              </a:ext>
            </a:extLst>
          </p:cNvPr>
          <p:cNvGrpSpPr/>
          <p:nvPr/>
        </p:nvGrpSpPr>
        <p:grpSpPr>
          <a:xfrm>
            <a:off x="2299013" y="3208864"/>
            <a:ext cx="211608" cy="202015"/>
            <a:chOff x="2287981" y="4635296"/>
            <a:chExt cx="211608" cy="202015"/>
          </a:xfrm>
        </p:grpSpPr>
        <p:sp>
          <p:nvSpPr>
            <p:cNvPr id="73" name="Rechteck 81">
              <a:extLst>
                <a:ext uri="{FF2B5EF4-FFF2-40B4-BE49-F238E27FC236}">
                  <a16:creationId xmlns:a16="http://schemas.microsoft.com/office/drawing/2014/main" id="{A7CC59F1-F4B5-55B1-A18C-B442F8B5A6F2}"/>
                </a:ext>
              </a:extLst>
            </p:cNvPr>
            <p:cNvSpPr/>
            <p:nvPr/>
          </p:nvSpPr>
          <p:spPr>
            <a:xfrm>
              <a:off x="2287981" y="4635296"/>
              <a:ext cx="211608" cy="202015"/>
            </a:xfrm>
            <a:prstGeom prst="ellipse">
              <a:avLst/>
            </a:prstGeom>
            <a:noFill/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88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74" name="Group 250">
              <a:extLst>
                <a:ext uri="{FF2B5EF4-FFF2-40B4-BE49-F238E27FC236}">
                  <a16:creationId xmlns:a16="http://schemas.microsoft.com/office/drawing/2014/main" id="{B559B81C-1D09-039D-AF67-A733DCB79678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2328762" y="4665125"/>
              <a:ext cx="130045" cy="111023"/>
              <a:chOff x="7706183" y="1744149"/>
              <a:chExt cx="285785" cy="241283"/>
            </a:xfrm>
          </p:grpSpPr>
          <p:sp>
            <p:nvSpPr>
              <p:cNvPr id="75" name="Freeform 253">
                <a:extLst>
                  <a:ext uri="{FF2B5EF4-FFF2-40B4-BE49-F238E27FC236}">
                    <a16:creationId xmlns:a16="http://schemas.microsoft.com/office/drawing/2014/main" id="{1B110657-6CCE-130C-7DA3-44091AE5AA1F}"/>
                  </a:ext>
                </a:extLst>
              </p:cNvPr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7837856" y="1827868"/>
                <a:ext cx="22438" cy="115393"/>
              </a:xfrm>
              <a:custGeom>
                <a:avLst/>
                <a:gdLst>
                  <a:gd name="T0" fmla="*/ 1 w 411"/>
                  <a:gd name="T1" fmla="*/ 1814 h 2040"/>
                  <a:gd name="T2" fmla="*/ 15 w 411"/>
                  <a:gd name="T3" fmla="*/ 1752 h 2040"/>
                  <a:gd name="T4" fmla="*/ 44 w 411"/>
                  <a:gd name="T5" fmla="*/ 1702 h 2040"/>
                  <a:gd name="T6" fmla="*/ 87 w 411"/>
                  <a:gd name="T7" fmla="*/ 1664 h 2040"/>
                  <a:gd name="T8" fmla="*/ 141 w 411"/>
                  <a:gd name="T9" fmla="*/ 1641 h 2040"/>
                  <a:gd name="T10" fmla="*/ 205 w 411"/>
                  <a:gd name="T11" fmla="*/ 1633 h 2040"/>
                  <a:gd name="T12" fmla="*/ 249 w 411"/>
                  <a:gd name="T13" fmla="*/ 1636 h 2040"/>
                  <a:gd name="T14" fmla="*/ 306 w 411"/>
                  <a:gd name="T15" fmla="*/ 1655 h 2040"/>
                  <a:gd name="T16" fmla="*/ 353 w 411"/>
                  <a:gd name="T17" fmla="*/ 1688 h 2040"/>
                  <a:gd name="T18" fmla="*/ 388 w 411"/>
                  <a:gd name="T19" fmla="*/ 1734 h 2040"/>
                  <a:gd name="T20" fmla="*/ 407 w 411"/>
                  <a:gd name="T21" fmla="*/ 1792 h 2040"/>
                  <a:gd name="T22" fmla="*/ 411 w 411"/>
                  <a:gd name="T23" fmla="*/ 1836 h 2040"/>
                  <a:gd name="T24" fmla="*/ 402 w 411"/>
                  <a:gd name="T25" fmla="*/ 1901 h 2040"/>
                  <a:gd name="T26" fmla="*/ 378 w 411"/>
                  <a:gd name="T27" fmla="*/ 1955 h 2040"/>
                  <a:gd name="T28" fmla="*/ 339 w 411"/>
                  <a:gd name="T29" fmla="*/ 1997 h 2040"/>
                  <a:gd name="T30" fmla="*/ 288 w 411"/>
                  <a:gd name="T31" fmla="*/ 2026 h 2040"/>
                  <a:gd name="T32" fmla="*/ 228 w 411"/>
                  <a:gd name="T33" fmla="*/ 2039 h 2040"/>
                  <a:gd name="T34" fmla="*/ 183 w 411"/>
                  <a:gd name="T35" fmla="*/ 2039 h 2040"/>
                  <a:gd name="T36" fmla="*/ 122 w 411"/>
                  <a:gd name="T37" fmla="*/ 2026 h 2040"/>
                  <a:gd name="T38" fmla="*/ 72 w 411"/>
                  <a:gd name="T39" fmla="*/ 1997 h 2040"/>
                  <a:gd name="T40" fmla="*/ 33 w 411"/>
                  <a:gd name="T41" fmla="*/ 1955 h 2040"/>
                  <a:gd name="T42" fmla="*/ 8 w 411"/>
                  <a:gd name="T43" fmla="*/ 1901 h 2040"/>
                  <a:gd name="T44" fmla="*/ 0 w 411"/>
                  <a:gd name="T45" fmla="*/ 1836 h 2040"/>
                  <a:gd name="T46" fmla="*/ 14 w 411"/>
                  <a:gd name="T47" fmla="*/ 102 h 2040"/>
                  <a:gd name="T48" fmla="*/ 16 w 411"/>
                  <a:gd name="T49" fmla="*/ 81 h 2040"/>
                  <a:gd name="T50" fmla="*/ 24 w 411"/>
                  <a:gd name="T51" fmla="*/ 55 h 2040"/>
                  <a:gd name="T52" fmla="*/ 41 w 411"/>
                  <a:gd name="T53" fmla="*/ 31 h 2040"/>
                  <a:gd name="T54" fmla="*/ 72 w 411"/>
                  <a:gd name="T55" fmla="*/ 14 h 2040"/>
                  <a:gd name="T56" fmla="*/ 117 w 411"/>
                  <a:gd name="T57" fmla="*/ 3 h 2040"/>
                  <a:gd name="T58" fmla="*/ 252 w 411"/>
                  <a:gd name="T59" fmla="*/ 0 h 2040"/>
                  <a:gd name="T60" fmla="*/ 291 w 411"/>
                  <a:gd name="T61" fmla="*/ 3 h 2040"/>
                  <a:gd name="T62" fmla="*/ 335 w 411"/>
                  <a:gd name="T63" fmla="*/ 14 h 2040"/>
                  <a:gd name="T64" fmla="*/ 367 w 411"/>
                  <a:gd name="T65" fmla="*/ 31 h 2040"/>
                  <a:gd name="T66" fmla="*/ 385 w 411"/>
                  <a:gd name="T67" fmla="*/ 55 h 2040"/>
                  <a:gd name="T68" fmla="*/ 393 w 411"/>
                  <a:gd name="T69" fmla="*/ 81 h 2040"/>
                  <a:gd name="T70" fmla="*/ 376 w 411"/>
                  <a:gd name="T71" fmla="*/ 1251 h 2040"/>
                  <a:gd name="T72" fmla="*/ 374 w 411"/>
                  <a:gd name="T73" fmla="*/ 1272 h 2040"/>
                  <a:gd name="T74" fmla="*/ 364 w 411"/>
                  <a:gd name="T75" fmla="*/ 1300 h 2040"/>
                  <a:gd name="T76" fmla="*/ 346 w 411"/>
                  <a:gd name="T77" fmla="*/ 1323 h 2040"/>
                  <a:gd name="T78" fmla="*/ 316 w 411"/>
                  <a:gd name="T79" fmla="*/ 1342 h 2040"/>
                  <a:gd name="T80" fmla="*/ 271 w 411"/>
                  <a:gd name="T81" fmla="*/ 1352 h 2040"/>
                  <a:gd name="T82" fmla="*/ 173 w 411"/>
                  <a:gd name="T83" fmla="*/ 1354 h 2040"/>
                  <a:gd name="T84" fmla="*/ 135 w 411"/>
                  <a:gd name="T85" fmla="*/ 1352 h 2040"/>
                  <a:gd name="T86" fmla="*/ 91 w 411"/>
                  <a:gd name="T87" fmla="*/ 1342 h 2040"/>
                  <a:gd name="T88" fmla="*/ 62 w 411"/>
                  <a:gd name="T89" fmla="*/ 1323 h 2040"/>
                  <a:gd name="T90" fmla="*/ 44 w 411"/>
                  <a:gd name="T91" fmla="*/ 1300 h 2040"/>
                  <a:gd name="T92" fmla="*/ 36 w 411"/>
                  <a:gd name="T93" fmla="*/ 1272 h 2040"/>
                  <a:gd name="T94" fmla="*/ 35 w 411"/>
                  <a:gd name="T95" fmla="*/ 1251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2040">
                    <a:moveTo>
                      <a:pt x="0" y="1836"/>
                    </a:moveTo>
                    <a:lnTo>
                      <a:pt x="0" y="1836"/>
                    </a:lnTo>
                    <a:lnTo>
                      <a:pt x="1" y="1814"/>
                    </a:lnTo>
                    <a:lnTo>
                      <a:pt x="4" y="1792"/>
                    </a:lnTo>
                    <a:lnTo>
                      <a:pt x="8" y="1772"/>
                    </a:lnTo>
                    <a:lnTo>
                      <a:pt x="15" y="1752"/>
                    </a:lnTo>
                    <a:lnTo>
                      <a:pt x="23" y="1734"/>
                    </a:lnTo>
                    <a:lnTo>
                      <a:pt x="33" y="1718"/>
                    </a:lnTo>
                    <a:lnTo>
                      <a:pt x="44" y="1702"/>
                    </a:lnTo>
                    <a:lnTo>
                      <a:pt x="58" y="1688"/>
                    </a:lnTo>
                    <a:lnTo>
                      <a:pt x="72" y="1676"/>
                    </a:lnTo>
                    <a:lnTo>
                      <a:pt x="87" y="1664"/>
                    </a:lnTo>
                    <a:lnTo>
                      <a:pt x="105" y="1655"/>
                    </a:lnTo>
                    <a:lnTo>
                      <a:pt x="122" y="1647"/>
                    </a:lnTo>
                    <a:lnTo>
                      <a:pt x="141" y="1641"/>
                    </a:lnTo>
                    <a:lnTo>
                      <a:pt x="162" y="1636"/>
                    </a:lnTo>
                    <a:lnTo>
                      <a:pt x="183" y="1634"/>
                    </a:lnTo>
                    <a:lnTo>
                      <a:pt x="205" y="1633"/>
                    </a:lnTo>
                    <a:lnTo>
                      <a:pt x="205" y="1633"/>
                    </a:lnTo>
                    <a:lnTo>
                      <a:pt x="228" y="1634"/>
                    </a:lnTo>
                    <a:lnTo>
                      <a:pt x="249" y="1636"/>
                    </a:lnTo>
                    <a:lnTo>
                      <a:pt x="270" y="1641"/>
                    </a:lnTo>
                    <a:lnTo>
                      <a:pt x="288" y="1647"/>
                    </a:lnTo>
                    <a:lnTo>
                      <a:pt x="306" y="1655"/>
                    </a:lnTo>
                    <a:lnTo>
                      <a:pt x="324" y="1664"/>
                    </a:lnTo>
                    <a:lnTo>
                      <a:pt x="339" y="1676"/>
                    </a:lnTo>
                    <a:lnTo>
                      <a:pt x="353" y="1688"/>
                    </a:lnTo>
                    <a:lnTo>
                      <a:pt x="367" y="1702"/>
                    </a:lnTo>
                    <a:lnTo>
                      <a:pt x="378" y="1718"/>
                    </a:lnTo>
                    <a:lnTo>
                      <a:pt x="388" y="1734"/>
                    </a:lnTo>
                    <a:lnTo>
                      <a:pt x="396" y="1752"/>
                    </a:lnTo>
                    <a:lnTo>
                      <a:pt x="402" y="1772"/>
                    </a:lnTo>
                    <a:lnTo>
                      <a:pt x="407" y="1792"/>
                    </a:lnTo>
                    <a:lnTo>
                      <a:pt x="410" y="1814"/>
                    </a:lnTo>
                    <a:lnTo>
                      <a:pt x="411" y="1836"/>
                    </a:lnTo>
                    <a:lnTo>
                      <a:pt x="411" y="1836"/>
                    </a:lnTo>
                    <a:lnTo>
                      <a:pt x="410" y="1859"/>
                    </a:lnTo>
                    <a:lnTo>
                      <a:pt x="407" y="1880"/>
                    </a:lnTo>
                    <a:lnTo>
                      <a:pt x="402" y="1901"/>
                    </a:lnTo>
                    <a:lnTo>
                      <a:pt x="396" y="1920"/>
                    </a:lnTo>
                    <a:lnTo>
                      <a:pt x="388" y="1939"/>
                    </a:lnTo>
                    <a:lnTo>
                      <a:pt x="378" y="1955"/>
                    </a:lnTo>
                    <a:lnTo>
                      <a:pt x="367" y="1971"/>
                    </a:lnTo>
                    <a:lnTo>
                      <a:pt x="353" y="1985"/>
                    </a:lnTo>
                    <a:lnTo>
                      <a:pt x="339" y="1997"/>
                    </a:lnTo>
                    <a:lnTo>
                      <a:pt x="324" y="2008"/>
                    </a:lnTo>
                    <a:lnTo>
                      <a:pt x="306" y="2018"/>
                    </a:lnTo>
                    <a:lnTo>
                      <a:pt x="288" y="2026"/>
                    </a:lnTo>
                    <a:lnTo>
                      <a:pt x="270" y="2032"/>
                    </a:lnTo>
                    <a:lnTo>
                      <a:pt x="249" y="2037"/>
                    </a:lnTo>
                    <a:lnTo>
                      <a:pt x="228" y="2039"/>
                    </a:lnTo>
                    <a:lnTo>
                      <a:pt x="205" y="2040"/>
                    </a:lnTo>
                    <a:lnTo>
                      <a:pt x="205" y="2040"/>
                    </a:lnTo>
                    <a:lnTo>
                      <a:pt x="183" y="2039"/>
                    </a:lnTo>
                    <a:lnTo>
                      <a:pt x="162" y="2037"/>
                    </a:lnTo>
                    <a:lnTo>
                      <a:pt x="141" y="2032"/>
                    </a:lnTo>
                    <a:lnTo>
                      <a:pt x="122" y="2026"/>
                    </a:lnTo>
                    <a:lnTo>
                      <a:pt x="105" y="2018"/>
                    </a:lnTo>
                    <a:lnTo>
                      <a:pt x="87" y="2008"/>
                    </a:lnTo>
                    <a:lnTo>
                      <a:pt x="72" y="1997"/>
                    </a:lnTo>
                    <a:lnTo>
                      <a:pt x="58" y="1985"/>
                    </a:lnTo>
                    <a:lnTo>
                      <a:pt x="44" y="1971"/>
                    </a:lnTo>
                    <a:lnTo>
                      <a:pt x="33" y="1955"/>
                    </a:lnTo>
                    <a:lnTo>
                      <a:pt x="23" y="1939"/>
                    </a:lnTo>
                    <a:lnTo>
                      <a:pt x="15" y="1920"/>
                    </a:lnTo>
                    <a:lnTo>
                      <a:pt x="8" y="1901"/>
                    </a:lnTo>
                    <a:lnTo>
                      <a:pt x="4" y="1880"/>
                    </a:lnTo>
                    <a:lnTo>
                      <a:pt x="1" y="1859"/>
                    </a:lnTo>
                    <a:lnTo>
                      <a:pt x="0" y="1836"/>
                    </a:lnTo>
                    <a:lnTo>
                      <a:pt x="0" y="1836"/>
                    </a:lnTo>
                    <a:close/>
                    <a:moveTo>
                      <a:pt x="35" y="1251"/>
                    </a:moveTo>
                    <a:lnTo>
                      <a:pt x="14" y="102"/>
                    </a:lnTo>
                    <a:lnTo>
                      <a:pt x="14" y="102"/>
                    </a:lnTo>
                    <a:lnTo>
                      <a:pt x="15" y="92"/>
                    </a:lnTo>
                    <a:lnTo>
                      <a:pt x="16" y="81"/>
                    </a:lnTo>
                    <a:lnTo>
                      <a:pt x="17" y="72"/>
                    </a:lnTo>
                    <a:lnTo>
                      <a:pt x="20" y="63"/>
                    </a:lnTo>
                    <a:lnTo>
                      <a:pt x="24" y="55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41" y="31"/>
                    </a:lnTo>
                    <a:lnTo>
                      <a:pt x="51" y="25"/>
                    </a:lnTo>
                    <a:lnTo>
                      <a:pt x="61" y="19"/>
                    </a:lnTo>
                    <a:lnTo>
                      <a:pt x="72" y="14"/>
                    </a:lnTo>
                    <a:lnTo>
                      <a:pt x="85" y="9"/>
                    </a:lnTo>
                    <a:lnTo>
                      <a:pt x="99" y="5"/>
                    </a:lnTo>
                    <a:lnTo>
                      <a:pt x="117" y="3"/>
                    </a:lnTo>
                    <a:lnTo>
                      <a:pt x="135" y="1"/>
                    </a:lnTo>
                    <a:lnTo>
                      <a:pt x="15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73" y="1"/>
                    </a:lnTo>
                    <a:lnTo>
                      <a:pt x="291" y="3"/>
                    </a:lnTo>
                    <a:lnTo>
                      <a:pt x="307" y="5"/>
                    </a:lnTo>
                    <a:lnTo>
                      <a:pt x="322" y="9"/>
                    </a:lnTo>
                    <a:lnTo>
                      <a:pt x="335" y="14"/>
                    </a:lnTo>
                    <a:lnTo>
                      <a:pt x="347" y="19"/>
                    </a:lnTo>
                    <a:lnTo>
                      <a:pt x="357" y="25"/>
                    </a:lnTo>
                    <a:lnTo>
                      <a:pt x="367" y="31"/>
                    </a:lnTo>
                    <a:lnTo>
                      <a:pt x="374" y="38"/>
                    </a:lnTo>
                    <a:lnTo>
                      <a:pt x="380" y="46"/>
                    </a:lnTo>
                    <a:lnTo>
                      <a:pt x="385" y="55"/>
                    </a:lnTo>
                    <a:lnTo>
                      <a:pt x="389" y="63"/>
                    </a:lnTo>
                    <a:lnTo>
                      <a:pt x="391" y="72"/>
                    </a:lnTo>
                    <a:lnTo>
                      <a:pt x="393" y="81"/>
                    </a:lnTo>
                    <a:lnTo>
                      <a:pt x="394" y="92"/>
                    </a:lnTo>
                    <a:lnTo>
                      <a:pt x="394" y="102"/>
                    </a:lnTo>
                    <a:lnTo>
                      <a:pt x="376" y="1251"/>
                    </a:lnTo>
                    <a:lnTo>
                      <a:pt x="376" y="1251"/>
                    </a:lnTo>
                    <a:lnTo>
                      <a:pt x="376" y="1262"/>
                    </a:lnTo>
                    <a:lnTo>
                      <a:pt x="374" y="1272"/>
                    </a:lnTo>
                    <a:lnTo>
                      <a:pt x="372" y="1281"/>
                    </a:lnTo>
                    <a:lnTo>
                      <a:pt x="369" y="1291"/>
                    </a:lnTo>
                    <a:lnTo>
                      <a:pt x="364" y="1300"/>
                    </a:lnTo>
                    <a:lnTo>
                      <a:pt x="359" y="1308"/>
                    </a:lnTo>
                    <a:lnTo>
                      <a:pt x="353" y="1316"/>
                    </a:lnTo>
                    <a:lnTo>
                      <a:pt x="346" y="1323"/>
                    </a:lnTo>
                    <a:lnTo>
                      <a:pt x="337" y="1331"/>
                    </a:lnTo>
                    <a:lnTo>
                      <a:pt x="327" y="1337"/>
                    </a:lnTo>
                    <a:lnTo>
                      <a:pt x="316" y="1342"/>
                    </a:lnTo>
                    <a:lnTo>
                      <a:pt x="302" y="1346"/>
                    </a:lnTo>
                    <a:lnTo>
                      <a:pt x="288" y="1350"/>
                    </a:lnTo>
                    <a:lnTo>
                      <a:pt x="271" y="1352"/>
                    </a:lnTo>
                    <a:lnTo>
                      <a:pt x="252" y="1354"/>
                    </a:lnTo>
                    <a:lnTo>
                      <a:pt x="232" y="1354"/>
                    </a:lnTo>
                    <a:lnTo>
                      <a:pt x="173" y="1354"/>
                    </a:lnTo>
                    <a:lnTo>
                      <a:pt x="173" y="1354"/>
                    </a:lnTo>
                    <a:lnTo>
                      <a:pt x="153" y="1354"/>
                    </a:lnTo>
                    <a:lnTo>
                      <a:pt x="135" y="1352"/>
                    </a:lnTo>
                    <a:lnTo>
                      <a:pt x="119" y="1350"/>
                    </a:lnTo>
                    <a:lnTo>
                      <a:pt x="105" y="1346"/>
                    </a:lnTo>
                    <a:lnTo>
                      <a:pt x="91" y="1342"/>
                    </a:lnTo>
                    <a:lnTo>
                      <a:pt x="80" y="1337"/>
                    </a:lnTo>
                    <a:lnTo>
                      <a:pt x="70" y="1331"/>
                    </a:lnTo>
                    <a:lnTo>
                      <a:pt x="62" y="1323"/>
                    </a:lnTo>
                    <a:lnTo>
                      <a:pt x="55" y="1316"/>
                    </a:lnTo>
                    <a:lnTo>
                      <a:pt x="50" y="1308"/>
                    </a:lnTo>
                    <a:lnTo>
                      <a:pt x="44" y="1300"/>
                    </a:lnTo>
                    <a:lnTo>
                      <a:pt x="40" y="1291"/>
                    </a:lnTo>
                    <a:lnTo>
                      <a:pt x="38" y="1281"/>
                    </a:lnTo>
                    <a:lnTo>
                      <a:pt x="36" y="1272"/>
                    </a:lnTo>
                    <a:lnTo>
                      <a:pt x="35" y="1262"/>
                    </a:lnTo>
                    <a:lnTo>
                      <a:pt x="35" y="1251"/>
                    </a:lnTo>
                    <a:lnTo>
                      <a:pt x="35" y="1251"/>
                    </a:lnTo>
                    <a:close/>
                  </a:path>
                </a:pathLst>
              </a:custGeom>
              <a:solidFill>
                <a:srgbClr val="EA1C0A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defRPr/>
                </a:pPr>
                <a:endParaRPr lang="en-GB" sz="160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43186162-73F6-C027-0656-84D340C2D9C0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7706183" y="1744149"/>
                <a:ext cx="285785" cy="241283"/>
              </a:xfrm>
              <a:custGeom>
                <a:avLst/>
                <a:gdLst>
                  <a:gd name="T0" fmla="*/ 1396 w 1709"/>
                  <a:gd name="T1" fmla="*/ 1488 h 1488"/>
                  <a:gd name="T2" fmla="*/ 854 w 1709"/>
                  <a:gd name="T3" fmla="*/ 1487 h 1488"/>
                  <a:gd name="T4" fmla="*/ 82 w 1709"/>
                  <a:gd name="T5" fmla="*/ 1488 h 1488"/>
                  <a:gd name="T6" fmla="*/ 16 w 1709"/>
                  <a:gd name="T7" fmla="*/ 1456 h 1488"/>
                  <a:gd name="T8" fmla="*/ 21 w 1709"/>
                  <a:gd name="T9" fmla="*/ 1381 h 1488"/>
                  <a:gd name="T10" fmla="*/ 794 w 1709"/>
                  <a:gd name="T11" fmla="*/ 57 h 1488"/>
                  <a:gd name="T12" fmla="*/ 915 w 1709"/>
                  <a:gd name="T13" fmla="*/ 57 h 1488"/>
                  <a:gd name="T14" fmla="*/ 1688 w 1709"/>
                  <a:gd name="T15" fmla="*/ 1381 h 1488"/>
                  <a:gd name="T16" fmla="*/ 1694 w 1709"/>
                  <a:gd name="T17" fmla="*/ 1456 h 1488"/>
                  <a:gd name="T18" fmla="*/ 1627 w 1709"/>
                  <a:gd name="T19" fmla="*/ 1488 h 1488"/>
                  <a:gd name="T20" fmla="*/ 1532 w 1709"/>
                  <a:gd name="T21" fmla="*/ 1488 h 1488"/>
                  <a:gd name="connsiteX0" fmla="*/ 7799 w 9924"/>
                  <a:gd name="connsiteY0" fmla="*/ 9617 h 9617"/>
                  <a:gd name="connsiteX1" fmla="*/ 4958 w 9924"/>
                  <a:gd name="connsiteY1" fmla="*/ 9610 h 9617"/>
                  <a:gd name="connsiteX2" fmla="*/ 441 w 9924"/>
                  <a:gd name="connsiteY2" fmla="*/ 9617 h 9617"/>
                  <a:gd name="connsiteX3" fmla="*/ 55 w 9924"/>
                  <a:gd name="connsiteY3" fmla="*/ 9402 h 9617"/>
                  <a:gd name="connsiteX4" fmla="*/ 84 w 9924"/>
                  <a:gd name="connsiteY4" fmla="*/ 8898 h 9617"/>
                  <a:gd name="connsiteX5" fmla="*/ 4607 w 9924"/>
                  <a:gd name="connsiteY5" fmla="*/ 0 h 9617"/>
                  <a:gd name="connsiteX6" fmla="*/ 5315 w 9924"/>
                  <a:gd name="connsiteY6" fmla="*/ 0 h 9617"/>
                  <a:gd name="connsiteX7" fmla="*/ 9838 w 9924"/>
                  <a:gd name="connsiteY7" fmla="*/ 8898 h 9617"/>
                  <a:gd name="connsiteX8" fmla="*/ 9873 w 9924"/>
                  <a:gd name="connsiteY8" fmla="*/ 9402 h 9617"/>
                  <a:gd name="connsiteX9" fmla="*/ 9481 w 9924"/>
                  <a:gd name="connsiteY9" fmla="*/ 9617 h 9617"/>
                  <a:gd name="connsiteX10" fmla="*/ 8925 w 9924"/>
                  <a:gd name="connsiteY10" fmla="*/ 9617 h 9617"/>
                  <a:gd name="connsiteX0" fmla="*/ 7358 w 9998"/>
                  <a:gd name="connsiteY0" fmla="*/ 10000 h 10000"/>
                  <a:gd name="connsiteX1" fmla="*/ 4995 w 9998"/>
                  <a:gd name="connsiteY1" fmla="*/ 9993 h 10000"/>
                  <a:gd name="connsiteX2" fmla="*/ 443 w 9998"/>
                  <a:gd name="connsiteY2" fmla="*/ 10000 h 10000"/>
                  <a:gd name="connsiteX3" fmla="*/ 54 w 9998"/>
                  <a:gd name="connsiteY3" fmla="*/ 9776 h 10000"/>
                  <a:gd name="connsiteX4" fmla="*/ 84 w 9998"/>
                  <a:gd name="connsiteY4" fmla="*/ 9252 h 10000"/>
                  <a:gd name="connsiteX5" fmla="*/ 4641 w 9998"/>
                  <a:gd name="connsiteY5" fmla="*/ 0 h 10000"/>
                  <a:gd name="connsiteX6" fmla="*/ 5355 w 9998"/>
                  <a:gd name="connsiteY6" fmla="*/ 0 h 10000"/>
                  <a:gd name="connsiteX7" fmla="*/ 9912 w 9998"/>
                  <a:gd name="connsiteY7" fmla="*/ 9252 h 10000"/>
                  <a:gd name="connsiteX8" fmla="*/ 9948 w 9998"/>
                  <a:gd name="connsiteY8" fmla="*/ 9776 h 10000"/>
                  <a:gd name="connsiteX9" fmla="*/ 9553 w 9998"/>
                  <a:gd name="connsiteY9" fmla="*/ 10000 h 10000"/>
                  <a:gd name="connsiteX10" fmla="*/ 8992 w 9998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8" h="10000">
                    <a:moveTo>
                      <a:pt x="7358" y="10000"/>
                    </a:moveTo>
                    <a:lnTo>
                      <a:pt x="4995" y="9993"/>
                    </a:lnTo>
                    <a:lnTo>
                      <a:pt x="443" y="10000"/>
                    </a:lnTo>
                    <a:cubicBezTo>
                      <a:pt x="278" y="10000"/>
                      <a:pt x="137" y="9951"/>
                      <a:pt x="54" y="9776"/>
                    </a:cubicBezTo>
                    <a:cubicBezTo>
                      <a:pt x="-40" y="9594"/>
                      <a:pt x="1" y="9427"/>
                      <a:pt x="84" y="9252"/>
                    </a:cubicBezTo>
                    <a:lnTo>
                      <a:pt x="4641" y="0"/>
                    </a:lnTo>
                    <a:cubicBezTo>
                      <a:pt x="4836" y="-398"/>
                      <a:pt x="5160" y="-398"/>
                      <a:pt x="5355" y="0"/>
                    </a:cubicBezTo>
                    <a:lnTo>
                      <a:pt x="9912" y="9252"/>
                    </a:lnTo>
                    <a:cubicBezTo>
                      <a:pt x="10001" y="9427"/>
                      <a:pt x="10036" y="9594"/>
                      <a:pt x="9948" y="9776"/>
                    </a:cubicBezTo>
                    <a:cubicBezTo>
                      <a:pt x="9859" y="9951"/>
                      <a:pt x="9718" y="10000"/>
                      <a:pt x="9553" y="10000"/>
                    </a:cubicBezTo>
                    <a:cubicBezTo>
                      <a:pt x="9199" y="9993"/>
                      <a:pt x="9341" y="10000"/>
                      <a:pt x="8992" y="10000"/>
                    </a:cubicBezTo>
                  </a:path>
                </a:pathLst>
              </a:custGeom>
              <a:noFill/>
              <a:ln w="15875" cap="rnd">
                <a:solidFill>
                  <a:srgbClr val="EA1C0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sz="1200" kern="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</p:grp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86C761C7-E257-70B8-A362-F59FCF3C58CE}"/>
              </a:ext>
            </a:extLst>
          </p:cNvPr>
          <p:cNvGrpSpPr/>
          <p:nvPr/>
        </p:nvGrpSpPr>
        <p:grpSpPr>
          <a:xfrm>
            <a:off x="2303051" y="3921143"/>
            <a:ext cx="211608" cy="202015"/>
            <a:chOff x="2287981" y="4635296"/>
            <a:chExt cx="211608" cy="202015"/>
          </a:xfrm>
        </p:grpSpPr>
        <p:sp>
          <p:nvSpPr>
            <p:cNvPr id="78" name="Rechteck 81">
              <a:extLst>
                <a:ext uri="{FF2B5EF4-FFF2-40B4-BE49-F238E27FC236}">
                  <a16:creationId xmlns:a16="http://schemas.microsoft.com/office/drawing/2014/main" id="{94089C67-6494-4A9D-2954-D7962FA9B330}"/>
                </a:ext>
              </a:extLst>
            </p:cNvPr>
            <p:cNvSpPr/>
            <p:nvPr/>
          </p:nvSpPr>
          <p:spPr>
            <a:xfrm>
              <a:off x="2287981" y="4635296"/>
              <a:ext cx="211608" cy="202015"/>
            </a:xfrm>
            <a:prstGeom prst="ellipse">
              <a:avLst/>
            </a:prstGeom>
            <a:noFill/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88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79" name="Group 250">
              <a:extLst>
                <a:ext uri="{FF2B5EF4-FFF2-40B4-BE49-F238E27FC236}">
                  <a16:creationId xmlns:a16="http://schemas.microsoft.com/office/drawing/2014/main" id="{C945EA4C-D778-0D01-053B-DC78CA7BECCB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2328762" y="4665125"/>
              <a:ext cx="130045" cy="111023"/>
              <a:chOff x="7706183" y="1744149"/>
              <a:chExt cx="285785" cy="241283"/>
            </a:xfrm>
          </p:grpSpPr>
          <p:sp>
            <p:nvSpPr>
              <p:cNvPr id="80" name="Freeform 253">
                <a:extLst>
                  <a:ext uri="{FF2B5EF4-FFF2-40B4-BE49-F238E27FC236}">
                    <a16:creationId xmlns:a16="http://schemas.microsoft.com/office/drawing/2014/main" id="{3729A52F-9500-635B-E173-9B35209FA79B}"/>
                  </a:ext>
                </a:extLst>
              </p:cNvPr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7837856" y="1827868"/>
                <a:ext cx="22438" cy="115393"/>
              </a:xfrm>
              <a:custGeom>
                <a:avLst/>
                <a:gdLst>
                  <a:gd name="T0" fmla="*/ 1 w 411"/>
                  <a:gd name="T1" fmla="*/ 1814 h 2040"/>
                  <a:gd name="T2" fmla="*/ 15 w 411"/>
                  <a:gd name="T3" fmla="*/ 1752 h 2040"/>
                  <a:gd name="T4" fmla="*/ 44 w 411"/>
                  <a:gd name="T5" fmla="*/ 1702 h 2040"/>
                  <a:gd name="T6" fmla="*/ 87 w 411"/>
                  <a:gd name="T7" fmla="*/ 1664 h 2040"/>
                  <a:gd name="T8" fmla="*/ 141 w 411"/>
                  <a:gd name="T9" fmla="*/ 1641 h 2040"/>
                  <a:gd name="T10" fmla="*/ 205 w 411"/>
                  <a:gd name="T11" fmla="*/ 1633 h 2040"/>
                  <a:gd name="T12" fmla="*/ 249 w 411"/>
                  <a:gd name="T13" fmla="*/ 1636 h 2040"/>
                  <a:gd name="T14" fmla="*/ 306 w 411"/>
                  <a:gd name="T15" fmla="*/ 1655 h 2040"/>
                  <a:gd name="T16" fmla="*/ 353 w 411"/>
                  <a:gd name="T17" fmla="*/ 1688 h 2040"/>
                  <a:gd name="T18" fmla="*/ 388 w 411"/>
                  <a:gd name="T19" fmla="*/ 1734 h 2040"/>
                  <a:gd name="T20" fmla="*/ 407 w 411"/>
                  <a:gd name="T21" fmla="*/ 1792 h 2040"/>
                  <a:gd name="T22" fmla="*/ 411 w 411"/>
                  <a:gd name="T23" fmla="*/ 1836 h 2040"/>
                  <a:gd name="T24" fmla="*/ 402 w 411"/>
                  <a:gd name="T25" fmla="*/ 1901 h 2040"/>
                  <a:gd name="T26" fmla="*/ 378 w 411"/>
                  <a:gd name="T27" fmla="*/ 1955 h 2040"/>
                  <a:gd name="T28" fmla="*/ 339 w 411"/>
                  <a:gd name="T29" fmla="*/ 1997 h 2040"/>
                  <a:gd name="T30" fmla="*/ 288 w 411"/>
                  <a:gd name="T31" fmla="*/ 2026 h 2040"/>
                  <a:gd name="T32" fmla="*/ 228 w 411"/>
                  <a:gd name="T33" fmla="*/ 2039 h 2040"/>
                  <a:gd name="T34" fmla="*/ 183 w 411"/>
                  <a:gd name="T35" fmla="*/ 2039 h 2040"/>
                  <a:gd name="T36" fmla="*/ 122 w 411"/>
                  <a:gd name="T37" fmla="*/ 2026 h 2040"/>
                  <a:gd name="T38" fmla="*/ 72 w 411"/>
                  <a:gd name="T39" fmla="*/ 1997 h 2040"/>
                  <a:gd name="T40" fmla="*/ 33 w 411"/>
                  <a:gd name="T41" fmla="*/ 1955 h 2040"/>
                  <a:gd name="T42" fmla="*/ 8 w 411"/>
                  <a:gd name="T43" fmla="*/ 1901 h 2040"/>
                  <a:gd name="T44" fmla="*/ 0 w 411"/>
                  <a:gd name="T45" fmla="*/ 1836 h 2040"/>
                  <a:gd name="T46" fmla="*/ 14 w 411"/>
                  <a:gd name="T47" fmla="*/ 102 h 2040"/>
                  <a:gd name="T48" fmla="*/ 16 w 411"/>
                  <a:gd name="T49" fmla="*/ 81 h 2040"/>
                  <a:gd name="T50" fmla="*/ 24 w 411"/>
                  <a:gd name="T51" fmla="*/ 55 h 2040"/>
                  <a:gd name="T52" fmla="*/ 41 w 411"/>
                  <a:gd name="T53" fmla="*/ 31 h 2040"/>
                  <a:gd name="T54" fmla="*/ 72 w 411"/>
                  <a:gd name="T55" fmla="*/ 14 h 2040"/>
                  <a:gd name="T56" fmla="*/ 117 w 411"/>
                  <a:gd name="T57" fmla="*/ 3 h 2040"/>
                  <a:gd name="T58" fmla="*/ 252 w 411"/>
                  <a:gd name="T59" fmla="*/ 0 h 2040"/>
                  <a:gd name="T60" fmla="*/ 291 w 411"/>
                  <a:gd name="T61" fmla="*/ 3 h 2040"/>
                  <a:gd name="T62" fmla="*/ 335 w 411"/>
                  <a:gd name="T63" fmla="*/ 14 h 2040"/>
                  <a:gd name="T64" fmla="*/ 367 w 411"/>
                  <a:gd name="T65" fmla="*/ 31 h 2040"/>
                  <a:gd name="T66" fmla="*/ 385 w 411"/>
                  <a:gd name="T67" fmla="*/ 55 h 2040"/>
                  <a:gd name="T68" fmla="*/ 393 w 411"/>
                  <a:gd name="T69" fmla="*/ 81 h 2040"/>
                  <a:gd name="T70" fmla="*/ 376 w 411"/>
                  <a:gd name="T71" fmla="*/ 1251 h 2040"/>
                  <a:gd name="T72" fmla="*/ 374 w 411"/>
                  <a:gd name="T73" fmla="*/ 1272 h 2040"/>
                  <a:gd name="T74" fmla="*/ 364 w 411"/>
                  <a:gd name="T75" fmla="*/ 1300 h 2040"/>
                  <a:gd name="T76" fmla="*/ 346 w 411"/>
                  <a:gd name="T77" fmla="*/ 1323 h 2040"/>
                  <a:gd name="T78" fmla="*/ 316 w 411"/>
                  <a:gd name="T79" fmla="*/ 1342 h 2040"/>
                  <a:gd name="T80" fmla="*/ 271 w 411"/>
                  <a:gd name="T81" fmla="*/ 1352 h 2040"/>
                  <a:gd name="T82" fmla="*/ 173 w 411"/>
                  <a:gd name="T83" fmla="*/ 1354 h 2040"/>
                  <a:gd name="T84" fmla="*/ 135 w 411"/>
                  <a:gd name="T85" fmla="*/ 1352 h 2040"/>
                  <a:gd name="T86" fmla="*/ 91 w 411"/>
                  <a:gd name="T87" fmla="*/ 1342 h 2040"/>
                  <a:gd name="T88" fmla="*/ 62 w 411"/>
                  <a:gd name="T89" fmla="*/ 1323 h 2040"/>
                  <a:gd name="T90" fmla="*/ 44 w 411"/>
                  <a:gd name="T91" fmla="*/ 1300 h 2040"/>
                  <a:gd name="T92" fmla="*/ 36 w 411"/>
                  <a:gd name="T93" fmla="*/ 1272 h 2040"/>
                  <a:gd name="T94" fmla="*/ 35 w 411"/>
                  <a:gd name="T95" fmla="*/ 1251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2040">
                    <a:moveTo>
                      <a:pt x="0" y="1836"/>
                    </a:moveTo>
                    <a:lnTo>
                      <a:pt x="0" y="1836"/>
                    </a:lnTo>
                    <a:lnTo>
                      <a:pt x="1" y="1814"/>
                    </a:lnTo>
                    <a:lnTo>
                      <a:pt x="4" y="1792"/>
                    </a:lnTo>
                    <a:lnTo>
                      <a:pt x="8" y="1772"/>
                    </a:lnTo>
                    <a:lnTo>
                      <a:pt x="15" y="1752"/>
                    </a:lnTo>
                    <a:lnTo>
                      <a:pt x="23" y="1734"/>
                    </a:lnTo>
                    <a:lnTo>
                      <a:pt x="33" y="1718"/>
                    </a:lnTo>
                    <a:lnTo>
                      <a:pt x="44" y="1702"/>
                    </a:lnTo>
                    <a:lnTo>
                      <a:pt x="58" y="1688"/>
                    </a:lnTo>
                    <a:lnTo>
                      <a:pt x="72" y="1676"/>
                    </a:lnTo>
                    <a:lnTo>
                      <a:pt x="87" y="1664"/>
                    </a:lnTo>
                    <a:lnTo>
                      <a:pt x="105" y="1655"/>
                    </a:lnTo>
                    <a:lnTo>
                      <a:pt x="122" y="1647"/>
                    </a:lnTo>
                    <a:lnTo>
                      <a:pt x="141" y="1641"/>
                    </a:lnTo>
                    <a:lnTo>
                      <a:pt x="162" y="1636"/>
                    </a:lnTo>
                    <a:lnTo>
                      <a:pt x="183" y="1634"/>
                    </a:lnTo>
                    <a:lnTo>
                      <a:pt x="205" y="1633"/>
                    </a:lnTo>
                    <a:lnTo>
                      <a:pt x="205" y="1633"/>
                    </a:lnTo>
                    <a:lnTo>
                      <a:pt x="228" y="1634"/>
                    </a:lnTo>
                    <a:lnTo>
                      <a:pt x="249" y="1636"/>
                    </a:lnTo>
                    <a:lnTo>
                      <a:pt x="270" y="1641"/>
                    </a:lnTo>
                    <a:lnTo>
                      <a:pt x="288" y="1647"/>
                    </a:lnTo>
                    <a:lnTo>
                      <a:pt x="306" y="1655"/>
                    </a:lnTo>
                    <a:lnTo>
                      <a:pt x="324" y="1664"/>
                    </a:lnTo>
                    <a:lnTo>
                      <a:pt x="339" y="1676"/>
                    </a:lnTo>
                    <a:lnTo>
                      <a:pt x="353" y="1688"/>
                    </a:lnTo>
                    <a:lnTo>
                      <a:pt x="367" y="1702"/>
                    </a:lnTo>
                    <a:lnTo>
                      <a:pt x="378" y="1718"/>
                    </a:lnTo>
                    <a:lnTo>
                      <a:pt x="388" y="1734"/>
                    </a:lnTo>
                    <a:lnTo>
                      <a:pt x="396" y="1752"/>
                    </a:lnTo>
                    <a:lnTo>
                      <a:pt x="402" y="1772"/>
                    </a:lnTo>
                    <a:lnTo>
                      <a:pt x="407" y="1792"/>
                    </a:lnTo>
                    <a:lnTo>
                      <a:pt x="410" y="1814"/>
                    </a:lnTo>
                    <a:lnTo>
                      <a:pt x="411" y="1836"/>
                    </a:lnTo>
                    <a:lnTo>
                      <a:pt x="411" y="1836"/>
                    </a:lnTo>
                    <a:lnTo>
                      <a:pt x="410" y="1859"/>
                    </a:lnTo>
                    <a:lnTo>
                      <a:pt x="407" y="1880"/>
                    </a:lnTo>
                    <a:lnTo>
                      <a:pt x="402" y="1901"/>
                    </a:lnTo>
                    <a:lnTo>
                      <a:pt x="396" y="1920"/>
                    </a:lnTo>
                    <a:lnTo>
                      <a:pt x="388" y="1939"/>
                    </a:lnTo>
                    <a:lnTo>
                      <a:pt x="378" y="1955"/>
                    </a:lnTo>
                    <a:lnTo>
                      <a:pt x="367" y="1971"/>
                    </a:lnTo>
                    <a:lnTo>
                      <a:pt x="353" y="1985"/>
                    </a:lnTo>
                    <a:lnTo>
                      <a:pt x="339" y="1997"/>
                    </a:lnTo>
                    <a:lnTo>
                      <a:pt x="324" y="2008"/>
                    </a:lnTo>
                    <a:lnTo>
                      <a:pt x="306" y="2018"/>
                    </a:lnTo>
                    <a:lnTo>
                      <a:pt x="288" y="2026"/>
                    </a:lnTo>
                    <a:lnTo>
                      <a:pt x="270" y="2032"/>
                    </a:lnTo>
                    <a:lnTo>
                      <a:pt x="249" y="2037"/>
                    </a:lnTo>
                    <a:lnTo>
                      <a:pt x="228" y="2039"/>
                    </a:lnTo>
                    <a:lnTo>
                      <a:pt x="205" y="2040"/>
                    </a:lnTo>
                    <a:lnTo>
                      <a:pt x="205" y="2040"/>
                    </a:lnTo>
                    <a:lnTo>
                      <a:pt x="183" y="2039"/>
                    </a:lnTo>
                    <a:lnTo>
                      <a:pt x="162" y="2037"/>
                    </a:lnTo>
                    <a:lnTo>
                      <a:pt x="141" y="2032"/>
                    </a:lnTo>
                    <a:lnTo>
                      <a:pt x="122" y="2026"/>
                    </a:lnTo>
                    <a:lnTo>
                      <a:pt x="105" y="2018"/>
                    </a:lnTo>
                    <a:lnTo>
                      <a:pt x="87" y="2008"/>
                    </a:lnTo>
                    <a:lnTo>
                      <a:pt x="72" y="1997"/>
                    </a:lnTo>
                    <a:lnTo>
                      <a:pt x="58" y="1985"/>
                    </a:lnTo>
                    <a:lnTo>
                      <a:pt x="44" y="1971"/>
                    </a:lnTo>
                    <a:lnTo>
                      <a:pt x="33" y="1955"/>
                    </a:lnTo>
                    <a:lnTo>
                      <a:pt x="23" y="1939"/>
                    </a:lnTo>
                    <a:lnTo>
                      <a:pt x="15" y="1920"/>
                    </a:lnTo>
                    <a:lnTo>
                      <a:pt x="8" y="1901"/>
                    </a:lnTo>
                    <a:lnTo>
                      <a:pt x="4" y="1880"/>
                    </a:lnTo>
                    <a:lnTo>
                      <a:pt x="1" y="1859"/>
                    </a:lnTo>
                    <a:lnTo>
                      <a:pt x="0" y="1836"/>
                    </a:lnTo>
                    <a:lnTo>
                      <a:pt x="0" y="1836"/>
                    </a:lnTo>
                    <a:close/>
                    <a:moveTo>
                      <a:pt x="35" y="1251"/>
                    </a:moveTo>
                    <a:lnTo>
                      <a:pt x="14" y="102"/>
                    </a:lnTo>
                    <a:lnTo>
                      <a:pt x="14" y="102"/>
                    </a:lnTo>
                    <a:lnTo>
                      <a:pt x="15" y="92"/>
                    </a:lnTo>
                    <a:lnTo>
                      <a:pt x="16" y="81"/>
                    </a:lnTo>
                    <a:lnTo>
                      <a:pt x="17" y="72"/>
                    </a:lnTo>
                    <a:lnTo>
                      <a:pt x="20" y="63"/>
                    </a:lnTo>
                    <a:lnTo>
                      <a:pt x="24" y="55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41" y="31"/>
                    </a:lnTo>
                    <a:lnTo>
                      <a:pt x="51" y="25"/>
                    </a:lnTo>
                    <a:lnTo>
                      <a:pt x="61" y="19"/>
                    </a:lnTo>
                    <a:lnTo>
                      <a:pt x="72" y="14"/>
                    </a:lnTo>
                    <a:lnTo>
                      <a:pt x="85" y="9"/>
                    </a:lnTo>
                    <a:lnTo>
                      <a:pt x="99" y="5"/>
                    </a:lnTo>
                    <a:lnTo>
                      <a:pt x="117" y="3"/>
                    </a:lnTo>
                    <a:lnTo>
                      <a:pt x="135" y="1"/>
                    </a:lnTo>
                    <a:lnTo>
                      <a:pt x="15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73" y="1"/>
                    </a:lnTo>
                    <a:lnTo>
                      <a:pt x="291" y="3"/>
                    </a:lnTo>
                    <a:lnTo>
                      <a:pt x="307" y="5"/>
                    </a:lnTo>
                    <a:lnTo>
                      <a:pt x="322" y="9"/>
                    </a:lnTo>
                    <a:lnTo>
                      <a:pt x="335" y="14"/>
                    </a:lnTo>
                    <a:lnTo>
                      <a:pt x="347" y="19"/>
                    </a:lnTo>
                    <a:lnTo>
                      <a:pt x="357" y="25"/>
                    </a:lnTo>
                    <a:lnTo>
                      <a:pt x="367" y="31"/>
                    </a:lnTo>
                    <a:lnTo>
                      <a:pt x="374" y="38"/>
                    </a:lnTo>
                    <a:lnTo>
                      <a:pt x="380" y="46"/>
                    </a:lnTo>
                    <a:lnTo>
                      <a:pt x="385" y="55"/>
                    </a:lnTo>
                    <a:lnTo>
                      <a:pt x="389" y="63"/>
                    </a:lnTo>
                    <a:lnTo>
                      <a:pt x="391" y="72"/>
                    </a:lnTo>
                    <a:lnTo>
                      <a:pt x="393" y="81"/>
                    </a:lnTo>
                    <a:lnTo>
                      <a:pt x="394" y="92"/>
                    </a:lnTo>
                    <a:lnTo>
                      <a:pt x="394" y="102"/>
                    </a:lnTo>
                    <a:lnTo>
                      <a:pt x="376" y="1251"/>
                    </a:lnTo>
                    <a:lnTo>
                      <a:pt x="376" y="1251"/>
                    </a:lnTo>
                    <a:lnTo>
                      <a:pt x="376" y="1262"/>
                    </a:lnTo>
                    <a:lnTo>
                      <a:pt x="374" y="1272"/>
                    </a:lnTo>
                    <a:lnTo>
                      <a:pt x="372" y="1281"/>
                    </a:lnTo>
                    <a:lnTo>
                      <a:pt x="369" y="1291"/>
                    </a:lnTo>
                    <a:lnTo>
                      <a:pt x="364" y="1300"/>
                    </a:lnTo>
                    <a:lnTo>
                      <a:pt x="359" y="1308"/>
                    </a:lnTo>
                    <a:lnTo>
                      <a:pt x="353" y="1316"/>
                    </a:lnTo>
                    <a:lnTo>
                      <a:pt x="346" y="1323"/>
                    </a:lnTo>
                    <a:lnTo>
                      <a:pt x="337" y="1331"/>
                    </a:lnTo>
                    <a:lnTo>
                      <a:pt x="327" y="1337"/>
                    </a:lnTo>
                    <a:lnTo>
                      <a:pt x="316" y="1342"/>
                    </a:lnTo>
                    <a:lnTo>
                      <a:pt x="302" y="1346"/>
                    </a:lnTo>
                    <a:lnTo>
                      <a:pt x="288" y="1350"/>
                    </a:lnTo>
                    <a:lnTo>
                      <a:pt x="271" y="1352"/>
                    </a:lnTo>
                    <a:lnTo>
                      <a:pt x="252" y="1354"/>
                    </a:lnTo>
                    <a:lnTo>
                      <a:pt x="232" y="1354"/>
                    </a:lnTo>
                    <a:lnTo>
                      <a:pt x="173" y="1354"/>
                    </a:lnTo>
                    <a:lnTo>
                      <a:pt x="173" y="1354"/>
                    </a:lnTo>
                    <a:lnTo>
                      <a:pt x="153" y="1354"/>
                    </a:lnTo>
                    <a:lnTo>
                      <a:pt x="135" y="1352"/>
                    </a:lnTo>
                    <a:lnTo>
                      <a:pt x="119" y="1350"/>
                    </a:lnTo>
                    <a:lnTo>
                      <a:pt x="105" y="1346"/>
                    </a:lnTo>
                    <a:lnTo>
                      <a:pt x="91" y="1342"/>
                    </a:lnTo>
                    <a:lnTo>
                      <a:pt x="80" y="1337"/>
                    </a:lnTo>
                    <a:lnTo>
                      <a:pt x="70" y="1331"/>
                    </a:lnTo>
                    <a:lnTo>
                      <a:pt x="62" y="1323"/>
                    </a:lnTo>
                    <a:lnTo>
                      <a:pt x="55" y="1316"/>
                    </a:lnTo>
                    <a:lnTo>
                      <a:pt x="50" y="1308"/>
                    </a:lnTo>
                    <a:lnTo>
                      <a:pt x="44" y="1300"/>
                    </a:lnTo>
                    <a:lnTo>
                      <a:pt x="40" y="1291"/>
                    </a:lnTo>
                    <a:lnTo>
                      <a:pt x="38" y="1281"/>
                    </a:lnTo>
                    <a:lnTo>
                      <a:pt x="36" y="1272"/>
                    </a:lnTo>
                    <a:lnTo>
                      <a:pt x="35" y="1262"/>
                    </a:lnTo>
                    <a:lnTo>
                      <a:pt x="35" y="1251"/>
                    </a:lnTo>
                    <a:lnTo>
                      <a:pt x="35" y="1251"/>
                    </a:lnTo>
                    <a:close/>
                  </a:path>
                </a:pathLst>
              </a:custGeom>
              <a:solidFill>
                <a:srgbClr val="EA1C0A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defRPr/>
                </a:pPr>
                <a:endParaRPr lang="en-GB" sz="160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019530B0-0FF1-1033-C810-66C2EEAFB857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7706183" y="1744149"/>
                <a:ext cx="285785" cy="241283"/>
              </a:xfrm>
              <a:custGeom>
                <a:avLst/>
                <a:gdLst>
                  <a:gd name="T0" fmla="*/ 1396 w 1709"/>
                  <a:gd name="T1" fmla="*/ 1488 h 1488"/>
                  <a:gd name="T2" fmla="*/ 854 w 1709"/>
                  <a:gd name="T3" fmla="*/ 1487 h 1488"/>
                  <a:gd name="T4" fmla="*/ 82 w 1709"/>
                  <a:gd name="T5" fmla="*/ 1488 h 1488"/>
                  <a:gd name="T6" fmla="*/ 16 w 1709"/>
                  <a:gd name="T7" fmla="*/ 1456 h 1488"/>
                  <a:gd name="T8" fmla="*/ 21 w 1709"/>
                  <a:gd name="T9" fmla="*/ 1381 h 1488"/>
                  <a:gd name="T10" fmla="*/ 794 w 1709"/>
                  <a:gd name="T11" fmla="*/ 57 h 1488"/>
                  <a:gd name="T12" fmla="*/ 915 w 1709"/>
                  <a:gd name="T13" fmla="*/ 57 h 1488"/>
                  <a:gd name="T14" fmla="*/ 1688 w 1709"/>
                  <a:gd name="T15" fmla="*/ 1381 h 1488"/>
                  <a:gd name="T16" fmla="*/ 1694 w 1709"/>
                  <a:gd name="T17" fmla="*/ 1456 h 1488"/>
                  <a:gd name="T18" fmla="*/ 1627 w 1709"/>
                  <a:gd name="T19" fmla="*/ 1488 h 1488"/>
                  <a:gd name="T20" fmla="*/ 1532 w 1709"/>
                  <a:gd name="T21" fmla="*/ 1488 h 1488"/>
                  <a:gd name="connsiteX0" fmla="*/ 7799 w 9924"/>
                  <a:gd name="connsiteY0" fmla="*/ 9617 h 9617"/>
                  <a:gd name="connsiteX1" fmla="*/ 4958 w 9924"/>
                  <a:gd name="connsiteY1" fmla="*/ 9610 h 9617"/>
                  <a:gd name="connsiteX2" fmla="*/ 441 w 9924"/>
                  <a:gd name="connsiteY2" fmla="*/ 9617 h 9617"/>
                  <a:gd name="connsiteX3" fmla="*/ 55 w 9924"/>
                  <a:gd name="connsiteY3" fmla="*/ 9402 h 9617"/>
                  <a:gd name="connsiteX4" fmla="*/ 84 w 9924"/>
                  <a:gd name="connsiteY4" fmla="*/ 8898 h 9617"/>
                  <a:gd name="connsiteX5" fmla="*/ 4607 w 9924"/>
                  <a:gd name="connsiteY5" fmla="*/ 0 h 9617"/>
                  <a:gd name="connsiteX6" fmla="*/ 5315 w 9924"/>
                  <a:gd name="connsiteY6" fmla="*/ 0 h 9617"/>
                  <a:gd name="connsiteX7" fmla="*/ 9838 w 9924"/>
                  <a:gd name="connsiteY7" fmla="*/ 8898 h 9617"/>
                  <a:gd name="connsiteX8" fmla="*/ 9873 w 9924"/>
                  <a:gd name="connsiteY8" fmla="*/ 9402 h 9617"/>
                  <a:gd name="connsiteX9" fmla="*/ 9481 w 9924"/>
                  <a:gd name="connsiteY9" fmla="*/ 9617 h 9617"/>
                  <a:gd name="connsiteX10" fmla="*/ 8925 w 9924"/>
                  <a:gd name="connsiteY10" fmla="*/ 9617 h 9617"/>
                  <a:gd name="connsiteX0" fmla="*/ 7358 w 9998"/>
                  <a:gd name="connsiteY0" fmla="*/ 10000 h 10000"/>
                  <a:gd name="connsiteX1" fmla="*/ 4995 w 9998"/>
                  <a:gd name="connsiteY1" fmla="*/ 9993 h 10000"/>
                  <a:gd name="connsiteX2" fmla="*/ 443 w 9998"/>
                  <a:gd name="connsiteY2" fmla="*/ 10000 h 10000"/>
                  <a:gd name="connsiteX3" fmla="*/ 54 w 9998"/>
                  <a:gd name="connsiteY3" fmla="*/ 9776 h 10000"/>
                  <a:gd name="connsiteX4" fmla="*/ 84 w 9998"/>
                  <a:gd name="connsiteY4" fmla="*/ 9252 h 10000"/>
                  <a:gd name="connsiteX5" fmla="*/ 4641 w 9998"/>
                  <a:gd name="connsiteY5" fmla="*/ 0 h 10000"/>
                  <a:gd name="connsiteX6" fmla="*/ 5355 w 9998"/>
                  <a:gd name="connsiteY6" fmla="*/ 0 h 10000"/>
                  <a:gd name="connsiteX7" fmla="*/ 9912 w 9998"/>
                  <a:gd name="connsiteY7" fmla="*/ 9252 h 10000"/>
                  <a:gd name="connsiteX8" fmla="*/ 9948 w 9998"/>
                  <a:gd name="connsiteY8" fmla="*/ 9776 h 10000"/>
                  <a:gd name="connsiteX9" fmla="*/ 9553 w 9998"/>
                  <a:gd name="connsiteY9" fmla="*/ 10000 h 10000"/>
                  <a:gd name="connsiteX10" fmla="*/ 8992 w 9998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8" h="10000">
                    <a:moveTo>
                      <a:pt x="7358" y="10000"/>
                    </a:moveTo>
                    <a:lnTo>
                      <a:pt x="4995" y="9993"/>
                    </a:lnTo>
                    <a:lnTo>
                      <a:pt x="443" y="10000"/>
                    </a:lnTo>
                    <a:cubicBezTo>
                      <a:pt x="278" y="10000"/>
                      <a:pt x="137" y="9951"/>
                      <a:pt x="54" y="9776"/>
                    </a:cubicBezTo>
                    <a:cubicBezTo>
                      <a:pt x="-40" y="9594"/>
                      <a:pt x="1" y="9427"/>
                      <a:pt x="84" y="9252"/>
                    </a:cubicBezTo>
                    <a:lnTo>
                      <a:pt x="4641" y="0"/>
                    </a:lnTo>
                    <a:cubicBezTo>
                      <a:pt x="4836" y="-398"/>
                      <a:pt x="5160" y="-398"/>
                      <a:pt x="5355" y="0"/>
                    </a:cubicBezTo>
                    <a:lnTo>
                      <a:pt x="9912" y="9252"/>
                    </a:lnTo>
                    <a:cubicBezTo>
                      <a:pt x="10001" y="9427"/>
                      <a:pt x="10036" y="9594"/>
                      <a:pt x="9948" y="9776"/>
                    </a:cubicBezTo>
                    <a:cubicBezTo>
                      <a:pt x="9859" y="9951"/>
                      <a:pt x="9718" y="10000"/>
                      <a:pt x="9553" y="10000"/>
                    </a:cubicBezTo>
                    <a:cubicBezTo>
                      <a:pt x="9199" y="9993"/>
                      <a:pt x="9341" y="10000"/>
                      <a:pt x="8992" y="10000"/>
                    </a:cubicBezTo>
                  </a:path>
                </a:pathLst>
              </a:custGeom>
              <a:noFill/>
              <a:ln w="15875" cap="rnd">
                <a:solidFill>
                  <a:srgbClr val="EA1C0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sz="1200" kern="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</p:grpSp>
      </p:grpSp>
      <p:grpSp>
        <p:nvGrpSpPr>
          <p:cNvPr id="82" name="Skupina 81">
            <a:extLst>
              <a:ext uri="{FF2B5EF4-FFF2-40B4-BE49-F238E27FC236}">
                <a16:creationId xmlns:a16="http://schemas.microsoft.com/office/drawing/2014/main" id="{7771FAC3-7F84-56BA-CD9E-5E038E5484EF}"/>
              </a:ext>
            </a:extLst>
          </p:cNvPr>
          <p:cNvGrpSpPr/>
          <p:nvPr/>
        </p:nvGrpSpPr>
        <p:grpSpPr>
          <a:xfrm>
            <a:off x="2308157" y="4435069"/>
            <a:ext cx="211608" cy="202015"/>
            <a:chOff x="2287981" y="4635296"/>
            <a:chExt cx="211608" cy="202015"/>
          </a:xfrm>
        </p:grpSpPr>
        <p:sp>
          <p:nvSpPr>
            <p:cNvPr id="83" name="Rechteck 81">
              <a:extLst>
                <a:ext uri="{FF2B5EF4-FFF2-40B4-BE49-F238E27FC236}">
                  <a16:creationId xmlns:a16="http://schemas.microsoft.com/office/drawing/2014/main" id="{3DC1F7D5-9DA8-AA19-925A-E24EA0817DF3}"/>
                </a:ext>
              </a:extLst>
            </p:cNvPr>
            <p:cNvSpPr/>
            <p:nvPr/>
          </p:nvSpPr>
          <p:spPr>
            <a:xfrm>
              <a:off x="2287981" y="4635296"/>
              <a:ext cx="211608" cy="202015"/>
            </a:xfrm>
            <a:prstGeom prst="ellipse">
              <a:avLst/>
            </a:prstGeom>
            <a:noFill/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88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84" name="Group 250">
              <a:extLst>
                <a:ext uri="{FF2B5EF4-FFF2-40B4-BE49-F238E27FC236}">
                  <a16:creationId xmlns:a16="http://schemas.microsoft.com/office/drawing/2014/main" id="{C2096980-C6C5-BFB6-F871-3024F5A27B23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gray">
            <a:xfrm>
              <a:off x="2328762" y="4665125"/>
              <a:ext cx="130045" cy="111023"/>
              <a:chOff x="7706183" y="1744149"/>
              <a:chExt cx="285785" cy="241283"/>
            </a:xfrm>
          </p:grpSpPr>
          <p:sp>
            <p:nvSpPr>
              <p:cNvPr id="85" name="Freeform 253">
                <a:extLst>
                  <a:ext uri="{FF2B5EF4-FFF2-40B4-BE49-F238E27FC236}">
                    <a16:creationId xmlns:a16="http://schemas.microsoft.com/office/drawing/2014/main" id="{842F4583-9A0C-048A-612A-85CB80D11025}"/>
                  </a:ext>
                </a:extLst>
              </p:cNvPr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7837856" y="1827868"/>
                <a:ext cx="22438" cy="115393"/>
              </a:xfrm>
              <a:custGeom>
                <a:avLst/>
                <a:gdLst>
                  <a:gd name="T0" fmla="*/ 1 w 411"/>
                  <a:gd name="T1" fmla="*/ 1814 h 2040"/>
                  <a:gd name="T2" fmla="*/ 15 w 411"/>
                  <a:gd name="T3" fmla="*/ 1752 h 2040"/>
                  <a:gd name="T4" fmla="*/ 44 w 411"/>
                  <a:gd name="T5" fmla="*/ 1702 h 2040"/>
                  <a:gd name="T6" fmla="*/ 87 w 411"/>
                  <a:gd name="T7" fmla="*/ 1664 h 2040"/>
                  <a:gd name="T8" fmla="*/ 141 w 411"/>
                  <a:gd name="T9" fmla="*/ 1641 h 2040"/>
                  <a:gd name="T10" fmla="*/ 205 w 411"/>
                  <a:gd name="T11" fmla="*/ 1633 h 2040"/>
                  <a:gd name="T12" fmla="*/ 249 w 411"/>
                  <a:gd name="T13" fmla="*/ 1636 h 2040"/>
                  <a:gd name="T14" fmla="*/ 306 w 411"/>
                  <a:gd name="T15" fmla="*/ 1655 h 2040"/>
                  <a:gd name="T16" fmla="*/ 353 w 411"/>
                  <a:gd name="T17" fmla="*/ 1688 h 2040"/>
                  <a:gd name="T18" fmla="*/ 388 w 411"/>
                  <a:gd name="T19" fmla="*/ 1734 h 2040"/>
                  <a:gd name="T20" fmla="*/ 407 w 411"/>
                  <a:gd name="T21" fmla="*/ 1792 h 2040"/>
                  <a:gd name="T22" fmla="*/ 411 w 411"/>
                  <a:gd name="T23" fmla="*/ 1836 h 2040"/>
                  <a:gd name="T24" fmla="*/ 402 w 411"/>
                  <a:gd name="T25" fmla="*/ 1901 h 2040"/>
                  <a:gd name="T26" fmla="*/ 378 w 411"/>
                  <a:gd name="T27" fmla="*/ 1955 h 2040"/>
                  <a:gd name="T28" fmla="*/ 339 w 411"/>
                  <a:gd name="T29" fmla="*/ 1997 h 2040"/>
                  <a:gd name="T30" fmla="*/ 288 w 411"/>
                  <a:gd name="T31" fmla="*/ 2026 h 2040"/>
                  <a:gd name="T32" fmla="*/ 228 w 411"/>
                  <a:gd name="T33" fmla="*/ 2039 h 2040"/>
                  <a:gd name="T34" fmla="*/ 183 w 411"/>
                  <a:gd name="T35" fmla="*/ 2039 h 2040"/>
                  <a:gd name="T36" fmla="*/ 122 w 411"/>
                  <a:gd name="T37" fmla="*/ 2026 h 2040"/>
                  <a:gd name="T38" fmla="*/ 72 w 411"/>
                  <a:gd name="T39" fmla="*/ 1997 h 2040"/>
                  <a:gd name="T40" fmla="*/ 33 w 411"/>
                  <a:gd name="T41" fmla="*/ 1955 h 2040"/>
                  <a:gd name="T42" fmla="*/ 8 w 411"/>
                  <a:gd name="T43" fmla="*/ 1901 h 2040"/>
                  <a:gd name="T44" fmla="*/ 0 w 411"/>
                  <a:gd name="T45" fmla="*/ 1836 h 2040"/>
                  <a:gd name="T46" fmla="*/ 14 w 411"/>
                  <a:gd name="T47" fmla="*/ 102 h 2040"/>
                  <a:gd name="T48" fmla="*/ 16 w 411"/>
                  <a:gd name="T49" fmla="*/ 81 h 2040"/>
                  <a:gd name="T50" fmla="*/ 24 w 411"/>
                  <a:gd name="T51" fmla="*/ 55 h 2040"/>
                  <a:gd name="T52" fmla="*/ 41 w 411"/>
                  <a:gd name="T53" fmla="*/ 31 h 2040"/>
                  <a:gd name="T54" fmla="*/ 72 w 411"/>
                  <a:gd name="T55" fmla="*/ 14 h 2040"/>
                  <a:gd name="T56" fmla="*/ 117 w 411"/>
                  <a:gd name="T57" fmla="*/ 3 h 2040"/>
                  <a:gd name="T58" fmla="*/ 252 w 411"/>
                  <a:gd name="T59" fmla="*/ 0 h 2040"/>
                  <a:gd name="T60" fmla="*/ 291 w 411"/>
                  <a:gd name="T61" fmla="*/ 3 h 2040"/>
                  <a:gd name="T62" fmla="*/ 335 w 411"/>
                  <a:gd name="T63" fmla="*/ 14 h 2040"/>
                  <a:gd name="T64" fmla="*/ 367 w 411"/>
                  <a:gd name="T65" fmla="*/ 31 h 2040"/>
                  <a:gd name="T66" fmla="*/ 385 w 411"/>
                  <a:gd name="T67" fmla="*/ 55 h 2040"/>
                  <a:gd name="T68" fmla="*/ 393 w 411"/>
                  <a:gd name="T69" fmla="*/ 81 h 2040"/>
                  <a:gd name="T70" fmla="*/ 376 w 411"/>
                  <a:gd name="T71" fmla="*/ 1251 h 2040"/>
                  <a:gd name="T72" fmla="*/ 374 w 411"/>
                  <a:gd name="T73" fmla="*/ 1272 h 2040"/>
                  <a:gd name="T74" fmla="*/ 364 w 411"/>
                  <a:gd name="T75" fmla="*/ 1300 h 2040"/>
                  <a:gd name="T76" fmla="*/ 346 w 411"/>
                  <a:gd name="T77" fmla="*/ 1323 h 2040"/>
                  <a:gd name="T78" fmla="*/ 316 w 411"/>
                  <a:gd name="T79" fmla="*/ 1342 h 2040"/>
                  <a:gd name="T80" fmla="*/ 271 w 411"/>
                  <a:gd name="T81" fmla="*/ 1352 h 2040"/>
                  <a:gd name="T82" fmla="*/ 173 w 411"/>
                  <a:gd name="T83" fmla="*/ 1354 h 2040"/>
                  <a:gd name="T84" fmla="*/ 135 w 411"/>
                  <a:gd name="T85" fmla="*/ 1352 h 2040"/>
                  <a:gd name="T86" fmla="*/ 91 w 411"/>
                  <a:gd name="T87" fmla="*/ 1342 h 2040"/>
                  <a:gd name="T88" fmla="*/ 62 w 411"/>
                  <a:gd name="T89" fmla="*/ 1323 h 2040"/>
                  <a:gd name="T90" fmla="*/ 44 w 411"/>
                  <a:gd name="T91" fmla="*/ 1300 h 2040"/>
                  <a:gd name="T92" fmla="*/ 36 w 411"/>
                  <a:gd name="T93" fmla="*/ 1272 h 2040"/>
                  <a:gd name="T94" fmla="*/ 35 w 411"/>
                  <a:gd name="T95" fmla="*/ 1251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2040">
                    <a:moveTo>
                      <a:pt x="0" y="1836"/>
                    </a:moveTo>
                    <a:lnTo>
                      <a:pt x="0" y="1836"/>
                    </a:lnTo>
                    <a:lnTo>
                      <a:pt x="1" y="1814"/>
                    </a:lnTo>
                    <a:lnTo>
                      <a:pt x="4" y="1792"/>
                    </a:lnTo>
                    <a:lnTo>
                      <a:pt x="8" y="1772"/>
                    </a:lnTo>
                    <a:lnTo>
                      <a:pt x="15" y="1752"/>
                    </a:lnTo>
                    <a:lnTo>
                      <a:pt x="23" y="1734"/>
                    </a:lnTo>
                    <a:lnTo>
                      <a:pt x="33" y="1718"/>
                    </a:lnTo>
                    <a:lnTo>
                      <a:pt x="44" y="1702"/>
                    </a:lnTo>
                    <a:lnTo>
                      <a:pt x="58" y="1688"/>
                    </a:lnTo>
                    <a:lnTo>
                      <a:pt x="72" y="1676"/>
                    </a:lnTo>
                    <a:lnTo>
                      <a:pt x="87" y="1664"/>
                    </a:lnTo>
                    <a:lnTo>
                      <a:pt x="105" y="1655"/>
                    </a:lnTo>
                    <a:lnTo>
                      <a:pt x="122" y="1647"/>
                    </a:lnTo>
                    <a:lnTo>
                      <a:pt x="141" y="1641"/>
                    </a:lnTo>
                    <a:lnTo>
                      <a:pt x="162" y="1636"/>
                    </a:lnTo>
                    <a:lnTo>
                      <a:pt x="183" y="1634"/>
                    </a:lnTo>
                    <a:lnTo>
                      <a:pt x="205" y="1633"/>
                    </a:lnTo>
                    <a:lnTo>
                      <a:pt x="205" y="1633"/>
                    </a:lnTo>
                    <a:lnTo>
                      <a:pt x="228" y="1634"/>
                    </a:lnTo>
                    <a:lnTo>
                      <a:pt x="249" y="1636"/>
                    </a:lnTo>
                    <a:lnTo>
                      <a:pt x="270" y="1641"/>
                    </a:lnTo>
                    <a:lnTo>
                      <a:pt x="288" y="1647"/>
                    </a:lnTo>
                    <a:lnTo>
                      <a:pt x="306" y="1655"/>
                    </a:lnTo>
                    <a:lnTo>
                      <a:pt x="324" y="1664"/>
                    </a:lnTo>
                    <a:lnTo>
                      <a:pt x="339" y="1676"/>
                    </a:lnTo>
                    <a:lnTo>
                      <a:pt x="353" y="1688"/>
                    </a:lnTo>
                    <a:lnTo>
                      <a:pt x="367" y="1702"/>
                    </a:lnTo>
                    <a:lnTo>
                      <a:pt x="378" y="1718"/>
                    </a:lnTo>
                    <a:lnTo>
                      <a:pt x="388" y="1734"/>
                    </a:lnTo>
                    <a:lnTo>
                      <a:pt x="396" y="1752"/>
                    </a:lnTo>
                    <a:lnTo>
                      <a:pt x="402" y="1772"/>
                    </a:lnTo>
                    <a:lnTo>
                      <a:pt x="407" y="1792"/>
                    </a:lnTo>
                    <a:lnTo>
                      <a:pt x="410" y="1814"/>
                    </a:lnTo>
                    <a:lnTo>
                      <a:pt x="411" y="1836"/>
                    </a:lnTo>
                    <a:lnTo>
                      <a:pt x="411" y="1836"/>
                    </a:lnTo>
                    <a:lnTo>
                      <a:pt x="410" y="1859"/>
                    </a:lnTo>
                    <a:lnTo>
                      <a:pt x="407" y="1880"/>
                    </a:lnTo>
                    <a:lnTo>
                      <a:pt x="402" y="1901"/>
                    </a:lnTo>
                    <a:lnTo>
                      <a:pt x="396" y="1920"/>
                    </a:lnTo>
                    <a:lnTo>
                      <a:pt x="388" y="1939"/>
                    </a:lnTo>
                    <a:lnTo>
                      <a:pt x="378" y="1955"/>
                    </a:lnTo>
                    <a:lnTo>
                      <a:pt x="367" y="1971"/>
                    </a:lnTo>
                    <a:lnTo>
                      <a:pt x="353" y="1985"/>
                    </a:lnTo>
                    <a:lnTo>
                      <a:pt x="339" y="1997"/>
                    </a:lnTo>
                    <a:lnTo>
                      <a:pt x="324" y="2008"/>
                    </a:lnTo>
                    <a:lnTo>
                      <a:pt x="306" y="2018"/>
                    </a:lnTo>
                    <a:lnTo>
                      <a:pt x="288" y="2026"/>
                    </a:lnTo>
                    <a:lnTo>
                      <a:pt x="270" y="2032"/>
                    </a:lnTo>
                    <a:lnTo>
                      <a:pt x="249" y="2037"/>
                    </a:lnTo>
                    <a:lnTo>
                      <a:pt x="228" y="2039"/>
                    </a:lnTo>
                    <a:lnTo>
                      <a:pt x="205" y="2040"/>
                    </a:lnTo>
                    <a:lnTo>
                      <a:pt x="205" y="2040"/>
                    </a:lnTo>
                    <a:lnTo>
                      <a:pt x="183" y="2039"/>
                    </a:lnTo>
                    <a:lnTo>
                      <a:pt x="162" y="2037"/>
                    </a:lnTo>
                    <a:lnTo>
                      <a:pt x="141" y="2032"/>
                    </a:lnTo>
                    <a:lnTo>
                      <a:pt x="122" y="2026"/>
                    </a:lnTo>
                    <a:lnTo>
                      <a:pt x="105" y="2018"/>
                    </a:lnTo>
                    <a:lnTo>
                      <a:pt x="87" y="2008"/>
                    </a:lnTo>
                    <a:lnTo>
                      <a:pt x="72" y="1997"/>
                    </a:lnTo>
                    <a:lnTo>
                      <a:pt x="58" y="1985"/>
                    </a:lnTo>
                    <a:lnTo>
                      <a:pt x="44" y="1971"/>
                    </a:lnTo>
                    <a:lnTo>
                      <a:pt x="33" y="1955"/>
                    </a:lnTo>
                    <a:lnTo>
                      <a:pt x="23" y="1939"/>
                    </a:lnTo>
                    <a:lnTo>
                      <a:pt x="15" y="1920"/>
                    </a:lnTo>
                    <a:lnTo>
                      <a:pt x="8" y="1901"/>
                    </a:lnTo>
                    <a:lnTo>
                      <a:pt x="4" y="1880"/>
                    </a:lnTo>
                    <a:lnTo>
                      <a:pt x="1" y="1859"/>
                    </a:lnTo>
                    <a:lnTo>
                      <a:pt x="0" y="1836"/>
                    </a:lnTo>
                    <a:lnTo>
                      <a:pt x="0" y="1836"/>
                    </a:lnTo>
                    <a:close/>
                    <a:moveTo>
                      <a:pt x="35" y="1251"/>
                    </a:moveTo>
                    <a:lnTo>
                      <a:pt x="14" y="102"/>
                    </a:lnTo>
                    <a:lnTo>
                      <a:pt x="14" y="102"/>
                    </a:lnTo>
                    <a:lnTo>
                      <a:pt x="15" y="92"/>
                    </a:lnTo>
                    <a:lnTo>
                      <a:pt x="16" y="81"/>
                    </a:lnTo>
                    <a:lnTo>
                      <a:pt x="17" y="72"/>
                    </a:lnTo>
                    <a:lnTo>
                      <a:pt x="20" y="63"/>
                    </a:lnTo>
                    <a:lnTo>
                      <a:pt x="24" y="55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41" y="31"/>
                    </a:lnTo>
                    <a:lnTo>
                      <a:pt x="51" y="25"/>
                    </a:lnTo>
                    <a:lnTo>
                      <a:pt x="61" y="19"/>
                    </a:lnTo>
                    <a:lnTo>
                      <a:pt x="72" y="14"/>
                    </a:lnTo>
                    <a:lnTo>
                      <a:pt x="85" y="9"/>
                    </a:lnTo>
                    <a:lnTo>
                      <a:pt x="99" y="5"/>
                    </a:lnTo>
                    <a:lnTo>
                      <a:pt x="117" y="3"/>
                    </a:lnTo>
                    <a:lnTo>
                      <a:pt x="135" y="1"/>
                    </a:lnTo>
                    <a:lnTo>
                      <a:pt x="15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73" y="1"/>
                    </a:lnTo>
                    <a:lnTo>
                      <a:pt x="291" y="3"/>
                    </a:lnTo>
                    <a:lnTo>
                      <a:pt x="307" y="5"/>
                    </a:lnTo>
                    <a:lnTo>
                      <a:pt x="322" y="9"/>
                    </a:lnTo>
                    <a:lnTo>
                      <a:pt x="335" y="14"/>
                    </a:lnTo>
                    <a:lnTo>
                      <a:pt x="347" y="19"/>
                    </a:lnTo>
                    <a:lnTo>
                      <a:pt x="357" y="25"/>
                    </a:lnTo>
                    <a:lnTo>
                      <a:pt x="367" y="31"/>
                    </a:lnTo>
                    <a:lnTo>
                      <a:pt x="374" y="38"/>
                    </a:lnTo>
                    <a:lnTo>
                      <a:pt x="380" y="46"/>
                    </a:lnTo>
                    <a:lnTo>
                      <a:pt x="385" y="55"/>
                    </a:lnTo>
                    <a:lnTo>
                      <a:pt x="389" y="63"/>
                    </a:lnTo>
                    <a:lnTo>
                      <a:pt x="391" y="72"/>
                    </a:lnTo>
                    <a:lnTo>
                      <a:pt x="393" y="81"/>
                    </a:lnTo>
                    <a:lnTo>
                      <a:pt x="394" y="92"/>
                    </a:lnTo>
                    <a:lnTo>
                      <a:pt x="394" y="102"/>
                    </a:lnTo>
                    <a:lnTo>
                      <a:pt x="376" y="1251"/>
                    </a:lnTo>
                    <a:lnTo>
                      <a:pt x="376" y="1251"/>
                    </a:lnTo>
                    <a:lnTo>
                      <a:pt x="376" y="1262"/>
                    </a:lnTo>
                    <a:lnTo>
                      <a:pt x="374" y="1272"/>
                    </a:lnTo>
                    <a:lnTo>
                      <a:pt x="372" y="1281"/>
                    </a:lnTo>
                    <a:lnTo>
                      <a:pt x="369" y="1291"/>
                    </a:lnTo>
                    <a:lnTo>
                      <a:pt x="364" y="1300"/>
                    </a:lnTo>
                    <a:lnTo>
                      <a:pt x="359" y="1308"/>
                    </a:lnTo>
                    <a:lnTo>
                      <a:pt x="353" y="1316"/>
                    </a:lnTo>
                    <a:lnTo>
                      <a:pt x="346" y="1323"/>
                    </a:lnTo>
                    <a:lnTo>
                      <a:pt x="337" y="1331"/>
                    </a:lnTo>
                    <a:lnTo>
                      <a:pt x="327" y="1337"/>
                    </a:lnTo>
                    <a:lnTo>
                      <a:pt x="316" y="1342"/>
                    </a:lnTo>
                    <a:lnTo>
                      <a:pt x="302" y="1346"/>
                    </a:lnTo>
                    <a:lnTo>
                      <a:pt x="288" y="1350"/>
                    </a:lnTo>
                    <a:lnTo>
                      <a:pt x="271" y="1352"/>
                    </a:lnTo>
                    <a:lnTo>
                      <a:pt x="252" y="1354"/>
                    </a:lnTo>
                    <a:lnTo>
                      <a:pt x="232" y="1354"/>
                    </a:lnTo>
                    <a:lnTo>
                      <a:pt x="173" y="1354"/>
                    </a:lnTo>
                    <a:lnTo>
                      <a:pt x="173" y="1354"/>
                    </a:lnTo>
                    <a:lnTo>
                      <a:pt x="153" y="1354"/>
                    </a:lnTo>
                    <a:lnTo>
                      <a:pt x="135" y="1352"/>
                    </a:lnTo>
                    <a:lnTo>
                      <a:pt x="119" y="1350"/>
                    </a:lnTo>
                    <a:lnTo>
                      <a:pt x="105" y="1346"/>
                    </a:lnTo>
                    <a:lnTo>
                      <a:pt x="91" y="1342"/>
                    </a:lnTo>
                    <a:lnTo>
                      <a:pt x="80" y="1337"/>
                    </a:lnTo>
                    <a:lnTo>
                      <a:pt x="70" y="1331"/>
                    </a:lnTo>
                    <a:lnTo>
                      <a:pt x="62" y="1323"/>
                    </a:lnTo>
                    <a:lnTo>
                      <a:pt x="55" y="1316"/>
                    </a:lnTo>
                    <a:lnTo>
                      <a:pt x="50" y="1308"/>
                    </a:lnTo>
                    <a:lnTo>
                      <a:pt x="44" y="1300"/>
                    </a:lnTo>
                    <a:lnTo>
                      <a:pt x="40" y="1291"/>
                    </a:lnTo>
                    <a:lnTo>
                      <a:pt x="38" y="1281"/>
                    </a:lnTo>
                    <a:lnTo>
                      <a:pt x="36" y="1272"/>
                    </a:lnTo>
                    <a:lnTo>
                      <a:pt x="35" y="1262"/>
                    </a:lnTo>
                    <a:lnTo>
                      <a:pt x="35" y="1251"/>
                    </a:lnTo>
                    <a:lnTo>
                      <a:pt x="35" y="1251"/>
                    </a:lnTo>
                    <a:close/>
                  </a:path>
                </a:pathLst>
              </a:custGeom>
              <a:solidFill>
                <a:srgbClr val="EA1C0A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defRPr/>
                </a:pPr>
                <a:endParaRPr lang="en-GB" sz="160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CDFC899B-FC87-D3B2-C003-CB912A206772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7706183" y="1744149"/>
                <a:ext cx="285785" cy="241283"/>
              </a:xfrm>
              <a:custGeom>
                <a:avLst/>
                <a:gdLst>
                  <a:gd name="T0" fmla="*/ 1396 w 1709"/>
                  <a:gd name="T1" fmla="*/ 1488 h 1488"/>
                  <a:gd name="T2" fmla="*/ 854 w 1709"/>
                  <a:gd name="T3" fmla="*/ 1487 h 1488"/>
                  <a:gd name="T4" fmla="*/ 82 w 1709"/>
                  <a:gd name="T5" fmla="*/ 1488 h 1488"/>
                  <a:gd name="T6" fmla="*/ 16 w 1709"/>
                  <a:gd name="T7" fmla="*/ 1456 h 1488"/>
                  <a:gd name="T8" fmla="*/ 21 w 1709"/>
                  <a:gd name="T9" fmla="*/ 1381 h 1488"/>
                  <a:gd name="T10" fmla="*/ 794 w 1709"/>
                  <a:gd name="T11" fmla="*/ 57 h 1488"/>
                  <a:gd name="T12" fmla="*/ 915 w 1709"/>
                  <a:gd name="T13" fmla="*/ 57 h 1488"/>
                  <a:gd name="T14" fmla="*/ 1688 w 1709"/>
                  <a:gd name="T15" fmla="*/ 1381 h 1488"/>
                  <a:gd name="T16" fmla="*/ 1694 w 1709"/>
                  <a:gd name="T17" fmla="*/ 1456 h 1488"/>
                  <a:gd name="T18" fmla="*/ 1627 w 1709"/>
                  <a:gd name="T19" fmla="*/ 1488 h 1488"/>
                  <a:gd name="T20" fmla="*/ 1532 w 1709"/>
                  <a:gd name="T21" fmla="*/ 1488 h 1488"/>
                  <a:gd name="connsiteX0" fmla="*/ 7799 w 9924"/>
                  <a:gd name="connsiteY0" fmla="*/ 9617 h 9617"/>
                  <a:gd name="connsiteX1" fmla="*/ 4958 w 9924"/>
                  <a:gd name="connsiteY1" fmla="*/ 9610 h 9617"/>
                  <a:gd name="connsiteX2" fmla="*/ 441 w 9924"/>
                  <a:gd name="connsiteY2" fmla="*/ 9617 h 9617"/>
                  <a:gd name="connsiteX3" fmla="*/ 55 w 9924"/>
                  <a:gd name="connsiteY3" fmla="*/ 9402 h 9617"/>
                  <a:gd name="connsiteX4" fmla="*/ 84 w 9924"/>
                  <a:gd name="connsiteY4" fmla="*/ 8898 h 9617"/>
                  <a:gd name="connsiteX5" fmla="*/ 4607 w 9924"/>
                  <a:gd name="connsiteY5" fmla="*/ 0 h 9617"/>
                  <a:gd name="connsiteX6" fmla="*/ 5315 w 9924"/>
                  <a:gd name="connsiteY6" fmla="*/ 0 h 9617"/>
                  <a:gd name="connsiteX7" fmla="*/ 9838 w 9924"/>
                  <a:gd name="connsiteY7" fmla="*/ 8898 h 9617"/>
                  <a:gd name="connsiteX8" fmla="*/ 9873 w 9924"/>
                  <a:gd name="connsiteY8" fmla="*/ 9402 h 9617"/>
                  <a:gd name="connsiteX9" fmla="*/ 9481 w 9924"/>
                  <a:gd name="connsiteY9" fmla="*/ 9617 h 9617"/>
                  <a:gd name="connsiteX10" fmla="*/ 8925 w 9924"/>
                  <a:gd name="connsiteY10" fmla="*/ 9617 h 9617"/>
                  <a:gd name="connsiteX0" fmla="*/ 7358 w 9998"/>
                  <a:gd name="connsiteY0" fmla="*/ 10000 h 10000"/>
                  <a:gd name="connsiteX1" fmla="*/ 4995 w 9998"/>
                  <a:gd name="connsiteY1" fmla="*/ 9993 h 10000"/>
                  <a:gd name="connsiteX2" fmla="*/ 443 w 9998"/>
                  <a:gd name="connsiteY2" fmla="*/ 10000 h 10000"/>
                  <a:gd name="connsiteX3" fmla="*/ 54 w 9998"/>
                  <a:gd name="connsiteY3" fmla="*/ 9776 h 10000"/>
                  <a:gd name="connsiteX4" fmla="*/ 84 w 9998"/>
                  <a:gd name="connsiteY4" fmla="*/ 9252 h 10000"/>
                  <a:gd name="connsiteX5" fmla="*/ 4641 w 9998"/>
                  <a:gd name="connsiteY5" fmla="*/ 0 h 10000"/>
                  <a:gd name="connsiteX6" fmla="*/ 5355 w 9998"/>
                  <a:gd name="connsiteY6" fmla="*/ 0 h 10000"/>
                  <a:gd name="connsiteX7" fmla="*/ 9912 w 9998"/>
                  <a:gd name="connsiteY7" fmla="*/ 9252 h 10000"/>
                  <a:gd name="connsiteX8" fmla="*/ 9948 w 9998"/>
                  <a:gd name="connsiteY8" fmla="*/ 9776 h 10000"/>
                  <a:gd name="connsiteX9" fmla="*/ 9553 w 9998"/>
                  <a:gd name="connsiteY9" fmla="*/ 10000 h 10000"/>
                  <a:gd name="connsiteX10" fmla="*/ 8992 w 9998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8" h="10000">
                    <a:moveTo>
                      <a:pt x="7358" y="10000"/>
                    </a:moveTo>
                    <a:lnTo>
                      <a:pt x="4995" y="9993"/>
                    </a:lnTo>
                    <a:lnTo>
                      <a:pt x="443" y="10000"/>
                    </a:lnTo>
                    <a:cubicBezTo>
                      <a:pt x="278" y="10000"/>
                      <a:pt x="137" y="9951"/>
                      <a:pt x="54" y="9776"/>
                    </a:cubicBezTo>
                    <a:cubicBezTo>
                      <a:pt x="-40" y="9594"/>
                      <a:pt x="1" y="9427"/>
                      <a:pt x="84" y="9252"/>
                    </a:cubicBezTo>
                    <a:lnTo>
                      <a:pt x="4641" y="0"/>
                    </a:lnTo>
                    <a:cubicBezTo>
                      <a:pt x="4836" y="-398"/>
                      <a:pt x="5160" y="-398"/>
                      <a:pt x="5355" y="0"/>
                    </a:cubicBezTo>
                    <a:lnTo>
                      <a:pt x="9912" y="9252"/>
                    </a:lnTo>
                    <a:cubicBezTo>
                      <a:pt x="10001" y="9427"/>
                      <a:pt x="10036" y="9594"/>
                      <a:pt x="9948" y="9776"/>
                    </a:cubicBezTo>
                    <a:cubicBezTo>
                      <a:pt x="9859" y="9951"/>
                      <a:pt x="9718" y="10000"/>
                      <a:pt x="9553" y="10000"/>
                    </a:cubicBezTo>
                    <a:cubicBezTo>
                      <a:pt x="9199" y="9993"/>
                      <a:pt x="9341" y="10000"/>
                      <a:pt x="8992" y="10000"/>
                    </a:cubicBezTo>
                  </a:path>
                </a:pathLst>
              </a:custGeom>
              <a:noFill/>
              <a:ln w="15875" cap="rnd">
                <a:solidFill>
                  <a:srgbClr val="EA1C0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sz="1200" kern="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</p:grp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08DEF170-48F3-BD3A-EA2C-227DB41627EE}"/>
              </a:ext>
            </a:extLst>
          </p:cNvPr>
          <p:cNvGrpSpPr/>
          <p:nvPr/>
        </p:nvGrpSpPr>
        <p:grpSpPr>
          <a:xfrm>
            <a:off x="2308157" y="4920472"/>
            <a:ext cx="211608" cy="202015"/>
            <a:chOff x="2287981" y="4635296"/>
            <a:chExt cx="211608" cy="202015"/>
          </a:xfrm>
        </p:grpSpPr>
        <p:sp>
          <p:nvSpPr>
            <p:cNvPr id="88" name="Rechteck 81">
              <a:extLst>
                <a:ext uri="{FF2B5EF4-FFF2-40B4-BE49-F238E27FC236}">
                  <a16:creationId xmlns:a16="http://schemas.microsoft.com/office/drawing/2014/main" id="{000D9135-E134-0D0D-BCEF-7AC676456297}"/>
                </a:ext>
              </a:extLst>
            </p:cNvPr>
            <p:cNvSpPr/>
            <p:nvPr/>
          </p:nvSpPr>
          <p:spPr>
            <a:xfrm>
              <a:off x="2287981" y="4635296"/>
              <a:ext cx="211608" cy="202015"/>
            </a:xfrm>
            <a:prstGeom prst="ellipse">
              <a:avLst/>
            </a:prstGeom>
            <a:noFill/>
            <a:ln w="12700" cap="flat" cmpd="sng" algn="ctr">
              <a:solidFill>
                <a:srgbClr val="7575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88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89" name="Group 250">
              <a:extLst>
                <a:ext uri="{FF2B5EF4-FFF2-40B4-BE49-F238E27FC236}">
                  <a16:creationId xmlns:a16="http://schemas.microsoft.com/office/drawing/2014/main" id="{FFF6BCCD-BA57-B2B2-A1AC-1F85356BE101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gray">
            <a:xfrm>
              <a:off x="2328762" y="4665125"/>
              <a:ext cx="130045" cy="111023"/>
              <a:chOff x="7706183" y="1744149"/>
              <a:chExt cx="285785" cy="241283"/>
            </a:xfrm>
          </p:grpSpPr>
          <p:sp>
            <p:nvSpPr>
              <p:cNvPr id="90" name="Freeform 253">
                <a:extLst>
                  <a:ext uri="{FF2B5EF4-FFF2-40B4-BE49-F238E27FC236}">
                    <a16:creationId xmlns:a16="http://schemas.microsoft.com/office/drawing/2014/main" id="{D5491872-9FF1-6F01-48B0-79FFF0C928AB}"/>
                  </a:ext>
                </a:extLst>
              </p:cNvPr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7837856" y="1827868"/>
                <a:ext cx="22438" cy="115393"/>
              </a:xfrm>
              <a:custGeom>
                <a:avLst/>
                <a:gdLst>
                  <a:gd name="T0" fmla="*/ 1 w 411"/>
                  <a:gd name="T1" fmla="*/ 1814 h 2040"/>
                  <a:gd name="T2" fmla="*/ 15 w 411"/>
                  <a:gd name="T3" fmla="*/ 1752 h 2040"/>
                  <a:gd name="T4" fmla="*/ 44 w 411"/>
                  <a:gd name="T5" fmla="*/ 1702 h 2040"/>
                  <a:gd name="T6" fmla="*/ 87 w 411"/>
                  <a:gd name="T7" fmla="*/ 1664 h 2040"/>
                  <a:gd name="T8" fmla="*/ 141 w 411"/>
                  <a:gd name="T9" fmla="*/ 1641 h 2040"/>
                  <a:gd name="T10" fmla="*/ 205 w 411"/>
                  <a:gd name="T11" fmla="*/ 1633 h 2040"/>
                  <a:gd name="T12" fmla="*/ 249 w 411"/>
                  <a:gd name="T13" fmla="*/ 1636 h 2040"/>
                  <a:gd name="T14" fmla="*/ 306 w 411"/>
                  <a:gd name="T15" fmla="*/ 1655 h 2040"/>
                  <a:gd name="T16" fmla="*/ 353 w 411"/>
                  <a:gd name="T17" fmla="*/ 1688 h 2040"/>
                  <a:gd name="T18" fmla="*/ 388 w 411"/>
                  <a:gd name="T19" fmla="*/ 1734 h 2040"/>
                  <a:gd name="T20" fmla="*/ 407 w 411"/>
                  <a:gd name="T21" fmla="*/ 1792 h 2040"/>
                  <a:gd name="T22" fmla="*/ 411 w 411"/>
                  <a:gd name="T23" fmla="*/ 1836 h 2040"/>
                  <a:gd name="T24" fmla="*/ 402 w 411"/>
                  <a:gd name="T25" fmla="*/ 1901 h 2040"/>
                  <a:gd name="T26" fmla="*/ 378 w 411"/>
                  <a:gd name="T27" fmla="*/ 1955 h 2040"/>
                  <a:gd name="T28" fmla="*/ 339 w 411"/>
                  <a:gd name="T29" fmla="*/ 1997 h 2040"/>
                  <a:gd name="T30" fmla="*/ 288 w 411"/>
                  <a:gd name="T31" fmla="*/ 2026 h 2040"/>
                  <a:gd name="T32" fmla="*/ 228 w 411"/>
                  <a:gd name="T33" fmla="*/ 2039 h 2040"/>
                  <a:gd name="T34" fmla="*/ 183 w 411"/>
                  <a:gd name="T35" fmla="*/ 2039 h 2040"/>
                  <a:gd name="T36" fmla="*/ 122 w 411"/>
                  <a:gd name="T37" fmla="*/ 2026 h 2040"/>
                  <a:gd name="T38" fmla="*/ 72 w 411"/>
                  <a:gd name="T39" fmla="*/ 1997 h 2040"/>
                  <a:gd name="T40" fmla="*/ 33 w 411"/>
                  <a:gd name="T41" fmla="*/ 1955 h 2040"/>
                  <a:gd name="T42" fmla="*/ 8 w 411"/>
                  <a:gd name="T43" fmla="*/ 1901 h 2040"/>
                  <a:gd name="T44" fmla="*/ 0 w 411"/>
                  <a:gd name="T45" fmla="*/ 1836 h 2040"/>
                  <a:gd name="T46" fmla="*/ 14 w 411"/>
                  <a:gd name="T47" fmla="*/ 102 h 2040"/>
                  <a:gd name="T48" fmla="*/ 16 w 411"/>
                  <a:gd name="T49" fmla="*/ 81 h 2040"/>
                  <a:gd name="T50" fmla="*/ 24 w 411"/>
                  <a:gd name="T51" fmla="*/ 55 h 2040"/>
                  <a:gd name="T52" fmla="*/ 41 w 411"/>
                  <a:gd name="T53" fmla="*/ 31 h 2040"/>
                  <a:gd name="T54" fmla="*/ 72 w 411"/>
                  <a:gd name="T55" fmla="*/ 14 h 2040"/>
                  <a:gd name="T56" fmla="*/ 117 w 411"/>
                  <a:gd name="T57" fmla="*/ 3 h 2040"/>
                  <a:gd name="T58" fmla="*/ 252 w 411"/>
                  <a:gd name="T59" fmla="*/ 0 h 2040"/>
                  <a:gd name="T60" fmla="*/ 291 w 411"/>
                  <a:gd name="T61" fmla="*/ 3 h 2040"/>
                  <a:gd name="T62" fmla="*/ 335 w 411"/>
                  <a:gd name="T63" fmla="*/ 14 h 2040"/>
                  <a:gd name="T64" fmla="*/ 367 w 411"/>
                  <a:gd name="T65" fmla="*/ 31 h 2040"/>
                  <a:gd name="T66" fmla="*/ 385 w 411"/>
                  <a:gd name="T67" fmla="*/ 55 h 2040"/>
                  <a:gd name="T68" fmla="*/ 393 w 411"/>
                  <a:gd name="T69" fmla="*/ 81 h 2040"/>
                  <a:gd name="T70" fmla="*/ 376 w 411"/>
                  <a:gd name="T71" fmla="*/ 1251 h 2040"/>
                  <a:gd name="T72" fmla="*/ 374 w 411"/>
                  <a:gd name="T73" fmla="*/ 1272 h 2040"/>
                  <a:gd name="T74" fmla="*/ 364 w 411"/>
                  <a:gd name="T75" fmla="*/ 1300 h 2040"/>
                  <a:gd name="T76" fmla="*/ 346 w 411"/>
                  <a:gd name="T77" fmla="*/ 1323 h 2040"/>
                  <a:gd name="T78" fmla="*/ 316 w 411"/>
                  <a:gd name="T79" fmla="*/ 1342 h 2040"/>
                  <a:gd name="T80" fmla="*/ 271 w 411"/>
                  <a:gd name="T81" fmla="*/ 1352 h 2040"/>
                  <a:gd name="T82" fmla="*/ 173 w 411"/>
                  <a:gd name="T83" fmla="*/ 1354 h 2040"/>
                  <a:gd name="T84" fmla="*/ 135 w 411"/>
                  <a:gd name="T85" fmla="*/ 1352 h 2040"/>
                  <a:gd name="T86" fmla="*/ 91 w 411"/>
                  <a:gd name="T87" fmla="*/ 1342 h 2040"/>
                  <a:gd name="T88" fmla="*/ 62 w 411"/>
                  <a:gd name="T89" fmla="*/ 1323 h 2040"/>
                  <a:gd name="T90" fmla="*/ 44 w 411"/>
                  <a:gd name="T91" fmla="*/ 1300 h 2040"/>
                  <a:gd name="T92" fmla="*/ 36 w 411"/>
                  <a:gd name="T93" fmla="*/ 1272 h 2040"/>
                  <a:gd name="T94" fmla="*/ 35 w 411"/>
                  <a:gd name="T95" fmla="*/ 1251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2040">
                    <a:moveTo>
                      <a:pt x="0" y="1836"/>
                    </a:moveTo>
                    <a:lnTo>
                      <a:pt x="0" y="1836"/>
                    </a:lnTo>
                    <a:lnTo>
                      <a:pt x="1" y="1814"/>
                    </a:lnTo>
                    <a:lnTo>
                      <a:pt x="4" y="1792"/>
                    </a:lnTo>
                    <a:lnTo>
                      <a:pt x="8" y="1772"/>
                    </a:lnTo>
                    <a:lnTo>
                      <a:pt x="15" y="1752"/>
                    </a:lnTo>
                    <a:lnTo>
                      <a:pt x="23" y="1734"/>
                    </a:lnTo>
                    <a:lnTo>
                      <a:pt x="33" y="1718"/>
                    </a:lnTo>
                    <a:lnTo>
                      <a:pt x="44" y="1702"/>
                    </a:lnTo>
                    <a:lnTo>
                      <a:pt x="58" y="1688"/>
                    </a:lnTo>
                    <a:lnTo>
                      <a:pt x="72" y="1676"/>
                    </a:lnTo>
                    <a:lnTo>
                      <a:pt x="87" y="1664"/>
                    </a:lnTo>
                    <a:lnTo>
                      <a:pt x="105" y="1655"/>
                    </a:lnTo>
                    <a:lnTo>
                      <a:pt x="122" y="1647"/>
                    </a:lnTo>
                    <a:lnTo>
                      <a:pt x="141" y="1641"/>
                    </a:lnTo>
                    <a:lnTo>
                      <a:pt x="162" y="1636"/>
                    </a:lnTo>
                    <a:lnTo>
                      <a:pt x="183" y="1634"/>
                    </a:lnTo>
                    <a:lnTo>
                      <a:pt x="205" y="1633"/>
                    </a:lnTo>
                    <a:lnTo>
                      <a:pt x="205" y="1633"/>
                    </a:lnTo>
                    <a:lnTo>
                      <a:pt x="228" y="1634"/>
                    </a:lnTo>
                    <a:lnTo>
                      <a:pt x="249" y="1636"/>
                    </a:lnTo>
                    <a:lnTo>
                      <a:pt x="270" y="1641"/>
                    </a:lnTo>
                    <a:lnTo>
                      <a:pt x="288" y="1647"/>
                    </a:lnTo>
                    <a:lnTo>
                      <a:pt x="306" y="1655"/>
                    </a:lnTo>
                    <a:lnTo>
                      <a:pt x="324" y="1664"/>
                    </a:lnTo>
                    <a:lnTo>
                      <a:pt x="339" y="1676"/>
                    </a:lnTo>
                    <a:lnTo>
                      <a:pt x="353" y="1688"/>
                    </a:lnTo>
                    <a:lnTo>
                      <a:pt x="367" y="1702"/>
                    </a:lnTo>
                    <a:lnTo>
                      <a:pt x="378" y="1718"/>
                    </a:lnTo>
                    <a:lnTo>
                      <a:pt x="388" y="1734"/>
                    </a:lnTo>
                    <a:lnTo>
                      <a:pt x="396" y="1752"/>
                    </a:lnTo>
                    <a:lnTo>
                      <a:pt x="402" y="1772"/>
                    </a:lnTo>
                    <a:lnTo>
                      <a:pt x="407" y="1792"/>
                    </a:lnTo>
                    <a:lnTo>
                      <a:pt x="410" y="1814"/>
                    </a:lnTo>
                    <a:lnTo>
                      <a:pt x="411" y="1836"/>
                    </a:lnTo>
                    <a:lnTo>
                      <a:pt x="411" y="1836"/>
                    </a:lnTo>
                    <a:lnTo>
                      <a:pt x="410" y="1859"/>
                    </a:lnTo>
                    <a:lnTo>
                      <a:pt x="407" y="1880"/>
                    </a:lnTo>
                    <a:lnTo>
                      <a:pt x="402" y="1901"/>
                    </a:lnTo>
                    <a:lnTo>
                      <a:pt x="396" y="1920"/>
                    </a:lnTo>
                    <a:lnTo>
                      <a:pt x="388" y="1939"/>
                    </a:lnTo>
                    <a:lnTo>
                      <a:pt x="378" y="1955"/>
                    </a:lnTo>
                    <a:lnTo>
                      <a:pt x="367" y="1971"/>
                    </a:lnTo>
                    <a:lnTo>
                      <a:pt x="353" y="1985"/>
                    </a:lnTo>
                    <a:lnTo>
                      <a:pt x="339" y="1997"/>
                    </a:lnTo>
                    <a:lnTo>
                      <a:pt x="324" y="2008"/>
                    </a:lnTo>
                    <a:lnTo>
                      <a:pt x="306" y="2018"/>
                    </a:lnTo>
                    <a:lnTo>
                      <a:pt x="288" y="2026"/>
                    </a:lnTo>
                    <a:lnTo>
                      <a:pt x="270" y="2032"/>
                    </a:lnTo>
                    <a:lnTo>
                      <a:pt x="249" y="2037"/>
                    </a:lnTo>
                    <a:lnTo>
                      <a:pt x="228" y="2039"/>
                    </a:lnTo>
                    <a:lnTo>
                      <a:pt x="205" y="2040"/>
                    </a:lnTo>
                    <a:lnTo>
                      <a:pt x="205" y="2040"/>
                    </a:lnTo>
                    <a:lnTo>
                      <a:pt x="183" y="2039"/>
                    </a:lnTo>
                    <a:lnTo>
                      <a:pt x="162" y="2037"/>
                    </a:lnTo>
                    <a:lnTo>
                      <a:pt x="141" y="2032"/>
                    </a:lnTo>
                    <a:lnTo>
                      <a:pt x="122" y="2026"/>
                    </a:lnTo>
                    <a:lnTo>
                      <a:pt x="105" y="2018"/>
                    </a:lnTo>
                    <a:lnTo>
                      <a:pt x="87" y="2008"/>
                    </a:lnTo>
                    <a:lnTo>
                      <a:pt x="72" y="1997"/>
                    </a:lnTo>
                    <a:lnTo>
                      <a:pt x="58" y="1985"/>
                    </a:lnTo>
                    <a:lnTo>
                      <a:pt x="44" y="1971"/>
                    </a:lnTo>
                    <a:lnTo>
                      <a:pt x="33" y="1955"/>
                    </a:lnTo>
                    <a:lnTo>
                      <a:pt x="23" y="1939"/>
                    </a:lnTo>
                    <a:lnTo>
                      <a:pt x="15" y="1920"/>
                    </a:lnTo>
                    <a:lnTo>
                      <a:pt x="8" y="1901"/>
                    </a:lnTo>
                    <a:lnTo>
                      <a:pt x="4" y="1880"/>
                    </a:lnTo>
                    <a:lnTo>
                      <a:pt x="1" y="1859"/>
                    </a:lnTo>
                    <a:lnTo>
                      <a:pt x="0" y="1836"/>
                    </a:lnTo>
                    <a:lnTo>
                      <a:pt x="0" y="1836"/>
                    </a:lnTo>
                    <a:close/>
                    <a:moveTo>
                      <a:pt x="35" y="1251"/>
                    </a:moveTo>
                    <a:lnTo>
                      <a:pt x="14" y="102"/>
                    </a:lnTo>
                    <a:lnTo>
                      <a:pt x="14" y="102"/>
                    </a:lnTo>
                    <a:lnTo>
                      <a:pt x="15" y="92"/>
                    </a:lnTo>
                    <a:lnTo>
                      <a:pt x="16" y="81"/>
                    </a:lnTo>
                    <a:lnTo>
                      <a:pt x="17" y="72"/>
                    </a:lnTo>
                    <a:lnTo>
                      <a:pt x="20" y="63"/>
                    </a:lnTo>
                    <a:lnTo>
                      <a:pt x="24" y="55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41" y="31"/>
                    </a:lnTo>
                    <a:lnTo>
                      <a:pt x="51" y="25"/>
                    </a:lnTo>
                    <a:lnTo>
                      <a:pt x="61" y="19"/>
                    </a:lnTo>
                    <a:lnTo>
                      <a:pt x="72" y="14"/>
                    </a:lnTo>
                    <a:lnTo>
                      <a:pt x="85" y="9"/>
                    </a:lnTo>
                    <a:lnTo>
                      <a:pt x="99" y="5"/>
                    </a:lnTo>
                    <a:lnTo>
                      <a:pt x="117" y="3"/>
                    </a:lnTo>
                    <a:lnTo>
                      <a:pt x="135" y="1"/>
                    </a:lnTo>
                    <a:lnTo>
                      <a:pt x="15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73" y="1"/>
                    </a:lnTo>
                    <a:lnTo>
                      <a:pt x="291" y="3"/>
                    </a:lnTo>
                    <a:lnTo>
                      <a:pt x="307" y="5"/>
                    </a:lnTo>
                    <a:lnTo>
                      <a:pt x="322" y="9"/>
                    </a:lnTo>
                    <a:lnTo>
                      <a:pt x="335" y="14"/>
                    </a:lnTo>
                    <a:lnTo>
                      <a:pt x="347" y="19"/>
                    </a:lnTo>
                    <a:lnTo>
                      <a:pt x="357" y="25"/>
                    </a:lnTo>
                    <a:lnTo>
                      <a:pt x="367" y="31"/>
                    </a:lnTo>
                    <a:lnTo>
                      <a:pt x="374" y="38"/>
                    </a:lnTo>
                    <a:lnTo>
                      <a:pt x="380" y="46"/>
                    </a:lnTo>
                    <a:lnTo>
                      <a:pt x="385" y="55"/>
                    </a:lnTo>
                    <a:lnTo>
                      <a:pt x="389" y="63"/>
                    </a:lnTo>
                    <a:lnTo>
                      <a:pt x="391" y="72"/>
                    </a:lnTo>
                    <a:lnTo>
                      <a:pt x="393" y="81"/>
                    </a:lnTo>
                    <a:lnTo>
                      <a:pt x="394" y="92"/>
                    </a:lnTo>
                    <a:lnTo>
                      <a:pt x="394" y="102"/>
                    </a:lnTo>
                    <a:lnTo>
                      <a:pt x="376" y="1251"/>
                    </a:lnTo>
                    <a:lnTo>
                      <a:pt x="376" y="1251"/>
                    </a:lnTo>
                    <a:lnTo>
                      <a:pt x="376" y="1262"/>
                    </a:lnTo>
                    <a:lnTo>
                      <a:pt x="374" y="1272"/>
                    </a:lnTo>
                    <a:lnTo>
                      <a:pt x="372" y="1281"/>
                    </a:lnTo>
                    <a:lnTo>
                      <a:pt x="369" y="1291"/>
                    </a:lnTo>
                    <a:lnTo>
                      <a:pt x="364" y="1300"/>
                    </a:lnTo>
                    <a:lnTo>
                      <a:pt x="359" y="1308"/>
                    </a:lnTo>
                    <a:lnTo>
                      <a:pt x="353" y="1316"/>
                    </a:lnTo>
                    <a:lnTo>
                      <a:pt x="346" y="1323"/>
                    </a:lnTo>
                    <a:lnTo>
                      <a:pt x="337" y="1331"/>
                    </a:lnTo>
                    <a:lnTo>
                      <a:pt x="327" y="1337"/>
                    </a:lnTo>
                    <a:lnTo>
                      <a:pt x="316" y="1342"/>
                    </a:lnTo>
                    <a:lnTo>
                      <a:pt x="302" y="1346"/>
                    </a:lnTo>
                    <a:lnTo>
                      <a:pt x="288" y="1350"/>
                    </a:lnTo>
                    <a:lnTo>
                      <a:pt x="271" y="1352"/>
                    </a:lnTo>
                    <a:lnTo>
                      <a:pt x="252" y="1354"/>
                    </a:lnTo>
                    <a:lnTo>
                      <a:pt x="232" y="1354"/>
                    </a:lnTo>
                    <a:lnTo>
                      <a:pt x="173" y="1354"/>
                    </a:lnTo>
                    <a:lnTo>
                      <a:pt x="173" y="1354"/>
                    </a:lnTo>
                    <a:lnTo>
                      <a:pt x="153" y="1354"/>
                    </a:lnTo>
                    <a:lnTo>
                      <a:pt x="135" y="1352"/>
                    </a:lnTo>
                    <a:lnTo>
                      <a:pt x="119" y="1350"/>
                    </a:lnTo>
                    <a:lnTo>
                      <a:pt x="105" y="1346"/>
                    </a:lnTo>
                    <a:lnTo>
                      <a:pt x="91" y="1342"/>
                    </a:lnTo>
                    <a:lnTo>
                      <a:pt x="80" y="1337"/>
                    </a:lnTo>
                    <a:lnTo>
                      <a:pt x="70" y="1331"/>
                    </a:lnTo>
                    <a:lnTo>
                      <a:pt x="62" y="1323"/>
                    </a:lnTo>
                    <a:lnTo>
                      <a:pt x="55" y="1316"/>
                    </a:lnTo>
                    <a:lnTo>
                      <a:pt x="50" y="1308"/>
                    </a:lnTo>
                    <a:lnTo>
                      <a:pt x="44" y="1300"/>
                    </a:lnTo>
                    <a:lnTo>
                      <a:pt x="40" y="1291"/>
                    </a:lnTo>
                    <a:lnTo>
                      <a:pt x="38" y="1281"/>
                    </a:lnTo>
                    <a:lnTo>
                      <a:pt x="36" y="1272"/>
                    </a:lnTo>
                    <a:lnTo>
                      <a:pt x="35" y="1262"/>
                    </a:lnTo>
                    <a:lnTo>
                      <a:pt x="35" y="1251"/>
                    </a:lnTo>
                    <a:lnTo>
                      <a:pt x="35" y="1251"/>
                    </a:lnTo>
                    <a:close/>
                  </a:path>
                </a:pathLst>
              </a:custGeom>
              <a:solidFill>
                <a:srgbClr val="EA1C0A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defRPr/>
                </a:pPr>
                <a:endParaRPr lang="en-GB" sz="160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BDBBC74B-3E74-85E0-8CAB-5C8E3D0A0BE1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7706183" y="1744149"/>
                <a:ext cx="285785" cy="241283"/>
              </a:xfrm>
              <a:custGeom>
                <a:avLst/>
                <a:gdLst>
                  <a:gd name="T0" fmla="*/ 1396 w 1709"/>
                  <a:gd name="T1" fmla="*/ 1488 h 1488"/>
                  <a:gd name="T2" fmla="*/ 854 w 1709"/>
                  <a:gd name="T3" fmla="*/ 1487 h 1488"/>
                  <a:gd name="T4" fmla="*/ 82 w 1709"/>
                  <a:gd name="T5" fmla="*/ 1488 h 1488"/>
                  <a:gd name="T6" fmla="*/ 16 w 1709"/>
                  <a:gd name="T7" fmla="*/ 1456 h 1488"/>
                  <a:gd name="T8" fmla="*/ 21 w 1709"/>
                  <a:gd name="T9" fmla="*/ 1381 h 1488"/>
                  <a:gd name="T10" fmla="*/ 794 w 1709"/>
                  <a:gd name="T11" fmla="*/ 57 h 1488"/>
                  <a:gd name="T12" fmla="*/ 915 w 1709"/>
                  <a:gd name="T13" fmla="*/ 57 h 1488"/>
                  <a:gd name="T14" fmla="*/ 1688 w 1709"/>
                  <a:gd name="T15" fmla="*/ 1381 h 1488"/>
                  <a:gd name="T16" fmla="*/ 1694 w 1709"/>
                  <a:gd name="T17" fmla="*/ 1456 h 1488"/>
                  <a:gd name="T18" fmla="*/ 1627 w 1709"/>
                  <a:gd name="T19" fmla="*/ 1488 h 1488"/>
                  <a:gd name="T20" fmla="*/ 1532 w 1709"/>
                  <a:gd name="T21" fmla="*/ 1488 h 1488"/>
                  <a:gd name="connsiteX0" fmla="*/ 7799 w 9924"/>
                  <a:gd name="connsiteY0" fmla="*/ 9617 h 9617"/>
                  <a:gd name="connsiteX1" fmla="*/ 4958 w 9924"/>
                  <a:gd name="connsiteY1" fmla="*/ 9610 h 9617"/>
                  <a:gd name="connsiteX2" fmla="*/ 441 w 9924"/>
                  <a:gd name="connsiteY2" fmla="*/ 9617 h 9617"/>
                  <a:gd name="connsiteX3" fmla="*/ 55 w 9924"/>
                  <a:gd name="connsiteY3" fmla="*/ 9402 h 9617"/>
                  <a:gd name="connsiteX4" fmla="*/ 84 w 9924"/>
                  <a:gd name="connsiteY4" fmla="*/ 8898 h 9617"/>
                  <a:gd name="connsiteX5" fmla="*/ 4607 w 9924"/>
                  <a:gd name="connsiteY5" fmla="*/ 0 h 9617"/>
                  <a:gd name="connsiteX6" fmla="*/ 5315 w 9924"/>
                  <a:gd name="connsiteY6" fmla="*/ 0 h 9617"/>
                  <a:gd name="connsiteX7" fmla="*/ 9838 w 9924"/>
                  <a:gd name="connsiteY7" fmla="*/ 8898 h 9617"/>
                  <a:gd name="connsiteX8" fmla="*/ 9873 w 9924"/>
                  <a:gd name="connsiteY8" fmla="*/ 9402 h 9617"/>
                  <a:gd name="connsiteX9" fmla="*/ 9481 w 9924"/>
                  <a:gd name="connsiteY9" fmla="*/ 9617 h 9617"/>
                  <a:gd name="connsiteX10" fmla="*/ 8925 w 9924"/>
                  <a:gd name="connsiteY10" fmla="*/ 9617 h 9617"/>
                  <a:gd name="connsiteX0" fmla="*/ 7358 w 9998"/>
                  <a:gd name="connsiteY0" fmla="*/ 10000 h 10000"/>
                  <a:gd name="connsiteX1" fmla="*/ 4995 w 9998"/>
                  <a:gd name="connsiteY1" fmla="*/ 9993 h 10000"/>
                  <a:gd name="connsiteX2" fmla="*/ 443 w 9998"/>
                  <a:gd name="connsiteY2" fmla="*/ 10000 h 10000"/>
                  <a:gd name="connsiteX3" fmla="*/ 54 w 9998"/>
                  <a:gd name="connsiteY3" fmla="*/ 9776 h 10000"/>
                  <a:gd name="connsiteX4" fmla="*/ 84 w 9998"/>
                  <a:gd name="connsiteY4" fmla="*/ 9252 h 10000"/>
                  <a:gd name="connsiteX5" fmla="*/ 4641 w 9998"/>
                  <a:gd name="connsiteY5" fmla="*/ 0 h 10000"/>
                  <a:gd name="connsiteX6" fmla="*/ 5355 w 9998"/>
                  <a:gd name="connsiteY6" fmla="*/ 0 h 10000"/>
                  <a:gd name="connsiteX7" fmla="*/ 9912 w 9998"/>
                  <a:gd name="connsiteY7" fmla="*/ 9252 h 10000"/>
                  <a:gd name="connsiteX8" fmla="*/ 9948 w 9998"/>
                  <a:gd name="connsiteY8" fmla="*/ 9776 h 10000"/>
                  <a:gd name="connsiteX9" fmla="*/ 9553 w 9998"/>
                  <a:gd name="connsiteY9" fmla="*/ 10000 h 10000"/>
                  <a:gd name="connsiteX10" fmla="*/ 8992 w 9998"/>
                  <a:gd name="connsiteY10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8" h="10000">
                    <a:moveTo>
                      <a:pt x="7358" y="10000"/>
                    </a:moveTo>
                    <a:lnTo>
                      <a:pt x="4995" y="9993"/>
                    </a:lnTo>
                    <a:lnTo>
                      <a:pt x="443" y="10000"/>
                    </a:lnTo>
                    <a:cubicBezTo>
                      <a:pt x="278" y="10000"/>
                      <a:pt x="137" y="9951"/>
                      <a:pt x="54" y="9776"/>
                    </a:cubicBezTo>
                    <a:cubicBezTo>
                      <a:pt x="-40" y="9594"/>
                      <a:pt x="1" y="9427"/>
                      <a:pt x="84" y="9252"/>
                    </a:cubicBezTo>
                    <a:lnTo>
                      <a:pt x="4641" y="0"/>
                    </a:lnTo>
                    <a:cubicBezTo>
                      <a:pt x="4836" y="-398"/>
                      <a:pt x="5160" y="-398"/>
                      <a:pt x="5355" y="0"/>
                    </a:cubicBezTo>
                    <a:lnTo>
                      <a:pt x="9912" y="9252"/>
                    </a:lnTo>
                    <a:cubicBezTo>
                      <a:pt x="10001" y="9427"/>
                      <a:pt x="10036" y="9594"/>
                      <a:pt x="9948" y="9776"/>
                    </a:cubicBezTo>
                    <a:cubicBezTo>
                      <a:pt x="9859" y="9951"/>
                      <a:pt x="9718" y="10000"/>
                      <a:pt x="9553" y="10000"/>
                    </a:cubicBezTo>
                    <a:cubicBezTo>
                      <a:pt x="9199" y="9993"/>
                      <a:pt x="9341" y="10000"/>
                      <a:pt x="8992" y="10000"/>
                    </a:cubicBezTo>
                  </a:path>
                </a:pathLst>
              </a:custGeom>
              <a:noFill/>
              <a:ln w="15875" cap="rnd">
                <a:solidFill>
                  <a:srgbClr val="EA1C0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endParaRPr lang="en-GB" sz="1200" kern="0">
                  <a:solidFill>
                    <a:schemeClr val="accent1">
                      <a:lumMod val="50000"/>
                    </a:schemeClr>
                  </a:solidFill>
                  <a:latin typeface="EON Brix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02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4" descr="Wiki - Wiki">
            <a:extLst>
              <a:ext uri="{FF2B5EF4-FFF2-40B4-BE49-F238E27FC236}">
                <a16:creationId xmlns:a16="http://schemas.microsoft.com/office/drawing/2014/main" id="{A3DC9E04-C326-E22C-1426-7B4D3FDC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8" y="2362457"/>
            <a:ext cx="4497572" cy="2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ástupný text 1">
            <a:extLst>
              <a:ext uri="{FF2B5EF4-FFF2-40B4-BE49-F238E27FC236}">
                <a16:creationId xmlns:a16="http://schemas.microsoft.com/office/drawing/2014/main" id="{3E78B2C8-25B9-4A71-9143-A6CA800C3996}"/>
              </a:ext>
            </a:extLst>
          </p:cNvPr>
          <p:cNvSpPr txBox="1">
            <a:spLocks/>
          </p:cNvSpPr>
          <p:nvPr/>
        </p:nvSpPr>
        <p:spPr>
          <a:xfrm>
            <a:off x="1056000" y="481660"/>
            <a:ext cx="10080000" cy="46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spc="-15">
                <a:solidFill>
                  <a:srgbClr val="1337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státního podniku 2000 v roce 2023</a:t>
            </a:r>
            <a:endParaRPr lang="en-US" sz="2400" b="1" spc="-15">
              <a:solidFill>
                <a:srgbClr val="1337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FAFC227E-9134-0553-8D2B-D5245031951F}"/>
              </a:ext>
            </a:extLst>
          </p:cNvPr>
          <p:cNvGrpSpPr/>
          <p:nvPr/>
        </p:nvGrpSpPr>
        <p:grpSpPr>
          <a:xfrm>
            <a:off x="151932" y="891085"/>
            <a:ext cx="7637189" cy="5998064"/>
            <a:chOff x="113949" y="668313"/>
            <a:chExt cx="5727892" cy="4498548"/>
          </a:xfrm>
        </p:grpSpPr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7B31938B-1AED-4655-C7B7-6A8401530664}"/>
                </a:ext>
              </a:extLst>
            </p:cNvPr>
            <p:cNvSpPr>
              <a:spLocks noChangeAspect="1"/>
            </p:cNvSpPr>
            <p:nvPr/>
          </p:nvSpPr>
          <p:spPr>
            <a:xfrm rot="21324301">
              <a:off x="811020" y="1120415"/>
              <a:ext cx="4655135" cy="3323795"/>
            </a:xfrm>
            <a:custGeom>
              <a:avLst/>
              <a:gdLst>
                <a:gd name="connsiteX0" fmla="*/ 0 w 4655135"/>
                <a:gd name="connsiteY0" fmla="*/ 1661898 h 3323795"/>
                <a:gd name="connsiteX1" fmla="*/ 2327568 w 4655135"/>
                <a:gd name="connsiteY1" fmla="*/ 0 h 3323795"/>
                <a:gd name="connsiteX2" fmla="*/ 4655136 w 4655135"/>
                <a:gd name="connsiteY2" fmla="*/ 1661898 h 3323795"/>
                <a:gd name="connsiteX3" fmla="*/ 2327568 w 4655135"/>
                <a:gd name="connsiteY3" fmla="*/ 3323796 h 3323795"/>
                <a:gd name="connsiteX4" fmla="*/ 0 w 4655135"/>
                <a:gd name="connsiteY4" fmla="*/ 1661898 h 33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5135" h="3323795" extrusionOk="0">
                  <a:moveTo>
                    <a:pt x="0" y="1661898"/>
                  </a:moveTo>
                  <a:cubicBezTo>
                    <a:pt x="-317477" y="548230"/>
                    <a:pt x="812080" y="86326"/>
                    <a:pt x="2327568" y="0"/>
                  </a:cubicBezTo>
                  <a:cubicBezTo>
                    <a:pt x="3701670" y="18657"/>
                    <a:pt x="4498431" y="749040"/>
                    <a:pt x="4655136" y="1661898"/>
                  </a:cubicBezTo>
                  <a:cubicBezTo>
                    <a:pt x="4425368" y="2804120"/>
                    <a:pt x="3602824" y="3380308"/>
                    <a:pt x="2327568" y="3323796"/>
                  </a:cubicBezTo>
                  <a:cubicBezTo>
                    <a:pt x="931711" y="3263406"/>
                    <a:pt x="210014" y="2680085"/>
                    <a:pt x="0" y="1661898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20000"/>
                  <a:lumOff val="80000"/>
                </a:schemeClr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vál 39">
              <a:extLst>
                <a:ext uri="{FF2B5EF4-FFF2-40B4-BE49-F238E27FC236}">
                  <a16:creationId xmlns:a16="http://schemas.microsoft.com/office/drawing/2014/main" id="{E526693F-A7C4-4F99-C892-5F3B1D50D8AF}"/>
                </a:ext>
              </a:extLst>
            </p:cNvPr>
            <p:cNvSpPr/>
            <p:nvPr/>
          </p:nvSpPr>
          <p:spPr>
            <a:xfrm rot="21382575">
              <a:off x="2434542" y="2511633"/>
              <a:ext cx="1257995" cy="656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6CB19A5B-810A-6A3F-EA05-37213A32E1BC}"/>
                </a:ext>
              </a:extLst>
            </p:cNvPr>
            <p:cNvSpPr/>
            <p:nvPr/>
          </p:nvSpPr>
          <p:spPr>
            <a:xfrm rot="21083718">
              <a:off x="2936585" y="896954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C0F0889F-4302-B057-CEA9-AE753DDF8096}"/>
                </a:ext>
              </a:extLst>
            </p:cNvPr>
            <p:cNvGrpSpPr/>
            <p:nvPr/>
          </p:nvGrpSpPr>
          <p:grpSpPr>
            <a:xfrm>
              <a:off x="1267639" y="1416785"/>
              <a:ext cx="3325462" cy="2855910"/>
              <a:chOff x="1391895" y="1813873"/>
              <a:chExt cx="4433949" cy="3807880"/>
            </a:xfrm>
          </p:grpSpPr>
          <p:grpSp>
            <p:nvGrpSpPr>
              <p:cNvPr id="1040" name="Skupina 1039">
                <a:extLst>
                  <a:ext uri="{FF2B5EF4-FFF2-40B4-BE49-F238E27FC236}">
                    <a16:creationId xmlns:a16="http://schemas.microsoft.com/office/drawing/2014/main" id="{FD9D47B1-D743-E3B5-46C5-EAB353C90525}"/>
                  </a:ext>
                </a:extLst>
              </p:cNvPr>
              <p:cNvGrpSpPr/>
              <p:nvPr/>
            </p:nvGrpSpPr>
            <p:grpSpPr>
              <a:xfrm>
                <a:off x="1391895" y="2354768"/>
                <a:ext cx="4433949" cy="2628729"/>
                <a:chOff x="2833833" y="2491153"/>
                <a:chExt cx="4433949" cy="2628729"/>
              </a:xfrm>
            </p:grpSpPr>
            <p:sp>
              <p:nvSpPr>
                <p:cNvPr id="1043" name="Ovál 1042">
                  <a:extLst>
                    <a:ext uri="{FF2B5EF4-FFF2-40B4-BE49-F238E27FC236}">
                      <a16:creationId xmlns:a16="http://schemas.microsoft.com/office/drawing/2014/main" id="{17D3D0E1-36D2-0A55-7A51-CC143D5613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25814" y="3344595"/>
                  <a:ext cx="1851727" cy="1014700"/>
                </a:xfrm>
                <a:prstGeom prst="ellipse">
                  <a:avLst/>
                </a:prstGeom>
                <a:noFill/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400" b="1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Česká pošta</a:t>
                  </a:r>
                </a:p>
              </p:txBody>
            </p:sp>
            <p:pic>
              <p:nvPicPr>
                <p:cNvPr id="1044" name="Grafický objekt 1043" descr="Tenká šipka zatočená proti směru hodinových ručiček obrys">
                  <a:extLst>
                    <a:ext uri="{FF2B5EF4-FFF2-40B4-BE49-F238E27FC236}">
                      <a16:creationId xmlns:a16="http://schemas.microsoft.com/office/drawing/2014/main" id="{3C4290B6-90EC-A9FC-BB2B-13A3F70392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8380696">
                  <a:off x="3080233" y="2597722"/>
                  <a:ext cx="1336429" cy="1336429"/>
                </a:xfrm>
                <a:prstGeom prst="rect">
                  <a:avLst/>
                </a:prstGeom>
              </p:spPr>
            </p:pic>
            <p:pic>
              <p:nvPicPr>
                <p:cNvPr id="1045" name="Grafický objekt 1044" descr="Tenká šipka zatočená proti směru hodinových ručiček obrys">
                  <a:extLst>
                    <a:ext uri="{FF2B5EF4-FFF2-40B4-BE49-F238E27FC236}">
                      <a16:creationId xmlns:a16="http://schemas.microsoft.com/office/drawing/2014/main" id="{7F6C5279-EC45-EA0B-D58F-D1EE43F549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2952882" flipH="1">
                  <a:off x="5931353" y="2491153"/>
                  <a:ext cx="1336429" cy="1336429"/>
                </a:xfrm>
                <a:prstGeom prst="rect">
                  <a:avLst/>
                </a:prstGeom>
              </p:spPr>
            </p:pic>
            <p:pic>
              <p:nvPicPr>
                <p:cNvPr id="1046" name="Grafický objekt 1045" descr="Tenká šipka zatočená proti směru hodinových ručiček obrys">
                  <a:extLst>
                    <a:ext uri="{FF2B5EF4-FFF2-40B4-BE49-F238E27FC236}">
                      <a16:creationId xmlns:a16="http://schemas.microsoft.com/office/drawing/2014/main" id="{EB7BCCF8-C0FA-5739-D6FA-8382D63BA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8724535" flipH="1" flipV="1">
                  <a:off x="6057061" y="3942264"/>
                  <a:ext cx="1125959" cy="1229277"/>
                </a:xfrm>
                <a:prstGeom prst="rect">
                  <a:avLst/>
                </a:prstGeom>
              </p:spPr>
            </p:pic>
            <p:pic>
              <p:nvPicPr>
                <p:cNvPr id="1047" name="Grafický objekt 1046" descr="Tenká šipka zatočená proti směru hodinových ručiček obrys">
                  <a:extLst>
                    <a:ext uri="{FF2B5EF4-FFF2-40B4-BE49-F238E27FC236}">
                      <a16:creationId xmlns:a16="http://schemas.microsoft.com/office/drawing/2014/main" id="{C0F8AAD3-1952-737E-AC6E-3869814B7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4845566">
                  <a:off x="2833833" y="3512229"/>
                  <a:ext cx="1336429" cy="1336429"/>
                </a:xfrm>
                <a:prstGeom prst="rect">
                  <a:avLst/>
                </a:prstGeom>
              </p:spPr>
            </p:pic>
          </p:grpSp>
          <p:pic>
            <p:nvPicPr>
              <p:cNvPr id="1041" name="Grafický objekt 1040" descr="Tenká šipka s nepatrným zakřivením obrys">
                <a:extLst>
                  <a:ext uri="{FF2B5EF4-FFF2-40B4-BE49-F238E27FC236}">
                    <a16:creationId xmlns:a16="http://schemas.microsoft.com/office/drawing/2014/main" id="{E124C61C-15D5-1CA3-9B9D-359B447D3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7541384" flipH="1">
                <a:off x="3127881" y="1813873"/>
                <a:ext cx="1425300" cy="1425300"/>
              </a:xfrm>
              <a:prstGeom prst="rect">
                <a:avLst/>
              </a:prstGeom>
            </p:spPr>
          </p:pic>
          <p:pic>
            <p:nvPicPr>
              <p:cNvPr id="1042" name="Grafický objekt 1041" descr="Tenká šipka s nepatrným zakřivením obrys">
                <a:extLst>
                  <a:ext uri="{FF2B5EF4-FFF2-40B4-BE49-F238E27FC236}">
                    <a16:creationId xmlns:a16="http://schemas.microsoft.com/office/drawing/2014/main" id="{58782434-34BF-2EA8-66B3-C57A46E62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6825943" flipV="1">
                <a:off x="2620858" y="4213426"/>
                <a:ext cx="1408327" cy="1408327"/>
              </a:xfrm>
              <a:prstGeom prst="rect">
                <a:avLst/>
              </a:prstGeom>
            </p:spPr>
          </p:pic>
        </p:grpSp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00C93BAB-F461-A3B2-2E29-50BF34B0B302}"/>
                </a:ext>
              </a:extLst>
            </p:cNvPr>
            <p:cNvSpPr>
              <a:spLocks noChangeAspect="1"/>
            </p:cNvSpPr>
            <p:nvPr/>
          </p:nvSpPr>
          <p:spPr>
            <a:xfrm rot="21324301">
              <a:off x="2337261" y="2430660"/>
              <a:ext cx="1475849" cy="808729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93160C69-0E0B-C77F-310B-708E7DAA4F38}"/>
                </a:ext>
              </a:extLst>
            </p:cNvPr>
            <p:cNvSpPr txBox="1"/>
            <p:nvPr/>
          </p:nvSpPr>
          <p:spPr>
            <a:xfrm>
              <a:off x="2816580" y="988486"/>
              <a:ext cx="1395199" cy="42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potřebujeme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Veřejné služby</a:t>
              </a:r>
            </a:p>
          </p:txBody>
        </p:sp>
        <p:pic>
          <p:nvPicPr>
            <p:cNvPr id="46" name="Grafický objekt 45" descr="Otevřená obálka obrys">
              <a:extLst>
                <a:ext uri="{FF2B5EF4-FFF2-40B4-BE49-F238E27FC236}">
                  <a16:creationId xmlns:a16="http://schemas.microsoft.com/office/drawing/2014/main" id="{61337427-E6E6-443E-686F-3035F892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90189" y="668313"/>
              <a:ext cx="322250" cy="322250"/>
            </a:xfrm>
            <a:prstGeom prst="rect">
              <a:avLst/>
            </a:prstGeom>
          </p:spPr>
        </p:pic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B8EE3E23-FF6C-D7B9-C01D-1C5C9397E1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07117" y="4486502"/>
              <a:ext cx="567000" cy="378000"/>
              <a:chOff x="7699717" y="2904039"/>
              <a:chExt cx="1371600" cy="914400"/>
            </a:xfrm>
          </p:grpSpPr>
          <p:pic>
            <p:nvPicPr>
              <p:cNvPr id="1038" name="Grafický objekt 1037" descr="Kancelářský pracovník samčího pohlaví obrys">
                <a:extLst>
                  <a:ext uri="{FF2B5EF4-FFF2-40B4-BE49-F238E27FC236}">
                    <a16:creationId xmlns:a16="http://schemas.microsoft.com/office/drawing/2014/main" id="{F60FB2E5-167A-1258-F108-14A11F6C0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156917" y="290403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39" name="Grafický objekt 1038" descr="Kancelářský pracovník žena obrys">
                <a:extLst>
                  <a:ext uri="{FF2B5EF4-FFF2-40B4-BE49-F238E27FC236}">
                    <a16:creationId xmlns:a16="http://schemas.microsoft.com/office/drawing/2014/main" id="{71EE9651-A31A-5F4B-4985-338E3ADD3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699717" y="2904039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C9F07AB4-BD2A-774B-14DE-3320C5FE2C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77398" y="3547853"/>
              <a:ext cx="378962" cy="378962"/>
              <a:chOff x="7766611" y="2918233"/>
              <a:chExt cx="760669" cy="760669"/>
            </a:xfrm>
          </p:grpSpPr>
          <p:pic>
            <p:nvPicPr>
              <p:cNvPr id="1036" name="Grafický objekt 1035" descr="Monitor obrys">
                <a:extLst>
                  <a:ext uri="{FF2B5EF4-FFF2-40B4-BE49-F238E27FC236}">
                    <a16:creationId xmlns:a16="http://schemas.microsoft.com/office/drawing/2014/main" id="{7F8CC769-5E41-C5C7-BCA1-AFA5093A0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766611" y="2918233"/>
                <a:ext cx="760669" cy="760669"/>
              </a:xfrm>
              <a:prstGeom prst="rect">
                <a:avLst/>
              </a:prstGeom>
            </p:spPr>
          </p:pic>
          <p:sp>
            <p:nvSpPr>
              <p:cNvPr id="1037" name="TextovéPole 1036">
                <a:extLst>
                  <a:ext uri="{FF2B5EF4-FFF2-40B4-BE49-F238E27FC236}">
                    <a16:creationId xmlns:a16="http://schemas.microsoft.com/office/drawing/2014/main" id="{8648AC9F-BFE8-A487-8E36-AF5D2DDF0E0E}"/>
                  </a:ext>
                </a:extLst>
              </p:cNvPr>
              <p:cNvSpPr txBox="1"/>
              <p:nvPr/>
            </p:nvSpPr>
            <p:spPr>
              <a:xfrm>
                <a:off x="7881676" y="2958984"/>
                <a:ext cx="487709" cy="50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</a:p>
            </p:txBody>
          </p:sp>
        </p:grpSp>
        <p:pic>
          <p:nvPicPr>
            <p:cNvPr id="50" name="Grafický objekt 49" descr="Tenká šipka zatočená proti směru hodinových ručiček obrys">
              <a:extLst>
                <a:ext uri="{FF2B5EF4-FFF2-40B4-BE49-F238E27FC236}">
                  <a16:creationId xmlns:a16="http://schemas.microsoft.com/office/drawing/2014/main" id="{1AE7001D-7362-FBD9-6773-9ECFC82AE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91810" flipH="1" flipV="1">
              <a:off x="2742086" y="3257368"/>
              <a:ext cx="981768" cy="981768"/>
            </a:xfrm>
            <a:prstGeom prst="rect">
              <a:avLst/>
            </a:prstGeom>
          </p:spPr>
        </p:pic>
        <p:pic>
          <p:nvPicPr>
            <p:cNvPr id="51" name="Grafický objekt 50" descr="Obchodní růst obrys">
              <a:extLst>
                <a:ext uri="{FF2B5EF4-FFF2-40B4-BE49-F238E27FC236}">
                  <a16:creationId xmlns:a16="http://schemas.microsoft.com/office/drawing/2014/main" id="{BE501AED-931F-5B9F-682D-DDB817E6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06175" y="4692541"/>
              <a:ext cx="474320" cy="474320"/>
            </a:xfrm>
            <a:prstGeom prst="rect">
              <a:avLst/>
            </a:prstGeom>
          </p:spPr>
        </p:pic>
        <p:pic>
          <p:nvPicPr>
            <p:cNvPr id="55" name="Grafický objekt 54" descr="Tenká šipka zatočená proti směru hodinových ručiček obrys">
              <a:extLst>
                <a:ext uri="{FF2B5EF4-FFF2-40B4-BE49-F238E27FC236}">
                  <a16:creationId xmlns:a16="http://schemas.microsoft.com/office/drawing/2014/main" id="{E5E8E3C9-C48E-58DE-6901-AA6BC16E6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846443" flipH="1" flipV="1">
              <a:off x="2074417" y="1532937"/>
              <a:ext cx="844469" cy="995390"/>
            </a:xfrm>
            <a:prstGeom prst="rect">
              <a:avLst/>
            </a:prstGeom>
          </p:spPr>
        </p:pic>
        <p:pic>
          <p:nvPicPr>
            <p:cNvPr id="56" name="Picture 4" descr="Paragraf – Wikipedie">
              <a:extLst>
                <a:ext uri="{FF2B5EF4-FFF2-40B4-BE49-F238E27FC236}">
                  <a16:creationId xmlns:a16="http://schemas.microsoft.com/office/drawing/2014/main" id="{86127D9B-4BC6-62BD-588B-B99DEECB4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093" y="771558"/>
              <a:ext cx="164840" cy="256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E9AC48E3-F252-4359-1D9B-F1B0C6A9DB0F}"/>
                </a:ext>
              </a:extLst>
            </p:cNvPr>
            <p:cNvSpPr/>
            <p:nvPr/>
          </p:nvSpPr>
          <p:spPr>
            <a:xfrm rot="554982">
              <a:off x="1183135" y="1128293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6D3CDAEA-47E7-47DF-6660-2F3DDB35240E}"/>
                </a:ext>
              </a:extLst>
            </p:cNvPr>
            <p:cNvSpPr txBox="1"/>
            <p:nvPr/>
          </p:nvSpPr>
          <p:spPr>
            <a:xfrm>
              <a:off x="1180449" y="1061814"/>
              <a:ext cx="1291211" cy="63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plnění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Uložených povinností</a:t>
              </a:r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37C40F30-1879-4867-E19A-60D3CAFE31C0}"/>
                </a:ext>
              </a:extLst>
            </p:cNvPr>
            <p:cNvSpPr/>
            <p:nvPr/>
          </p:nvSpPr>
          <p:spPr>
            <a:xfrm rot="21347095">
              <a:off x="175607" y="1956748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27D4E4F5-1F3B-4D06-14CE-547B44B1D8A4}"/>
                </a:ext>
              </a:extLst>
            </p:cNvPr>
            <p:cNvSpPr txBox="1"/>
            <p:nvPr/>
          </p:nvSpPr>
          <p:spPr>
            <a:xfrm>
              <a:off x="113949" y="2006461"/>
              <a:ext cx="1211482" cy="63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potřebujeme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Pobočky ve městech</a:t>
              </a:r>
            </a:p>
          </p:txBody>
        </p:sp>
        <p:pic>
          <p:nvPicPr>
            <p:cNvPr id="61" name="Grafický objekt 60" descr="Město obrys">
              <a:extLst>
                <a:ext uri="{FF2B5EF4-FFF2-40B4-BE49-F238E27FC236}">
                  <a16:creationId xmlns:a16="http://schemas.microsoft.com/office/drawing/2014/main" id="{2C945B0F-8F15-AE52-0A84-0A6D94D1B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91601" y="1646196"/>
              <a:ext cx="470164" cy="470164"/>
            </a:xfrm>
            <a:prstGeom prst="rect">
              <a:avLst/>
            </a:prstGeom>
          </p:spPr>
        </p:pic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874EA9CB-2112-A42E-7517-4B2619DB352C}"/>
                </a:ext>
              </a:extLst>
            </p:cNvPr>
            <p:cNvSpPr/>
            <p:nvPr/>
          </p:nvSpPr>
          <p:spPr>
            <a:xfrm rot="554982">
              <a:off x="616390" y="3484430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22F14ED8-B8FF-7077-387B-5A22B9FB1A6E}"/>
                </a:ext>
              </a:extLst>
            </p:cNvPr>
            <p:cNvSpPr txBox="1"/>
            <p:nvPr/>
          </p:nvSpPr>
          <p:spPr>
            <a:xfrm>
              <a:off x="364688" y="3362465"/>
              <a:ext cx="1765996" cy="63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musíme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Dodržovat evropskou poštovní směrnici</a:t>
              </a:r>
            </a:p>
          </p:txBody>
        </p:sp>
        <p:pic>
          <p:nvPicPr>
            <p:cNvPr id="1024" name="Picture 2" descr="Základní práva v EU">
              <a:extLst>
                <a:ext uri="{FF2B5EF4-FFF2-40B4-BE49-F238E27FC236}">
                  <a16:creationId xmlns:a16="http://schemas.microsoft.com/office/drawing/2014/main" id="{27D8A5FF-D6FD-DABD-E847-4DABCCE6A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451" y="3976752"/>
              <a:ext cx="615151" cy="35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" name="Ovál 1024">
              <a:extLst>
                <a:ext uri="{FF2B5EF4-FFF2-40B4-BE49-F238E27FC236}">
                  <a16:creationId xmlns:a16="http://schemas.microsoft.com/office/drawing/2014/main" id="{809AFB72-4ADD-0F77-B8D1-4AAEC074B213}"/>
                </a:ext>
              </a:extLst>
            </p:cNvPr>
            <p:cNvSpPr/>
            <p:nvPr/>
          </p:nvSpPr>
          <p:spPr>
            <a:xfrm rot="463667">
              <a:off x="1813073" y="4150080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6" name="TextovéPole 1025">
              <a:extLst>
                <a:ext uri="{FF2B5EF4-FFF2-40B4-BE49-F238E27FC236}">
                  <a16:creationId xmlns:a16="http://schemas.microsoft.com/office/drawing/2014/main" id="{68BFD8E3-D553-F460-162C-A91E65D98F95}"/>
                </a:ext>
              </a:extLst>
            </p:cNvPr>
            <p:cNvSpPr txBox="1"/>
            <p:nvPr/>
          </p:nvSpPr>
          <p:spPr>
            <a:xfrm>
              <a:off x="1708309" y="4133649"/>
              <a:ext cx="1648902" cy="63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chceme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Lepší podmínky zaměstnancům</a:t>
              </a:r>
            </a:p>
          </p:txBody>
        </p:sp>
        <p:sp>
          <p:nvSpPr>
            <p:cNvPr id="1027" name="Ovál 1026">
              <a:extLst>
                <a:ext uri="{FF2B5EF4-FFF2-40B4-BE49-F238E27FC236}">
                  <a16:creationId xmlns:a16="http://schemas.microsoft.com/office/drawing/2014/main" id="{BB9C4BB2-1682-54E4-7BB0-B93231155AC6}"/>
                </a:ext>
              </a:extLst>
            </p:cNvPr>
            <p:cNvSpPr/>
            <p:nvPr/>
          </p:nvSpPr>
          <p:spPr>
            <a:xfrm rot="21240178">
              <a:off x="3286290" y="4031564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8" name="TextovéPole 1027">
              <a:extLst>
                <a:ext uri="{FF2B5EF4-FFF2-40B4-BE49-F238E27FC236}">
                  <a16:creationId xmlns:a16="http://schemas.microsoft.com/office/drawing/2014/main" id="{58889327-4468-879E-B32E-21CB583228DC}"/>
                </a:ext>
              </a:extLst>
            </p:cNvPr>
            <p:cNvSpPr txBox="1"/>
            <p:nvPr/>
          </p:nvSpPr>
          <p:spPr>
            <a:xfrm>
              <a:off x="3375549" y="4025369"/>
              <a:ext cx="1211482" cy="63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změna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Pošťák v nové roli</a:t>
              </a:r>
            </a:p>
          </p:txBody>
        </p:sp>
        <p:sp>
          <p:nvSpPr>
            <p:cNvPr id="1029" name="Ovál 1028">
              <a:extLst>
                <a:ext uri="{FF2B5EF4-FFF2-40B4-BE49-F238E27FC236}">
                  <a16:creationId xmlns:a16="http://schemas.microsoft.com/office/drawing/2014/main" id="{C839CD9E-75EF-26AF-F725-ABCAA56EDC7A}"/>
                </a:ext>
              </a:extLst>
            </p:cNvPr>
            <p:cNvSpPr/>
            <p:nvPr/>
          </p:nvSpPr>
          <p:spPr>
            <a:xfrm rot="21258845">
              <a:off x="4480562" y="3118048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0" name="TextovéPole 1029">
              <a:extLst>
                <a:ext uri="{FF2B5EF4-FFF2-40B4-BE49-F238E27FC236}">
                  <a16:creationId xmlns:a16="http://schemas.microsoft.com/office/drawing/2014/main" id="{67D6FD6B-B07D-6596-ACF1-9C9D75C66143}"/>
                </a:ext>
              </a:extLst>
            </p:cNvPr>
            <p:cNvSpPr txBox="1"/>
            <p:nvPr/>
          </p:nvSpPr>
          <p:spPr>
            <a:xfrm>
              <a:off x="4552274" y="3176716"/>
              <a:ext cx="1085632" cy="42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podporujte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Digitalizaci</a:t>
              </a:r>
            </a:p>
          </p:txBody>
        </p:sp>
        <p:sp>
          <p:nvSpPr>
            <p:cNvPr id="1031" name="Ovál 1030">
              <a:extLst>
                <a:ext uri="{FF2B5EF4-FFF2-40B4-BE49-F238E27FC236}">
                  <a16:creationId xmlns:a16="http://schemas.microsoft.com/office/drawing/2014/main" id="{30CFF8A7-DDF3-C94B-94D5-241436396F98}"/>
                </a:ext>
              </a:extLst>
            </p:cNvPr>
            <p:cNvSpPr/>
            <p:nvPr/>
          </p:nvSpPr>
          <p:spPr>
            <a:xfrm>
              <a:off x="4451853" y="1684514"/>
              <a:ext cx="1268173" cy="598674"/>
            </a:xfrm>
            <a:prstGeom prst="ellipse">
              <a:avLst/>
            </a:prstGeom>
            <a:gradFill flip="none" rotWithShape="1">
              <a:gsLst>
                <a:gs pos="800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3" name="TextovéPole 1032">
              <a:extLst>
                <a:ext uri="{FF2B5EF4-FFF2-40B4-BE49-F238E27FC236}">
                  <a16:creationId xmlns:a16="http://schemas.microsoft.com/office/drawing/2014/main" id="{3F75261A-7C00-9B8D-610D-4B4CBBC2A11E}"/>
                </a:ext>
              </a:extLst>
            </p:cNvPr>
            <p:cNvSpPr txBox="1"/>
            <p:nvPr/>
          </p:nvSpPr>
          <p:spPr>
            <a:xfrm>
              <a:off x="4515254" y="1645746"/>
              <a:ext cx="1211482" cy="63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potřebujeme</a:t>
              </a:r>
            </a:p>
            <a:p>
              <a:pPr algn="ctr"/>
              <a:r>
                <a:rPr lang="cs-CZ" sz="1867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Pobočky na vesnici</a:t>
              </a:r>
            </a:p>
          </p:txBody>
        </p:sp>
        <p:pic>
          <p:nvPicPr>
            <p:cNvPr id="1035" name="Grafický objekt 1034" descr="Farma obrys">
              <a:extLst>
                <a:ext uri="{FF2B5EF4-FFF2-40B4-BE49-F238E27FC236}">
                  <a16:creationId xmlns:a16="http://schemas.microsoft.com/office/drawing/2014/main" id="{EC882C0D-7333-4009-AE7B-8A94FDFF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84676" y="2018681"/>
              <a:ext cx="357165" cy="357165"/>
            </a:xfrm>
            <a:prstGeom prst="rect">
              <a:avLst/>
            </a:prstGeom>
          </p:spPr>
        </p:pic>
      </p:grpSp>
      <p:sp>
        <p:nvSpPr>
          <p:cNvPr id="1048" name="Zaoblený obdélník 1047">
            <a:extLst>
              <a:ext uri="{FF2B5EF4-FFF2-40B4-BE49-F238E27FC236}">
                <a16:creationId xmlns:a16="http://schemas.microsoft.com/office/drawing/2014/main" id="{E287EBFA-44D3-54B8-B4F7-D9FC20565EE0}"/>
              </a:ext>
            </a:extLst>
          </p:cNvPr>
          <p:cNvSpPr/>
          <p:nvPr/>
        </p:nvSpPr>
        <p:spPr>
          <a:xfrm>
            <a:off x="8715549" y="1808683"/>
            <a:ext cx="3059723" cy="54761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67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Neřešení různých zájmů</a:t>
            </a:r>
          </a:p>
        </p:txBody>
      </p:sp>
      <p:sp>
        <p:nvSpPr>
          <p:cNvPr id="1049" name="Zaoblený obdélník 1048">
            <a:extLst>
              <a:ext uri="{FF2B5EF4-FFF2-40B4-BE49-F238E27FC236}">
                <a16:creationId xmlns:a16="http://schemas.microsoft.com/office/drawing/2014/main" id="{33BB9596-2028-CD2E-9795-8C7853160BFD}"/>
              </a:ext>
            </a:extLst>
          </p:cNvPr>
          <p:cNvSpPr/>
          <p:nvPr/>
        </p:nvSpPr>
        <p:spPr>
          <a:xfrm>
            <a:off x="8722219" y="2552229"/>
            <a:ext cx="3059723" cy="54761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67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plnění vysokých nároků</a:t>
            </a:r>
          </a:p>
        </p:txBody>
      </p:sp>
      <p:sp>
        <p:nvSpPr>
          <p:cNvPr id="1050" name="Ovál 1049">
            <a:extLst>
              <a:ext uri="{FF2B5EF4-FFF2-40B4-BE49-F238E27FC236}">
                <a16:creationId xmlns:a16="http://schemas.microsoft.com/office/drawing/2014/main" id="{202DE997-A8B1-F861-14E3-A2E1889847B9}"/>
              </a:ext>
            </a:extLst>
          </p:cNvPr>
          <p:cNvSpPr>
            <a:spLocks noChangeAspect="1"/>
          </p:cNvSpPr>
          <p:nvPr/>
        </p:nvSpPr>
        <p:spPr>
          <a:xfrm>
            <a:off x="9953728" y="2178597"/>
            <a:ext cx="468000" cy="468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33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</p:txBody>
      </p:sp>
      <p:pic>
        <p:nvPicPr>
          <p:cNvPr id="1051" name="Grafický objekt 1050" descr="Šipky ve tvaru V se souvislou výplní">
            <a:extLst>
              <a:ext uri="{FF2B5EF4-FFF2-40B4-BE49-F238E27FC236}">
                <a16:creationId xmlns:a16="http://schemas.microsoft.com/office/drawing/2014/main" id="{EA4E855E-EDC7-C4F0-345F-FAD786B388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5400000">
            <a:off x="9717063" y="3239964"/>
            <a:ext cx="914400" cy="914400"/>
          </a:xfrm>
          <a:prstGeom prst="rect">
            <a:avLst/>
          </a:prstGeom>
        </p:spPr>
      </p:pic>
      <p:sp>
        <p:nvSpPr>
          <p:cNvPr id="1052" name="Zaoblený obdélník 1051">
            <a:extLst>
              <a:ext uri="{FF2B5EF4-FFF2-40B4-BE49-F238E27FC236}">
                <a16:creationId xmlns:a16="http://schemas.microsoft.com/office/drawing/2014/main" id="{61097367-643D-2051-C676-E6F74FE5117B}"/>
              </a:ext>
            </a:extLst>
          </p:cNvPr>
          <p:cNvSpPr/>
          <p:nvPr/>
        </p:nvSpPr>
        <p:spPr>
          <a:xfrm>
            <a:off x="9100758" y="4301696"/>
            <a:ext cx="2173941" cy="66347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67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Kritická finanční situace</a:t>
            </a:r>
          </a:p>
        </p:txBody>
      </p:sp>
      <p:sp>
        <p:nvSpPr>
          <p:cNvPr id="1053" name="TextovéPole 1052">
            <a:extLst>
              <a:ext uri="{FF2B5EF4-FFF2-40B4-BE49-F238E27FC236}">
                <a16:creationId xmlns:a16="http://schemas.microsoft.com/office/drawing/2014/main" id="{B851BDBE-CEDF-83CC-5E61-2ABE5E8D6367}"/>
              </a:ext>
            </a:extLst>
          </p:cNvPr>
          <p:cNvSpPr txBox="1"/>
          <p:nvPr/>
        </p:nvSpPr>
        <p:spPr>
          <a:xfrm>
            <a:off x="8677941" y="3324988"/>
            <a:ext cx="1155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Kompenzace</a:t>
            </a:r>
            <a:endParaRPr lang="cs-CZ" sz="24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4" name="TextovéPole 1053">
            <a:extLst>
              <a:ext uri="{FF2B5EF4-FFF2-40B4-BE49-F238E27FC236}">
                <a16:creationId xmlns:a16="http://schemas.microsoft.com/office/drawing/2014/main" id="{800A0CD7-431F-7517-AFC4-59F07E508363}"/>
              </a:ext>
            </a:extLst>
          </p:cNvPr>
          <p:cNvSpPr txBox="1"/>
          <p:nvPr/>
        </p:nvSpPr>
        <p:spPr>
          <a:xfrm>
            <a:off x="10551721" y="3341982"/>
            <a:ext cx="78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endParaRPr lang="cs-CZ" sz="24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5" name="TextovéPole 1054">
            <a:extLst>
              <a:ext uri="{FF2B5EF4-FFF2-40B4-BE49-F238E27FC236}">
                <a16:creationId xmlns:a16="http://schemas.microsoft.com/office/drawing/2014/main" id="{A3BABC41-BBE3-8592-235D-647BC28C44A2}"/>
              </a:ext>
            </a:extLst>
          </p:cNvPr>
          <p:cNvSpPr txBox="1"/>
          <p:nvPr/>
        </p:nvSpPr>
        <p:spPr>
          <a:xfrm>
            <a:off x="10342936" y="3616938"/>
            <a:ext cx="99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Tržní podíl</a:t>
            </a:r>
            <a:endParaRPr lang="cs-CZ" sz="24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6" name="TextovéPole 1055">
            <a:extLst>
              <a:ext uri="{FF2B5EF4-FFF2-40B4-BE49-F238E27FC236}">
                <a16:creationId xmlns:a16="http://schemas.microsoft.com/office/drawing/2014/main" id="{3F1125F3-3110-538C-17BE-75DE574EB3DA}"/>
              </a:ext>
            </a:extLst>
          </p:cNvPr>
          <p:cNvSpPr txBox="1"/>
          <p:nvPr/>
        </p:nvSpPr>
        <p:spPr>
          <a:xfrm>
            <a:off x="8606039" y="3641532"/>
            <a:ext cx="127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Úsporná opatření</a:t>
            </a:r>
            <a:endParaRPr lang="cs-CZ" sz="24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7" name="Přímá spojovací šipka 1056">
            <a:extLst>
              <a:ext uri="{FF2B5EF4-FFF2-40B4-BE49-F238E27FC236}">
                <a16:creationId xmlns:a16="http://schemas.microsoft.com/office/drawing/2014/main" id="{C522F25B-CB2B-7D7A-F072-AFF10E37D6C0}"/>
              </a:ext>
            </a:extLst>
          </p:cNvPr>
          <p:cNvCxnSpPr>
            <a:cxnSpLocks/>
          </p:cNvCxnSpPr>
          <p:nvPr/>
        </p:nvCxnSpPr>
        <p:spPr>
          <a:xfrm flipV="1">
            <a:off x="8783448" y="3348652"/>
            <a:ext cx="0" cy="1606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Přímá spojovací šipka 1057">
            <a:extLst>
              <a:ext uri="{FF2B5EF4-FFF2-40B4-BE49-F238E27FC236}">
                <a16:creationId xmlns:a16="http://schemas.microsoft.com/office/drawing/2014/main" id="{665B75C4-41CB-FD34-46EC-076F53449E9A}"/>
              </a:ext>
            </a:extLst>
          </p:cNvPr>
          <p:cNvCxnSpPr>
            <a:cxnSpLocks/>
          </p:cNvCxnSpPr>
          <p:nvPr/>
        </p:nvCxnSpPr>
        <p:spPr>
          <a:xfrm flipV="1">
            <a:off x="8647459" y="3683935"/>
            <a:ext cx="0" cy="1606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Přímá spojovací šipka 1058">
            <a:extLst>
              <a:ext uri="{FF2B5EF4-FFF2-40B4-BE49-F238E27FC236}">
                <a16:creationId xmlns:a16="http://schemas.microsoft.com/office/drawing/2014/main" id="{76CDB22A-4E72-1FB6-1E14-163076687564}"/>
              </a:ext>
            </a:extLst>
          </p:cNvPr>
          <p:cNvCxnSpPr>
            <a:cxnSpLocks/>
          </p:cNvCxnSpPr>
          <p:nvPr/>
        </p:nvCxnSpPr>
        <p:spPr>
          <a:xfrm>
            <a:off x="11346111" y="3667519"/>
            <a:ext cx="0" cy="1606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Přímá spojovací šipka 1059">
            <a:extLst>
              <a:ext uri="{FF2B5EF4-FFF2-40B4-BE49-F238E27FC236}">
                <a16:creationId xmlns:a16="http://schemas.microsoft.com/office/drawing/2014/main" id="{2C6FEB3F-AEF5-0CAE-8DE3-4AFAC4B3C3E1}"/>
              </a:ext>
            </a:extLst>
          </p:cNvPr>
          <p:cNvCxnSpPr>
            <a:cxnSpLocks/>
          </p:cNvCxnSpPr>
          <p:nvPr/>
        </p:nvCxnSpPr>
        <p:spPr>
          <a:xfrm>
            <a:off x="11210121" y="3404919"/>
            <a:ext cx="0" cy="1606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1" name="Grafický objekt 1060" descr="Šipka otáčející se po směru hodin se souvislou výplní">
            <a:extLst>
              <a:ext uri="{FF2B5EF4-FFF2-40B4-BE49-F238E27FC236}">
                <a16:creationId xmlns:a16="http://schemas.microsoft.com/office/drawing/2014/main" id="{904CD59C-7A52-6488-1D49-3E0258666F2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6237439">
            <a:off x="6770999" y="623206"/>
            <a:ext cx="1028928" cy="23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EDD78FE-52AB-D748-DDC4-9435906CCF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b="1">
                <a:solidFill>
                  <a:schemeClr val="accent1">
                    <a:lumMod val="50000"/>
                  </a:schemeClr>
                </a:solidFill>
              </a:rPr>
              <a:t>Vývoj hospodaření České pošty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E957BCAF-D521-DB94-E0A2-D5995BF72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824461"/>
              </p:ext>
            </p:extLst>
          </p:nvPr>
        </p:nvGraphicFramePr>
        <p:xfrm>
          <a:off x="143470" y="1520948"/>
          <a:ext cx="8753950" cy="436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1AC1B262-45AA-3DF1-1430-B6DA43406728}"/>
              </a:ext>
            </a:extLst>
          </p:cNvPr>
          <p:cNvSpPr txBox="1"/>
          <p:nvPr/>
        </p:nvSpPr>
        <p:spPr>
          <a:xfrm>
            <a:off x="461969" y="6378230"/>
            <a:ext cx="16941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cs-CZ" sz="1000" i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Finanční plán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DBDC45C-2D96-F38F-AE5E-EA7A05C283E2}"/>
              </a:ext>
            </a:extLst>
          </p:cNvPr>
          <p:cNvSpPr txBox="1"/>
          <p:nvPr/>
        </p:nvSpPr>
        <p:spPr>
          <a:xfrm>
            <a:off x="9174823" y="2560677"/>
            <a:ext cx="2935352" cy="1675924"/>
          </a:xfrm>
          <a:prstGeom prst="roundRect">
            <a:avLst>
              <a:gd name="adj" fmla="val 11343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378"/>
            <a:r>
              <a:rPr lang="cs-CZ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Obsahuje opatření vyžadující součinnost státu:</a:t>
            </a:r>
          </a:p>
          <a:p>
            <a:pPr defTabSz="914378"/>
            <a:endParaRPr lang="cs-CZ" sz="12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914378">
              <a:buFont typeface="Arial" panose="020B0604020202020204" pitchFamily="34" charset="0"/>
              <a:buChar char="•"/>
            </a:pP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Optimalizace pobočkové sítě</a:t>
            </a:r>
          </a:p>
          <a:p>
            <a:pPr marL="223838" indent="-223838" defTabSz="914378">
              <a:buFont typeface="Arial" panose="020B0604020202020204" pitchFamily="34" charset="0"/>
              <a:buChar char="•"/>
            </a:pP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Zdražení vybraných služeb</a:t>
            </a:r>
          </a:p>
          <a:p>
            <a:pPr marL="223838" indent="-223838" defTabSz="914378">
              <a:buFont typeface="Arial" panose="020B0604020202020204" pitchFamily="34" charset="0"/>
              <a:buChar char="•"/>
            </a:pPr>
            <a:r>
              <a:rPr lang="cs-CZ" sz="16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Prodej určeného majetku</a:t>
            </a:r>
          </a:p>
        </p:txBody>
      </p:sp>
      <p:cxnSp>
        <p:nvCxnSpPr>
          <p:cNvPr id="38" name="Pravoúhlá spojnice 37">
            <a:extLst>
              <a:ext uri="{FF2B5EF4-FFF2-40B4-BE49-F238E27FC236}">
                <a16:creationId xmlns:a16="http://schemas.microsoft.com/office/drawing/2014/main" id="{5F1F0C66-CEA0-0BB5-9BE4-9DF6F335811F}"/>
              </a:ext>
            </a:extLst>
          </p:cNvPr>
          <p:cNvCxnSpPr>
            <a:cxnSpLocks/>
            <a:stCxn id="34" idx="2"/>
          </p:cNvCxnSpPr>
          <p:nvPr/>
        </p:nvCxnSpPr>
        <p:spPr>
          <a:xfrm rot="5400000">
            <a:off x="9160470" y="3223538"/>
            <a:ext cx="468966" cy="2495092"/>
          </a:xfrm>
          <a:prstGeom prst="bentConnector2">
            <a:avLst/>
          </a:prstGeom>
          <a:ln w="12700"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5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D1438C8-1C63-4EFE-9D6E-30BC50CF5F81}"/>
              </a:ext>
            </a:extLst>
          </p:cNvPr>
          <p:cNvSpPr/>
          <p:nvPr/>
        </p:nvSpPr>
        <p:spPr>
          <a:xfrm>
            <a:off x="1451517" y="1030181"/>
            <a:ext cx="4608512" cy="488978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E29332D1-E674-49CB-9BD7-BE9660C27F0D}"/>
              </a:ext>
            </a:extLst>
          </p:cNvPr>
          <p:cNvSpPr/>
          <p:nvPr/>
        </p:nvSpPr>
        <p:spPr>
          <a:xfrm>
            <a:off x="6136233" y="1071423"/>
            <a:ext cx="4416491" cy="4848539"/>
          </a:xfrm>
          <a:prstGeom prst="rect">
            <a:avLst/>
          </a:prstGeom>
          <a:pattFill prst="dk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8ED04FC1-03EA-489D-A689-15BD60A64470}"/>
              </a:ext>
            </a:extLst>
          </p:cNvPr>
          <p:cNvSpPr txBox="1"/>
          <p:nvPr/>
        </p:nvSpPr>
        <p:spPr>
          <a:xfrm>
            <a:off x="9293363" y="1135979"/>
            <a:ext cx="127709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67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Tržní prostředí</a:t>
            </a:r>
            <a:endParaRPr lang="cs-CZ" sz="4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981B2064-5467-4958-A254-1E3A4F62614E}"/>
              </a:ext>
            </a:extLst>
          </p:cNvPr>
          <p:cNvSpPr txBox="1"/>
          <p:nvPr/>
        </p:nvSpPr>
        <p:spPr>
          <a:xfrm>
            <a:off x="1601648" y="1226761"/>
            <a:ext cx="76808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67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Stát</a:t>
            </a:r>
            <a:endParaRPr lang="cs-CZ" sz="48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59AADDE-480E-48CC-837B-B5034D3EC5A3}"/>
              </a:ext>
            </a:extLst>
          </p:cNvPr>
          <p:cNvSpPr/>
          <p:nvPr/>
        </p:nvSpPr>
        <p:spPr>
          <a:xfrm>
            <a:off x="3659763" y="2948947"/>
            <a:ext cx="2016224" cy="124813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Státní infrastruktura</a:t>
            </a:r>
          </a:p>
        </p:txBody>
      </p:sp>
      <p:pic>
        <p:nvPicPr>
          <p:cNvPr id="6" name="Grafický objekt 5" descr="Rovná šipka se souvislou výplní">
            <a:extLst>
              <a:ext uri="{FF2B5EF4-FFF2-40B4-BE49-F238E27FC236}">
                <a16:creationId xmlns:a16="http://schemas.microsoft.com/office/drawing/2014/main" id="{596387A7-03EE-41AC-B4FC-FE54C9E4A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323900" y="1751288"/>
            <a:ext cx="1219200" cy="12192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14949D48-CEF8-4964-8F11-B44022C642A2}"/>
              </a:ext>
            </a:extLst>
          </p:cNvPr>
          <p:cNvSpPr/>
          <p:nvPr/>
        </p:nvSpPr>
        <p:spPr>
          <a:xfrm>
            <a:off x="3683990" y="1129475"/>
            <a:ext cx="2496277" cy="11120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6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Odborný diskurz</a:t>
            </a:r>
          </a:p>
          <a:p>
            <a:pPr algn="ctr"/>
            <a:r>
              <a:rPr lang="cs-CZ" sz="1867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Potřeba státu</a:t>
            </a:r>
            <a:endParaRPr lang="cs-CZ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cký objekt 9" descr="Šipka otáčející se po směru hodin se souvislou výplní">
            <a:extLst>
              <a:ext uri="{FF2B5EF4-FFF2-40B4-BE49-F238E27FC236}">
                <a16:creationId xmlns:a16="http://schemas.microsoft.com/office/drawing/2014/main" id="{B460B751-B3FF-46B4-BCC6-5EA551416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2187439" y="1882784"/>
            <a:ext cx="1219200" cy="1219200"/>
          </a:xfrm>
          <a:prstGeom prst="rect">
            <a:avLst/>
          </a:prstGeom>
        </p:spPr>
      </p:pic>
      <p:pic>
        <p:nvPicPr>
          <p:cNvPr id="16" name="Grafický objekt 15" descr="Šipka otáčející se po směru hodin se souvislou výplní">
            <a:extLst>
              <a:ext uri="{FF2B5EF4-FFF2-40B4-BE49-F238E27FC236}">
                <a16:creationId xmlns:a16="http://schemas.microsoft.com/office/drawing/2014/main" id="{3FD4A8F1-108F-4308-BDA6-3D8BBEE45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V="1">
            <a:off x="2440563" y="4295712"/>
            <a:ext cx="1219200" cy="1219200"/>
          </a:xfrm>
          <a:prstGeom prst="rect">
            <a:avLst/>
          </a:prstGeom>
        </p:spPr>
      </p:pic>
      <p:pic>
        <p:nvPicPr>
          <p:cNvPr id="17" name="Grafický objekt 16" descr="Rovná šipka se souvislou výplní">
            <a:extLst>
              <a:ext uri="{FF2B5EF4-FFF2-40B4-BE49-F238E27FC236}">
                <a16:creationId xmlns:a16="http://schemas.microsoft.com/office/drawing/2014/main" id="{0098303E-A78E-4CDA-9EFC-302D9CD3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269332" y="4204760"/>
            <a:ext cx="1219200" cy="1219200"/>
          </a:xfrm>
          <a:prstGeom prst="rect">
            <a:avLst/>
          </a:prstGeom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114F870-AF54-4E49-BDD3-459893C8D3D4}"/>
              </a:ext>
            </a:extLst>
          </p:cNvPr>
          <p:cNvSpPr/>
          <p:nvPr/>
        </p:nvSpPr>
        <p:spPr>
          <a:xfrm>
            <a:off x="4212358" y="4844901"/>
            <a:ext cx="1276175" cy="942063"/>
          </a:xfrm>
          <a:prstGeom prst="roundRect">
            <a:avLst>
              <a:gd name="adj" fmla="val 104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Rozpočet</a:t>
            </a:r>
          </a:p>
        </p:txBody>
      </p:sp>
      <p:pic>
        <p:nvPicPr>
          <p:cNvPr id="18" name="Grafický objekt 17" descr="Rovná šipka se souvislou výplní">
            <a:extLst>
              <a:ext uri="{FF2B5EF4-FFF2-40B4-BE49-F238E27FC236}">
                <a16:creationId xmlns:a16="http://schemas.microsoft.com/office/drawing/2014/main" id="{FAF93FF7-6BF6-4901-BAC6-17646A55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427913" y="2927761"/>
            <a:ext cx="1219200" cy="121920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421A254-D518-4D62-ADC5-335E6E843DD9}"/>
              </a:ext>
            </a:extLst>
          </p:cNvPr>
          <p:cNvSpPr/>
          <p:nvPr/>
        </p:nvSpPr>
        <p:spPr>
          <a:xfrm>
            <a:off x="1721983" y="3101985"/>
            <a:ext cx="1276175" cy="942063"/>
          </a:xfrm>
          <a:prstGeom prst="roundRect">
            <a:avLst>
              <a:gd name="adj" fmla="val 104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Legislativní rámec</a:t>
            </a:r>
          </a:p>
        </p:txBody>
      </p:sp>
      <p:pic>
        <p:nvPicPr>
          <p:cNvPr id="19" name="Grafický objekt 18" descr="Rovná šipka se souvislou výplní">
            <a:extLst>
              <a:ext uri="{FF2B5EF4-FFF2-40B4-BE49-F238E27FC236}">
                <a16:creationId xmlns:a16="http://schemas.microsoft.com/office/drawing/2014/main" id="{F8A89159-A8E4-4303-9817-3514B97A6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993744" y="2958101"/>
            <a:ext cx="1219200" cy="12192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11D0E33-D404-4123-8C3F-A6237CDCA185}"/>
              </a:ext>
            </a:extLst>
          </p:cNvPr>
          <p:cNvSpPr/>
          <p:nvPr/>
        </p:nvSpPr>
        <p:spPr>
          <a:xfrm>
            <a:off x="6540083" y="2958101"/>
            <a:ext cx="2016224" cy="12481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infrastruktura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C0B80C7-D6C5-416F-B1E7-71E0711090A7}"/>
              </a:ext>
            </a:extLst>
          </p:cNvPr>
          <p:cNvSpPr/>
          <p:nvPr/>
        </p:nvSpPr>
        <p:spPr>
          <a:xfrm>
            <a:off x="9226915" y="3037341"/>
            <a:ext cx="1104000" cy="110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67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Kladné </a:t>
            </a:r>
          </a:p>
          <a:p>
            <a:pPr algn="ctr"/>
            <a:r>
              <a:rPr lang="cs-CZ" sz="1467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hospodaření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ACBA5211-2FA9-49D6-A2BC-3D0AF4D19610}"/>
              </a:ext>
            </a:extLst>
          </p:cNvPr>
          <p:cNvSpPr/>
          <p:nvPr/>
        </p:nvSpPr>
        <p:spPr>
          <a:xfrm>
            <a:off x="8773688" y="2050301"/>
            <a:ext cx="1582587" cy="586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Právní struktura</a:t>
            </a:r>
            <a:endParaRPr lang="cs-CZ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cký objekt 14" descr="Třídění obrys">
            <a:extLst>
              <a:ext uri="{FF2B5EF4-FFF2-40B4-BE49-F238E27FC236}">
                <a16:creationId xmlns:a16="http://schemas.microsoft.com/office/drawing/2014/main" id="{047221AD-BB44-4464-9110-90DAB19FA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5671483" y="3140969"/>
            <a:ext cx="868600" cy="868600"/>
          </a:xfrm>
          <a:prstGeom prst="rect">
            <a:avLst/>
          </a:prstGeom>
        </p:spPr>
      </p:pic>
      <p:pic>
        <p:nvPicPr>
          <p:cNvPr id="21" name="Grafický objekt 20" descr="Mince obrys">
            <a:extLst>
              <a:ext uri="{FF2B5EF4-FFF2-40B4-BE49-F238E27FC236}">
                <a16:creationId xmlns:a16="http://schemas.microsoft.com/office/drawing/2014/main" id="{039B899A-1A19-4904-88FE-2E5944A87B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1945" y="4310525"/>
            <a:ext cx="442620" cy="442620"/>
          </a:xfrm>
          <a:prstGeom prst="rect">
            <a:avLst/>
          </a:prstGeom>
        </p:spPr>
      </p:pic>
      <p:cxnSp>
        <p:nvCxnSpPr>
          <p:cNvPr id="26" name="Přímá spojovací šipka 79">
            <a:extLst>
              <a:ext uri="{FF2B5EF4-FFF2-40B4-BE49-F238E27FC236}">
                <a16:creationId xmlns:a16="http://schemas.microsoft.com/office/drawing/2014/main" id="{65ED0B98-0156-40A8-A8DF-6681F32F3D57}"/>
              </a:ext>
            </a:extLst>
          </p:cNvPr>
          <p:cNvCxnSpPr>
            <a:cxnSpLocks/>
          </p:cNvCxnSpPr>
          <p:nvPr/>
        </p:nvCxnSpPr>
        <p:spPr>
          <a:xfrm>
            <a:off x="5771997" y="4485117"/>
            <a:ext cx="0" cy="1606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Paragraf – Wikipedie">
            <a:extLst>
              <a:ext uri="{FF2B5EF4-FFF2-40B4-BE49-F238E27FC236}">
                <a16:creationId xmlns:a16="http://schemas.microsoft.com/office/drawing/2014/main" id="{5D829CC2-0480-4B5A-B6E7-6BFABB46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31" y="3609901"/>
            <a:ext cx="219787" cy="3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ástupný text 1">
            <a:extLst>
              <a:ext uri="{FF2B5EF4-FFF2-40B4-BE49-F238E27FC236}">
                <a16:creationId xmlns:a16="http://schemas.microsoft.com/office/drawing/2014/main" id="{3E78B2C8-25B9-4A71-9143-A6CA800C3996}"/>
              </a:ext>
            </a:extLst>
          </p:cNvPr>
          <p:cNvSpPr txBox="1">
            <a:spLocks/>
          </p:cNvSpPr>
          <p:nvPr/>
        </p:nvSpPr>
        <p:spPr>
          <a:xfrm>
            <a:off x="1056000" y="481660"/>
            <a:ext cx="10080000" cy="46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>
                <a:solidFill>
                  <a:srgbClr val="002060"/>
                </a:solidFill>
              </a:rPr>
              <a:t>Základní princip transformace podniku</a:t>
            </a:r>
          </a:p>
        </p:txBody>
      </p:sp>
    </p:spTree>
    <p:extLst>
      <p:ext uri="{BB962C8B-B14F-4D97-AF65-F5344CB8AC3E}">
        <p14:creationId xmlns:p14="http://schemas.microsoft.com/office/powerpoint/2010/main" val="310282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75F52CE-64B3-4D6C-9F3C-111072AF99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75F52CE-64B3-4D6C-9F3C-111072AF9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AAE66450-F06D-4FDC-8035-BD4C4BFEF592}"/>
              </a:ext>
            </a:extLst>
          </p:cNvPr>
          <p:cNvSpPr txBox="1"/>
          <p:nvPr/>
        </p:nvSpPr>
        <p:spPr>
          <a:xfrm>
            <a:off x="1021580" y="433905"/>
            <a:ext cx="102188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-1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Optimalizace Pobočkové sítě ČP – legislativa a důvody změny</a:t>
            </a:r>
            <a:endParaRPr kumimoji="0" lang="en-US" sz="2400" b="1" i="0" u="none" strike="noStrike" kern="1200" cap="none" spc="-15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ABE4695-B80E-4116-934E-F5378698EF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"/>
          <a:stretch/>
        </p:blipFill>
        <p:spPr>
          <a:xfrm>
            <a:off x="6376537" y="2019162"/>
            <a:ext cx="5861994" cy="2277149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991D8B52-1F87-4306-A946-0883065C9D20}"/>
              </a:ext>
            </a:extLst>
          </p:cNvPr>
          <p:cNvSpPr txBox="1"/>
          <p:nvPr/>
        </p:nvSpPr>
        <p:spPr>
          <a:xfrm>
            <a:off x="7122391" y="1999898"/>
            <a:ext cx="4851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-18"/>
              </a:rPr>
              <a:t>Dynamický pokles klientské poptávky po poštovních službách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04F102A-20CD-4A00-AC8D-2DC5FFD4A880}"/>
              </a:ext>
            </a:extLst>
          </p:cNvPr>
          <p:cNvSpPr txBox="1"/>
          <p:nvPr/>
        </p:nvSpPr>
        <p:spPr>
          <a:xfrm>
            <a:off x="1056437" y="6413608"/>
            <a:ext cx="3912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-18"/>
              </a:rPr>
              <a:t>Venkovská síť provozoven zůstane zachována</a:t>
            </a:r>
          </a:p>
        </p:txBody>
      </p:sp>
      <p:sp>
        <p:nvSpPr>
          <p:cNvPr id="32" name="Šipka: dolů 31">
            <a:extLst>
              <a:ext uri="{FF2B5EF4-FFF2-40B4-BE49-F238E27FC236}">
                <a16:creationId xmlns:a16="http://schemas.microsoft.com/office/drawing/2014/main" id="{AF16CB70-5479-45CB-AAFF-971AC6FEF684}"/>
              </a:ext>
            </a:extLst>
          </p:cNvPr>
          <p:cNvSpPr/>
          <p:nvPr/>
        </p:nvSpPr>
        <p:spPr>
          <a:xfrm>
            <a:off x="10811560" y="4988534"/>
            <a:ext cx="225009" cy="187150"/>
          </a:xfrm>
          <a:prstGeom prst="downArrow">
            <a:avLst/>
          </a:prstGeom>
          <a:solidFill>
            <a:srgbClr val="FFF9E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Šipka: dolů 32">
            <a:extLst>
              <a:ext uri="{FF2B5EF4-FFF2-40B4-BE49-F238E27FC236}">
                <a16:creationId xmlns:a16="http://schemas.microsoft.com/office/drawing/2014/main" id="{B1680A66-BA92-47C0-9F0E-0759B9FAA106}"/>
              </a:ext>
            </a:extLst>
          </p:cNvPr>
          <p:cNvSpPr/>
          <p:nvPr/>
        </p:nvSpPr>
        <p:spPr>
          <a:xfrm>
            <a:off x="10857861" y="5430344"/>
            <a:ext cx="225009" cy="187150"/>
          </a:xfrm>
          <a:prstGeom prst="downArrow">
            <a:avLst/>
          </a:prstGeom>
          <a:solidFill>
            <a:srgbClr val="FFF9E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Paragraf – Wikipedie">
            <a:extLst>
              <a:ext uri="{FF2B5EF4-FFF2-40B4-BE49-F238E27FC236}">
                <a16:creationId xmlns:a16="http://schemas.microsoft.com/office/drawing/2014/main" id="{618DEB42-34F2-44DE-8941-613BD885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6" y="1599384"/>
            <a:ext cx="347614" cy="5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B2F85FC0-31DA-4900-A7A4-06286FEB94B6}"/>
              </a:ext>
            </a:extLst>
          </p:cNvPr>
          <p:cNvSpPr txBox="1"/>
          <p:nvPr/>
        </p:nvSpPr>
        <p:spPr>
          <a:xfrm>
            <a:off x="1079893" y="1599874"/>
            <a:ext cx="446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Legislativní změny na hustotu poboček 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879656AE-5732-4A3E-B0A1-A13529C8863F}"/>
              </a:ext>
            </a:extLst>
          </p:cNvPr>
          <p:cNvSpPr/>
          <p:nvPr/>
        </p:nvSpPr>
        <p:spPr>
          <a:xfrm>
            <a:off x="1585897" y="5373096"/>
            <a:ext cx="1155970" cy="369332"/>
          </a:xfrm>
          <a:prstGeom prst="roundRect">
            <a:avLst>
              <a:gd name="adj" fmla="val 44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3 200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5FD54EC-EE74-421F-B434-A91E6B44F85D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626046" y="2308461"/>
            <a:ext cx="2157638" cy="0"/>
          </a:xfrm>
          <a:prstGeom prst="line">
            <a:avLst/>
          </a:prstGeom>
          <a:ln w="25400">
            <a:solidFill>
              <a:srgbClr val="13367D"/>
            </a:solidFill>
            <a:headEnd type="triangl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FCD86FFD-8377-44A8-A247-81772AE5BF0B}"/>
              </a:ext>
            </a:extLst>
          </p:cNvPr>
          <p:cNvSpPr/>
          <p:nvPr/>
        </p:nvSpPr>
        <p:spPr>
          <a:xfrm>
            <a:off x="2783684" y="2254461"/>
            <a:ext cx="108000" cy="108000"/>
          </a:xfrm>
          <a:prstGeom prst="ellipse">
            <a:avLst/>
          </a:prstGeom>
          <a:solidFill>
            <a:srgbClr val="13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8DC7F8E4-8E12-44DB-97C1-C8C2F49ACC44}"/>
              </a:ext>
            </a:extLst>
          </p:cNvPr>
          <p:cNvSpPr txBox="1"/>
          <p:nvPr/>
        </p:nvSpPr>
        <p:spPr>
          <a:xfrm>
            <a:off x="2363757" y="1957687"/>
            <a:ext cx="94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1. 7. 2023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A6F243D8-F2B7-46B5-92FF-637F781B429B}"/>
              </a:ext>
            </a:extLst>
          </p:cNvPr>
          <p:cNvCxnSpPr>
            <a:cxnSpLocks/>
          </p:cNvCxnSpPr>
          <p:nvPr/>
        </p:nvCxnSpPr>
        <p:spPr>
          <a:xfrm flipV="1">
            <a:off x="2836359" y="2336524"/>
            <a:ext cx="0" cy="3750124"/>
          </a:xfrm>
          <a:prstGeom prst="line">
            <a:avLst/>
          </a:prstGeom>
          <a:ln w="25400">
            <a:solidFill>
              <a:srgbClr val="1336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A67DFE9D-381E-4B80-A75D-52EEDF5F4CE1}"/>
              </a:ext>
            </a:extLst>
          </p:cNvPr>
          <p:cNvSpPr txBox="1"/>
          <p:nvPr/>
        </p:nvSpPr>
        <p:spPr>
          <a:xfrm>
            <a:off x="176413" y="2534482"/>
            <a:ext cx="5496079" cy="3590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Pošty v dojezdové vzdálenosti 10 km od místa bydliště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B0B75201-87AD-4478-BA98-5676A2E3DEA1}"/>
              </a:ext>
            </a:extLst>
          </p:cNvPr>
          <p:cNvSpPr txBox="1"/>
          <p:nvPr/>
        </p:nvSpPr>
        <p:spPr>
          <a:xfrm>
            <a:off x="764044" y="3073763"/>
            <a:ext cx="4204403" cy="37946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Pošty v obcích s rozšířenou působností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573DA426-B290-45DF-BABA-7087F4051034}"/>
              </a:ext>
            </a:extLst>
          </p:cNvPr>
          <p:cNvSpPr txBox="1"/>
          <p:nvPr/>
        </p:nvSpPr>
        <p:spPr>
          <a:xfrm>
            <a:off x="1153495" y="3615744"/>
            <a:ext cx="3624797" cy="42099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Pošty v obcích nad 2,5 tis. obyvatel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2A3AF646-BBC9-434B-B5B6-4EF450D77A36}"/>
              </a:ext>
            </a:extLst>
          </p:cNvPr>
          <p:cNvSpPr txBox="1"/>
          <p:nvPr/>
        </p:nvSpPr>
        <p:spPr>
          <a:xfrm>
            <a:off x="1122490" y="4226053"/>
            <a:ext cx="16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okruhu</a:t>
            </a:r>
            <a:r>
              <a:rPr kumimoji="0" lang="cs-CZ" sz="1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*)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km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6FCEB8FB-0D67-42E0-A565-2F3409E842EC}"/>
              </a:ext>
            </a:extLst>
          </p:cNvPr>
          <p:cNvSpPr txBox="1"/>
          <p:nvPr/>
        </p:nvSpPr>
        <p:spPr>
          <a:xfrm>
            <a:off x="3204345" y="4252840"/>
            <a:ext cx="1330378" cy="329719"/>
          </a:xfrm>
          <a:prstGeom prst="roundRect">
            <a:avLst>
              <a:gd name="adj" fmla="val 50000"/>
            </a:avLst>
          </a:prstGeom>
          <a:pattFill prst="dkDn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okruhu 3 km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20509083-18EB-4666-B5F8-C13E7EB66776}"/>
              </a:ext>
            </a:extLst>
          </p:cNvPr>
          <p:cNvSpPr txBox="1"/>
          <p:nvPr/>
        </p:nvSpPr>
        <p:spPr>
          <a:xfrm>
            <a:off x="1512130" y="4775310"/>
            <a:ext cx="2824644" cy="36483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Minimální počet poboček</a:t>
            </a:r>
          </a:p>
        </p:txBody>
      </p:sp>
      <p:sp>
        <p:nvSpPr>
          <p:cNvPr id="67" name="Obdélník: se zakulacenými rohy 66">
            <a:extLst>
              <a:ext uri="{FF2B5EF4-FFF2-40B4-BE49-F238E27FC236}">
                <a16:creationId xmlns:a16="http://schemas.microsoft.com/office/drawing/2014/main" id="{F46A1492-839A-49C2-8900-0A7D0CD4B8B2}"/>
              </a:ext>
            </a:extLst>
          </p:cNvPr>
          <p:cNvSpPr/>
          <p:nvPr/>
        </p:nvSpPr>
        <p:spPr>
          <a:xfrm>
            <a:off x="3133971" y="5373096"/>
            <a:ext cx="1155970" cy="369332"/>
          </a:xfrm>
          <a:prstGeom prst="roundRect">
            <a:avLst>
              <a:gd name="adj" fmla="val 39982"/>
            </a:avLst>
          </a:prstGeom>
          <a:pattFill prst="dkDn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2 900</a:t>
            </a: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5A3313D4-88F5-40FD-AACC-F41EE907DC98}"/>
              </a:ext>
            </a:extLst>
          </p:cNvPr>
          <p:cNvSpPr/>
          <p:nvPr/>
        </p:nvSpPr>
        <p:spPr>
          <a:xfrm>
            <a:off x="2782359" y="5978648"/>
            <a:ext cx="108000" cy="108000"/>
          </a:xfrm>
          <a:prstGeom prst="ellipse">
            <a:avLst/>
          </a:prstGeom>
          <a:solidFill>
            <a:srgbClr val="133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400CD069-77BE-4D5C-85E8-3A30EB053FFB}"/>
              </a:ext>
            </a:extLst>
          </p:cNvPr>
          <p:cNvSpPr txBox="1"/>
          <p:nvPr/>
        </p:nvSpPr>
        <p:spPr>
          <a:xfrm>
            <a:off x="2363757" y="6112888"/>
            <a:ext cx="94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1. 7. 2023</a:t>
            </a:r>
          </a:p>
        </p:txBody>
      </p: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58CE87AC-124F-46F1-81C1-4C5D78568EEB}"/>
              </a:ext>
            </a:extLst>
          </p:cNvPr>
          <p:cNvCxnSpPr>
            <a:cxnSpLocks/>
            <a:endCxn id="69" idx="2"/>
          </p:cNvCxnSpPr>
          <p:nvPr/>
        </p:nvCxnSpPr>
        <p:spPr>
          <a:xfrm>
            <a:off x="1989957" y="6028149"/>
            <a:ext cx="792402" cy="4499"/>
          </a:xfrm>
          <a:prstGeom prst="line">
            <a:avLst/>
          </a:prstGeom>
          <a:ln w="25400">
            <a:solidFill>
              <a:srgbClr val="13367D"/>
            </a:solidFill>
            <a:headEnd type="triangl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5CA4F3B9-6F06-4713-89F5-C2B1487399E0}"/>
              </a:ext>
            </a:extLst>
          </p:cNvPr>
          <p:cNvSpPr txBox="1"/>
          <p:nvPr/>
        </p:nvSpPr>
        <p:spPr>
          <a:xfrm>
            <a:off x="6728712" y="1545654"/>
            <a:ext cx="446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Důvody legislativní změny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03A587DB-93E7-47A1-B97D-23D8AD3DFF84}"/>
              </a:ext>
            </a:extLst>
          </p:cNvPr>
          <p:cNvSpPr txBox="1"/>
          <p:nvPr/>
        </p:nvSpPr>
        <p:spPr>
          <a:xfrm>
            <a:off x="6987745" y="4508217"/>
            <a:ext cx="42044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Faktický pokles poptávky o více než 40 %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Rozsah sítě stále konstantní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Vyčerpané možnosti optimalizace nákladů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46D5597-379B-6581-CA76-D2258C7B6CBC}"/>
              </a:ext>
            </a:extLst>
          </p:cNvPr>
          <p:cNvCxnSpPr>
            <a:cxnSpLocks/>
          </p:cNvCxnSpPr>
          <p:nvPr/>
        </p:nvCxnSpPr>
        <p:spPr>
          <a:xfrm>
            <a:off x="2902659" y="2308461"/>
            <a:ext cx="2157638" cy="0"/>
          </a:xfrm>
          <a:prstGeom prst="line">
            <a:avLst/>
          </a:prstGeom>
          <a:ln w="25400">
            <a:solidFill>
              <a:schemeClr val="accent4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6D509F0-4176-F5CD-943B-F1A1BA269026}"/>
              </a:ext>
            </a:extLst>
          </p:cNvPr>
          <p:cNvCxnSpPr>
            <a:cxnSpLocks/>
          </p:cNvCxnSpPr>
          <p:nvPr/>
        </p:nvCxnSpPr>
        <p:spPr>
          <a:xfrm>
            <a:off x="2900459" y="6028149"/>
            <a:ext cx="792402" cy="4499"/>
          </a:xfrm>
          <a:prstGeom prst="line">
            <a:avLst/>
          </a:prstGeom>
          <a:ln w="25400">
            <a:solidFill>
              <a:schemeClr val="accent4"/>
            </a:solidFill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B42D11D-3EA4-4A4D-987C-1EDCE1CD04F5}"/>
              </a:ext>
            </a:extLst>
          </p:cNvPr>
          <p:cNvSpPr txBox="1"/>
          <p:nvPr/>
        </p:nvSpPr>
        <p:spPr>
          <a:xfrm>
            <a:off x="-10561" y="6654606"/>
            <a:ext cx="1596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*)</a:t>
            </a:r>
            <a:r>
              <a:rPr kumimoji="0" lang="cs-CZ" sz="11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vzdušnou čarou</a:t>
            </a:r>
            <a:endParaRPr kumimoji="0" lang="cs-CZ" sz="1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5959262-D3C9-4F17-B1F0-5C5CB16E551B}"/>
              </a:ext>
            </a:extLst>
          </p:cNvPr>
          <p:cNvSpPr txBox="1"/>
          <p:nvPr/>
        </p:nvSpPr>
        <p:spPr>
          <a:xfrm>
            <a:off x="626046" y="1003921"/>
            <a:ext cx="11287874" cy="33832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-18"/>
              </a:rPr>
              <a:t>Česká pošta aktuálně provozuje pobočkovou síť na základě Vyhlášky č. 464/2012 Sb., v platném znění a Nařízení vlády č. 178/2015 Sb. 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3D81CE5-DDD2-4DBF-8834-CD0926067AE1}"/>
              </a:ext>
            </a:extLst>
          </p:cNvPr>
          <p:cNvCxnSpPr>
            <a:cxnSpLocks/>
          </p:cNvCxnSpPr>
          <p:nvPr/>
        </p:nvCxnSpPr>
        <p:spPr>
          <a:xfrm flipH="1">
            <a:off x="626046" y="1479603"/>
            <a:ext cx="11160481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5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">
            <a:extLst>
              <a:ext uri="{FF2B5EF4-FFF2-40B4-BE49-F238E27FC236}">
                <a16:creationId xmlns:a16="http://schemas.microsoft.com/office/drawing/2014/main" id="{08A03EFE-B69C-4DDB-9C5A-00E74E5DAE14}"/>
              </a:ext>
            </a:extLst>
          </p:cNvPr>
          <p:cNvSpPr txBox="1"/>
          <p:nvPr/>
        </p:nvSpPr>
        <p:spPr>
          <a:xfrm>
            <a:off x="994651" y="433170"/>
            <a:ext cx="99696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2400" b="1" spc="-15">
                <a:solidFill>
                  <a:srgbClr val="13377E"/>
                </a:solidFill>
                <a:cs typeface="Poppins" panose="00000500000000000000" pitchFamily="2" charset="0"/>
              </a:rPr>
              <a:t>Hustota</a:t>
            </a:r>
            <a:r>
              <a:rPr lang="cs-CZ" sz="2400" b="1" i="1" spc="-15" baseline="30000">
                <a:solidFill>
                  <a:srgbClr val="002060"/>
                </a:solidFill>
                <a:latin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cs-CZ" sz="2400" b="1" spc="-15">
                <a:solidFill>
                  <a:srgbClr val="13377E"/>
                </a:solidFill>
                <a:cs typeface="Poppins" panose="00000500000000000000" pitchFamily="2" charset="0"/>
              </a:rPr>
              <a:t>poboček v Evropě</a:t>
            </a:r>
            <a:endParaRPr lang="en-US" sz="2400" b="1" spc="-15">
              <a:solidFill>
                <a:srgbClr val="13377E"/>
              </a:solidFill>
              <a:cs typeface="Poppins" panose="00000500000000000000" pitchFamily="2" charset="0"/>
            </a:endParaRPr>
          </a:p>
        </p:txBody>
      </p:sp>
      <p:sp>
        <p:nvSpPr>
          <p:cNvPr id="120" name="TextBox 399">
            <a:extLst>
              <a:ext uri="{FF2B5EF4-FFF2-40B4-BE49-F238E27FC236}">
                <a16:creationId xmlns:a16="http://schemas.microsoft.com/office/drawing/2014/main" id="{25586690-CFD1-4EA7-A2AD-C9666E3AA480}"/>
              </a:ext>
            </a:extLst>
          </p:cNvPr>
          <p:cNvSpPr txBox="1"/>
          <p:nvPr/>
        </p:nvSpPr>
        <p:spPr>
          <a:xfrm>
            <a:off x="8010704" y="4116328"/>
            <a:ext cx="3943471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Belgie (8 497)                Německo (6 403)</a:t>
            </a:r>
          </a:p>
          <a:p>
            <a:pPr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Velká Británie (5 845)   Rakousko (5 052)</a:t>
            </a:r>
          </a:p>
          <a:p>
            <a:pPr algn="ctr"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. . .</a:t>
            </a:r>
          </a:p>
        </p:txBody>
      </p:sp>
      <p:sp>
        <p:nvSpPr>
          <p:cNvPr id="121" name="TextBox 400">
            <a:extLst>
              <a:ext uri="{FF2B5EF4-FFF2-40B4-BE49-F238E27FC236}">
                <a16:creationId xmlns:a16="http://schemas.microsoft.com/office/drawing/2014/main" id="{2026E613-619F-475C-9884-4B54659BE868}"/>
              </a:ext>
            </a:extLst>
          </p:cNvPr>
          <p:cNvSpPr txBox="1"/>
          <p:nvPr/>
        </p:nvSpPr>
        <p:spPr>
          <a:xfrm>
            <a:off x="7811690" y="2649157"/>
            <a:ext cx="394347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cs-CZ" b="1" spc="-15">
                <a:solidFill>
                  <a:srgbClr val="F46F0C"/>
                </a:solidFill>
                <a:cs typeface="Poppins" pitchFamily="2" charset="77"/>
              </a:rPr>
              <a:t>3 500 – 5 000 obyvatel na 1 pobočku</a:t>
            </a:r>
            <a:endParaRPr lang="en-US" b="1" spc="-15">
              <a:solidFill>
                <a:srgbClr val="F46F0C"/>
              </a:solidFill>
              <a:cs typeface="Poppins" pitchFamily="2" charset="77"/>
            </a:endParaRPr>
          </a:p>
        </p:txBody>
      </p:sp>
      <p:sp>
        <p:nvSpPr>
          <p:cNvPr id="122" name="TextBox 401">
            <a:extLst>
              <a:ext uri="{FF2B5EF4-FFF2-40B4-BE49-F238E27FC236}">
                <a16:creationId xmlns:a16="http://schemas.microsoft.com/office/drawing/2014/main" id="{F94191C2-6DD3-49B0-A8D3-D8B217E620B6}"/>
              </a:ext>
            </a:extLst>
          </p:cNvPr>
          <p:cNvSpPr txBox="1"/>
          <p:nvPr/>
        </p:nvSpPr>
        <p:spPr>
          <a:xfrm>
            <a:off x="7969073" y="3044280"/>
            <a:ext cx="4005668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Švédsko (4 978)                   Polsko (4 967)</a:t>
            </a:r>
          </a:p>
          <a:p>
            <a:pPr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Portugalsko (4 356)      Slovensko (3 630</a:t>
            </a:r>
            <a:r>
              <a:rPr lang="cs-CZ" spc="-10">
                <a:cs typeface="Poppins" pitchFamily="2" charset="77"/>
              </a:rPr>
              <a:t>)</a:t>
            </a:r>
          </a:p>
          <a:p>
            <a:pPr algn="ctr">
              <a:lnSpc>
                <a:spcPts val="1800"/>
              </a:lnSpc>
            </a:pPr>
            <a:r>
              <a:rPr lang="cs-CZ" spc="-10">
                <a:cs typeface="Poppins" pitchFamily="2" charset="77"/>
              </a:rPr>
              <a:t>. . .</a:t>
            </a:r>
          </a:p>
        </p:txBody>
      </p:sp>
      <p:sp>
        <p:nvSpPr>
          <p:cNvPr id="123" name="TextBox 402">
            <a:extLst>
              <a:ext uri="{FF2B5EF4-FFF2-40B4-BE49-F238E27FC236}">
                <a16:creationId xmlns:a16="http://schemas.microsoft.com/office/drawing/2014/main" id="{BCE205CD-1EA3-4F6A-9095-DBECA4DF1B5A}"/>
              </a:ext>
            </a:extLst>
          </p:cNvPr>
          <p:cNvSpPr txBox="1"/>
          <p:nvPr/>
        </p:nvSpPr>
        <p:spPr>
          <a:xfrm>
            <a:off x="7751759" y="1318000"/>
            <a:ext cx="3505907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cs-CZ" b="1" spc="-15">
                <a:solidFill>
                  <a:srgbClr val="ED1B25"/>
                </a:solidFill>
                <a:cs typeface="Poppins" pitchFamily="2" charset="77"/>
              </a:rPr>
              <a:t>0 – 3500 obyvatel na 1 pobočku</a:t>
            </a:r>
            <a:endParaRPr lang="en-US" b="1" spc="-15">
              <a:solidFill>
                <a:srgbClr val="ED1B25"/>
              </a:solidFill>
              <a:cs typeface="Poppins" pitchFamily="2" charset="77"/>
            </a:endParaRPr>
          </a:p>
        </p:txBody>
      </p:sp>
      <p:sp>
        <p:nvSpPr>
          <p:cNvPr id="124" name="TextBox 403">
            <a:extLst>
              <a:ext uri="{FF2B5EF4-FFF2-40B4-BE49-F238E27FC236}">
                <a16:creationId xmlns:a16="http://schemas.microsoft.com/office/drawing/2014/main" id="{0174EAFA-E1E5-48F5-9A5D-1609D635799C}"/>
              </a:ext>
            </a:extLst>
          </p:cNvPr>
          <p:cNvSpPr txBox="1"/>
          <p:nvPr/>
        </p:nvSpPr>
        <p:spPr>
          <a:xfrm>
            <a:off x="7952655" y="1717137"/>
            <a:ext cx="4022086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Rusko (3 399)       </a:t>
            </a:r>
            <a:r>
              <a:rPr lang="cs-CZ" b="1" spc="-10">
                <a:solidFill>
                  <a:srgbClr val="13367D"/>
                </a:solidFill>
                <a:cs typeface="Poppins" pitchFamily="2" charset="77"/>
              </a:rPr>
              <a:t>Česká republika (3 345</a:t>
            </a: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)</a:t>
            </a:r>
          </a:p>
          <a:p>
            <a:pPr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Bělorusko  (3 219)          Bulharsko (2 309)</a:t>
            </a:r>
          </a:p>
          <a:p>
            <a:pPr algn="ctr"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. . .</a:t>
            </a:r>
          </a:p>
        </p:txBody>
      </p:sp>
      <p:sp>
        <p:nvSpPr>
          <p:cNvPr id="125" name="Freeform 261">
            <a:extLst>
              <a:ext uri="{FF2B5EF4-FFF2-40B4-BE49-F238E27FC236}">
                <a16:creationId xmlns:a16="http://schemas.microsoft.com/office/drawing/2014/main" id="{76ACD928-5C44-469E-A3D0-9484A18E87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6319" y="1347350"/>
            <a:ext cx="430835" cy="432000"/>
          </a:xfrm>
          <a:custGeom>
            <a:avLst/>
            <a:gdLst>
              <a:gd name="T0" fmla="*/ 1632 w 1633"/>
              <a:gd name="T1" fmla="*/ 817 h 1635"/>
              <a:gd name="T2" fmla="*/ 1632 w 1633"/>
              <a:gd name="T3" fmla="*/ 817 h 1635"/>
              <a:gd name="T4" fmla="*/ 816 w 1633"/>
              <a:gd name="T5" fmla="*/ 1634 h 1635"/>
              <a:gd name="T6" fmla="*/ 816 w 1633"/>
              <a:gd name="T7" fmla="*/ 1634 h 1635"/>
              <a:gd name="T8" fmla="*/ 0 w 1633"/>
              <a:gd name="T9" fmla="*/ 817 h 1635"/>
              <a:gd name="T10" fmla="*/ 0 w 1633"/>
              <a:gd name="T11" fmla="*/ 817 h 1635"/>
              <a:gd name="T12" fmla="*/ 816 w 1633"/>
              <a:gd name="T13" fmla="*/ 0 h 1635"/>
              <a:gd name="T14" fmla="*/ 816 w 1633"/>
              <a:gd name="T15" fmla="*/ 0 h 1635"/>
              <a:gd name="T16" fmla="*/ 1632 w 1633"/>
              <a:gd name="T17" fmla="*/ 817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3" h="1635">
                <a:moveTo>
                  <a:pt x="1632" y="817"/>
                </a:moveTo>
                <a:lnTo>
                  <a:pt x="1632" y="817"/>
                </a:lnTo>
                <a:cubicBezTo>
                  <a:pt x="1632" y="1268"/>
                  <a:pt x="1267" y="1634"/>
                  <a:pt x="816" y="1634"/>
                </a:cubicBezTo>
                <a:lnTo>
                  <a:pt x="816" y="1634"/>
                </a:lnTo>
                <a:cubicBezTo>
                  <a:pt x="365" y="1634"/>
                  <a:pt x="0" y="1268"/>
                  <a:pt x="0" y="817"/>
                </a:cubicBezTo>
                <a:lnTo>
                  <a:pt x="0" y="817"/>
                </a:lnTo>
                <a:cubicBezTo>
                  <a:pt x="0" y="367"/>
                  <a:pt x="365" y="0"/>
                  <a:pt x="816" y="0"/>
                </a:cubicBezTo>
                <a:lnTo>
                  <a:pt x="816" y="0"/>
                </a:lnTo>
                <a:cubicBezTo>
                  <a:pt x="1267" y="0"/>
                  <a:pt x="1632" y="367"/>
                  <a:pt x="1632" y="817"/>
                </a:cubicBezTo>
              </a:path>
            </a:pathLst>
          </a:custGeom>
          <a:solidFill>
            <a:srgbClr val="ED1B25"/>
          </a:solidFill>
          <a:ln w="254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F7D84678-52D1-4B0C-A037-399FD06927C3}"/>
              </a:ext>
            </a:extLst>
          </p:cNvPr>
          <p:cNvSpPr txBox="1"/>
          <p:nvPr/>
        </p:nvSpPr>
        <p:spPr>
          <a:xfrm>
            <a:off x="1111191" y="6274092"/>
            <a:ext cx="6756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baseline="30000">
                <a:solidFill>
                  <a:srgbClr val="002060"/>
                </a:solidFill>
                <a:latin typeface="Calibri" panose="020F0502020204030204" pitchFamily="34" charset="0"/>
              </a:rPr>
              <a:t>vzorek 19 zemí Evropy, </a:t>
            </a:r>
            <a:r>
              <a:rPr lang="cs-CZ" sz="1600" i="1" baseline="30000">
                <a:solidFill>
                  <a:srgbClr val="002060"/>
                </a:solidFill>
                <a:latin typeface="Calibri" panose="020F0502020204030204" pitchFamily="34" charset="0"/>
              </a:rPr>
              <a:t>zdroj: oficiální webové stránky poštovních institucí</a:t>
            </a:r>
            <a:endParaRPr lang="cs-CZ"/>
          </a:p>
        </p:txBody>
      </p:sp>
      <p:grpSp>
        <p:nvGrpSpPr>
          <p:cNvPr id="111" name="Skupina 110">
            <a:extLst>
              <a:ext uri="{FF2B5EF4-FFF2-40B4-BE49-F238E27FC236}">
                <a16:creationId xmlns:a16="http://schemas.microsoft.com/office/drawing/2014/main" id="{C36F582D-8465-4E43-8ECE-FF05FFEDE51D}"/>
              </a:ext>
            </a:extLst>
          </p:cNvPr>
          <p:cNvGrpSpPr/>
          <p:nvPr/>
        </p:nvGrpSpPr>
        <p:grpSpPr>
          <a:xfrm>
            <a:off x="4098457" y="3168072"/>
            <a:ext cx="440072" cy="847332"/>
            <a:chOff x="8005385" y="3839487"/>
            <a:chExt cx="440072" cy="847332"/>
          </a:xfrm>
          <a:solidFill>
            <a:srgbClr val="002060"/>
          </a:solidFill>
        </p:grpSpPr>
        <p:sp>
          <p:nvSpPr>
            <p:cNvPr id="99" name="Freeform 255">
              <a:extLst>
                <a:ext uri="{FF2B5EF4-FFF2-40B4-BE49-F238E27FC236}">
                  <a16:creationId xmlns:a16="http://schemas.microsoft.com/office/drawing/2014/main" id="{818BF7C0-C3C5-4D96-BFB2-D9F9A8DF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385" y="3839487"/>
              <a:ext cx="440072" cy="847332"/>
            </a:xfrm>
            <a:custGeom>
              <a:avLst/>
              <a:gdLst>
                <a:gd name="T0" fmla="*/ 1003 w 1004"/>
                <a:gd name="T1" fmla="*/ 502 h 1938"/>
                <a:gd name="T2" fmla="*/ 1003 w 1004"/>
                <a:gd name="T3" fmla="*/ 502 h 1938"/>
                <a:gd name="T4" fmla="*/ 501 w 1004"/>
                <a:gd name="T5" fmla="*/ 0 h 1938"/>
                <a:gd name="T6" fmla="*/ 501 w 1004"/>
                <a:gd name="T7" fmla="*/ 0 h 1938"/>
                <a:gd name="T8" fmla="*/ 0 w 1004"/>
                <a:gd name="T9" fmla="*/ 502 h 1938"/>
                <a:gd name="T10" fmla="*/ 0 w 1004"/>
                <a:gd name="T11" fmla="*/ 502 h 1938"/>
                <a:gd name="T12" fmla="*/ 298 w 1004"/>
                <a:gd name="T13" fmla="*/ 960 h 1938"/>
                <a:gd name="T14" fmla="*/ 501 w 1004"/>
                <a:gd name="T15" fmla="*/ 1937 h 1938"/>
                <a:gd name="T16" fmla="*/ 705 w 1004"/>
                <a:gd name="T17" fmla="*/ 960 h 1938"/>
                <a:gd name="T18" fmla="*/ 705 w 1004"/>
                <a:gd name="T19" fmla="*/ 960 h 1938"/>
                <a:gd name="T20" fmla="*/ 1003 w 1004"/>
                <a:gd name="T21" fmla="*/ 502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4" h="1938">
                  <a:moveTo>
                    <a:pt x="1003" y="502"/>
                  </a:moveTo>
                  <a:lnTo>
                    <a:pt x="1003" y="502"/>
                  </a:lnTo>
                  <a:cubicBezTo>
                    <a:pt x="1003" y="225"/>
                    <a:pt x="779" y="0"/>
                    <a:pt x="501" y="0"/>
                  </a:cubicBezTo>
                  <a:lnTo>
                    <a:pt x="501" y="0"/>
                  </a:lnTo>
                  <a:cubicBezTo>
                    <a:pt x="224" y="0"/>
                    <a:pt x="0" y="225"/>
                    <a:pt x="0" y="502"/>
                  </a:cubicBezTo>
                  <a:lnTo>
                    <a:pt x="0" y="502"/>
                  </a:lnTo>
                  <a:cubicBezTo>
                    <a:pt x="0" y="706"/>
                    <a:pt x="122" y="882"/>
                    <a:pt x="298" y="960"/>
                  </a:cubicBezTo>
                  <a:lnTo>
                    <a:pt x="501" y="1937"/>
                  </a:lnTo>
                  <a:lnTo>
                    <a:pt x="705" y="960"/>
                  </a:lnTo>
                  <a:lnTo>
                    <a:pt x="705" y="960"/>
                  </a:lnTo>
                  <a:cubicBezTo>
                    <a:pt x="881" y="882"/>
                    <a:pt x="1003" y="706"/>
                    <a:pt x="1003" y="5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Poppins" panose="00000500000000000000" pitchFamily="2" charset="0"/>
              </a:endParaRPr>
            </a:p>
          </p:txBody>
        </p:sp>
        <p:sp>
          <p:nvSpPr>
            <p:cNvPr id="108" name="TextBox 376">
              <a:extLst>
                <a:ext uri="{FF2B5EF4-FFF2-40B4-BE49-F238E27FC236}">
                  <a16:creationId xmlns:a16="http://schemas.microsoft.com/office/drawing/2014/main" id="{F6081790-2E80-47C5-BD3C-CD0459AD20C7}"/>
                </a:ext>
              </a:extLst>
            </p:cNvPr>
            <p:cNvSpPr txBox="1"/>
            <p:nvPr/>
          </p:nvSpPr>
          <p:spPr>
            <a:xfrm>
              <a:off x="8037014" y="3912998"/>
              <a:ext cx="37604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b="1" spc="-15">
                  <a:solidFill>
                    <a:schemeClr val="bg1"/>
                  </a:solidFill>
                  <a:cs typeface="Poppins" pitchFamily="2" charset="77"/>
                </a:rPr>
                <a:t>37</a:t>
              </a:r>
              <a:endParaRPr lang="en-US" sz="1400" b="1" spc="-15">
                <a:solidFill>
                  <a:schemeClr val="bg1"/>
                </a:solidFill>
                <a:cs typeface="Poppins" pitchFamily="2" charset="77"/>
              </a:endParaRP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8E3612EF-522F-4585-857C-A6D5EFEB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53" y="1197659"/>
            <a:ext cx="6691644" cy="5385027"/>
          </a:xfrm>
          <a:prstGeom prst="roundRect">
            <a:avLst>
              <a:gd name="adj" fmla="val 4109"/>
            </a:avLst>
          </a:prstGeom>
        </p:spPr>
      </p:pic>
      <p:sp>
        <p:nvSpPr>
          <p:cNvPr id="94" name="Freeform 261">
            <a:extLst>
              <a:ext uri="{FF2B5EF4-FFF2-40B4-BE49-F238E27FC236}">
                <a16:creationId xmlns:a16="http://schemas.microsoft.com/office/drawing/2014/main" id="{560C67BD-E1EE-44EA-9682-981B880D7E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4787" y="2595755"/>
            <a:ext cx="430835" cy="432000"/>
          </a:xfrm>
          <a:custGeom>
            <a:avLst/>
            <a:gdLst>
              <a:gd name="T0" fmla="*/ 1632 w 1633"/>
              <a:gd name="T1" fmla="*/ 817 h 1635"/>
              <a:gd name="T2" fmla="*/ 1632 w 1633"/>
              <a:gd name="T3" fmla="*/ 817 h 1635"/>
              <a:gd name="T4" fmla="*/ 816 w 1633"/>
              <a:gd name="T5" fmla="*/ 1634 h 1635"/>
              <a:gd name="T6" fmla="*/ 816 w 1633"/>
              <a:gd name="T7" fmla="*/ 1634 h 1635"/>
              <a:gd name="T8" fmla="*/ 0 w 1633"/>
              <a:gd name="T9" fmla="*/ 817 h 1635"/>
              <a:gd name="T10" fmla="*/ 0 w 1633"/>
              <a:gd name="T11" fmla="*/ 817 h 1635"/>
              <a:gd name="T12" fmla="*/ 816 w 1633"/>
              <a:gd name="T13" fmla="*/ 0 h 1635"/>
              <a:gd name="T14" fmla="*/ 816 w 1633"/>
              <a:gd name="T15" fmla="*/ 0 h 1635"/>
              <a:gd name="T16" fmla="*/ 1632 w 1633"/>
              <a:gd name="T17" fmla="*/ 817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3" h="1635">
                <a:moveTo>
                  <a:pt x="1632" y="817"/>
                </a:moveTo>
                <a:lnTo>
                  <a:pt x="1632" y="817"/>
                </a:lnTo>
                <a:cubicBezTo>
                  <a:pt x="1632" y="1268"/>
                  <a:pt x="1267" y="1634"/>
                  <a:pt x="816" y="1634"/>
                </a:cubicBezTo>
                <a:lnTo>
                  <a:pt x="816" y="1634"/>
                </a:lnTo>
                <a:cubicBezTo>
                  <a:pt x="365" y="1634"/>
                  <a:pt x="0" y="1268"/>
                  <a:pt x="0" y="817"/>
                </a:cubicBezTo>
                <a:lnTo>
                  <a:pt x="0" y="817"/>
                </a:lnTo>
                <a:cubicBezTo>
                  <a:pt x="0" y="367"/>
                  <a:pt x="365" y="0"/>
                  <a:pt x="816" y="0"/>
                </a:cubicBezTo>
                <a:lnTo>
                  <a:pt x="816" y="0"/>
                </a:lnTo>
                <a:cubicBezTo>
                  <a:pt x="1267" y="0"/>
                  <a:pt x="1632" y="367"/>
                  <a:pt x="1632" y="817"/>
                </a:cubicBezTo>
              </a:path>
            </a:pathLst>
          </a:custGeom>
          <a:solidFill>
            <a:srgbClr val="F46F0C"/>
          </a:solidFill>
          <a:ln w="254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96" name="TextBox 400">
            <a:extLst>
              <a:ext uri="{FF2B5EF4-FFF2-40B4-BE49-F238E27FC236}">
                <a16:creationId xmlns:a16="http://schemas.microsoft.com/office/drawing/2014/main" id="{B35A8E41-498B-4AAD-8361-0D5AC8C41B81}"/>
              </a:ext>
            </a:extLst>
          </p:cNvPr>
          <p:cNvSpPr txBox="1"/>
          <p:nvPr/>
        </p:nvSpPr>
        <p:spPr>
          <a:xfrm>
            <a:off x="7819925" y="3724513"/>
            <a:ext cx="394347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cs-CZ" b="1" spc="-15">
                <a:solidFill>
                  <a:srgbClr val="A7B312"/>
                </a:solidFill>
                <a:cs typeface="Poppins" pitchFamily="2" charset="77"/>
              </a:rPr>
              <a:t>5 000 – 10 000 obyvatel na 1 pobočku</a:t>
            </a:r>
            <a:endParaRPr lang="en-US" b="1" spc="-15">
              <a:solidFill>
                <a:srgbClr val="A7B312"/>
              </a:solidFill>
              <a:cs typeface="Poppins" pitchFamily="2" charset="77"/>
            </a:endParaRPr>
          </a:p>
        </p:txBody>
      </p:sp>
      <p:sp>
        <p:nvSpPr>
          <p:cNvPr id="97" name="Freeform 261">
            <a:extLst>
              <a:ext uri="{FF2B5EF4-FFF2-40B4-BE49-F238E27FC236}">
                <a16:creationId xmlns:a16="http://schemas.microsoft.com/office/drawing/2014/main" id="{05BB0997-F60E-40F7-990E-B489CAEFD2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3925" y="3664562"/>
            <a:ext cx="430835" cy="432000"/>
          </a:xfrm>
          <a:custGeom>
            <a:avLst/>
            <a:gdLst>
              <a:gd name="T0" fmla="*/ 1632 w 1633"/>
              <a:gd name="T1" fmla="*/ 817 h 1635"/>
              <a:gd name="T2" fmla="*/ 1632 w 1633"/>
              <a:gd name="T3" fmla="*/ 817 h 1635"/>
              <a:gd name="T4" fmla="*/ 816 w 1633"/>
              <a:gd name="T5" fmla="*/ 1634 h 1635"/>
              <a:gd name="T6" fmla="*/ 816 w 1633"/>
              <a:gd name="T7" fmla="*/ 1634 h 1635"/>
              <a:gd name="T8" fmla="*/ 0 w 1633"/>
              <a:gd name="T9" fmla="*/ 817 h 1635"/>
              <a:gd name="T10" fmla="*/ 0 w 1633"/>
              <a:gd name="T11" fmla="*/ 817 h 1635"/>
              <a:gd name="T12" fmla="*/ 816 w 1633"/>
              <a:gd name="T13" fmla="*/ 0 h 1635"/>
              <a:gd name="T14" fmla="*/ 816 w 1633"/>
              <a:gd name="T15" fmla="*/ 0 h 1635"/>
              <a:gd name="T16" fmla="*/ 1632 w 1633"/>
              <a:gd name="T17" fmla="*/ 817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3" h="1635">
                <a:moveTo>
                  <a:pt x="1632" y="817"/>
                </a:moveTo>
                <a:lnTo>
                  <a:pt x="1632" y="817"/>
                </a:lnTo>
                <a:cubicBezTo>
                  <a:pt x="1632" y="1268"/>
                  <a:pt x="1267" y="1634"/>
                  <a:pt x="816" y="1634"/>
                </a:cubicBezTo>
                <a:lnTo>
                  <a:pt x="816" y="1634"/>
                </a:lnTo>
                <a:cubicBezTo>
                  <a:pt x="365" y="1634"/>
                  <a:pt x="0" y="1268"/>
                  <a:pt x="0" y="817"/>
                </a:cubicBezTo>
                <a:lnTo>
                  <a:pt x="0" y="817"/>
                </a:lnTo>
                <a:cubicBezTo>
                  <a:pt x="0" y="367"/>
                  <a:pt x="365" y="0"/>
                  <a:pt x="816" y="0"/>
                </a:cubicBezTo>
                <a:lnTo>
                  <a:pt x="816" y="0"/>
                </a:lnTo>
                <a:cubicBezTo>
                  <a:pt x="1267" y="0"/>
                  <a:pt x="1632" y="367"/>
                  <a:pt x="1632" y="817"/>
                </a:cubicBezTo>
              </a:path>
            </a:pathLst>
          </a:custGeom>
          <a:solidFill>
            <a:srgbClr val="A7B312"/>
          </a:solidFill>
          <a:ln w="254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00" name="TextBox 400">
            <a:extLst>
              <a:ext uri="{FF2B5EF4-FFF2-40B4-BE49-F238E27FC236}">
                <a16:creationId xmlns:a16="http://schemas.microsoft.com/office/drawing/2014/main" id="{D2ADAD6E-F8C9-41FC-B2AA-32A2C01FC714}"/>
              </a:ext>
            </a:extLst>
          </p:cNvPr>
          <p:cNvSpPr txBox="1"/>
          <p:nvPr/>
        </p:nvSpPr>
        <p:spPr>
          <a:xfrm>
            <a:off x="7885733" y="4884340"/>
            <a:ext cx="394347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cs-CZ" b="1" spc="-15">
                <a:solidFill>
                  <a:srgbClr val="002158"/>
                </a:solidFill>
                <a:cs typeface="Poppins" pitchFamily="2" charset="77"/>
              </a:rPr>
              <a:t>10 000 – a více obyvatel na 1 pobočku</a:t>
            </a:r>
            <a:endParaRPr lang="en-US" b="1" spc="-15">
              <a:solidFill>
                <a:srgbClr val="002158"/>
              </a:solidFill>
              <a:cs typeface="Poppins" pitchFamily="2" charset="77"/>
            </a:endParaRPr>
          </a:p>
        </p:txBody>
      </p:sp>
      <p:sp>
        <p:nvSpPr>
          <p:cNvPr id="101" name="TextBox 399">
            <a:extLst>
              <a:ext uri="{FF2B5EF4-FFF2-40B4-BE49-F238E27FC236}">
                <a16:creationId xmlns:a16="http://schemas.microsoft.com/office/drawing/2014/main" id="{DFDBA9FE-256D-49FD-A3E7-89E7D6CEA0B8}"/>
              </a:ext>
            </a:extLst>
          </p:cNvPr>
          <p:cNvSpPr txBox="1"/>
          <p:nvPr/>
        </p:nvSpPr>
        <p:spPr>
          <a:xfrm>
            <a:off x="7952656" y="5326025"/>
            <a:ext cx="4103170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Lucembursko (25 291)  Španělsko (19 980) Kypr (10 020)                      Turecko (16 638)</a:t>
            </a:r>
          </a:p>
          <a:p>
            <a:pPr algn="ctr">
              <a:lnSpc>
                <a:spcPts val="1800"/>
              </a:lnSpc>
            </a:pPr>
            <a:r>
              <a:rPr lang="cs-CZ" spc="-10">
                <a:solidFill>
                  <a:srgbClr val="13367D"/>
                </a:solidFill>
                <a:cs typeface="Poppins" pitchFamily="2" charset="77"/>
              </a:rPr>
              <a:t>. . .</a:t>
            </a:r>
          </a:p>
        </p:txBody>
      </p:sp>
      <p:sp>
        <p:nvSpPr>
          <p:cNvPr id="102" name="Freeform 261">
            <a:extLst>
              <a:ext uri="{FF2B5EF4-FFF2-40B4-BE49-F238E27FC236}">
                <a16:creationId xmlns:a16="http://schemas.microsoft.com/office/drawing/2014/main" id="{E0AA5D5B-E6C2-40C0-981B-3F98E76339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3340" y="4854801"/>
            <a:ext cx="430835" cy="432000"/>
          </a:xfrm>
          <a:custGeom>
            <a:avLst/>
            <a:gdLst>
              <a:gd name="T0" fmla="*/ 1632 w 1633"/>
              <a:gd name="T1" fmla="*/ 817 h 1635"/>
              <a:gd name="T2" fmla="*/ 1632 w 1633"/>
              <a:gd name="T3" fmla="*/ 817 h 1635"/>
              <a:gd name="T4" fmla="*/ 816 w 1633"/>
              <a:gd name="T5" fmla="*/ 1634 h 1635"/>
              <a:gd name="T6" fmla="*/ 816 w 1633"/>
              <a:gd name="T7" fmla="*/ 1634 h 1635"/>
              <a:gd name="T8" fmla="*/ 0 w 1633"/>
              <a:gd name="T9" fmla="*/ 817 h 1635"/>
              <a:gd name="T10" fmla="*/ 0 w 1633"/>
              <a:gd name="T11" fmla="*/ 817 h 1635"/>
              <a:gd name="T12" fmla="*/ 816 w 1633"/>
              <a:gd name="T13" fmla="*/ 0 h 1635"/>
              <a:gd name="T14" fmla="*/ 816 w 1633"/>
              <a:gd name="T15" fmla="*/ 0 h 1635"/>
              <a:gd name="T16" fmla="*/ 1632 w 1633"/>
              <a:gd name="T17" fmla="*/ 817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3" h="1635">
                <a:moveTo>
                  <a:pt x="1632" y="817"/>
                </a:moveTo>
                <a:lnTo>
                  <a:pt x="1632" y="817"/>
                </a:lnTo>
                <a:cubicBezTo>
                  <a:pt x="1632" y="1268"/>
                  <a:pt x="1267" y="1634"/>
                  <a:pt x="816" y="1634"/>
                </a:cubicBezTo>
                <a:lnTo>
                  <a:pt x="816" y="1634"/>
                </a:lnTo>
                <a:cubicBezTo>
                  <a:pt x="365" y="1634"/>
                  <a:pt x="0" y="1268"/>
                  <a:pt x="0" y="817"/>
                </a:cubicBezTo>
                <a:lnTo>
                  <a:pt x="0" y="817"/>
                </a:lnTo>
                <a:cubicBezTo>
                  <a:pt x="0" y="367"/>
                  <a:pt x="365" y="0"/>
                  <a:pt x="816" y="0"/>
                </a:cubicBezTo>
                <a:lnTo>
                  <a:pt x="816" y="0"/>
                </a:lnTo>
                <a:cubicBezTo>
                  <a:pt x="1267" y="0"/>
                  <a:pt x="1632" y="367"/>
                  <a:pt x="1632" y="817"/>
                </a:cubicBezTo>
              </a:path>
            </a:pathLst>
          </a:custGeom>
          <a:solidFill>
            <a:srgbClr val="002158"/>
          </a:solidFill>
          <a:ln w="254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66"/>
          </a:p>
        </p:txBody>
      </p:sp>
    </p:spTree>
    <p:extLst>
      <p:ext uri="{BB962C8B-B14F-4D97-AF65-F5344CB8AC3E}">
        <p14:creationId xmlns:p14="http://schemas.microsoft.com/office/powerpoint/2010/main" val="1261770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8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17b83e-f5af-4b15-8bd6-42deb4673cc9" xsi:nil="true"/>
    <lcf76f155ced4ddcb4097134ff3c332f xmlns="355a581c-b078-4a6b-b2d8-83770335cb13">
      <Terms xmlns="http://schemas.microsoft.com/office/infopath/2007/PartnerControls"/>
    </lcf76f155ced4ddcb4097134ff3c332f>
    <SharedWithUsers xmlns="a717b83e-f5af-4b15-8bd6-42deb4673cc9">
      <UserInfo>
        <DisplayName>Šlosar Boris</DisplayName>
        <AccountId>13</AccountId>
        <AccountType/>
      </UserInfo>
      <UserInfo>
        <DisplayName>Krausová Michaela Ing.</DisplayName>
        <AccountId>25</AccountId>
        <AccountType/>
      </UserInfo>
      <UserInfo>
        <DisplayName>Otoupalová Alena Ing.</DisplayName>
        <AccountId>172</AccountId>
        <AccountType/>
      </UserInfo>
      <UserInfo>
        <DisplayName>Vitík Matyáš Ing. Bc.</DisplayName>
        <AccountId>256</AccountId>
        <AccountType/>
      </UserInfo>
    </SharedWithUsers>
    <hesla xmlns="355a581c-b078-4a6b-b2d8-83770335cb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841E1C1F8F4E46A520FF9BA1E4BF2A" ma:contentTypeVersion="15" ma:contentTypeDescription="Vytvoří nový dokument" ma:contentTypeScope="" ma:versionID="b03b23c820f4afc0fc53c85847bb7988">
  <xsd:schema xmlns:xsd="http://www.w3.org/2001/XMLSchema" xmlns:xs="http://www.w3.org/2001/XMLSchema" xmlns:p="http://schemas.microsoft.com/office/2006/metadata/properties" xmlns:ns2="355a581c-b078-4a6b-b2d8-83770335cb13" xmlns:ns3="a717b83e-f5af-4b15-8bd6-42deb4673cc9" targetNamespace="http://schemas.microsoft.com/office/2006/metadata/properties" ma:root="true" ma:fieldsID="eefccbe0f0ac0ea1548aa33ba70fad7b" ns2:_="" ns3:_="">
    <xsd:import namespace="355a581c-b078-4a6b-b2d8-83770335cb13"/>
    <xsd:import namespace="a717b83e-f5af-4b15-8bd6-42deb4673c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hesl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5a581c-b078-4a6b-b2d8-83770335cb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hesla" ma:index="14" nillable="true" ma:displayName="hesla" ma:description="cp2022&#10;smcp2022" ma:format="Dropdown" ma:internalName="hesla">
      <xsd:simpleType>
        <xsd:restriction base="dms:Text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308e048b-0f57-46cc-936b-c721025a4d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7b83e-f5af-4b15-8bd6-42deb4673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3ea0ad-2916-42fb-a328-6720cf67fb96}" ma:internalName="TaxCatchAll" ma:showField="CatchAllData" ma:web="a717b83e-f5af-4b15-8bd6-42deb4673c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1DE21-9B09-4EEA-8A27-FE89D3EF0243}">
  <ds:schemaRefs>
    <ds:schemaRef ds:uri="355a581c-b078-4a6b-b2d8-83770335cb13"/>
    <ds:schemaRef ds:uri="a717b83e-f5af-4b15-8bd6-42deb4673c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0A239F-2C01-47AF-907D-1A7D55045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0FA736-FE28-4127-B8B5-71A6D22E8A28}">
  <ds:schemaRefs>
    <ds:schemaRef ds:uri="355a581c-b078-4a6b-b2d8-83770335cb13"/>
    <ds:schemaRef ds:uri="a717b83e-f5af-4b15-8bd6-42deb4673c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Microsoft Office PowerPoint</Application>
  <PresentationFormat>Širokoúhlá obrazovka</PresentationFormat>
  <Paragraphs>424</Paragraphs>
  <Slides>19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EON Brix Sans</vt:lpstr>
      <vt:lpstr>Poppins</vt:lpstr>
      <vt:lpstr>StagSans-Book</vt:lpstr>
      <vt:lpstr>StagSans-Semibold</vt:lpstr>
      <vt:lpstr>Wingdings</vt:lpstr>
      <vt:lpstr>Motiv Office</vt:lpstr>
      <vt:lpstr>1_Motiv Office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Otoupalová Alena Ing.</dc:creator>
  <cp:lastModifiedBy>Šlosar Boris</cp:lastModifiedBy>
  <cp:revision>2</cp:revision>
  <cp:lastPrinted>2023-04-25T05:55:21Z</cp:lastPrinted>
  <dcterms:created xsi:type="dcterms:W3CDTF">2022-06-07T13:19:08Z</dcterms:created>
  <dcterms:modified xsi:type="dcterms:W3CDTF">2023-05-15T04:46:09Z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0x01010044841E1C1F8F4E46A520FF9BA1E4BF2A</vt:lpwstr>
  </property>
  <property fmtid="{D5CDD505-2E9C-101B-9397-08002B2CF9AE}" pid="3" name="MediaServiceImageTags">
    <vt:lpwstr/>
  </property>
  <property fmtid="{D5CDD505-2E9C-101B-9397-08002B2CF9AE}" pid="4" name="MSIP_Label_06385286-8155-42cb-8f3c-2e99713295e1_SiteId">
    <vt:lpwstr>63bc9307-946b-4c36-9003-abc36ab892f7</vt:lpwstr>
  </property>
  <property fmtid="{D5CDD505-2E9C-101B-9397-08002B2CF9AE}" pid="5" name="MSIP_Label_06385286-8155-42cb-8f3c-2e99713295e1_Enabled">
    <vt:lpwstr>true</vt:lpwstr>
  </property>
  <property fmtid="{D5CDD505-2E9C-101B-9397-08002B2CF9AE}" pid="6" name="MSIP_Label_06385286-8155-42cb-8f3c-2e99713295e1_ContentBits">
    <vt:lpwstr>0</vt:lpwstr>
  </property>
  <property fmtid="{D5CDD505-2E9C-101B-9397-08002B2CF9AE}" pid="7" name="MSIP_Label_06385286-8155-42cb-8f3c-2e99713295e1_ActionId">
    <vt:lpwstr>70bd7d83-01d8-47d0-87f0-99c3c6dbcc68</vt:lpwstr>
  </property>
  <property fmtid="{D5CDD505-2E9C-101B-9397-08002B2CF9AE}" pid="8" name="MSIP_Label_06385286-8155-42cb-8f3c-2e99713295e1_Method">
    <vt:lpwstr>Standard</vt:lpwstr>
  </property>
  <property fmtid="{D5CDD505-2E9C-101B-9397-08002B2CF9AE}" pid="9" name="MSIP_Label_06385286-8155-42cb-8f3c-2e99713295e1_SetDate">
    <vt:lpwstr>2022-11-21T08:47:51Z</vt:lpwstr>
  </property>
  <property fmtid="{D5CDD505-2E9C-101B-9397-08002B2CF9AE}" pid="10" name="MSIP_Label_06385286-8155-42cb-8f3c-2e99713295e1_Name">
    <vt:lpwstr>Nešifrováno</vt:lpwstr>
  </property>
  <property fmtid="{D5CDD505-2E9C-101B-9397-08002B2CF9AE}" pid="11" name="Order">
    <vt:r8>60900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</Properties>
</file>