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5"/>
  </p:sldMasterIdLst>
  <p:notesMasterIdLst>
    <p:notesMasterId r:id="rId28"/>
  </p:notesMasterIdLst>
  <p:handoutMasterIdLst>
    <p:handoutMasterId r:id="rId29"/>
  </p:handoutMasterIdLst>
  <p:sldIdLst>
    <p:sldId id="256" r:id="rId6"/>
    <p:sldId id="382" r:id="rId7"/>
    <p:sldId id="383" r:id="rId8"/>
    <p:sldId id="384" r:id="rId9"/>
    <p:sldId id="385" r:id="rId10"/>
    <p:sldId id="375" r:id="rId11"/>
    <p:sldId id="378" r:id="rId12"/>
    <p:sldId id="379" r:id="rId13"/>
    <p:sldId id="371" r:id="rId14"/>
    <p:sldId id="373" r:id="rId15"/>
    <p:sldId id="374" r:id="rId16"/>
    <p:sldId id="380" r:id="rId17"/>
    <p:sldId id="381" r:id="rId18"/>
    <p:sldId id="386" r:id="rId19"/>
    <p:sldId id="388" r:id="rId20"/>
    <p:sldId id="389" r:id="rId21"/>
    <p:sldId id="395" r:id="rId22"/>
    <p:sldId id="390" r:id="rId23"/>
    <p:sldId id="391" r:id="rId24"/>
    <p:sldId id="394" r:id="rId25"/>
    <p:sldId id="393" r:id="rId26"/>
    <p:sldId id="396" r:id="rId27"/>
  </p:sldIdLst>
  <p:sldSz cx="10693400" cy="7561263"/>
  <p:notesSz cx="6797675" cy="9928225"/>
  <p:defaultTextStyle>
    <a:defPPr>
      <a:defRPr lang="cs-CZ"/>
    </a:defPPr>
    <a:lvl1pPr algn="l" rtl="0" fontAlgn="base">
      <a:spcBef>
        <a:spcPct val="2000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trbová Václava Mgr. MSc" initials="KVM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5A939"/>
    <a:srgbClr val="3F4583"/>
    <a:srgbClr val="333333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74884" autoAdjust="0"/>
  </p:normalViewPr>
  <p:slideViewPr>
    <p:cSldViewPr>
      <p:cViewPr varScale="1">
        <p:scale>
          <a:sx n="77" d="100"/>
          <a:sy n="77" d="100"/>
        </p:scale>
        <p:origin x="2334" y="120"/>
      </p:cViewPr>
      <p:guideLst>
        <p:guide orient="horz" pos="2381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cs-CZ" altLang="cs-CZ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cs-CZ" altLang="cs-CZ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cs-CZ" altLang="cs-CZ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41A81C74-D3EF-40A4-96FB-9283BF3CA2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5697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cs-CZ" alt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endParaRPr lang="cs-CZ" altLang="cs-CZ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6763" y="744538"/>
            <a:ext cx="526415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/>
            </a:lvl1pPr>
          </a:lstStyle>
          <a:p>
            <a:endParaRPr lang="cs-CZ" altLang="cs-CZ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/>
            </a:lvl1pPr>
          </a:lstStyle>
          <a:p>
            <a:fld id="{8BF9165A-ED49-492D-993E-E48E984F34E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1862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7002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0872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3552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sz="1200" b="0" i="0" kern="1200" baseline="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5961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sz="1200" b="0" i="0" kern="1200" baseline="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6730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2335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0445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cs-CZ" sz="12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628650" marR="0" lvl="1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cs-CZ" b="0" dirty="0" smtClean="0">
              <a:solidFill>
                <a:schemeClr val="tx1"/>
              </a:solidFill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lang="cs-CZ" b="0" dirty="0" smtClean="0">
              <a:solidFill>
                <a:schemeClr val="tx1"/>
              </a:solidFill>
            </a:endParaRPr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3521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6805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132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4077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9233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740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6924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0238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0244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0685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baseline="0" dirty="0" smtClean="0"/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8711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5294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7371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0480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9165A-ED49-492D-993E-E48E984F34E7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3867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36675" y="1238250"/>
            <a:ext cx="8020050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6675" y="3971925"/>
            <a:ext cx="8020050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A26F55E-328E-4FB1-8789-0647AC207A5A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4257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015A617-C1BD-4E9B-BC10-192783D8FB11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86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439025" y="177800"/>
            <a:ext cx="1939925" cy="641191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619250" y="177800"/>
            <a:ext cx="5667375" cy="641191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97FC75-449A-4660-B972-C9328EA61823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757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668B54-9BDB-4E64-89C7-AA69A5550441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5460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0250" y="1884363"/>
            <a:ext cx="9221788" cy="31464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30250" y="5059363"/>
            <a:ext cx="9221788" cy="165417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CC4047-C8BC-40C4-8C50-1F49F96163E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813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619250" y="1619250"/>
            <a:ext cx="3803650" cy="49704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575300" y="1619250"/>
            <a:ext cx="3803650" cy="49704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332A3D-D40A-4A07-B18F-51B83F6016F2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021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6600" y="403225"/>
            <a:ext cx="9223375" cy="14605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36600" y="1854200"/>
            <a:ext cx="452437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36600" y="2762250"/>
            <a:ext cx="4524375" cy="40624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13375" y="1854200"/>
            <a:ext cx="4546600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413375" y="2762250"/>
            <a:ext cx="4546600" cy="40624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86D299-08FA-46F5-9D31-CF2391E8C341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6851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C7FE6D-CDBA-4926-97C1-960BB5508033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9904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C8906C-E687-4C0D-B5EF-1E63D4F97E16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201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6600" y="504825"/>
            <a:ext cx="3449638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46600" y="1089025"/>
            <a:ext cx="5413375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9638" cy="4202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2DFF20-3EC7-40C0-8A8F-073D28EF57A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593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6600" y="504825"/>
            <a:ext cx="3449638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46600" y="1089025"/>
            <a:ext cx="5413375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9638" cy="42021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9BF3EF-7951-4FAE-B76F-E264008B7723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3880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5" name="Picture 7" descr="pozad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36525"/>
            <a:ext cx="10902951" cy="77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32225" y="177800"/>
            <a:ext cx="423545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Nadpis prezentace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619250"/>
            <a:ext cx="7759700" cy="4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Název oddílu – úroveň 1</a:t>
            </a:r>
          </a:p>
          <a:p>
            <a:pPr lvl="1"/>
            <a:r>
              <a:rPr lang="cs-CZ" altLang="cs-CZ" smtClean="0"/>
              <a:t>Text oddílu – úroveň 2</a:t>
            </a:r>
          </a:p>
          <a:p>
            <a:pPr lvl="2"/>
            <a:r>
              <a:rPr lang="cs-CZ" altLang="cs-CZ" smtClean="0"/>
              <a:t>Text oddílu – úroveň 3</a:t>
            </a:r>
          </a:p>
        </p:txBody>
      </p:sp>
      <p:sp>
        <p:nvSpPr>
          <p:cNvPr id="6349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6638" y="7124700"/>
            <a:ext cx="1316037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defTabSz="995363">
              <a:spcBef>
                <a:spcPct val="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C2CCD5E5-DD53-4BC9-94C6-B84BC16CC00A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34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778250" y="7124700"/>
            <a:ext cx="1638300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defTabSz="995363">
              <a:spcBef>
                <a:spcPct val="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cs-CZ" altLang="cs-CZ"/>
          </a:p>
        </p:txBody>
      </p:sp>
      <p:pic>
        <p:nvPicPr>
          <p:cNvPr id="63499" name="Picture 11" descr="Logo bar poz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6948488"/>
            <a:ext cx="1081088" cy="34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DDDDD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anose="020B0604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anose="020B0604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anose="020B0604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DDDDDD"/>
          </a:solidFill>
          <a:latin typeface="Arial" panose="020B0604020202020204" pitchFamily="34" charset="0"/>
        </a:defRPr>
      </a:lvl9pPr>
    </p:titleStyle>
    <p:bodyStyle>
      <a:lvl1pPr algn="l" defTabSz="182563" rtl="0" fontAlgn="base">
        <a:lnSpc>
          <a:spcPct val="113000"/>
        </a:lnSpc>
        <a:spcBef>
          <a:spcPct val="0"/>
        </a:spcBef>
        <a:spcAft>
          <a:spcPct val="0"/>
        </a:spcAft>
        <a:defRPr sz="2200" b="1" kern="1200">
          <a:solidFill>
            <a:srgbClr val="25A939"/>
          </a:solidFill>
          <a:latin typeface="+mn-lt"/>
          <a:ea typeface="+mn-ea"/>
          <a:cs typeface="+mn-cs"/>
        </a:defRPr>
      </a:lvl1pPr>
      <a:lvl2pPr marL="720725" indent="-457200" algn="l" defTabSz="182563" rtl="0" fontAlgn="base">
        <a:lnSpc>
          <a:spcPct val="125000"/>
        </a:lnSpc>
        <a:spcBef>
          <a:spcPct val="0"/>
        </a:spcBef>
        <a:spcAft>
          <a:spcPct val="20000"/>
        </a:spcAft>
        <a:buClr>
          <a:srgbClr val="25A939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263525" algn="l" defTabSz="182563" rtl="0" fontAlgn="base">
        <a:spcBef>
          <a:spcPct val="0"/>
        </a:spcBef>
        <a:spcAft>
          <a:spcPct val="0"/>
        </a:spcAft>
        <a:buClr>
          <a:srgbClr val="25A939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2292350" indent="-228600" algn="l" defTabSz="182563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228600" algn="l" defTabSz="182563" rtl="0" fontAlgn="base">
        <a:spcBef>
          <a:spcPct val="20000"/>
        </a:spcBef>
        <a:spcAft>
          <a:spcPct val="0"/>
        </a:spcAft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pzp.cz/dotace/11-vyzva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Matouskova.L@kr-vysocina.cz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f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Frysova.I@kr-vysocina.cz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pzp.cz/dotace/38-vyzv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pozadi_uv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44" y="-13867"/>
            <a:ext cx="10974388" cy="775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ogo bar po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6516688"/>
            <a:ext cx="2087562" cy="66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datum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6F55E-328E-4FB1-8789-0647AC207A5A}" type="slidenum">
              <a:rPr lang="cs-CZ" altLang="cs-CZ" smtClean="0"/>
              <a:pPr/>
              <a:t>1</a:t>
            </a:fld>
            <a:endParaRPr lang="cs-CZ" altLang="cs-CZ"/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530276" y="1395860"/>
            <a:ext cx="8020050" cy="2632075"/>
          </a:xfrm>
        </p:spPr>
        <p:txBody>
          <a:bodyPr/>
          <a:lstStyle/>
          <a:p>
            <a:r>
              <a:rPr lang="cs-CZ" sz="4500" dirty="0" smtClean="0"/>
              <a:t>Co nás čeká v energetice</a:t>
            </a:r>
            <a:br>
              <a:rPr lang="cs-CZ" sz="4500" dirty="0" smtClean="0"/>
            </a:br>
            <a:r>
              <a:rPr lang="cs-CZ" sz="4500" dirty="0"/>
              <a:t/>
            </a:r>
            <a:br>
              <a:rPr lang="cs-CZ" sz="4500" dirty="0"/>
            </a:br>
            <a:r>
              <a:rPr lang="cs-CZ" sz="2500" dirty="0" smtClean="0"/>
              <a:t>doc. RNDr. Iveta Fryšová, Ph.D.</a:t>
            </a:r>
            <a:br>
              <a:rPr lang="cs-CZ" sz="2500" dirty="0" smtClean="0"/>
            </a:br>
            <a:r>
              <a:rPr lang="cs-CZ" sz="2500" dirty="0" smtClean="0"/>
              <a:t>Odbor regionálního rozvoje </a:t>
            </a:r>
            <a:r>
              <a:rPr lang="cs-CZ" sz="2500" dirty="0" err="1" smtClean="0"/>
              <a:t>KrÚ</a:t>
            </a:r>
            <a:r>
              <a:rPr lang="cs-CZ" sz="2500" dirty="0" smtClean="0"/>
              <a:t> Kraje Vysočina</a:t>
            </a:r>
            <a:endParaRPr lang="cs-CZ" sz="25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406525" y="4208910"/>
            <a:ext cx="8020050" cy="1825625"/>
          </a:xfrm>
        </p:spPr>
        <p:txBody>
          <a:bodyPr/>
          <a:lstStyle/>
          <a:p>
            <a:endParaRPr lang="cs-CZ" sz="3600" dirty="0" smtClean="0"/>
          </a:p>
          <a:p>
            <a:r>
              <a:rPr lang="cs-CZ" sz="3600" dirty="0" smtClean="0"/>
              <a:t>15. </a:t>
            </a:r>
            <a:r>
              <a:rPr lang="cs-CZ" sz="3600" dirty="0"/>
              <a:t>5</a:t>
            </a:r>
            <a:r>
              <a:rPr lang="cs-CZ" sz="3600" dirty="0" smtClean="0"/>
              <a:t>. 2023</a:t>
            </a:r>
            <a:endParaRPr lang="cs-CZ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Fotovoltaické</a:t>
            </a:r>
            <a:r>
              <a:rPr lang="cs-CZ" dirty="0" smtClean="0"/>
              <a:t> elektrárny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6070" y="1161768"/>
            <a:ext cx="8640960" cy="54006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Jedná se o celkem </a:t>
            </a:r>
            <a:r>
              <a:rPr lang="cs-CZ" dirty="0" smtClean="0">
                <a:solidFill>
                  <a:schemeClr val="tx1"/>
                </a:solidFill>
              </a:rPr>
              <a:t>18 fotovoltaických elektráren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chemeClr val="tx1"/>
                </a:solidFill>
              </a:rPr>
              <a:t>Předpokládaný celkový instalovaný výkon je</a:t>
            </a:r>
            <a:r>
              <a:rPr lang="cs-CZ" dirty="0">
                <a:solidFill>
                  <a:schemeClr val="tx1"/>
                </a:solidFill>
              </a:rPr>
              <a:t> 902 </a:t>
            </a:r>
            <a:r>
              <a:rPr lang="cs-CZ" dirty="0" err="1">
                <a:solidFill>
                  <a:schemeClr val="tx1"/>
                </a:solidFill>
              </a:rPr>
              <a:t>kWp</a:t>
            </a:r>
            <a:endParaRPr lang="cs-CZ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Předpokládaný investiční náklad na výstavbu je</a:t>
            </a:r>
            <a:br>
              <a:rPr lang="cs-CZ" b="0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52,5 milionů Kč bez DPH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V současné době je možnost čerpání prostředků z OPŽP v rámci 11. výzvy </a:t>
            </a:r>
            <a:r>
              <a:rPr lang="cs-CZ" b="0" smtClean="0">
                <a:solidFill>
                  <a:schemeClr val="tx1"/>
                </a:solidFill>
              </a:rPr>
              <a:t>– Obnovitelné </a:t>
            </a:r>
            <a:r>
              <a:rPr lang="cs-CZ" b="0" dirty="0" smtClean="0">
                <a:solidFill>
                  <a:schemeClr val="tx1"/>
                </a:solidFill>
              </a:rPr>
              <a:t>zdroje energie ve veřejných budovách</a:t>
            </a:r>
          </a:p>
          <a:p>
            <a:pPr marL="1063625" lvl="1" indent="-342900">
              <a:spcBef>
                <a:spcPts val="600"/>
              </a:spcBef>
              <a:buClrTx/>
              <a:buFont typeface="Arial" panose="020B0604020202020204" pitchFamily="34" charset="0"/>
              <a:buChar char="•"/>
            </a:pPr>
            <a:r>
              <a:rPr lang="cs-CZ" b="0" smtClean="0">
                <a:solidFill>
                  <a:schemeClr val="tx1"/>
                </a:solidFill>
              </a:rPr>
              <a:t>alokace 825 mil. Kč</a:t>
            </a:r>
          </a:p>
          <a:p>
            <a:pPr marL="1063625" lvl="1" indent="-342900">
              <a:buClrTx/>
              <a:buFont typeface="Arial" panose="020B0604020202020204" pitchFamily="34" charset="0"/>
              <a:buChar char="•"/>
            </a:pPr>
            <a:r>
              <a:rPr lang="cs-CZ" b="0" smtClean="0">
                <a:solidFill>
                  <a:schemeClr val="tx1"/>
                </a:solidFill>
              </a:rPr>
              <a:t>uzávěrka předkládání žádostí o podporu do </a:t>
            </a:r>
            <a:r>
              <a:rPr lang="cs-CZ" b="0" dirty="0" smtClean="0">
                <a:solidFill>
                  <a:schemeClr val="tx1"/>
                </a:solidFill>
              </a:rPr>
              <a:t>31. 5</a:t>
            </a:r>
            <a:r>
              <a:rPr lang="cs-CZ" b="0" smtClean="0">
                <a:solidFill>
                  <a:schemeClr val="tx1"/>
                </a:solidFill>
              </a:rPr>
              <a:t>. 2023</a:t>
            </a:r>
          </a:p>
          <a:p>
            <a:pPr marL="1063625" lvl="1" indent="-342900">
              <a:buClrTx/>
              <a:buFont typeface="Arial" panose="020B0604020202020204" pitchFamily="34" charset="0"/>
              <a:buChar char="•"/>
            </a:pPr>
            <a:r>
              <a:rPr lang="cs-CZ"/>
              <a:t>více informací: </a:t>
            </a:r>
            <a:r>
              <a:rPr lang="cs-CZ">
                <a:hlinkClick r:id="rId3"/>
              </a:rPr>
              <a:t>https://opzp.cz/dotace/11-vyzva</a:t>
            </a:r>
            <a:r>
              <a:rPr lang="cs-CZ" smtClean="0">
                <a:hlinkClick r:id="rId3"/>
              </a:rPr>
              <a:t>/</a:t>
            </a:r>
            <a:r>
              <a:rPr lang="cs-CZ" smtClean="0"/>
              <a:t> </a:t>
            </a:r>
            <a:endParaRPr lang="cs-CZ" b="0" dirty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10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518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Fotovoltaické</a:t>
            </a:r>
            <a:r>
              <a:rPr lang="cs-CZ" dirty="0" smtClean="0"/>
              <a:t> elektrárny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1837" y="1037330"/>
            <a:ext cx="10531276" cy="561662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smtClean="0"/>
              <a:t>			Do </a:t>
            </a:r>
            <a:r>
              <a:rPr lang="cs-CZ" dirty="0" smtClean="0"/>
              <a:t>11. výzvy OPŽP připravovány 3 projekty: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Sociální centrum Kraje Vysočina - Domov Ždírec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Krajský </a:t>
            </a:r>
            <a:r>
              <a:rPr lang="cs-CZ" dirty="0"/>
              <a:t>úřad Kraje Vysočina </a:t>
            </a:r>
            <a:r>
              <a:rPr lang="cs-CZ" dirty="0" smtClean="0"/>
              <a:t>- </a:t>
            </a:r>
            <a:r>
              <a:rPr lang="cs-CZ" dirty="0"/>
              <a:t>budova </a:t>
            </a:r>
            <a:r>
              <a:rPr lang="cs-CZ" dirty="0" smtClean="0"/>
              <a:t>D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Nemocnice Třebíč - Parkovací dům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11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5" y="3414039"/>
            <a:ext cx="4448204" cy="23168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277" y="2916535"/>
            <a:ext cx="4788796" cy="346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Fotovoltaické</a:t>
            </a:r>
            <a:r>
              <a:rPr lang="cs-CZ" dirty="0" smtClean="0"/>
              <a:t> elektrárny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2204" y="900311"/>
            <a:ext cx="9811196" cy="5616624"/>
          </a:xfrm>
        </p:spPr>
        <p:txBody>
          <a:bodyPr/>
          <a:lstStyle/>
          <a:p>
            <a:pPr marL="0" lvl="1" indent="0">
              <a:buNone/>
            </a:pPr>
            <a:r>
              <a:rPr lang="cs-CZ" sz="2200" b="1" dirty="0" smtClean="0">
                <a:solidFill>
                  <a:srgbClr val="25A939"/>
                </a:solidFill>
              </a:rPr>
              <a:t>Domov Ždírec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výkon 50 </a:t>
            </a:r>
            <a:r>
              <a:rPr lang="cs-CZ" dirty="0" err="1" smtClean="0"/>
              <a:t>kWp</a:t>
            </a:r>
            <a:endParaRPr lang="cs-CZ" dirty="0" smtClean="0"/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spotřeba </a:t>
            </a:r>
            <a:r>
              <a:rPr lang="cs-CZ" dirty="0"/>
              <a:t>el. energie cca 300 </a:t>
            </a:r>
            <a:r>
              <a:rPr lang="cs-CZ" dirty="0" err="1"/>
              <a:t>MWh</a:t>
            </a:r>
            <a:r>
              <a:rPr lang="cs-CZ" dirty="0"/>
              <a:t>, výroba el. energie z FVE cca 5</a:t>
            </a:r>
            <a:r>
              <a:rPr lang="cs-CZ" dirty="0" smtClean="0"/>
              <a:t>0 </a:t>
            </a:r>
            <a:r>
              <a:rPr lang="cs-CZ" dirty="0" err="1" smtClean="0"/>
              <a:t>MWh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12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244" y="2340471"/>
            <a:ext cx="8164064" cy="40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Fotovoltaické</a:t>
            </a:r>
            <a:r>
              <a:rPr lang="cs-CZ" dirty="0" smtClean="0"/>
              <a:t> elektrárny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8188" y="900311"/>
            <a:ext cx="9955212" cy="5616624"/>
          </a:xfrm>
        </p:spPr>
        <p:txBody>
          <a:bodyPr/>
          <a:lstStyle/>
          <a:p>
            <a:pPr marL="0" lvl="1" indent="0">
              <a:buNone/>
            </a:pPr>
            <a:r>
              <a:rPr lang="cs-CZ" sz="2200" b="1" dirty="0" smtClean="0">
                <a:solidFill>
                  <a:srgbClr val="25A939"/>
                </a:solidFill>
              </a:rPr>
              <a:t>Budova D </a:t>
            </a:r>
            <a:r>
              <a:rPr lang="cs-CZ" sz="2200" b="1" dirty="0" err="1" smtClean="0">
                <a:solidFill>
                  <a:srgbClr val="25A939"/>
                </a:solidFill>
              </a:rPr>
              <a:t>KrÚ</a:t>
            </a:r>
            <a:r>
              <a:rPr lang="cs-CZ" sz="2200" b="1" dirty="0" smtClean="0">
                <a:solidFill>
                  <a:srgbClr val="25A939"/>
                </a:solidFill>
              </a:rPr>
              <a:t>: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výkon 17 </a:t>
            </a:r>
            <a:r>
              <a:rPr lang="cs-CZ" dirty="0" err="1" smtClean="0"/>
              <a:t>kWp</a:t>
            </a:r>
            <a:r>
              <a:rPr lang="cs-CZ" dirty="0" smtClean="0"/>
              <a:t> a očekávaná roční výroba až 17 </a:t>
            </a:r>
            <a:r>
              <a:rPr lang="cs-CZ" dirty="0" err="1" smtClean="0"/>
              <a:t>MWh</a:t>
            </a:r>
            <a:endParaRPr lang="cs-CZ" dirty="0" smtClean="0"/>
          </a:p>
          <a:p>
            <a:pPr marL="0" lvl="1" indent="-342900">
              <a:buFont typeface="Arial" panose="020B0604020202020204" pitchFamily="34" charset="0"/>
              <a:buChar char="•"/>
            </a:pPr>
            <a:endParaRPr lang="cs-CZ" sz="700" dirty="0"/>
          </a:p>
          <a:p>
            <a:pPr marL="0" lvl="1" indent="0">
              <a:buNone/>
            </a:pPr>
            <a:r>
              <a:rPr lang="cs-CZ" sz="2200" b="1" dirty="0">
                <a:solidFill>
                  <a:srgbClr val="25A939"/>
                </a:solidFill>
              </a:rPr>
              <a:t>Parkovací dům Třebíč</a:t>
            </a:r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výkon 20,9 </a:t>
            </a:r>
            <a:r>
              <a:rPr lang="cs-CZ" dirty="0" err="1" smtClean="0"/>
              <a:t>kWp</a:t>
            </a:r>
            <a:endParaRPr lang="cs-CZ" dirty="0" smtClean="0"/>
          </a:p>
          <a:p>
            <a:pPr marL="0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FVE panely po obvodu budovy</a:t>
            </a:r>
            <a:r>
              <a:rPr lang="cs-CZ" dirty="0"/>
              <a:t> </a:t>
            </a:r>
            <a:r>
              <a:rPr lang="cs-CZ" dirty="0" smtClean="0"/>
              <a:t>+ příprava pro budoucí instalaci FVE na střechu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13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519" y="3505553"/>
            <a:ext cx="5576486" cy="299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9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32224" y="177800"/>
            <a:ext cx="5330899" cy="433388"/>
          </a:xfrm>
        </p:spPr>
        <p:txBody>
          <a:bodyPr/>
          <a:lstStyle/>
          <a:p>
            <a:r>
              <a:rPr lang="cs-CZ" dirty="0" smtClean="0"/>
              <a:t>Změny legislativy na poli energetiky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93750" y="1619249"/>
            <a:ext cx="4192910" cy="4970463"/>
          </a:xfrm>
        </p:spPr>
        <p:txBody>
          <a:bodyPr/>
          <a:lstStyle/>
          <a:p>
            <a:r>
              <a:rPr lang="cs-CZ" dirty="0" smtClean="0"/>
              <a:t>Lex OZE 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primární změna stavebního a energetického zákona – navýšení limitu OZE na 50 kW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OZE nad 1 MW výkonu jsou nově budovány ve veřejném zájmu</a:t>
            </a:r>
            <a:endParaRPr lang="cs-CZ" b="0" dirty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22764" y="1619248"/>
            <a:ext cx="4342630" cy="4970463"/>
          </a:xfrm>
        </p:spPr>
        <p:txBody>
          <a:bodyPr/>
          <a:lstStyle/>
          <a:p>
            <a:r>
              <a:rPr lang="cs-CZ" smtClean="0"/>
              <a:t>Lex </a:t>
            </a:r>
            <a:r>
              <a:rPr lang="cs-CZ" dirty="0" smtClean="0"/>
              <a:t>OZE 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zavádí komunitní </a:t>
            </a:r>
            <a:r>
              <a:rPr lang="cs-CZ" b="0" smtClean="0">
                <a:solidFill>
                  <a:schemeClr val="tx1"/>
                </a:solidFill>
              </a:rPr>
              <a:t>energetiku  vč</a:t>
            </a:r>
            <a:r>
              <a:rPr lang="cs-CZ" b="0" dirty="0" smtClean="0">
                <a:solidFill>
                  <a:schemeClr val="tx1"/>
                </a:solidFill>
              </a:rPr>
              <a:t>. zřizování energetických společenství a společenství pro obnovitelné zdroje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očekávaná </a:t>
            </a:r>
            <a:r>
              <a:rPr lang="cs-CZ" b="0" smtClean="0">
                <a:solidFill>
                  <a:schemeClr val="tx1"/>
                </a:solidFill>
              </a:rPr>
              <a:t>účinnost                od 1. 1. 2024</a:t>
            </a:r>
            <a:endParaRPr lang="cs-CZ" b="0" dirty="0">
              <a:solidFill>
                <a:schemeClr val="tx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32A3D-D40A-4A07-B18F-51B83F6016F2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9760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32224" y="177800"/>
            <a:ext cx="5618932" cy="433388"/>
          </a:xfrm>
        </p:spPr>
        <p:txBody>
          <a:bodyPr/>
          <a:lstStyle/>
          <a:p>
            <a:r>
              <a:rPr lang="cs-CZ" dirty="0" smtClean="0"/>
              <a:t>Komunitní energetika a výstavba OZE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66180" y="1116335"/>
            <a:ext cx="3803650" cy="49704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chemeClr val="tx1"/>
                </a:solidFill>
              </a:rPr>
              <a:t>pro Kraj Vysočina se jeví jako nejvhodnější </a:t>
            </a:r>
            <a:r>
              <a:rPr lang="cs-CZ" b="0">
                <a:solidFill>
                  <a:schemeClr val="tx1"/>
                </a:solidFill>
              </a:rPr>
              <a:t>založení </a:t>
            </a:r>
            <a:r>
              <a:rPr lang="cs-CZ" b="0" smtClean="0">
                <a:solidFill>
                  <a:schemeClr val="tx1"/>
                </a:solidFill>
              </a:rPr>
              <a:t>energetického </a:t>
            </a:r>
            <a:r>
              <a:rPr lang="cs-CZ" b="0" dirty="0">
                <a:solidFill>
                  <a:schemeClr val="tx1"/>
                </a:solidFill>
              </a:rPr>
              <a:t>společenství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>
                <a:solidFill>
                  <a:schemeClr val="tx1"/>
                </a:solidFill>
              </a:rPr>
              <a:t>největší </a:t>
            </a:r>
            <a:r>
              <a:rPr lang="cs-CZ" b="0" smtClean="0">
                <a:solidFill>
                  <a:schemeClr val="tx1"/>
                </a:solidFill>
              </a:rPr>
              <a:t>potenciál </a:t>
            </a:r>
            <a:r>
              <a:rPr lang="cs-CZ" b="0" dirty="0">
                <a:solidFill>
                  <a:schemeClr val="tx1"/>
                </a:solidFill>
              </a:rPr>
              <a:t>z dostupných obnovitelných zdrojů představuje slunce a jeho využití prostřednictvím fotovoltaických a fototermických systémů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>
                <a:solidFill>
                  <a:schemeClr val="tx1"/>
                </a:solidFill>
              </a:rPr>
              <a:t>Kraj Vysočina připravuje koncepci rozvoje OZE na svém majetku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08976" y="1116334"/>
            <a:ext cx="4422300" cy="4970463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Rizika: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b="0" dirty="0" smtClean="0">
                <a:solidFill>
                  <a:schemeClr val="tx1"/>
                </a:solidFill>
              </a:rPr>
              <a:t>Kapacita distribuční soustavy</a:t>
            </a:r>
          </a:p>
          <a:p>
            <a:pPr marL="457200" indent="-457200">
              <a:buFont typeface="+mj-lt"/>
              <a:buAutoNum type="arabicPeriod"/>
            </a:pPr>
            <a:endParaRPr lang="cs-CZ" b="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b="0" dirty="0" smtClean="0">
                <a:solidFill>
                  <a:schemeClr val="tx1"/>
                </a:solidFill>
              </a:rPr>
              <a:t>Nedostatečné finanční prostředky</a:t>
            </a:r>
          </a:p>
          <a:p>
            <a:pPr marL="457200" indent="-457200">
              <a:buFont typeface="+mj-lt"/>
              <a:buAutoNum type="arabicPeriod"/>
            </a:pPr>
            <a:endParaRPr lang="cs-CZ" b="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b="0" dirty="0" smtClean="0">
                <a:solidFill>
                  <a:schemeClr val="tx1"/>
                </a:solidFill>
              </a:rPr>
              <a:t>Nedostatečné lidské zdroje</a:t>
            </a:r>
          </a:p>
          <a:p>
            <a:pPr marL="457200" indent="-457200">
              <a:buFont typeface="+mj-lt"/>
              <a:buAutoNum type="arabicPeriod"/>
            </a:pPr>
            <a:endParaRPr lang="cs-CZ" b="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b="0" dirty="0" smtClean="0">
                <a:solidFill>
                  <a:schemeClr val="tx1"/>
                </a:solidFill>
              </a:rPr>
              <a:t>Nedostatečné výrobní a montážní kapacity</a:t>
            </a:r>
          </a:p>
          <a:p>
            <a:pPr marL="457200" indent="-457200">
              <a:buFont typeface="+mj-lt"/>
              <a:buAutoNum type="arabicPeriod"/>
            </a:pPr>
            <a:endParaRPr lang="cs-CZ" b="0" dirty="0">
              <a:solidFill>
                <a:schemeClr val="tx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32A3D-D40A-4A07-B18F-51B83F6016F2}" type="slidenum">
              <a:rPr lang="cs-CZ" altLang="cs-CZ" smtClean="0"/>
              <a:pPr/>
              <a:t>15</a:t>
            </a:fld>
            <a:endParaRPr lang="cs-CZ" alt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6398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32224" y="177800"/>
            <a:ext cx="5330899" cy="433388"/>
          </a:xfrm>
        </p:spPr>
        <p:txBody>
          <a:bodyPr/>
          <a:lstStyle/>
          <a:p>
            <a:r>
              <a:rPr lang="cs-CZ" dirty="0" smtClean="0"/>
              <a:t>Ostatní druhy OZE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66180" y="1386874"/>
            <a:ext cx="4946758" cy="4970463"/>
          </a:xfrm>
        </p:spPr>
        <p:txBody>
          <a:bodyPr/>
          <a:lstStyle/>
          <a:p>
            <a:r>
              <a:rPr lang="cs-CZ" sz="2000" dirty="0" smtClean="0">
                <a:solidFill>
                  <a:schemeClr val="tx1"/>
                </a:solidFill>
              </a:rPr>
              <a:t>Větrná energie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dirty="0" smtClean="0">
                <a:solidFill>
                  <a:schemeClr val="tx1"/>
                </a:solidFill>
              </a:rPr>
              <a:t>Kraj Vysočina nemá pro instalaci velkých větrných elektráren potenciál na svém majetku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Ostatní OZE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dirty="0" smtClean="0">
                <a:solidFill>
                  <a:schemeClr val="tx1"/>
                </a:solidFill>
              </a:rPr>
              <a:t>Tepelná čerpadla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dirty="0" smtClean="0">
                <a:solidFill>
                  <a:schemeClr val="tx1"/>
                </a:solidFill>
              </a:rPr>
              <a:t>KVET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0" dirty="0">
              <a:solidFill>
                <a:schemeClr val="tx1"/>
              </a:solidFill>
            </a:endParaRPr>
          </a:p>
          <a:p>
            <a:r>
              <a:rPr lang="cs-CZ" sz="2000" dirty="0" smtClean="0">
                <a:solidFill>
                  <a:schemeClr val="tx1"/>
                </a:solidFill>
              </a:rPr>
              <a:t>Usnesení </a:t>
            </a:r>
            <a:r>
              <a:rPr lang="cs-CZ" sz="2000" dirty="0">
                <a:solidFill>
                  <a:schemeClr val="tx1"/>
                </a:solidFill>
              </a:rPr>
              <a:t>Zastupitelstva </a:t>
            </a:r>
            <a:r>
              <a:rPr lang="cs-CZ" sz="2000" dirty="0" smtClean="0">
                <a:solidFill>
                  <a:schemeClr val="tx1"/>
                </a:solidFill>
              </a:rPr>
              <a:t>Kraje Vysočina </a:t>
            </a:r>
            <a:r>
              <a:rPr lang="cs-CZ" sz="2000" b="0" dirty="0">
                <a:solidFill>
                  <a:schemeClr val="tx1"/>
                </a:solidFill>
              </a:rPr>
              <a:t>č. </a:t>
            </a:r>
            <a:r>
              <a:rPr lang="cs-CZ" sz="2000" b="0" dirty="0" smtClean="0">
                <a:solidFill>
                  <a:schemeClr val="tx1"/>
                </a:solidFill>
              </a:rPr>
              <a:t>0302/05/2007/ZK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32A3D-D40A-4A07-B18F-51B83F6016F2}" type="slidenum">
              <a:rPr lang="cs-CZ" altLang="cs-CZ" smtClean="0"/>
              <a:pPr/>
              <a:t>16</a:t>
            </a:fld>
            <a:endParaRPr lang="cs-CZ" alt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638" y="1386874"/>
            <a:ext cx="4270622" cy="431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33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Připravované akce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32074" y="1044327"/>
            <a:ext cx="8568952" cy="5328592"/>
          </a:xfrm>
        </p:spPr>
        <p:txBody>
          <a:bodyPr/>
          <a:lstStyle/>
          <a:p>
            <a:r>
              <a:rPr lang="cs-CZ" sz="2400" smtClean="0">
                <a:solidFill>
                  <a:schemeClr val="tx1"/>
                </a:solidFill>
              </a:rPr>
              <a:t>Konference „Obnovitelné zdroje energie 2023“</a:t>
            </a:r>
            <a:endParaRPr lang="cs-CZ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0" dirty="0">
              <a:solidFill>
                <a:schemeClr val="tx1"/>
              </a:solidFill>
            </a:endParaRPr>
          </a:p>
          <a:p>
            <a:r>
              <a:rPr lang="cs-CZ" sz="2000" smtClean="0">
                <a:solidFill>
                  <a:schemeClr val="tx1"/>
                </a:solidFill>
              </a:rPr>
              <a:t>7. 6. 2023 od 9:00</a:t>
            </a:r>
          </a:p>
          <a:p>
            <a:r>
              <a:rPr lang="cs-CZ" sz="2000" b="0" smtClean="0">
                <a:solidFill>
                  <a:schemeClr val="tx1"/>
                </a:solidFill>
              </a:rPr>
              <a:t>Krajský úřad Kraje Vysočina (kongresový sál)</a:t>
            </a:r>
            <a:endParaRPr lang="cs-CZ" sz="2000" b="0" dirty="0">
              <a:solidFill>
                <a:schemeClr val="tx1"/>
              </a:solidFill>
            </a:endParaRPr>
          </a:p>
          <a:p>
            <a:endParaRPr lang="cs-CZ" sz="2000" b="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0" smtClean="0">
                <a:solidFill>
                  <a:schemeClr val="tx1"/>
                </a:solidFill>
              </a:rPr>
              <a:t>Lex OZE I: hlavní dopady změn energetického a stavebního zákona na OZE, evropská legislativa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0" smtClean="0">
                <a:solidFill>
                  <a:schemeClr val="tx1"/>
                </a:solidFill>
              </a:rPr>
              <a:t>Lex OZE II: novela energetického zákona, komunitní energetika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0" smtClean="0">
                <a:solidFill>
                  <a:schemeClr val="tx1"/>
                </a:solidFill>
              </a:rPr>
              <a:t>Aktuální možnosti dotační podpory výstavby OZE v OP ŽP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0" smtClean="0">
                <a:solidFill>
                  <a:schemeClr val="tx1"/>
                </a:solidFill>
              </a:rPr>
              <a:t>Příklady úspěšných projektů obcí využívajících OZE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0" smtClean="0">
                <a:solidFill>
                  <a:schemeClr val="tx1"/>
                </a:solidFill>
              </a:rPr>
              <a:t>a další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0" dirty="0">
              <a:solidFill>
                <a:schemeClr val="tx1"/>
              </a:solidFill>
            </a:endParaRPr>
          </a:p>
          <a:p>
            <a:endParaRPr lang="cs-CZ" sz="2000" b="0" smtClean="0">
              <a:solidFill>
                <a:schemeClr val="tx1"/>
              </a:solidFill>
            </a:endParaRPr>
          </a:p>
          <a:p>
            <a:r>
              <a:rPr lang="cs-CZ" sz="1800" b="0" smtClean="0">
                <a:solidFill>
                  <a:schemeClr val="tx1"/>
                </a:solidFill>
              </a:rPr>
              <a:t>Uzávěrka přihlášek: 30. 5. 2023</a:t>
            </a:r>
          </a:p>
          <a:p>
            <a:r>
              <a:rPr lang="cs-CZ" sz="1800" b="0" smtClean="0">
                <a:solidFill>
                  <a:schemeClr val="tx1"/>
                </a:solidFill>
              </a:rPr>
              <a:t>Kontakt pro přihlášení: </a:t>
            </a:r>
            <a:r>
              <a:rPr lang="cs-CZ" sz="1800" b="0" smtClean="0">
                <a:solidFill>
                  <a:schemeClr val="tx1"/>
                </a:solidFill>
                <a:hlinkClick r:id="rId3"/>
              </a:rPr>
              <a:t>Matouskova.L</a:t>
            </a:r>
            <a:r>
              <a:rPr lang="cs-CZ" sz="18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@kr-vysocina.cz</a:t>
            </a:r>
            <a:r>
              <a:rPr lang="cs-CZ" sz="18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724 650 278</a:t>
            </a:r>
            <a:endParaRPr lang="cs-CZ" sz="1800" b="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17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4012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Vodíková Vysočina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124" y="1188343"/>
            <a:ext cx="5220092" cy="4970463"/>
          </a:xfrm>
        </p:spPr>
        <p:txBody>
          <a:bodyPr/>
          <a:lstStyle/>
          <a:p>
            <a:r>
              <a:rPr lang="cs-CZ" sz="2000" b="0" smtClean="0">
                <a:solidFill>
                  <a:schemeClr val="tx1"/>
                </a:solidFill>
              </a:rPr>
              <a:t>	Dne </a:t>
            </a:r>
            <a:r>
              <a:rPr lang="cs-CZ" sz="2000" b="0" dirty="0" smtClean="0">
                <a:solidFill>
                  <a:schemeClr val="tx1"/>
                </a:solidFill>
              </a:rPr>
              <a:t>6. dubna 2023 bylo </a:t>
            </a:r>
            <a:r>
              <a:rPr lang="cs-CZ" sz="2000" b="0" smtClean="0">
                <a:solidFill>
                  <a:schemeClr val="tx1"/>
                </a:solidFill>
              </a:rPr>
              <a:t>uzavřeno 					</a:t>
            </a:r>
            <a:r>
              <a:rPr lang="cs-CZ" sz="2000" smtClean="0">
                <a:solidFill>
                  <a:schemeClr val="tx1"/>
                </a:solidFill>
              </a:rPr>
              <a:t>memorandum </a:t>
            </a:r>
            <a:r>
              <a:rPr lang="cs-CZ" sz="2000" dirty="0" smtClean="0">
                <a:solidFill>
                  <a:schemeClr val="tx1"/>
                </a:solidFill>
              </a:rPr>
              <a:t>o spolupráci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0" dirty="0">
              <a:solidFill>
                <a:schemeClr val="tx1"/>
              </a:solidFill>
            </a:endParaRPr>
          </a:p>
          <a:p>
            <a:r>
              <a:rPr lang="cs-CZ" sz="2000" b="0" smtClean="0">
                <a:solidFill>
                  <a:schemeClr val="tx1"/>
                </a:solidFill>
              </a:rPr>
              <a:t>	Signatáři:</a:t>
            </a:r>
          </a:p>
          <a:p>
            <a:pPr marL="576000" indent="-342900">
              <a:buFont typeface="Arial" panose="020B0604020202020204" pitchFamily="34" charset="0"/>
              <a:buChar char="•"/>
            </a:pPr>
            <a:r>
              <a:rPr lang="cs-CZ" sz="2000" b="0" smtClean="0">
                <a:solidFill>
                  <a:schemeClr val="tx1"/>
                </a:solidFill>
              </a:rPr>
              <a:t>Kraj Vysočina</a:t>
            </a:r>
          </a:p>
          <a:p>
            <a:pPr marL="576000" indent="-342900">
              <a:buFont typeface="Arial" panose="020B0604020202020204" pitchFamily="34" charset="0"/>
              <a:buChar char="•"/>
            </a:pPr>
            <a:r>
              <a:rPr lang="cs-CZ" sz="2000" b="0" smtClean="0">
                <a:solidFill>
                  <a:schemeClr val="tx1"/>
                </a:solidFill>
              </a:rPr>
              <a:t>Statutární město Jihlava</a:t>
            </a:r>
          </a:p>
          <a:p>
            <a:pPr marL="576000" indent="-342900">
              <a:buFont typeface="Arial" panose="020B0604020202020204" pitchFamily="34" charset="0"/>
              <a:buChar char="•"/>
            </a:pPr>
            <a:r>
              <a:rPr lang="cs-CZ" sz="2000" b="0" smtClean="0">
                <a:solidFill>
                  <a:schemeClr val="tx1"/>
                </a:solidFill>
              </a:rPr>
              <a:t>Vysoká </a:t>
            </a:r>
            <a:r>
              <a:rPr lang="cs-CZ" sz="2000" b="0" dirty="0" smtClean="0">
                <a:solidFill>
                  <a:schemeClr val="tx1"/>
                </a:solidFill>
              </a:rPr>
              <a:t>škola </a:t>
            </a:r>
            <a:r>
              <a:rPr lang="cs-CZ" sz="2000" b="0" smtClean="0">
                <a:solidFill>
                  <a:schemeClr val="tx1"/>
                </a:solidFill>
              </a:rPr>
              <a:t>polytechnická Jihlava</a:t>
            </a:r>
          </a:p>
          <a:p>
            <a:pPr marL="576000" indent="-342900">
              <a:buFont typeface="Arial" panose="020B0604020202020204" pitchFamily="34" charset="0"/>
              <a:buChar char="•"/>
            </a:pPr>
            <a:r>
              <a:rPr lang="cs-CZ" sz="2000" b="0" smtClean="0">
                <a:solidFill>
                  <a:schemeClr val="tx1"/>
                </a:solidFill>
              </a:rPr>
              <a:t>SmartPlan s.r.o.</a:t>
            </a:r>
          </a:p>
          <a:p>
            <a:pPr marL="576000" indent="-342900">
              <a:buFont typeface="Arial" panose="020B0604020202020204" pitchFamily="34" charset="0"/>
              <a:buChar char="•"/>
            </a:pPr>
            <a:r>
              <a:rPr lang="cs-CZ" sz="2000" b="0" smtClean="0">
                <a:solidFill>
                  <a:schemeClr val="tx1"/>
                </a:solidFill>
              </a:rPr>
              <a:t>JIPOCAR </a:t>
            </a:r>
            <a:r>
              <a:rPr lang="cs-CZ" sz="2000" b="0" dirty="0" err="1" smtClean="0">
                <a:solidFill>
                  <a:schemeClr val="tx1"/>
                </a:solidFill>
              </a:rPr>
              <a:t>Power</a:t>
            </a:r>
            <a:r>
              <a:rPr lang="cs-CZ" sz="2000" b="0" dirty="0" smtClean="0">
                <a:solidFill>
                  <a:schemeClr val="tx1"/>
                </a:solidFill>
              </a:rPr>
              <a:t>, s.r.o.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endParaRPr lang="cs-CZ" sz="18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18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91" y="1163458"/>
            <a:ext cx="5597717" cy="373087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02240" y="5143143"/>
            <a:ext cx="8601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/>
              <a:t>Vznikla otevřená platforma „</a:t>
            </a:r>
            <a:r>
              <a:rPr lang="cs-CZ" sz="2000" b="1"/>
              <a:t>Vodíková Vysočina</a:t>
            </a:r>
            <a:r>
              <a:rPr lang="cs-CZ" sz="2000"/>
              <a:t>“ (“Hydrogenhills”), která má za cíl aktivovat myšlenku výroby, skladování a využívání vodíkových technologií napříč odvětvími.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80135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Hydrogen </a:t>
            </a:r>
            <a:r>
              <a:rPr lang="cs-CZ" dirty="0" err="1"/>
              <a:t>H</a:t>
            </a:r>
            <a:r>
              <a:rPr lang="cs-CZ" dirty="0" err="1" smtClean="0"/>
              <a:t>ills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19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244" y="799986"/>
            <a:ext cx="8453652" cy="566394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74" y="828303"/>
            <a:ext cx="10580979" cy="568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30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ceny energií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2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6499" y="1365689"/>
            <a:ext cx="6840761" cy="49704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V průběhu 1Q 2023 došlo k částečné stabilizaci cen na krátkodobých (spotových) trzích s energiemi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Průměrná cena za elektřinu v 1Q 2023 činila</a:t>
            </a:r>
            <a:br>
              <a:rPr lang="cs-CZ" b="0" dirty="0" smtClean="0">
                <a:solidFill>
                  <a:schemeClr val="tx1"/>
                </a:solidFill>
              </a:rPr>
            </a:br>
            <a:r>
              <a:rPr lang="en-US" b="0" dirty="0" smtClean="0">
                <a:solidFill>
                  <a:schemeClr val="tx1"/>
                </a:solidFill>
              </a:rPr>
              <a:t>~</a:t>
            </a:r>
            <a:r>
              <a:rPr lang="cs-CZ" dirty="0" smtClean="0">
                <a:solidFill>
                  <a:schemeClr val="tx1"/>
                </a:solidFill>
              </a:rPr>
              <a:t>3 200 Kč/</a:t>
            </a:r>
            <a:r>
              <a:rPr lang="cs-CZ" dirty="0" err="1" smtClean="0">
                <a:solidFill>
                  <a:schemeClr val="tx1"/>
                </a:solidFill>
              </a:rPr>
              <a:t>MWh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b="0" dirty="0" smtClean="0">
                <a:solidFill>
                  <a:schemeClr val="tx1"/>
                </a:solidFill>
              </a:rPr>
              <a:t>(bez DPH)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Průměrná cena za plyn v 1Q 2023 činila  </a:t>
            </a:r>
            <a:br>
              <a:rPr lang="cs-CZ" b="0" dirty="0" smtClean="0">
                <a:solidFill>
                  <a:schemeClr val="tx1"/>
                </a:solidFill>
              </a:rPr>
            </a:br>
            <a:r>
              <a:rPr lang="en-US" b="0" dirty="0">
                <a:solidFill>
                  <a:schemeClr val="tx1"/>
                </a:solidFill>
              </a:rPr>
              <a:t>~</a:t>
            </a:r>
            <a:r>
              <a:rPr lang="cs-CZ" dirty="0" smtClean="0">
                <a:solidFill>
                  <a:schemeClr val="tx1"/>
                </a:solidFill>
              </a:rPr>
              <a:t>1 300 Kč/</a:t>
            </a:r>
            <a:r>
              <a:rPr lang="cs-CZ" dirty="0" err="1" smtClean="0">
                <a:solidFill>
                  <a:schemeClr val="tx1"/>
                </a:solidFill>
              </a:rPr>
              <a:t>MWh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b="0" dirty="0" smtClean="0">
                <a:solidFill>
                  <a:schemeClr val="tx1"/>
                </a:solidFill>
              </a:rPr>
              <a:t>(bez DPH)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V obou případech se jedná o částku za komoditu bez regulované složky ceny</a:t>
            </a:r>
            <a:endParaRPr lang="cs-CZ" b="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0" y="1764407"/>
            <a:ext cx="2952750" cy="19155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0" y="3887150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3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550" y="789681"/>
            <a:ext cx="5430704" cy="567048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Jaderná energetika</a:t>
            </a:r>
            <a:endParaRPr lang="cs-CZ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950680"/>
              </p:ext>
            </p:extLst>
          </p:nvPr>
        </p:nvGraphicFramePr>
        <p:xfrm>
          <a:off x="233994" y="820753"/>
          <a:ext cx="5182556" cy="526542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0418">
                  <a:extLst>
                    <a:ext uri="{9D8B030D-6E8A-4147-A177-3AD203B41FA5}">
                      <a16:colId xmlns:a16="http://schemas.microsoft.com/office/drawing/2014/main" val="3616465228"/>
                    </a:ext>
                  </a:extLst>
                </a:gridCol>
                <a:gridCol w="2662138">
                  <a:extLst>
                    <a:ext uri="{9D8B030D-6E8A-4147-A177-3AD203B41FA5}">
                      <a16:colId xmlns:a16="http://schemas.microsoft.com/office/drawing/2014/main" val="315883162"/>
                    </a:ext>
                  </a:extLst>
                </a:gridCol>
              </a:tblGrid>
              <a:tr h="275240">
                <a:tc gridSpan="2"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Základní údaje </a:t>
                      </a:r>
                      <a:r>
                        <a:rPr lang="cs-CZ" dirty="0" smtClean="0">
                          <a:effectLst/>
                        </a:rPr>
                        <a:t>(EDU)</a:t>
                      </a:r>
                      <a:endParaRPr lang="cs-CZ" dirty="0">
                        <a:effectLst/>
                      </a:endParaRPr>
                    </a:p>
                  </a:txBody>
                  <a:tcPr marL="38100" marR="38100" marT="19050" marB="1905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989841"/>
                  </a:ext>
                </a:extLst>
              </a:tr>
              <a:tr h="426722"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Začátek výstavby</a:t>
                      </a:r>
                    </a:p>
                  </a:txBody>
                  <a:tcPr marL="38100" marR="38100" marT="19050" marB="190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1978</a:t>
                      </a:r>
                    </a:p>
                  </a:txBody>
                  <a:tcPr marL="38100" marR="38100" marT="19050" marB="19050"/>
                </a:tc>
                <a:extLst>
                  <a:ext uri="{0D108BD9-81ED-4DB2-BD59-A6C34878D82A}">
                    <a16:rowId xmlns:a16="http://schemas.microsoft.com/office/drawing/2014/main" val="1121249469"/>
                  </a:ext>
                </a:extLst>
              </a:tr>
              <a:tr h="275240"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 smtClean="0">
                          <a:effectLst/>
                        </a:rPr>
                        <a:t>Dokončení</a:t>
                      </a:r>
                      <a:endParaRPr lang="cs-CZ" dirty="0">
                        <a:effectLst/>
                      </a:endParaRPr>
                    </a:p>
                  </a:txBody>
                  <a:tcPr marL="38100" marR="38100" marT="19050" marB="190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1985–1987</a:t>
                      </a:r>
                    </a:p>
                  </a:txBody>
                  <a:tcPr marL="38100" marR="38100" marT="19050" marB="19050"/>
                </a:tc>
                <a:extLst>
                  <a:ext uri="{0D108BD9-81ED-4DB2-BD59-A6C34878D82A}">
                    <a16:rowId xmlns:a16="http://schemas.microsoft.com/office/drawing/2014/main" val="1399717417"/>
                  </a:ext>
                </a:extLst>
              </a:tr>
              <a:tr h="516913"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Plánovaná životnost</a:t>
                      </a:r>
                    </a:p>
                  </a:txBody>
                  <a:tcPr marL="38100" marR="38100" marT="19050" marB="190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30 let (po rekonstrukci </a:t>
                      </a:r>
                      <a:r>
                        <a:rPr lang="cs-CZ" dirty="0" smtClean="0">
                          <a:effectLst/>
                        </a:rPr>
                        <a:t>až 60 </a:t>
                      </a:r>
                      <a:r>
                        <a:rPr lang="cs-CZ" dirty="0">
                          <a:effectLst/>
                        </a:rPr>
                        <a:t>let)</a:t>
                      </a:r>
                    </a:p>
                  </a:txBody>
                  <a:tcPr marL="38100" marR="38100" marT="19050" marB="19050"/>
                </a:tc>
                <a:extLst>
                  <a:ext uri="{0D108BD9-81ED-4DB2-BD59-A6C34878D82A}">
                    <a16:rowId xmlns:a16="http://schemas.microsoft.com/office/drawing/2014/main" val="1169368564"/>
                  </a:ext>
                </a:extLst>
              </a:tr>
              <a:tr h="275240"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 smtClean="0">
                          <a:effectLst/>
                        </a:rPr>
                        <a:t>Náklady</a:t>
                      </a:r>
                      <a:endParaRPr lang="cs-CZ" dirty="0">
                        <a:effectLst/>
                      </a:endParaRPr>
                    </a:p>
                  </a:txBody>
                  <a:tcPr marL="38100" marR="38100" marT="19050" marB="190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25 miliard Kčs</a:t>
                      </a:r>
                    </a:p>
                  </a:txBody>
                  <a:tcPr marL="38100" marR="38100" marT="19050" marB="19050"/>
                </a:tc>
                <a:extLst>
                  <a:ext uri="{0D108BD9-81ED-4DB2-BD59-A6C34878D82A}">
                    <a16:rowId xmlns:a16="http://schemas.microsoft.com/office/drawing/2014/main" val="3434156864"/>
                  </a:ext>
                </a:extLst>
              </a:tr>
              <a:tr h="275240"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Vlastník</a:t>
                      </a:r>
                    </a:p>
                  </a:txBody>
                  <a:tcPr marL="38100" marR="38100" marT="19050" marB="190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ČEZ</a:t>
                      </a:r>
                    </a:p>
                  </a:txBody>
                  <a:tcPr marL="38100" marR="38100" marT="19050" marB="19050"/>
                </a:tc>
                <a:extLst>
                  <a:ext uri="{0D108BD9-81ED-4DB2-BD59-A6C34878D82A}">
                    <a16:rowId xmlns:a16="http://schemas.microsoft.com/office/drawing/2014/main" val="3130861667"/>
                  </a:ext>
                </a:extLst>
              </a:tr>
              <a:tr h="275240"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 smtClean="0">
                          <a:effectLst/>
                        </a:rPr>
                        <a:t>Zhotovitel</a:t>
                      </a:r>
                      <a:endParaRPr lang="cs-CZ" dirty="0">
                        <a:effectLst/>
                      </a:endParaRPr>
                    </a:p>
                  </a:txBody>
                  <a:tcPr marL="38100" marR="38100" marT="19050" marB="190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Průmyslové stavby Brno</a:t>
                      </a:r>
                    </a:p>
                  </a:txBody>
                  <a:tcPr marL="38100" marR="38100" marT="19050" marB="19050"/>
                </a:tc>
                <a:extLst>
                  <a:ext uri="{0D108BD9-81ED-4DB2-BD59-A6C34878D82A}">
                    <a16:rowId xmlns:a16="http://schemas.microsoft.com/office/drawing/2014/main" val="88368530"/>
                  </a:ext>
                </a:extLst>
              </a:tr>
              <a:tr h="426722"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Reaktory v provozu</a:t>
                      </a:r>
                    </a:p>
                  </a:txBody>
                  <a:tcPr marL="38100" marR="38100" marT="19050" marB="190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4 × 510 MW</a:t>
                      </a:r>
                    </a:p>
                  </a:txBody>
                  <a:tcPr marL="38100" marR="38100" marT="19050" marB="19050"/>
                </a:tc>
                <a:extLst>
                  <a:ext uri="{0D108BD9-81ED-4DB2-BD59-A6C34878D82A}">
                    <a16:rowId xmlns:a16="http://schemas.microsoft.com/office/drawing/2014/main" val="2072569968"/>
                  </a:ext>
                </a:extLst>
              </a:tr>
              <a:tr h="426722"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Plánované reaktory</a:t>
                      </a:r>
                    </a:p>
                  </a:txBody>
                  <a:tcPr marL="38100" marR="38100" marT="19050" marB="190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2 × 1200 MW</a:t>
                      </a:r>
                    </a:p>
                  </a:txBody>
                  <a:tcPr marL="38100" marR="38100" marT="19050" marB="19050"/>
                </a:tc>
                <a:extLst>
                  <a:ext uri="{0D108BD9-81ED-4DB2-BD59-A6C34878D82A}">
                    <a16:rowId xmlns:a16="http://schemas.microsoft.com/office/drawing/2014/main" val="3720413138"/>
                  </a:ext>
                </a:extLst>
              </a:tr>
              <a:tr h="275240"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Typ reaktorů</a:t>
                      </a:r>
                    </a:p>
                  </a:txBody>
                  <a:tcPr marL="38100" marR="38100" marT="19050" marB="190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VVER 440/213</a:t>
                      </a:r>
                    </a:p>
                  </a:txBody>
                  <a:tcPr marL="38100" marR="38100" marT="19050" marB="19050"/>
                </a:tc>
                <a:extLst>
                  <a:ext uri="{0D108BD9-81ED-4DB2-BD59-A6C34878D82A}">
                    <a16:rowId xmlns:a16="http://schemas.microsoft.com/office/drawing/2014/main" val="3495128617"/>
                  </a:ext>
                </a:extLst>
              </a:tr>
              <a:tr h="275240"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Palivo</a:t>
                      </a:r>
                    </a:p>
                  </a:txBody>
                  <a:tcPr marL="38100" marR="38100" marT="19050" marB="190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Uran 235U</a:t>
                      </a:r>
                    </a:p>
                  </a:txBody>
                  <a:tcPr marL="38100" marR="38100" marT="19050" marB="19050"/>
                </a:tc>
                <a:extLst>
                  <a:ext uri="{0D108BD9-81ED-4DB2-BD59-A6C34878D82A}">
                    <a16:rowId xmlns:a16="http://schemas.microsoft.com/office/drawing/2014/main" val="619593854"/>
                  </a:ext>
                </a:extLst>
              </a:tr>
              <a:tr h="275240"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Celkový výkon</a:t>
                      </a:r>
                    </a:p>
                  </a:txBody>
                  <a:tcPr marL="38100" marR="38100" marT="19050" marB="190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2040 MW</a:t>
                      </a:r>
                    </a:p>
                  </a:txBody>
                  <a:tcPr marL="38100" marR="38100" marT="19050" marB="19050"/>
                </a:tc>
                <a:extLst>
                  <a:ext uri="{0D108BD9-81ED-4DB2-BD59-A6C34878D82A}">
                    <a16:rowId xmlns:a16="http://schemas.microsoft.com/office/drawing/2014/main" val="3659879607"/>
                  </a:ext>
                </a:extLst>
              </a:tr>
              <a:tr h="516913"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Roční výroba</a:t>
                      </a:r>
                    </a:p>
                  </a:txBody>
                  <a:tcPr marL="38100" marR="38100" marT="19050" marB="190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15 576 </a:t>
                      </a:r>
                      <a:r>
                        <a:rPr lang="cs-CZ" dirty="0" err="1">
                          <a:effectLst/>
                        </a:rPr>
                        <a:t>GWh</a:t>
                      </a:r>
                      <a:r>
                        <a:rPr lang="cs-CZ" dirty="0">
                          <a:effectLst/>
                        </a:rPr>
                        <a:t> </a:t>
                      </a:r>
                      <a:r>
                        <a:rPr lang="cs-CZ" dirty="0" smtClean="0">
                          <a:effectLst/>
                        </a:rPr>
                        <a:t>(20 </a:t>
                      </a:r>
                      <a:r>
                        <a:rPr lang="cs-CZ" dirty="0">
                          <a:effectLst/>
                        </a:rPr>
                        <a:t>% roční spotřeby ČR)</a:t>
                      </a:r>
                    </a:p>
                  </a:txBody>
                  <a:tcPr marL="38100" marR="38100" marT="19050" marB="19050"/>
                </a:tc>
                <a:extLst>
                  <a:ext uri="{0D108BD9-81ED-4DB2-BD59-A6C34878D82A}">
                    <a16:rowId xmlns:a16="http://schemas.microsoft.com/office/drawing/2014/main" val="3486129245"/>
                  </a:ext>
                </a:extLst>
              </a:tr>
              <a:tr h="275240">
                <a:tc>
                  <a:txBody>
                    <a:bodyPr/>
                    <a:lstStyle/>
                    <a:p>
                      <a:pPr algn="l" fontAlgn="t"/>
                      <a:r>
                        <a:rPr lang="cs-CZ">
                          <a:effectLst/>
                        </a:rPr>
                        <a:t>Koeficient využití</a:t>
                      </a:r>
                    </a:p>
                  </a:txBody>
                  <a:tcPr marL="38100" marR="38100" marT="19050" marB="190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dirty="0">
                          <a:effectLst/>
                        </a:rPr>
                        <a:t>85,25 %</a:t>
                      </a:r>
                    </a:p>
                  </a:txBody>
                  <a:tcPr marL="38100" marR="38100" marT="19050" marB="19050"/>
                </a:tc>
                <a:extLst>
                  <a:ext uri="{0D108BD9-81ED-4DB2-BD59-A6C34878D82A}">
                    <a16:rowId xmlns:a16="http://schemas.microsoft.com/office/drawing/2014/main" val="1637041444"/>
                  </a:ext>
                </a:extLst>
              </a:tr>
            </a:tbl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20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78148" y="6135155"/>
            <a:ext cx="4586982" cy="17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720725" rtl="0" fontAlgn="base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25A939"/>
                </a:solidFill>
                <a:latin typeface="+mn-lt"/>
                <a:ea typeface="+mn-ea"/>
                <a:cs typeface="+mn-cs"/>
              </a:defRPr>
            </a:lvl1pPr>
            <a:lvl2pPr marL="623888" indent="-360363" algn="l" defTabSz="720725" rtl="0" fontAlgn="base">
              <a:lnSpc>
                <a:spcPct val="125000"/>
              </a:lnSpc>
              <a:spcBef>
                <a:spcPct val="0"/>
              </a:spcBef>
              <a:spcAft>
                <a:spcPct val="25000"/>
              </a:spcAft>
              <a:buClr>
                <a:srgbClr val="25A939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9250" indent="-358775" algn="l" defTabSz="720725" rtl="0" fontAlgn="base">
              <a:spcBef>
                <a:spcPct val="20000"/>
              </a:spcBef>
              <a:spcAft>
                <a:spcPct val="0"/>
              </a:spcAft>
              <a:buClr>
                <a:srgbClr val="25A939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09788" indent="-228600" algn="l" defTabSz="720725" rtl="0" fontAlgn="base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17775" indent="-228600" algn="l" defTabSz="720725" rtl="0" fontAlgn="base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5000"/>
              </a:lnSpc>
              <a:spcAft>
                <a:spcPct val="100000"/>
              </a:spcAft>
            </a:pPr>
            <a:r>
              <a:rPr lang="cs-CZ" altLang="cs-CZ" sz="900" b="0" dirty="0" smtClean="0">
                <a:solidFill>
                  <a:srgbClr val="333333"/>
                </a:solidFill>
              </a:rPr>
              <a:t>(Zdroj: ČKAIT)</a:t>
            </a:r>
            <a:endParaRPr lang="cs-CZ" altLang="cs-CZ" sz="900" b="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07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Dostavba EDU II (5. blok)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2164" y="1044327"/>
            <a:ext cx="7759700" cy="4970463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Tendr MPO: do listopadu 2023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Doba výstavby: cca </a:t>
            </a:r>
            <a:r>
              <a:rPr lang="it-IT" dirty="0" smtClean="0">
                <a:solidFill>
                  <a:schemeClr val="tx1"/>
                </a:solidFill>
              </a:rPr>
              <a:t>10 let</a:t>
            </a:r>
            <a:endParaRPr lang="cs-CZ" dirty="0" smtClean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 smtClean="0"/>
              <a:t>Socioekonomická </a:t>
            </a:r>
            <a:r>
              <a:rPr lang="cs-CZ" dirty="0"/>
              <a:t>studie </a:t>
            </a:r>
            <a:r>
              <a:rPr lang="cs-CZ" dirty="0">
                <a:solidFill>
                  <a:schemeClr val="tx1"/>
                </a:solidFill>
              </a:rPr>
              <a:t>s vlivem dostavby do území:</a:t>
            </a:r>
          </a:p>
          <a:p>
            <a:pPr marL="1063625" lvl="1" indent="-342900">
              <a:buFont typeface="Courier New" panose="02070309020205020404" pitchFamily="49" charset="0"/>
              <a:buChar char="o"/>
            </a:pPr>
            <a:r>
              <a:rPr lang="cs-CZ" dirty="0"/>
              <a:t>Zaměstnanost</a:t>
            </a:r>
          </a:p>
          <a:p>
            <a:pPr marL="1063625" lvl="1" indent="-342900">
              <a:buFont typeface="Courier New" panose="02070309020205020404" pitchFamily="49" charset="0"/>
              <a:buChar char="o"/>
            </a:pPr>
            <a:r>
              <a:rPr lang="cs-CZ" dirty="0"/>
              <a:t>Školství</a:t>
            </a:r>
          </a:p>
          <a:p>
            <a:pPr marL="1063625" lvl="1" indent="-342900">
              <a:buFont typeface="Courier New" panose="02070309020205020404" pitchFamily="49" charset="0"/>
              <a:buChar char="o"/>
            </a:pPr>
            <a:r>
              <a:rPr lang="cs-CZ" dirty="0"/>
              <a:t>Zdravotnictví</a:t>
            </a:r>
          </a:p>
          <a:p>
            <a:pPr marL="1063625" lvl="1" indent="-342900">
              <a:buFont typeface="Courier New" panose="02070309020205020404" pitchFamily="49" charset="0"/>
              <a:buChar char="o"/>
            </a:pPr>
            <a:r>
              <a:rPr lang="cs-CZ" dirty="0"/>
              <a:t>Veřejná </a:t>
            </a:r>
            <a:r>
              <a:rPr lang="cs-CZ" dirty="0" smtClean="0"/>
              <a:t>doprava</a:t>
            </a:r>
          </a:p>
          <a:p>
            <a:pPr marL="1063625" lvl="1" indent="-342900">
              <a:buFont typeface="Courier New" panose="02070309020205020404" pitchFamily="49" charset="0"/>
              <a:buChar char="o"/>
            </a:pPr>
            <a:r>
              <a:rPr lang="cs-CZ" dirty="0" smtClean="0"/>
              <a:t>Bezpečnost (agenturní </a:t>
            </a:r>
          </a:p>
          <a:p>
            <a:pPr lvl="1" indent="0">
              <a:buNone/>
            </a:pPr>
            <a:r>
              <a:rPr lang="cs-CZ" dirty="0" smtClean="0"/>
              <a:t>zaměstnanci)</a:t>
            </a:r>
            <a:endParaRPr lang="cs-CZ" dirty="0"/>
          </a:p>
          <a:p>
            <a:endParaRPr lang="cs-CZ" dirty="0" smtClean="0">
              <a:solidFill>
                <a:schemeClr val="tx1"/>
              </a:solidFill>
            </a:endParaRPr>
          </a:p>
          <a:p>
            <a:endParaRPr lang="cs-CZ" sz="900" dirty="0">
              <a:solidFill>
                <a:schemeClr val="tx1"/>
              </a:solidFill>
            </a:endParaRPr>
          </a:p>
          <a:p>
            <a:r>
              <a:rPr lang="cs-CZ" dirty="0" smtClean="0"/>
              <a:t>Nadregionální záměr</a:t>
            </a:r>
          </a:p>
          <a:p>
            <a:r>
              <a:rPr lang="cs-CZ" dirty="0">
                <a:solidFill>
                  <a:schemeClr val="tx1"/>
                </a:solidFill>
              </a:rPr>
              <a:t>Financování: MMR ČR, </a:t>
            </a:r>
            <a:r>
              <a:rPr lang="cs-CZ" dirty="0" smtClean="0">
                <a:solidFill>
                  <a:schemeClr val="tx1"/>
                </a:solidFill>
              </a:rPr>
              <a:t>MPO – Czech Invest, </a:t>
            </a:r>
            <a:r>
              <a:rPr lang="cs-CZ" dirty="0">
                <a:solidFill>
                  <a:schemeClr val="tx1"/>
                </a:solidFill>
              </a:rPr>
              <a:t>Kraje</a:t>
            </a:r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21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960" y="2637375"/>
            <a:ext cx="5901197" cy="33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42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86260" y="1908958"/>
            <a:ext cx="7671010" cy="4104456"/>
          </a:xfrm>
        </p:spPr>
        <p:txBody>
          <a:bodyPr/>
          <a:lstStyle/>
          <a:p>
            <a:pPr algn="ctr"/>
            <a:r>
              <a:rPr lang="cs-CZ" sz="4400" smtClean="0">
                <a:solidFill>
                  <a:schemeClr val="tx1"/>
                </a:solidFill>
              </a:rPr>
              <a:t>Děkuji za pozornost</a:t>
            </a:r>
          </a:p>
          <a:p>
            <a:endParaRPr lang="cs-CZ" sz="2400" b="0" smtClean="0">
              <a:solidFill>
                <a:schemeClr val="tx1"/>
              </a:solidFill>
            </a:endParaRPr>
          </a:p>
          <a:p>
            <a:endParaRPr lang="cs-CZ" sz="2400" b="0">
              <a:solidFill>
                <a:schemeClr val="tx1"/>
              </a:solidFill>
            </a:endParaRPr>
          </a:p>
          <a:p>
            <a:pPr algn="ctr"/>
            <a:r>
              <a:rPr lang="cs-CZ" sz="2400" b="0" smtClean="0">
                <a:solidFill>
                  <a:schemeClr val="tx1"/>
                </a:solidFill>
              </a:rPr>
              <a:t>doc. RNDr. Iveta Fryšová, Ph.D.</a:t>
            </a:r>
          </a:p>
          <a:p>
            <a:pPr algn="ctr"/>
            <a:r>
              <a:rPr lang="cs-CZ" sz="2400" b="0" smtClean="0">
                <a:solidFill>
                  <a:schemeClr val="tx1"/>
                </a:solidFill>
              </a:rPr>
              <a:t>Odbor regionálního rozvoje</a:t>
            </a:r>
          </a:p>
          <a:p>
            <a:pPr algn="ctr"/>
            <a:r>
              <a:rPr lang="cs-CZ" sz="2400" b="0" smtClean="0">
                <a:solidFill>
                  <a:schemeClr val="tx1"/>
                </a:solidFill>
              </a:rPr>
              <a:t>Krajský úřad Kraje Vysočina</a:t>
            </a:r>
          </a:p>
          <a:p>
            <a:pPr algn="ctr"/>
            <a:r>
              <a:rPr lang="cs-CZ" sz="2400" b="0" smtClean="0">
                <a:solidFill>
                  <a:schemeClr val="tx1"/>
                </a:solidFill>
                <a:hlinkClick r:id="rId3"/>
              </a:rPr>
              <a:t>Frysova.I</a:t>
            </a:r>
            <a:r>
              <a:rPr lang="cs-CZ" sz="24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@kr-vysocina.cz</a:t>
            </a:r>
            <a:endParaRPr lang="cs-CZ" sz="2400" b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564 602 546</a:t>
            </a:r>
            <a:endParaRPr lang="cs-CZ" sz="1800" b="0" smtClean="0">
              <a:solidFill>
                <a:schemeClr val="tx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22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9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cen elektrické energie</a:t>
            </a:r>
            <a:endParaRPr lang="cs-CZ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1"/>
          </p:nvPr>
        </p:nvSpPr>
        <p:spPr>
          <a:xfrm>
            <a:off x="162124" y="1619249"/>
            <a:ext cx="3670101" cy="49704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V současné době dochází k částečné stabilizaci cen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V případě neočekávaného geopolitického vývoje nelze vyloučit opakování reakce trhu z 8/2022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Výrazný pokles cen pro rok 2024 nelze očekávat</a:t>
            </a:r>
            <a:endParaRPr lang="cs-CZ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24" y="1812942"/>
            <a:ext cx="6437442" cy="3362843"/>
          </a:xfrm>
        </p:spPr>
      </p:pic>
    </p:spTree>
    <p:extLst>
      <p:ext uri="{BB962C8B-B14F-4D97-AF65-F5344CB8AC3E}">
        <p14:creationId xmlns:p14="http://schemas.microsoft.com/office/powerpoint/2010/main" val="119587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cen zemního plynu</a:t>
            </a:r>
            <a:endParaRPr lang="cs-CZ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1"/>
          </p:nvPr>
        </p:nvSpPr>
        <p:spPr>
          <a:xfrm>
            <a:off x="162124" y="1619249"/>
            <a:ext cx="3803650" cy="49704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Obdobně jako u elektrické energie dochází k částečné stabilizaci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V případě neočekávaného geopolitického vývoje nelze vyloučit opakování reakce trhu z 8/2022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Výrazný pokles cen pro rok 2024 nelze očekávat</a:t>
            </a:r>
            <a:endParaRPr lang="cs-CZ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4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351" y="1813446"/>
            <a:ext cx="6436800" cy="3362507"/>
          </a:xfrm>
        </p:spPr>
      </p:pic>
    </p:spTree>
    <p:extLst>
      <p:ext uri="{BB962C8B-B14F-4D97-AF65-F5344CB8AC3E}">
        <p14:creationId xmlns:p14="http://schemas.microsoft.com/office/powerpoint/2010/main" val="2301355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Úsporné projekty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70236" y="882198"/>
            <a:ext cx="4246314" cy="56402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Kraj Vysočina </a:t>
            </a:r>
            <a:r>
              <a:rPr lang="cs-CZ" b="0" smtClean="0">
                <a:solidFill>
                  <a:schemeClr val="tx1"/>
                </a:solidFill>
              </a:rPr>
              <a:t>pokračuje          v </a:t>
            </a:r>
            <a:r>
              <a:rPr lang="cs-CZ" b="0" dirty="0" smtClean="0">
                <a:solidFill>
                  <a:schemeClr val="tx1"/>
                </a:solidFill>
              </a:rPr>
              <a:t>přípravě úsporných projektů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Kraj Vysočina úspěšně prošel recertifikačním procesem na ISO 50001:2019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>
                <a:solidFill>
                  <a:schemeClr val="tx1"/>
                </a:solidFill>
              </a:rPr>
              <a:t>V říjnu 2022 zřízeno Oddělení energetiky v rámci Odboru regionálního rozvoje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  <a:p>
            <a:endParaRPr lang="cs-CZ" b="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>
              <a:solidFill>
                <a:schemeClr val="tx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32A3D-D40A-4A07-B18F-51B83F6016F2}" type="slidenum">
              <a:rPr lang="cs-CZ" altLang="cs-CZ" smtClean="0"/>
              <a:pPr/>
              <a:t>5</a:t>
            </a:fld>
            <a:endParaRPr lang="cs-CZ" alt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7" name="chart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65841" y="868185"/>
            <a:ext cx="3717363" cy="2788022"/>
          </a:xfrm>
          <a:prstGeom prst="rect">
            <a:avLst/>
          </a:prstGeom>
        </p:spPr>
      </p:pic>
      <p:pic>
        <p:nvPicPr>
          <p:cNvPr id="8" name="cha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841" y="3677571"/>
            <a:ext cx="3717363" cy="28449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3977" y="2464627"/>
            <a:ext cx="3300579" cy="247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28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Zateplení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0912" y="1059632"/>
            <a:ext cx="10531276" cy="561662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smtClean="0"/>
              <a:t>				Projekty dokončené </a:t>
            </a:r>
            <a:r>
              <a:rPr lang="cs-CZ" dirty="0" smtClean="0"/>
              <a:t>v roce 2022 (5 projektů):</a:t>
            </a:r>
          </a:p>
          <a:p>
            <a:pPr marL="1063625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 smtClean="0"/>
              <a:t>Nemocnice Nové Město na Moravě – stravovací provoz s radiologií a lékárna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Nemocnice Třebíč – stravovací provoz a administrativa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6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03" y="2646505"/>
            <a:ext cx="4440777" cy="333058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88" y="2646505"/>
            <a:ext cx="4440776" cy="333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9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Zateplení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124" y="900311"/>
            <a:ext cx="10531276" cy="561662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smtClean="0"/>
              <a:t>				V </a:t>
            </a:r>
            <a:r>
              <a:rPr lang="cs-CZ" dirty="0" smtClean="0"/>
              <a:t>realizaci (5 projektů):</a:t>
            </a:r>
          </a:p>
          <a:p>
            <a:pPr marL="1063625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 smtClean="0"/>
              <a:t>Nemocnice Pelhřimov – pavilon DGPN (pasiv)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SPŠ Třebíč, dílny Žďárského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VOŠ a SOŠ </a:t>
            </a:r>
            <a:r>
              <a:rPr lang="cs-CZ" smtClean="0"/>
              <a:t>Bystřice n. P., </a:t>
            </a:r>
            <a:r>
              <a:rPr lang="cs-CZ" dirty="0" smtClean="0"/>
              <a:t>dílny ul. Kulturní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SPŠ a SOU Pelhřimov, dílny </a:t>
            </a:r>
            <a:r>
              <a:rPr lang="cs-CZ" smtClean="0"/>
              <a:t>Kamenice n. L.</a:t>
            </a:r>
            <a:endParaRPr lang="cs-CZ" dirty="0" smtClean="0"/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SPŠ a SOU Pelhřimov, budova A </a:t>
            </a:r>
            <a:r>
              <a:rPr lang="cs-CZ" dirty="0" err="1" smtClean="0"/>
              <a:t>Křemešnická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7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52" y="3783301"/>
            <a:ext cx="3605149" cy="270386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550" y="3798864"/>
            <a:ext cx="3605149" cy="27038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251" y="934878"/>
            <a:ext cx="3605149" cy="270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2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Zateplení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5329" y="900311"/>
            <a:ext cx="10531276" cy="561662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smtClean="0"/>
              <a:t>				V </a:t>
            </a:r>
            <a:r>
              <a:rPr lang="cs-CZ" dirty="0" smtClean="0"/>
              <a:t>přípravě (7 projektů):</a:t>
            </a:r>
          </a:p>
          <a:p>
            <a:pPr marL="1063625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 smtClean="0"/>
              <a:t>SÚPŠ Jihlava-Helenín - rekonstrukce domova mládeže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Nemocnice Havlíčkův Brod - administrativa a infekční oddělení</a:t>
            </a:r>
            <a:endParaRPr lang="cs-CZ" dirty="0"/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Domov pro seniory Náměšť n/O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Nemocnice Pelhřimov - stravovací provoz 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Domov pro seniory Třebíč, </a:t>
            </a:r>
            <a:r>
              <a:rPr lang="cs-CZ" dirty="0" err="1" smtClean="0"/>
              <a:t>manž</a:t>
            </a:r>
            <a:r>
              <a:rPr lang="cs-CZ" dirty="0" smtClean="0"/>
              <a:t>. Curieových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Dětský domov Jemnice - hlavní objekt ul. Třešňová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OA a HŠ Třebíč – objekt odborného výcviku Náměšť </a:t>
            </a:r>
            <a:r>
              <a:rPr lang="cs-CZ" smtClean="0"/>
              <a:t>n/O </a:t>
            </a:r>
            <a:endParaRPr lang="cs-CZ" dirty="0"/>
          </a:p>
          <a:p>
            <a:pPr marL="0" lvl="1" indent="0">
              <a:buNone/>
            </a:pPr>
            <a:r>
              <a:rPr lang="cs-CZ">
                <a:solidFill>
                  <a:srgbClr val="FF0000"/>
                </a:solidFill>
              </a:rPr>
              <a:t>	</a:t>
            </a:r>
            <a:r>
              <a:rPr lang="cs-CZ" smtClean="0">
                <a:solidFill>
                  <a:srgbClr val="FF0000"/>
                </a:solidFill>
              </a:rPr>
              <a:t>		</a:t>
            </a:r>
          </a:p>
          <a:p>
            <a:pPr marL="0" lvl="1" indent="0">
              <a:buNone/>
            </a:pPr>
            <a:r>
              <a:rPr lang="cs-CZ" b="1">
                <a:solidFill>
                  <a:srgbClr val="FF0000"/>
                </a:solidFill>
              </a:rPr>
              <a:t>	</a:t>
            </a:r>
            <a:r>
              <a:rPr lang="cs-CZ" b="1" smtClean="0">
                <a:solidFill>
                  <a:srgbClr val="FF0000"/>
                </a:solidFill>
              </a:rPr>
              <a:t>		38</a:t>
            </a:r>
            <a:r>
              <a:rPr lang="cs-CZ" b="1" dirty="0" smtClean="0">
                <a:solidFill>
                  <a:srgbClr val="FF0000"/>
                </a:solidFill>
              </a:rPr>
              <a:t>. výzva OPŽP</a:t>
            </a:r>
            <a:r>
              <a:rPr lang="cs-CZ" dirty="0" smtClean="0">
                <a:solidFill>
                  <a:srgbClr val="FF0000"/>
                </a:solidFill>
              </a:rPr>
              <a:t> na komplexní energeticky </a:t>
            </a:r>
            <a:r>
              <a:rPr lang="cs-CZ" smtClean="0">
                <a:solidFill>
                  <a:srgbClr val="FF0000"/>
                </a:solidFill>
              </a:rPr>
              <a:t>úsporné rekonstrukce veřejných budov:</a:t>
            </a:r>
          </a:p>
          <a:p>
            <a:pPr marL="1063625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mtClean="0">
                <a:solidFill>
                  <a:srgbClr val="FF0000"/>
                </a:solidFill>
              </a:rPr>
              <a:t>alokace 2,5 mld. Kč </a:t>
            </a:r>
          </a:p>
          <a:p>
            <a:pPr marL="1063625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mtClean="0">
                <a:solidFill>
                  <a:srgbClr val="FF0000"/>
                </a:solidFill>
              </a:rPr>
              <a:t>příjem </a:t>
            </a:r>
            <a:r>
              <a:rPr lang="cs-CZ" dirty="0" smtClean="0">
                <a:solidFill>
                  <a:srgbClr val="FF0000"/>
                </a:solidFill>
              </a:rPr>
              <a:t>žádostí od </a:t>
            </a:r>
            <a:r>
              <a:rPr lang="cs-CZ" b="1" dirty="0" smtClean="0">
                <a:solidFill>
                  <a:srgbClr val="FF0000"/>
                </a:solidFill>
              </a:rPr>
              <a:t>3. 4. 2023 </a:t>
            </a:r>
            <a:r>
              <a:rPr lang="cs-CZ" dirty="0" smtClean="0">
                <a:solidFill>
                  <a:srgbClr val="FF0000"/>
                </a:solidFill>
              </a:rPr>
              <a:t>do </a:t>
            </a:r>
            <a:r>
              <a:rPr lang="cs-CZ" b="1" dirty="0" smtClean="0">
                <a:solidFill>
                  <a:srgbClr val="FF0000"/>
                </a:solidFill>
              </a:rPr>
              <a:t>3. 1</a:t>
            </a:r>
            <a:r>
              <a:rPr lang="cs-CZ" b="1" smtClean="0">
                <a:solidFill>
                  <a:srgbClr val="FF0000"/>
                </a:solidFill>
              </a:rPr>
              <a:t>. 2024</a:t>
            </a:r>
          </a:p>
          <a:p>
            <a:pPr marL="1063625" lvl="1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>
                <a:solidFill>
                  <a:srgbClr val="FF0000"/>
                </a:solidFill>
              </a:rPr>
              <a:t>více informací: </a:t>
            </a:r>
            <a:r>
              <a:rPr lang="cs-CZ">
                <a:solidFill>
                  <a:srgbClr val="FF0000"/>
                </a:solidFill>
                <a:hlinkClick r:id="rId3"/>
              </a:rPr>
              <a:t>https://opzp.cz/dotace/38-vyzva</a:t>
            </a:r>
            <a:r>
              <a:rPr lang="cs-CZ" smtClean="0">
                <a:solidFill>
                  <a:srgbClr val="FF0000"/>
                </a:solidFill>
                <a:hlinkClick r:id="rId3"/>
              </a:rPr>
              <a:t>/</a:t>
            </a:r>
            <a:r>
              <a:rPr lang="cs-CZ" smtClean="0">
                <a:solidFill>
                  <a:srgbClr val="FF0000"/>
                </a:solidFill>
              </a:rPr>
              <a:t> </a:t>
            </a:r>
            <a:endParaRPr lang="cs-CZ" dirty="0" smtClean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8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61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Fotovoltaické</a:t>
            </a:r>
            <a:r>
              <a:rPr lang="cs-CZ" dirty="0" smtClean="0"/>
              <a:t> elektrárny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9632"/>
            <a:ext cx="10531276" cy="561662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smtClean="0"/>
              <a:t>			Po </a:t>
            </a:r>
            <a:r>
              <a:rPr lang="cs-CZ" dirty="0" smtClean="0"/>
              <a:t>stavebně-technickém zhodnocení ze strany OM vybrány tyto objekty:</a:t>
            </a:r>
          </a:p>
          <a:p>
            <a:pPr marL="1063625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 smtClean="0"/>
              <a:t>Domov Lidmaň Černovice – areál Lidmaň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Domov pro seniory </a:t>
            </a:r>
            <a:r>
              <a:rPr lang="cs-CZ" dirty="0" err="1" smtClean="0"/>
              <a:t>Mitrov</a:t>
            </a:r>
            <a:endParaRPr lang="cs-CZ" dirty="0" smtClean="0"/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Domov pro seniory Třebíč – </a:t>
            </a:r>
            <a:r>
              <a:rPr lang="cs-CZ" dirty="0" err="1" smtClean="0"/>
              <a:t>Manž</a:t>
            </a:r>
            <a:r>
              <a:rPr lang="cs-CZ" dirty="0" smtClean="0"/>
              <a:t>. Curieových – bude součástí zateplení z OPŽP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Domov pro seniory Velké Meziříčí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Domov Ždírec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Krajský úřad Kraje Vysočina – budova D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Nemocnice Havlíčkův Brod – Pavilon 13, kotelna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Nemocnice Nové Město na Moravě – Nukleární medicína, Lékárna (?), ODN 1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Nemocnice Jihlava – </a:t>
            </a:r>
            <a:r>
              <a:rPr lang="cs-CZ" dirty="0" err="1" smtClean="0"/>
              <a:t>Gastro</a:t>
            </a:r>
            <a:r>
              <a:rPr lang="cs-CZ" dirty="0" smtClean="0"/>
              <a:t>, LDN (FVE součástí rekonstrukce objektu)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Nemocnice Pelhřimov – ředitelství</a:t>
            </a:r>
          </a:p>
          <a:p>
            <a:pPr marL="1063625" lvl="1" indent="-342900">
              <a:buFont typeface="Arial" panose="020B0604020202020204" pitchFamily="34" charset="0"/>
              <a:buChar char="•"/>
            </a:pPr>
            <a:r>
              <a:rPr lang="cs-CZ" dirty="0" smtClean="0"/>
              <a:t>Nemocnice Třebíč - </a:t>
            </a:r>
            <a:r>
              <a:rPr lang="cs-CZ" smtClean="0"/>
              <a:t>pavilon chirurgických </a:t>
            </a:r>
            <a:r>
              <a:rPr lang="cs-CZ" dirty="0" smtClean="0"/>
              <a:t>oborů, operační sály, budova 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68B54-9BDB-4E64-89C7-AA69A5550441}" type="slidenum">
              <a:rPr lang="cs-CZ" altLang="cs-CZ" smtClean="0"/>
              <a:pPr/>
              <a:t>9</a:t>
            </a:fld>
            <a:endParaRPr lang="cs-CZ" alt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930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373063" marR="0" indent="-373063" algn="l" defTabSz="9953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373063" marR="0" indent="-373063" algn="l" defTabSz="995363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rva xmlns="ad0a1802-d40a-4fae-a083-bd919e9592b2">Barevná</Barva>
    <Kategorie xmlns="ad0a1802-d40a-4fae-a083-bd919e9592b2">Prezentace</Kategorie>
    <Vlastn_x00ed_k_x0020__x0161_ablony xmlns="ad0a1802-d40a-4fae-a083-bd919e9592b2">OSH</Vlastn_x00ed_k_x0020__x0161_ablony>
    <Datum_x0020_vyd_x00e1_n_x00ed__x0020_verze xmlns="ad0a1802-d40a-4fae-a083-bd919e9592b2">2018-01-03T23:00:00+00:00</Datum_x0020_vyd_x00e1_n_x00ed__x0020_verze>
    <Popis_x0020_dokumentu xmlns="ad0a1802-d40a-4fae-a083-bd919e9592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F1A1A93D06E574C960A6D7E98135716" ma:contentTypeVersion="5" ma:contentTypeDescription="Vytvoří nový dokument" ma:contentTypeScope="" ma:versionID="638683a93836d082f8c3a20fcc2fe9a6">
  <xsd:schema xmlns:xsd="http://www.w3.org/2001/XMLSchema" xmlns:xs="http://www.w3.org/2001/XMLSchema" xmlns:p="http://schemas.microsoft.com/office/2006/metadata/properties" xmlns:ns2="ad0a1802-d40a-4fae-a083-bd919e9592b2" targetNamespace="http://schemas.microsoft.com/office/2006/metadata/properties" ma:root="true" ma:fieldsID="04e93d810d954315396ee7894274bf34" ns2:_="">
    <xsd:import namespace="ad0a1802-d40a-4fae-a083-bd919e9592b2"/>
    <xsd:element name="properties">
      <xsd:complexType>
        <xsd:sequence>
          <xsd:element name="documentManagement">
            <xsd:complexType>
              <xsd:all>
                <xsd:element ref="ns2:Kategorie" minOccurs="0"/>
                <xsd:element ref="ns2:Popis_x0020_dokumentu" minOccurs="0"/>
                <xsd:element ref="ns2:Barva"/>
                <xsd:element ref="ns2:Vlastn_x00ed_k_x0020__x0161_ablony" minOccurs="0"/>
                <xsd:element ref="ns2:Datum_x0020_vyd_x00e1_n_x00ed__x0020_verze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0a1802-d40a-4fae-a083-bd919e9592b2" elementFormDefault="qualified">
    <xsd:import namespace="http://schemas.microsoft.com/office/2006/documentManagement/types"/>
    <xsd:import namespace="http://schemas.microsoft.com/office/infopath/2007/PartnerControls"/>
    <xsd:element name="Kategorie" ma:index="2" nillable="true" ma:displayName="Kategorie" ma:default="Radní" ma:format="Dropdown" ma:internalName="Kategorie">
      <xsd:simpleType>
        <xsd:restriction base="dms:Choice">
          <xsd:enumeration value="Šablona odboru"/>
          <xsd:enumeration value="Zastupitelstvo"/>
          <xsd:enumeration value="Radní"/>
          <xsd:enumeration value="Prezentace"/>
          <xsd:enumeration value="Vysočina náš domov"/>
          <xsd:enumeration value="Personální záležitosti"/>
          <xsd:enumeration value="Pracovní týmy"/>
          <xsd:enumeration value="Legislativní návrh"/>
          <xsd:enumeration value="Archiv"/>
          <xsd:enumeration value="Speciální"/>
          <xsd:enumeration value="Kontrolní činnost"/>
          <xsd:enumeration value="Vnitřní předpisy - příloha"/>
          <xsd:enumeration value="Fond Vysočiny"/>
          <xsd:enumeration value="Formuláře ostatní"/>
          <xsd:enumeration value="Cedule"/>
          <xsd:enumeration value="Pokladní operace"/>
          <xsd:enumeration value="Majetková evidence"/>
        </xsd:restriction>
      </xsd:simpleType>
    </xsd:element>
    <xsd:element name="Popis_x0020_dokumentu" ma:index="3" nillable="true" ma:displayName="Popis dokumentu" ma:internalName="Popis_x0020_dokumentu">
      <xsd:simpleType>
        <xsd:restriction base="dms:Text">
          <xsd:maxLength value="200"/>
        </xsd:restriction>
      </xsd:simpleType>
    </xsd:element>
    <xsd:element name="Barva" ma:index="4" ma:displayName="Barva" ma:default="Barevná" ma:format="Dropdown" ma:internalName="Barva">
      <xsd:simpleType>
        <xsd:restriction base="dms:Choice">
          <xsd:enumeration value="Černobílá"/>
          <xsd:enumeration value="Barevná"/>
        </xsd:restriction>
      </xsd:simpleType>
    </xsd:element>
    <xsd:element name="Vlastn_x00ed_k_x0020__x0161_ablony" ma:index="5" nillable="true" ma:displayName="Vlastník šablony" ma:default="OSH" ma:format="Dropdown" ma:internalName="Vlastn_x00ed_k_x0020__x0161_ablony">
      <xsd:simpleType>
        <xsd:restriction base="dms:Choice">
          <xsd:enumeration value="OddRLZ"/>
          <xsd:enumeration value="OAPR"/>
          <xsd:enumeration value="OddHS"/>
          <xsd:enumeration value="Reditel"/>
          <xsd:enumeration value="Sekční ředitelé"/>
          <xsd:enumeration value="OddPKZU"/>
          <xsd:enumeration value="OSH"/>
          <xsd:enumeration value="OM"/>
          <xsd:enumeration value="OE"/>
          <xsd:enumeration value="OK"/>
          <xsd:enumeration value="ODSH"/>
          <xsd:enumeration value="OKPPCR"/>
          <xsd:enumeration value="ORR"/>
          <xsd:enumeration value="OSV"/>
          <xsd:enumeration value="OSMS"/>
          <xsd:enumeration value="OUPSR"/>
          <xsd:enumeration value="OZ"/>
          <xsd:enumeration value="OŽPZ"/>
          <xsd:enumeration value="OddHS"/>
          <xsd:enumeration value="OddIA"/>
          <xsd:enumeration value="OddOSC"/>
          <xsd:enumeration value="OddVK"/>
          <xsd:enumeration value="OI"/>
        </xsd:restriction>
      </xsd:simpleType>
    </xsd:element>
    <xsd:element name="Datum_x0020_vyd_x00e1_n_x00ed__x0020_verze" ma:index="6" ma:displayName="Datum vydání verze" ma:default="2018-03-01T00:00:00Z" ma:format="DateOnly" ma:internalName="Datum_x0020_vyd_x00e1_n_x00ed__x0020_verz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Typ obsahu"/>
        <xsd:element ref="dc:title" minOccurs="0" maxOccurs="1" ma:index="1" ma:displayName="Podkategori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D41F2C-2C86-4549-9D1C-F377B3D12CD7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46B8D2C8-41D9-4DB7-905B-38C9660C38D6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ad0a1802-d40a-4fae-a083-bd919e9592b2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09F114-33DC-4867-9947-685A543162E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D72C0E7-8F78-426E-8769-4B144CE88C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0a1802-d40a-4fae-a083-bd919e9592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14348</TotalTime>
  <Words>1139</Words>
  <Application>Microsoft Office PowerPoint</Application>
  <PresentationFormat>Vlastní</PresentationFormat>
  <Paragraphs>258</Paragraphs>
  <Slides>22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Courier New</vt:lpstr>
      <vt:lpstr>Wingdings</vt:lpstr>
      <vt:lpstr>Vlastní návrh</vt:lpstr>
      <vt:lpstr>Co nás čeká v energetice  doc. RNDr. Iveta Fryšová, Ph.D. Odbor regionálního rozvoje KrÚ Kraje Vysočina</vt:lpstr>
      <vt:lpstr>Vývoj ceny energií</vt:lpstr>
      <vt:lpstr>Vývoj cen elektrické energie</vt:lpstr>
      <vt:lpstr>Vývoj cen zemního plynu</vt:lpstr>
      <vt:lpstr>Úsporné projekty</vt:lpstr>
      <vt:lpstr>Zateplení</vt:lpstr>
      <vt:lpstr>Zateplení</vt:lpstr>
      <vt:lpstr>Zateplení</vt:lpstr>
      <vt:lpstr>Fotovoltaické elektrárny</vt:lpstr>
      <vt:lpstr>Fotovoltaické elektrárny</vt:lpstr>
      <vt:lpstr>Fotovoltaické elektrárny</vt:lpstr>
      <vt:lpstr>Fotovoltaické elektrárny</vt:lpstr>
      <vt:lpstr>Fotovoltaické elektrárny</vt:lpstr>
      <vt:lpstr>Změny legislativy na poli energetiky</vt:lpstr>
      <vt:lpstr>Komunitní energetika a výstavba OZE</vt:lpstr>
      <vt:lpstr>Ostatní druhy OZE</vt:lpstr>
      <vt:lpstr>Připravované akce</vt:lpstr>
      <vt:lpstr>Vodíková Vysočina</vt:lpstr>
      <vt:lpstr>Hydrogen Hills</vt:lpstr>
      <vt:lpstr>Jaderná energetika</vt:lpstr>
      <vt:lpstr>Dostavba EDU II (5. blok)</vt:lpstr>
      <vt:lpstr>Prezentace aplikace PowerPoint</vt:lpstr>
    </vt:vector>
  </TitlesOfParts>
  <Company>kuji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 prezentace</dc:title>
  <dc:creator>Jakub Novotný</dc:creator>
  <cp:lastModifiedBy>Fryšová Iveta doc.RNDr. Ph.D.</cp:lastModifiedBy>
  <cp:revision>522</cp:revision>
  <cp:lastPrinted>2023-05-14T18:09:02Z</cp:lastPrinted>
  <dcterms:created xsi:type="dcterms:W3CDTF">2005-08-29T05:12:14Z</dcterms:created>
  <dcterms:modified xsi:type="dcterms:W3CDTF">2023-05-14T18:14:43Z</dcterms:modified>
</cp:coreProperties>
</file>