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507" r:id="rId3"/>
    <p:sldId id="521" r:id="rId4"/>
    <p:sldId id="522" r:id="rId5"/>
    <p:sldId id="258" r:id="rId6"/>
    <p:sldId id="508" r:id="rId7"/>
    <p:sldId id="509" r:id="rId8"/>
    <p:sldId id="510" r:id="rId9"/>
    <p:sldId id="511" r:id="rId10"/>
    <p:sldId id="512" r:id="rId11"/>
    <p:sldId id="513" r:id="rId12"/>
    <p:sldId id="514" r:id="rId13"/>
    <p:sldId id="515" r:id="rId14"/>
    <p:sldId id="516" r:id="rId15"/>
    <p:sldId id="517" r:id="rId16"/>
    <p:sldId id="518" r:id="rId17"/>
    <p:sldId id="523" r:id="rId18"/>
    <p:sldId id="519" r:id="rId19"/>
    <p:sldId id="520" r:id="rId20"/>
    <p:sldId id="524" r:id="rId21"/>
    <p:sldId id="527" r:id="rId22"/>
    <p:sldId id="525" r:id="rId23"/>
    <p:sldId id="526" r:id="rId24"/>
    <p:sldId id="528" r:id="rId25"/>
    <p:sldId id="529" r:id="rId26"/>
    <p:sldId id="530" r:id="rId27"/>
    <p:sldId id="531" r:id="rId28"/>
    <p:sldId id="532" r:id="rId29"/>
    <p:sldId id="533" r:id="rId30"/>
    <p:sldId id="536" r:id="rId31"/>
    <p:sldId id="535" r:id="rId32"/>
    <p:sldId id="537" r:id="rId33"/>
    <p:sldId id="538" r:id="rId34"/>
    <p:sldId id="540" r:id="rId35"/>
    <p:sldId id="541" r:id="rId36"/>
    <p:sldId id="542" r:id="rId37"/>
    <p:sldId id="544" r:id="rId38"/>
    <p:sldId id="543" r:id="rId39"/>
    <p:sldId id="545" r:id="rId40"/>
    <p:sldId id="546" r:id="rId41"/>
    <p:sldId id="549" r:id="rId42"/>
    <p:sldId id="548" r:id="rId43"/>
    <p:sldId id="547" r:id="rId44"/>
    <p:sldId id="551" r:id="rId45"/>
    <p:sldId id="550" r:id="rId46"/>
    <p:sldId id="552" r:id="rId47"/>
    <p:sldId id="553" r:id="rId48"/>
    <p:sldId id="554" r:id="rId49"/>
    <p:sldId id="555" r:id="rId50"/>
    <p:sldId id="556" r:id="rId51"/>
    <p:sldId id="557" r:id="rId52"/>
    <p:sldId id="558" r:id="rId53"/>
    <p:sldId id="559" r:id="rId54"/>
    <p:sldId id="560" r:id="rId55"/>
    <p:sldId id="561" r:id="rId5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200D5A-6987-6227-0F56-71D7CAA67F68}" name="Engelmannová Věra Ing. (GFŘ)" initials="VE" userId="S::p104622@fs.mfcr.cz::75eccf26-b4cd-46a0-adb7-c359aebb512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6" d="100"/>
          <a:sy n="56" d="100"/>
        </p:scale>
        <p:origin x="18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61" Type="http://schemas.microsoft.com/office/2018/10/relationships/authors" Target="author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 základní">
    <p:bg>
      <p:bgRef idx="1001">
        <a:schemeClr val="bg1"/>
      </p:bgRef>
    </p:bg>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DB3177F5-37BE-A64A-9744-6571C4C77FFE}"/>
              </a:ext>
            </a:extLst>
          </p:cNvPr>
          <p:cNvSpPr>
            <a:spLocks noGrp="1"/>
          </p:cNvSpPr>
          <p:nvPr>
            <p:ph type="title"/>
          </p:nvPr>
        </p:nvSpPr>
        <p:spPr>
          <a:xfrm>
            <a:off x="6300000" y="2761200"/>
            <a:ext cx="5400000" cy="1918800"/>
          </a:xfrm>
        </p:spPr>
        <p:txBody>
          <a:bodyPr/>
          <a:lstStyle>
            <a:lvl1pPr>
              <a:lnSpc>
                <a:spcPct val="100000"/>
              </a:lnSpc>
              <a:defRPr/>
            </a:lvl1pPr>
          </a:lstStyle>
          <a:p>
            <a:r>
              <a:rPr lang="cs-CZ" dirty="0"/>
              <a:t>Kliknutím lze upravit styl.</a:t>
            </a:r>
          </a:p>
        </p:txBody>
      </p:sp>
      <p:sp>
        <p:nvSpPr>
          <p:cNvPr id="8" name="Podnadpis 2">
            <a:extLst>
              <a:ext uri="{FF2B5EF4-FFF2-40B4-BE49-F238E27FC236}">
                <a16:creationId xmlns:a16="http://schemas.microsoft.com/office/drawing/2014/main" id="{B596686E-74CD-B7D7-C082-E9ADDDF03AA7}"/>
              </a:ext>
            </a:extLst>
          </p:cNvPr>
          <p:cNvSpPr>
            <a:spLocks noGrp="1"/>
          </p:cNvSpPr>
          <p:nvPr>
            <p:ph type="subTitle" idx="1"/>
          </p:nvPr>
        </p:nvSpPr>
        <p:spPr>
          <a:xfrm>
            <a:off x="6300000" y="4888800"/>
            <a:ext cx="5400000" cy="1224000"/>
          </a:xfrm>
        </p:spPr>
        <p:txBody>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
        <p:nvSpPr>
          <p:cNvPr id="2" name="Zástupný symbol pro datum 1">
            <a:extLst>
              <a:ext uri="{FF2B5EF4-FFF2-40B4-BE49-F238E27FC236}">
                <a16:creationId xmlns:a16="http://schemas.microsoft.com/office/drawing/2014/main" id="{8348E601-3A68-BEB0-2F6A-B7D30C11C9DF}"/>
              </a:ext>
            </a:extLst>
          </p:cNvPr>
          <p:cNvSpPr>
            <a:spLocks noGrp="1"/>
          </p:cNvSpPr>
          <p:nvPr>
            <p:ph type="dt" sz="half" idx="10"/>
          </p:nvPr>
        </p:nvSpPr>
        <p:spPr/>
        <p:txBody>
          <a:bodyPr/>
          <a:lstStyle/>
          <a:p>
            <a:endParaRPr lang="cs-CZ" dirty="0"/>
          </a:p>
        </p:txBody>
      </p:sp>
      <p:pic>
        <p:nvPicPr>
          <p:cNvPr id="6" name="Obrázek 5" descr="Obsah obrázku text, Písmo, snímek obrazovky, Grafika&#10;&#10;Obsah generovaný pomocí AI může být nesprávný.">
            <a:extLst>
              <a:ext uri="{FF2B5EF4-FFF2-40B4-BE49-F238E27FC236}">
                <a16:creationId xmlns:a16="http://schemas.microsoft.com/office/drawing/2014/main" id="{BCD52857-49C6-4D10-05F5-042A681E47B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l="15427" t="23949" r="15539" b="23236"/>
          <a:stretch>
            <a:fillRect/>
          </a:stretch>
        </p:blipFill>
        <p:spPr>
          <a:xfrm>
            <a:off x="684000" y="648001"/>
            <a:ext cx="3175826" cy="1584000"/>
          </a:xfrm>
          <a:prstGeom prst="rect">
            <a:avLst/>
          </a:prstGeom>
        </p:spPr>
      </p:pic>
    </p:spTree>
    <p:extLst>
      <p:ext uri="{BB962C8B-B14F-4D97-AF65-F5344CB8AC3E}">
        <p14:creationId xmlns:p14="http://schemas.microsoft.com/office/powerpoint/2010/main" val="7074073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404">
          <p15:clr>
            <a:srgbClr val="9FCC3B"/>
          </p15:clr>
        </p15:guide>
        <p15:guide id="2" pos="431">
          <p15:clr>
            <a:srgbClr val="9FCC3B"/>
          </p15:clr>
        </p15:guide>
        <p15:guide id="3" orient="horz" pos="1394">
          <p15:clr>
            <a:srgbClr val="9FCC3B"/>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ro strukturované texty do 2 sloupců">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4000"/>
          </a:xfrm>
        </p:spPr>
        <p:txBody>
          <a:bodyPr>
            <a:noAutofit/>
          </a:bodyPr>
          <a:lstStyle>
            <a:lvl1pPr>
              <a:defRPr sz="3700"/>
            </a:lvl1pPr>
          </a:lstStyle>
          <a:p>
            <a:r>
              <a:rPr lang="cs-CZ" dirty="0"/>
              <a:t>Kliknutím lze upravit styl.</a:t>
            </a:r>
          </a:p>
        </p:txBody>
      </p:sp>
      <p:sp>
        <p:nvSpPr>
          <p:cNvPr id="4" name="Zástupný text 8">
            <a:extLst>
              <a:ext uri="{FF2B5EF4-FFF2-40B4-BE49-F238E27FC236}">
                <a16:creationId xmlns:a16="http://schemas.microsoft.com/office/drawing/2014/main" id="{B2972142-5947-7CE2-87C4-76273AB9A14E}"/>
              </a:ext>
            </a:extLst>
          </p:cNvPr>
          <p:cNvSpPr>
            <a:spLocks noGrp="1"/>
          </p:cNvSpPr>
          <p:nvPr>
            <p:ph type="body" sz="quarter" idx="14"/>
          </p:nvPr>
        </p:nvSpPr>
        <p:spPr>
          <a:xfrm>
            <a:off x="684000" y="1243809"/>
            <a:ext cx="9900000" cy="772560"/>
          </a:xfrm>
        </p:spPr>
        <p:txBody>
          <a:bodyPr/>
          <a:lstStyle>
            <a:lvl1pPr marL="0" indent="0">
              <a:buNone/>
              <a:defRPr>
                <a:solidFill>
                  <a:schemeClr val="accent2"/>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11" name="Zástupný obsah 10">
            <a:extLst>
              <a:ext uri="{FF2B5EF4-FFF2-40B4-BE49-F238E27FC236}">
                <a16:creationId xmlns:a16="http://schemas.microsoft.com/office/drawing/2014/main" id="{C4D8B83D-4F13-73F1-A6FB-F2D3FDE26A43}"/>
              </a:ext>
            </a:extLst>
          </p:cNvPr>
          <p:cNvSpPr>
            <a:spLocks noGrp="1"/>
          </p:cNvSpPr>
          <p:nvPr>
            <p:ph sz="quarter" idx="20"/>
          </p:nvPr>
        </p:nvSpPr>
        <p:spPr>
          <a:xfrm>
            <a:off x="684000" y="2278069"/>
            <a:ext cx="5277600" cy="3960000"/>
          </a:xfrm>
        </p:spPr>
        <p:txBody>
          <a:bodyPr/>
          <a:lstStyle>
            <a:lvl2pPr marL="288000" indent="-288000">
              <a:defRPr/>
            </a:lvl2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12" name="Zástupný obsah 10">
            <a:extLst>
              <a:ext uri="{FF2B5EF4-FFF2-40B4-BE49-F238E27FC236}">
                <a16:creationId xmlns:a16="http://schemas.microsoft.com/office/drawing/2014/main" id="{66312AE8-F8DA-9BE0-CDEA-EBB8AC1D28A4}"/>
              </a:ext>
            </a:extLst>
          </p:cNvPr>
          <p:cNvSpPr>
            <a:spLocks noGrp="1"/>
          </p:cNvSpPr>
          <p:nvPr>
            <p:ph sz="quarter" idx="21"/>
          </p:nvPr>
        </p:nvSpPr>
        <p:spPr>
          <a:xfrm>
            <a:off x="6220799" y="2278069"/>
            <a:ext cx="5277600" cy="3960000"/>
          </a:xfrm>
        </p:spPr>
        <p:txBody>
          <a:bodyPr/>
          <a:lstStyle>
            <a:lvl2pPr marL="288000" indent="-288000">
              <a:defRPr/>
            </a:lvl2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8" name="Zástupný symbol pro zápatí 7">
            <a:extLst>
              <a:ext uri="{FF2B5EF4-FFF2-40B4-BE49-F238E27FC236}">
                <a16:creationId xmlns:a16="http://schemas.microsoft.com/office/drawing/2014/main" id="{EE0028AA-8191-8AC0-CA9B-E9E97C481F64}"/>
              </a:ext>
            </a:extLst>
          </p:cNvPr>
          <p:cNvSpPr>
            <a:spLocks noGrp="1"/>
          </p:cNvSpPr>
          <p:nvPr>
            <p:ph type="ftr" sz="quarter" idx="18"/>
          </p:nvPr>
        </p:nvSpPr>
        <p:spPr/>
        <p:txBody>
          <a:bodyPr/>
          <a:lstStyle>
            <a:lvl1pPr algn="l">
              <a:defRPr/>
            </a:lvl1pPr>
          </a:lstStyle>
          <a:p>
            <a:r>
              <a:rPr lang="cs-CZ" dirty="0"/>
              <a:t>Finanční správa České republiky</a:t>
            </a:r>
          </a:p>
        </p:txBody>
      </p:sp>
      <p:sp>
        <p:nvSpPr>
          <p:cNvPr id="9" name="Zástupný symbol pro číslo snímku 8">
            <a:extLst>
              <a:ext uri="{FF2B5EF4-FFF2-40B4-BE49-F238E27FC236}">
                <a16:creationId xmlns:a16="http://schemas.microsoft.com/office/drawing/2014/main" id="{AC4A29AD-99A7-0114-9205-C9A17DF2295D}"/>
              </a:ext>
            </a:extLst>
          </p:cNvPr>
          <p:cNvSpPr>
            <a:spLocks noGrp="1"/>
          </p:cNvSpPr>
          <p:nvPr>
            <p:ph type="sldNum" sz="quarter" idx="19"/>
          </p:nvPr>
        </p:nvSpPr>
        <p:spPr>
          <a:xfrm>
            <a:off x="10584000" y="6300000"/>
            <a:ext cx="914399" cy="365125"/>
          </a:xfrm>
        </p:spPr>
        <p:txBody>
          <a:bodyPr/>
          <a:lstStyle/>
          <a:p>
            <a:fld id="{1CF5A12E-3DFE-4C3E-9036-7893F29C52C1}" type="slidenum">
              <a:rPr lang="cs-CZ" smtClean="0"/>
              <a:pPr/>
              <a:t>‹#›</a:t>
            </a:fld>
            <a:endParaRPr lang="cs-CZ" dirty="0"/>
          </a:p>
        </p:txBody>
      </p:sp>
    </p:spTree>
    <p:extLst>
      <p:ext uri="{BB962C8B-B14F-4D97-AF65-F5344CB8AC3E}">
        <p14:creationId xmlns:p14="http://schemas.microsoft.com/office/powerpoint/2010/main" val="520415648"/>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ro strukturované texty do 3 sloupců">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3600" cy="594000"/>
          </a:xfrm>
        </p:spPr>
        <p:txBody>
          <a:bodyPr/>
          <a:lstStyle/>
          <a:p>
            <a:r>
              <a:rPr lang="cs-CZ" dirty="0"/>
              <a:t>Kliknutím lze upravit styl.</a:t>
            </a:r>
          </a:p>
        </p:txBody>
      </p:sp>
      <p:sp>
        <p:nvSpPr>
          <p:cNvPr id="5" name="Zástupný text 8">
            <a:extLst>
              <a:ext uri="{FF2B5EF4-FFF2-40B4-BE49-F238E27FC236}">
                <a16:creationId xmlns:a16="http://schemas.microsoft.com/office/drawing/2014/main" id="{79AB1A28-726C-70D7-6F65-D304F6CA8EFE}"/>
              </a:ext>
            </a:extLst>
          </p:cNvPr>
          <p:cNvSpPr>
            <a:spLocks noGrp="1"/>
          </p:cNvSpPr>
          <p:nvPr>
            <p:ph type="body" sz="quarter" idx="16"/>
          </p:nvPr>
        </p:nvSpPr>
        <p:spPr>
          <a:xfrm>
            <a:off x="684000" y="1243809"/>
            <a:ext cx="9900000" cy="772560"/>
          </a:xfrm>
        </p:spPr>
        <p:txBody>
          <a:bodyPr/>
          <a:lstStyle>
            <a:lvl1pPr marL="0" indent="0">
              <a:buNone/>
              <a:defRPr>
                <a:solidFill>
                  <a:schemeClr val="accent2"/>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6" name="Zástupný obsah 5">
            <a:extLst>
              <a:ext uri="{FF2B5EF4-FFF2-40B4-BE49-F238E27FC236}">
                <a16:creationId xmlns:a16="http://schemas.microsoft.com/office/drawing/2014/main" id="{A470DB23-02F9-7A0D-0BE3-B7B3966762C1}"/>
              </a:ext>
            </a:extLst>
          </p:cNvPr>
          <p:cNvSpPr>
            <a:spLocks noGrp="1"/>
          </p:cNvSpPr>
          <p:nvPr>
            <p:ph sz="quarter" idx="17"/>
          </p:nvPr>
        </p:nvSpPr>
        <p:spPr>
          <a:xfrm>
            <a:off x="684000" y="2278069"/>
            <a:ext cx="3384000" cy="3960000"/>
          </a:xfrm>
        </p:spPr>
        <p:txBody>
          <a:bodyPr/>
          <a:lstStyle>
            <a:lvl2pPr marL="288000" indent="-288000">
              <a:defRPr/>
            </a:lvl2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8" name="Zástupný obsah 5">
            <a:extLst>
              <a:ext uri="{FF2B5EF4-FFF2-40B4-BE49-F238E27FC236}">
                <a16:creationId xmlns:a16="http://schemas.microsoft.com/office/drawing/2014/main" id="{34622E57-4DBB-EC34-C3CF-564E6511DEFC}"/>
              </a:ext>
            </a:extLst>
          </p:cNvPr>
          <p:cNvSpPr>
            <a:spLocks noGrp="1"/>
          </p:cNvSpPr>
          <p:nvPr>
            <p:ph sz="quarter" idx="18"/>
          </p:nvPr>
        </p:nvSpPr>
        <p:spPr>
          <a:xfrm>
            <a:off x="4399199" y="2278069"/>
            <a:ext cx="3384000" cy="3960000"/>
          </a:xfrm>
        </p:spPr>
        <p:txBody>
          <a:bodyPr/>
          <a:lstStyle>
            <a:lvl2pPr marL="288000" indent="-288000">
              <a:defRPr/>
            </a:lvl2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9" name="Zástupný obsah 5">
            <a:extLst>
              <a:ext uri="{FF2B5EF4-FFF2-40B4-BE49-F238E27FC236}">
                <a16:creationId xmlns:a16="http://schemas.microsoft.com/office/drawing/2014/main" id="{DB9075DF-D594-9AF7-F5CE-1A9B3B43E33D}"/>
              </a:ext>
            </a:extLst>
          </p:cNvPr>
          <p:cNvSpPr>
            <a:spLocks noGrp="1"/>
          </p:cNvSpPr>
          <p:nvPr>
            <p:ph sz="quarter" idx="19"/>
          </p:nvPr>
        </p:nvSpPr>
        <p:spPr>
          <a:xfrm>
            <a:off x="8114399" y="2278069"/>
            <a:ext cx="3384000" cy="3960000"/>
          </a:xfrm>
        </p:spPr>
        <p:txBody>
          <a:bodyPr/>
          <a:lstStyle>
            <a:lvl2pPr marL="288000" indent="-288000">
              <a:defRPr/>
            </a:lvl2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13" name="Zástupný symbol pro zápatí 12">
            <a:extLst>
              <a:ext uri="{FF2B5EF4-FFF2-40B4-BE49-F238E27FC236}">
                <a16:creationId xmlns:a16="http://schemas.microsoft.com/office/drawing/2014/main" id="{1A8F4358-2A52-2A18-7EDD-D3ECE711529B}"/>
              </a:ext>
            </a:extLst>
          </p:cNvPr>
          <p:cNvSpPr>
            <a:spLocks noGrp="1"/>
          </p:cNvSpPr>
          <p:nvPr>
            <p:ph type="ftr" sz="quarter" idx="21"/>
          </p:nvPr>
        </p:nvSpPr>
        <p:spPr/>
        <p:txBody>
          <a:bodyPr/>
          <a:lstStyle>
            <a:lvl1pPr algn="l">
              <a:defRPr/>
            </a:lvl1pPr>
          </a:lstStyle>
          <a:p>
            <a:r>
              <a:rPr lang="cs-CZ" dirty="0"/>
              <a:t>Finanční správa České republiky</a:t>
            </a:r>
          </a:p>
        </p:txBody>
      </p:sp>
      <p:sp>
        <p:nvSpPr>
          <p:cNvPr id="14" name="Zástupný symbol pro číslo snímku 13">
            <a:extLst>
              <a:ext uri="{FF2B5EF4-FFF2-40B4-BE49-F238E27FC236}">
                <a16:creationId xmlns:a16="http://schemas.microsoft.com/office/drawing/2014/main" id="{20237B32-11C6-7270-3AEA-E7E23F49ED8D}"/>
              </a:ext>
            </a:extLst>
          </p:cNvPr>
          <p:cNvSpPr>
            <a:spLocks noGrp="1"/>
          </p:cNvSpPr>
          <p:nvPr>
            <p:ph type="sldNum" sz="quarter" idx="22"/>
          </p:nvPr>
        </p:nvSpPr>
        <p:spPr>
          <a:xfrm>
            <a:off x="10584000" y="6300000"/>
            <a:ext cx="914399" cy="365125"/>
          </a:xfrm>
        </p:spPr>
        <p:txBody>
          <a:bodyPr/>
          <a:lstStyle/>
          <a:p>
            <a:fld id="{1CF5A12E-3DFE-4C3E-9036-7893F29C52C1}" type="slidenum">
              <a:rPr lang="cs-CZ" smtClean="0"/>
              <a:pPr/>
              <a:t>‹#›</a:t>
            </a:fld>
            <a:endParaRPr lang="cs-CZ" dirty="0"/>
          </a:p>
        </p:txBody>
      </p:sp>
    </p:spTree>
    <p:extLst>
      <p:ext uri="{BB962C8B-B14F-4D97-AF65-F5344CB8AC3E}">
        <p14:creationId xmlns:p14="http://schemas.microsoft.com/office/powerpoint/2010/main" val="1340563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ro strukturované texty do 3 sloupců - BARVA">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dirty="0"/>
              <a:t>Kliknutím lze upravit styl.</a:t>
            </a:r>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9900000" cy="772560"/>
          </a:xfrm>
        </p:spPr>
        <p:txBody>
          <a:bodyPr/>
          <a:lstStyle>
            <a:lvl1pPr marL="0" indent="0">
              <a:buNone/>
              <a:defRPr>
                <a:solidFill>
                  <a:schemeClr val="accent2"/>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5" name="Zástupný obsah 5">
            <a:extLst>
              <a:ext uri="{FF2B5EF4-FFF2-40B4-BE49-F238E27FC236}">
                <a16:creationId xmlns:a16="http://schemas.microsoft.com/office/drawing/2014/main" id="{7A34AA89-518C-D6AC-CDB3-0DE9D45730B6}"/>
              </a:ext>
            </a:extLst>
          </p:cNvPr>
          <p:cNvSpPr>
            <a:spLocks noGrp="1"/>
          </p:cNvSpPr>
          <p:nvPr>
            <p:ph sz="quarter" idx="17"/>
          </p:nvPr>
        </p:nvSpPr>
        <p:spPr>
          <a:xfrm>
            <a:off x="684000" y="2278069"/>
            <a:ext cx="3384000" cy="3960000"/>
          </a:xfrm>
          <a:solidFill>
            <a:schemeClr val="accent1"/>
          </a:solidFill>
        </p:spPr>
        <p:txBody>
          <a:bodyPr lIns="180000" tIns="180000" rIns="144000" bIns="72000"/>
          <a:lstStyle>
            <a:lvl1pPr marL="216000" indent="-216000">
              <a:defRPr sz="1500">
                <a:solidFill>
                  <a:schemeClr val="bg1"/>
                </a:solidFill>
              </a:defRPr>
            </a:lvl1pPr>
            <a:lvl2pPr marL="216000">
              <a:defRPr sz="1500">
                <a:solidFill>
                  <a:schemeClr val="bg1"/>
                </a:solidFill>
              </a:defRPr>
            </a:lvl2pPr>
            <a:lvl3pPr marL="648000">
              <a:defRPr sz="1200">
                <a:solidFill>
                  <a:schemeClr val="accent3"/>
                </a:solidFill>
              </a:defRPr>
            </a:lvl3pPr>
            <a:lvl4pPr marL="864000">
              <a:defRPr sz="1200">
                <a:solidFill>
                  <a:schemeClr val="bg1"/>
                </a:solidFill>
              </a:defRPr>
            </a:lvl4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p:txBody>
      </p:sp>
      <p:sp>
        <p:nvSpPr>
          <p:cNvPr id="14" name="Zástupný obsah 5">
            <a:extLst>
              <a:ext uri="{FF2B5EF4-FFF2-40B4-BE49-F238E27FC236}">
                <a16:creationId xmlns:a16="http://schemas.microsoft.com/office/drawing/2014/main" id="{F5C06968-058F-D011-06D6-01032E89CEFD}"/>
              </a:ext>
            </a:extLst>
          </p:cNvPr>
          <p:cNvSpPr>
            <a:spLocks noGrp="1"/>
          </p:cNvSpPr>
          <p:nvPr>
            <p:ph sz="quarter" idx="23"/>
          </p:nvPr>
        </p:nvSpPr>
        <p:spPr>
          <a:xfrm>
            <a:off x="4399200" y="2278069"/>
            <a:ext cx="3384000" cy="3960000"/>
          </a:xfrm>
          <a:solidFill>
            <a:schemeClr val="accent1"/>
          </a:solidFill>
        </p:spPr>
        <p:txBody>
          <a:bodyPr lIns="180000" tIns="180000" rIns="144000" bIns="72000"/>
          <a:lstStyle>
            <a:lvl1pPr marL="216000" indent="-216000">
              <a:defRPr sz="1500">
                <a:solidFill>
                  <a:schemeClr val="bg1"/>
                </a:solidFill>
              </a:defRPr>
            </a:lvl1pPr>
            <a:lvl2pPr marL="216000">
              <a:defRPr sz="1500">
                <a:solidFill>
                  <a:schemeClr val="bg1"/>
                </a:solidFill>
              </a:defRPr>
            </a:lvl2pPr>
            <a:lvl3pPr marL="648000">
              <a:defRPr sz="1200">
                <a:solidFill>
                  <a:schemeClr val="accent3"/>
                </a:solidFill>
              </a:defRPr>
            </a:lvl3pPr>
            <a:lvl4pPr marL="864000">
              <a:defRPr sz="1200">
                <a:solidFill>
                  <a:schemeClr val="bg1"/>
                </a:solidFill>
              </a:defRPr>
            </a:lvl4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p:txBody>
      </p:sp>
      <p:sp>
        <p:nvSpPr>
          <p:cNvPr id="15" name="Zástupný obsah 5">
            <a:extLst>
              <a:ext uri="{FF2B5EF4-FFF2-40B4-BE49-F238E27FC236}">
                <a16:creationId xmlns:a16="http://schemas.microsoft.com/office/drawing/2014/main" id="{98355326-2F70-4A4F-590D-CC40624BFECC}"/>
              </a:ext>
            </a:extLst>
          </p:cNvPr>
          <p:cNvSpPr>
            <a:spLocks noGrp="1"/>
          </p:cNvSpPr>
          <p:nvPr>
            <p:ph sz="quarter" idx="24"/>
          </p:nvPr>
        </p:nvSpPr>
        <p:spPr>
          <a:xfrm>
            <a:off x="8114399" y="2278069"/>
            <a:ext cx="3384000" cy="3960000"/>
          </a:xfrm>
          <a:solidFill>
            <a:schemeClr val="accent1"/>
          </a:solidFill>
        </p:spPr>
        <p:txBody>
          <a:bodyPr lIns="180000" tIns="180000" rIns="144000" bIns="72000"/>
          <a:lstStyle>
            <a:lvl1pPr marL="216000" indent="-216000">
              <a:defRPr sz="1500">
                <a:solidFill>
                  <a:schemeClr val="bg1"/>
                </a:solidFill>
              </a:defRPr>
            </a:lvl1pPr>
            <a:lvl2pPr marL="216000">
              <a:defRPr sz="1500">
                <a:solidFill>
                  <a:schemeClr val="bg1"/>
                </a:solidFill>
              </a:defRPr>
            </a:lvl2pPr>
            <a:lvl3pPr marL="648000">
              <a:defRPr sz="1200">
                <a:solidFill>
                  <a:schemeClr val="accent3"/>
                </a:solidFill>
              </a:defRPr>
            </a:lvl3pPr>
            <a:lvl4pPr marL="864000">
              <a:defRPr sz="1200">
                <a:solidFill>
                  <a:schemeClr val="bg1"/>
                </a:solidFill>
              </a:defRPr>
            </a:lvl4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p:txBody>
      </p:sp>
      <p:sp>
        <p:nvSpPr>
          <p:cNvPr id="12" name="Zástupný symbol pro zápatí 11">
            <a:extLst>
              <a:ext uri="{FF2B5EF4-FFF2-40B4-BE49-F238E27FC236}">
                <a16:creationId xmlns:a16="http://schemas.microsoft.com/office/drawing/2014/main" id="{D557F747-0911-C7A1-CF9E-8B93A0D34E4F}"/>
              </a:ext>
            </a:extLst>
          </p:cNvPr>
          <p:cNvSpPr>
            <a:spLocks noGrp="1"/>
          </p:cNvSpPr>
          <p:nvPr>
            <p:ph type="ftr" sz="quarter" idx="21"/>
          </p:nvPr>
        </p:nvSpPr>
        <p:spPr/>
        <p:txBody>
          <a:bodyPr/>
          <a:lstStyle>
            <a:lvl1pPr algn="l">
              <a:defRPr/>
            </a:lvl1pPr>
          </a:lstStyle>
          <a:p>
            <a:r>
              <a:rPr lang="cs-CZ" dirty="0"/>
              <a:t>Finanční správa České republiky</a:t>
            </a:r>
          </a:p>
        </p:txBody>
      </p:sp>
      <p:sp>
        <p:nvSpPr>
          <p:cNvPr id="13" name="Zástupný symbol pro číslo snímku 12">
            <a:extLst>
              <a:ext uri="{FF2B5EF4-FFF2-40B4-BE49-F238E27FC236}">
                <a16:creationId xmlns:a16="http://schemas.microsoft.com/office/drawing/2014/main" id="{9EE5B781-3009-59D3-CA15-ABA5CF8E6A1A}"/>
              </a:ext>
            </a:extLst>
          </p:cNvPr>
          <p:cNvSpPr>
            <a:spLocks noGrp="1"/>
          </p:cNvSpPr>
          <p:nvPr>
            <p:ph type="sldNum" sz="quarter" idx="22"/>
          </p:nvPr>
        </p:nvSpPr>
        <p:spPr>
          <a:xfrm>
            <a:off x="10584000" y="6300000"/>
            <a:ext cx="914399" cy="365125"/>
          </a:xfrm>
        </p:spPr>
        <p:txBody>
          <a:bodyPr/>
          <a:lstStyle/>
          <a:p>
            <a:fld id="{1CF5A12E-3DFE-4C3E-9036-7893F29C52C1}" type="slidenum">
              <a:rPr lang="cs-CZ" smtClean="0"/>
              <a:pPr/>
              <a:t>‹#›</a:t>
            </a:fld>
            <a:endParaRPr lang="cs-CZ" dirty="0"/>
          </a:p>
        </p:txBody>
      </p:sp>
    </p:spTree>
    <p:extLst>
      <p:ext uri="{BB962C8B-B14F-4D97-AF65-F5344CB8AC3E}">
        <p14:creationId xmlns:p14="http://schemas.microsoft.com/office/powerpoint/2010/main" val="247943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ro strukturované texty do 3 sloupců - BARVA+šip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dirty="0"/>
              <a:t>Kliknutím lze upravit styl.</a:t>
            </a:r>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9900000" cy="772560"/>
          </a:xfrm>
        </p:spPr>
        <p:txBody>
          <a:bodyPr/>
          <a:lstStyle>
            <a:lvl1pPr marL="0" indent="0">
              <a:buNone/>
              <a:defRPr>
                <a:solidFill>
                  <a:schemeClr val="accent2"/>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4" name="Zástupný obsah 5">
            <a:extLst>
              <a:ext uri="{FF2B5EF4-FFF2-40B4-BE49-F238E27FC236}">
                <a16:creationId xmlns:a16="http://schemas.microsoft.com/office/drawing/2014/main" id="{54483967-348E-1705-D735-D2E72F6E9E54}"/>
              </a:ext>
            </a:extLst>
          </p:cNvPr>
          <p:cNvSpPr>
            <a:spLocks noGrp="1"/>
          </p:cNvSpPr>
          <p:nvPr>
            <p:ph sz="quarter" idx="17"/>
          </p:nvPr>
        </p:nvSpPr>
        <p:spPr>
          <a:xfrm>
            <a:off x="684000" y="2278069"/>
            <a:ext cx="3106800" cy="3960000"/>
          </a:xfrm>
          <a:solidFill>
            <a:schemeClr val="accent1"/>
          </a:solidFill>
        </p:spPr>
        <p:txBody>
          <a:bodyPr lIns="180000" tIns="180000" rIns="144000" bIns="72000"/>
          <a:lstStyle>
            <a:lvl1pPr marL="216000" indent="-216000">
              <a:defRPr sz="1500">
                <a:solidFill>
                  <a:schemeClr val="bg1"/>
                </a:solidFill>
              </a:defRPr>
            </a:lvl1pPr>
            <a:lvl2pPr marL="216000">
              <a:defRPr sz="1500">
                <a:solidFill>
                  <a:schemeClr val="bg1"/>
                </a:solidFill>
              </a:defRPr>
            </a:lvl2pPr>
            <a:lvl3pPr marL="648000">
              <a:defRPr sz="1200">
                <a:solidFill>
                  <a:schemeClr val="accent3"/>
                </a:solidFill>
              </a:defRPr>
            </a:lvl3pPr>
            <a:lvl4pPr marL="864000">
              <a:defRPr sz="1200">
                <a:solidFill>
                  <a:schemeClr val="bg1"/>
                </a:solidFill>
              </a:defRPr>
            </a:lvl4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p:txBody>
      </p:sp>
      <p:pic>
        <p:nvPicPr>
          <p:cNvPr id="5" name="Obrázek 5">
            <a:extLst>
              <a:ext uri="{FF2B5EF4-FFF2-40B4-BE49-F238E27FC236}">
                <a16:creationId xmlns:a16="http://schemas.microsoft.com/office/drawing/2014/main" id="{A2AE4F48-9024-7B16-C32E-04A66F4846E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984507" y="3901221"/>
            <a:ext cx="359027" cy="301120"/>
          </a:xfrm>
          <a:prstGeom prst="rect">
            <a:avLst/>
          </a:prstGeom>
          <a:noFill/>
        </p:spPr>
      </p:pic>
      <p:sp>
        <p:nvSpPr>
          <p:cNvPr id="8" name="Zástupný obsah 5">
            <a:extLst>
              <a:ext uri="{FF2B5EF4-FFF2-40B4-BE49-F238E27FC236}">
                <a16:creationId xmlns:a16="http://schemas.microsoft.com/office/drawing/2014/main" id="{35AA7E03-01D9-B07D-DAC8-A0D961BD4E29}"/>
              </a:ext>
            </a:extLst>
          </p:cNvPr>
          <p:cNvSpPr>
            <a:spLocks noGrp="1"/>
          </p:cNvSpPr>
          <p:nvPr>
            <p:ph sz="quarter" idx="23"/>
          </p:nvPr>
        </p:nvSpPr>
        <p:spPr>
          <a:xfrm>
            <a:off x="4537800" y="2278069"/>
            <a:ext cx="3106800" cy="3960000"/>
          </a:xfrm>
          <a:solidFill>
            <a:schemeClr val="accent1"/>
          </a:solidFill>
        </p:spPr>
        <p:txBody>
          <a:bodyPr lIns="180000" tIns="180000" rIns="144000" bIns="72000"/>
          <a:lstStyle>
            <a:lvl1pPr marL="216000" indent="-216000">
              <a:defRPr sz="1500">
                <a:solidFill>
                  <a:schemeClr val="bg1"/>
                </a:solidFill>
              </a:defRPr>
            </a:lvl1pPr>
            <a:lvl2pPr marL="216000">
              <a:defRPr sz="1500">
                <a:solidFill>
                  <a:schemeClr val="bg1"/>
                </a:solidFill>
              </a:defRPr>
            </a:lvl2pPr>
            <a:lvl3pPr marL="648000">
              <a:defRPr sz="1200">
                <a:solidFill>
                  <a:schemeClr val="accent3"/>
                </a:solidFill>
              </a:defRPr>
            </a:lvl3pPr>
            <a:lvl4pPr marL="864000">
              <a:defRPr sz="1200">
                <a:solidFill>
                  <a:schemeClr val="bg1"/>
                </a:solidFill>
              </a:defRPr>
            </a:lvl4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p:txBody>
      </p:sp>
      <p:pic>
        <p:nvPicPr>
          <p:cNvPr id="6" name="Obrázek 11">
            <a:extLst>
              <a:ext uri="{FF2B5EF4-FFF2-40B4-BE49-F238E27FC236}">
                <a16:creationId xmlns:a16="http://schemas.microsoft.com/office/drawing/2014/main" id="{336C0724-BE0D-E299-335E-715E7086B3E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7838866" y="3901221"/>
            <a:ext cx="359027" cy="301120"/>
          </a:xfrm>
          <a:prstGeom prst="rect">
            <a:avLst/>
          </a:prstGeom>
        </p:spPr>
      </p:pic>
      <p:sp>
        <p:nvSpPr>
          <p:cNvPr id="11" name="Zástupný obsah 5">
            <a:extLst>
              <a:ext uri="{FF2B5EF4-FFF2-40B4-BE49-F238E27FC236}">
                <a16:creationId xmlns:a16="http://schemas.microsoft.com/office/drawing/2014/main" id="{8D130518-2DFE-65CD-F1E0-481FB08053DB}"/>
              </a:ext>
            </a:extLst>
          </p:cNvPr>
          <p:cNvSpPr>
            <a:spLocks noGrp="1"/>
          </p:cNvSpPr>
          <p:nvPr>
            <p:ph sz="quarter" idx="24"/>
          </p:nvPr>
        </p:nvSpPr>
        <p:spPr>
          <a:xfrm>
            <a:off x="8391600" y="2278069"/>
            <a:ext cx="3106800" cy="3960000"/>
          </a:xfrm>
          <a:solidFill>
            <a:schemeClr val="accent1"/>
          </a:solidFill>
        </p:spPr>
        <p:txBody>
          <a:bodyPr lIns="180000" tIns="180000" rIns="144000" bIns="72000"/>
          <a:lstStyle>
            <a:lvl1pPr marL="216000" indent="-216000">
              <a:defRPr sz="1500">
                <a:solidFill>
                  <a:schemeClr val="bg1"/>
                </a:solidFill>
              </a:defRPr>
            </a:lvl1pPr>
            <a:lvl2pPr marL="216000">
              <a:defRPr sz="1500">
                <a:solidFill>
                  <a:schemeClr val="bg1"/>
                </a:solidFill>
              </a:defRPr>
            </a:lvl2pPr>
            <a:lvl3pPr marL="648000">
              <a:defRPr sz="1200">
                <a:solidFill>
                  <a:schemeClr val="accent3"/>
                </a:solidFill>
              </a:defRPr>
            </a:lvl3pPr>
            <a:lvl4pPr marL="864000">
              <a:defRPr sz="1200">
                <a:solidFill>
                  <a:schemeClr val="bg1"/>
                </a:solidFill>
              </a:defRPr>
            </a:lvl4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p:txBody>
      </p:sp>
      <p:sp>
        <p:nvSpPr>
          <p:cNvPr id="14" name="Zástupný symbol pro zápatí 13">
            <a:extLst>
              <a:ext uri="{FF2B5EF4-FFF2-40B4-BE49-F238E27FC236}">
                <a16:creationId xmlns:a16="http://schemas.microsoft.com/office/drawing/2014/main" id="{E00ACC74-32A2-A747-1A05-231D26293D90}"/>
              </a:ext>
            </a:extLst>
          </p:cNvPr>
          <p:cNvSpPr>
            <a:spLocks noGrp="1"/>
          </p:cNvSpPr>
          <p:nvPr>
            <p:ph type="ftr" sz="quarter" idx="26"/>
          </p:nvPr>
        </p:nvSpPr>
        <p:spPr/>
        <p:txBody>
          <a:bodyPr/>
          <a:lstStyle>
            <a:lvl1pPr algn="l">
              <a:defRPr/>
            </a:lvl1pPr>
          </a:lstStyle>
          <a:p>
            <a:r>
              <a:rPr lang="cs-CZ" dirty="0"/>
              <a:t>Finanční správa České republiky</a:t>
            </a:r>
          </a:p>
        </p:txBody>
      </p:sp>
      <p:sp>
        <p:nvSpPr>
          <p:cNvPr id="15" name="Zástupný symbol pro číslo snímku 14">
            <a:extLst>
              <a:ext uri="{FF2B5EF4-FFF2-40B4-BE49-F238E27FC236}">
                <a16:creationId xmlns:a16="http://schemas.microsoft.com/office/drawing/2014/main" id="{A852988D-31C5-8379-B8D8-ECF77EE260BE}"/>
              </a:ext>
            </a:extLst>
          </p:cNvPr>
          <p:cNvSpPr>
            <a:spLocks noGrp="1"/>
          </p:cNvSpPr>
          <p:nvPr>
            <p:ph type="sldNum" sz="quarter" idx="27"/>
          </p:nvPr>
        </p:nvSpPr>
        <p:spPr/>
        <p:txBody>
          <a:bodyPr/>
          <a:lstStyle/>
          <a:p>
            <a:fld id="{1CF5A12E-3DFE-4C3E-9036-7893F29C52C1}" type="slidenum">
              <a:rPr lang="cs-CZ" smtClean="0"/>
              <a:pPr/>
              <a:t>‹#›</a:t>
            </a:fld>
            <a:endParaRPr lang="cs-CZ" dirty="0"/>
          </a:p>
        </p:txBody>
      </p:sp>
    </p:spTree>
    <p:extLst>
      <p:ext uri="{BB962C8B-B14F-4D97-AF65-F5344CB8AC3E}">
        <p14:creationId xmlns:p14="http://schemas.microsoft.com/office/powerpoint/2010/main" val="29339868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ro strukturované texty do 4 sloupců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dirty="0"/>
              <a:t>Kliknutím lze upravit styl.</a:t>
            </a:r>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9900000" cy="772560"/>
          </a:xfrm>
        </p:spPr>
        <p:txBody>
          <a:bodyPr/>
          <a:lstStyle>
            <a:lvl1pPr>
              <a:buNone/>
              <a:defRPr lang="cs-CZ" sz="2000" kern="1200" dirty="0">
                <a:solidFill>
                  <a:schemeClr val="accent2"/>
                </a:solidFill>
                <a:latin typeface="+mn-lt"/>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dirty="0"/>
              <a:t>Po kliknutí můžete upravovat styly textu v předloze.</a:t>
            </a:r>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78069"/>
            <a:ext cx="2428993" cy="2451600"/>
          </a:xfrm>
        </p:spPr>
        <p:txBody>
          <a:bodyPr/>
          <a:lstStyle/>
          <a:p>
            <a:endParaRPr lang="cs-CZ" dirty="0"/>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79136" y="2278069"/>
            <a:ext cx="2428993" cy="2451600"/>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4272" y="2278069"/>
            <a:ext cx="2428993" cy="2451600"/>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69407" y="2278069"/>
            <a:ext cx="2428993" cy="2451600"/>
          </a:xfrm>
        </p:spPr>
        <p:txBody>
          <a:bodyPr/>
          <a:lstStyle/>
          <a:p>
            <a:endParaRPr lang="cs-CZ"/>
          </a:p>
        </p:txBody>
      </p:sp>
      <p:sp>
        <p:nvSpPr>
          <p:cNvPr id="6" name="Zástupný obsah 5">
            <a:extLst>
              <a:ext uri="{FF2B5EF4-FFF2-40B4-BE49-F238E27FC236}">
                <a16:creationId xmlns:a16="http://schemas.microsoft.com/office/drawing/2014/main" id="{5FD20CD3-E50C-13A7-2C60-49AE1CDC314B}"/>
              </a:ext>
            </a:extLst>
          </p:cNvPr>
          <p:cNvSpPr>
            <a:spLocks noGrp="1"/>
          </p:cNvSpPr>
          <p:nvPr>
            <p:ph sz="quarter" idx="29"/>
          </p:nvPr>
        </p:nvSpPr>
        <p:spPr>
          <a:xfrm>
            <a:off x="684000" y="4806000"/>
            <a:ext cx="2430000" cy="1432800"/>
          </a:xfrm>
        </p:spPr>
        <p:txBody>
          <a:bodyPr/>
          <a:lstStyle>
            <a:lvl1pPr marL="216000" indent="-216000">
              <a:spcBef>
                <a:spcPts val="0"/>
              </a:spcBef>
              <a:defRPr sz="1500"/>
            </a:lvl1pPr>
            <a:lvl2pPr marL="432000">
              <a:defRPr sz="1500"/>
            </a:lvl2pPr>
            <a:lvl3pPr marL="648000">
              <a:defRPr sz="1200"/>
            </a:lvl3pPr>
            <a:lvl4pPr marL="864000">
              <a:defRPr sz="1200"/>
            </a:lvl4pPr>
            <a:lvl5pPr>
              <a:buNone/>
              <a:defRPr sz="900"/>
            </a:lvl5pPr>
          </a:lstStyle>
          <a:p>
            <a:pPr lvl="0"/>
            <a:r>
              <a:rPr lang="cs-CZ" dirty="0"/>
              <a:t>Po kliknutí můžete upravovat styly textu v předloze.</a:t>
            </a:r>
          </a:p>
          <a:p>
            <a:pPr lvl="1"/>
            <a:r>
              <a:rPr lang="cs-CZ" dirty="0"/>
              <a:t>Druhá úroveň</a:t>
            </a:r>
          </a:p>
          <a:p>
            <a:pPr lvl="2"/>
            <a:r>
              <a:rPr lang="cs-CZ" dirty="0"/>
              <a:t>Třetí úroveň</a:t>
            </a:r>
          </a:p>
        </p:txBody>
      </p:sp>
      <p:sp>
        <p:nvSpPr>
          <p:cNvPr id="10" name="Zástupný obsah 5">
            <a:extLst>
              <a:ext uri="{FF2B5EF4-FFF2-40B4-BE49-F238E27FC236}">
                <a16:creationId xmlns:a16="http://schemas.microsoft.com/office/drawing/2014/main" id="{51267E13-017A-FA42-3696-A709BF366FE9}"/>
              </a:ext>
            </a:extLst>
          </p:cNvPr>
          <p:cNvSpPr>
            <a:spLocks noGrp="1"/>
          </p:cNvSpPr>
          <p:nvPr>
            <p:ph sz="quarter" idx="30"/>
          </p:nvPr>
        </p:nvSpPr>
        <p:spPr>
          <a:xfrm>
            <a:off x="3478800" y="4806000"/>
            <a:ext cx="2430000" cy="1432800"/>
          </a:xfrm>
        </p:spPr>
        <p:txBody>
          <a:bodyPr/>
          <a:lstStyle>
            <a:lvl1pPr marL="216000" indent="-216000">
              <a:spcBef>
                <a:spcPts val="0"/>
              </a:spcBef>
              <a:defRPr sz="1500"/>
            </a:lvl1pPr>
            <a:lvl2pPr marL="432000">
              <a:defRPr sz="1500"/>
            </a:lvl2pPr>
            <a:lvl3pPr marL="648000">
              <a:defRPr sz="1200"/>
            </a:lvl3pPr>
            <a:lvl4pPr marL="864000">
              <a:defRPr sz="1200"/>
            </a:lvl4pPr>
            <a:lvl5pPr>
              <a:buNone/>
              <a:defRPr sz="900"/>
            </a:lvl5pPr>
          </a:lstStyle>
          <a:p>
            <a:pPr lvl="0"/>
            <a:r>
              <a:rPr lang="cs-CZ" dirty="0"/>
              <a:t>Po kliknutí můžete upravovat styly textu v předloze.</a:t>
            </a:r>
          </a:p>
          <a:p>
            <a:pPr lvl="1"/>
            <a:r>
              <a:rPr lang="cs-CZ" dirty="0"/>
              <a:t>Druhá úroveň</a:t>
            </a:r>
          </a:p>
          <a:p>
            <a:pPr lvl="2"/>
            <a:r>
              <a:rPr lang="cs-CZ" dirty="0"/>
              <a:t>Třetí úroveň</a:t>
            </a:r>
          </a:p>
        </p:txBody>
      </p:sp>
      <p:sp>
        <p:nvSpPr>
          <p:cNvPr id="11" name="Zástupný obsah 5">
            <a:extLst>
              <a:ext uri="{FF2B5EF4-FFF2-40B4-BE49-F238E27FC236}">
                <a16:creationId xmlns:a16="http://schemas.microsoft.com/office/drawing/2014/main" id="{B6371CD7-324B-BD83-72D0-5C8ADD9E45E2}"/>
              </a:ext>
            </a:extLst>
          </p:cNvPr>
          <p:cNvSpPr>
            <a:spLocks noGrp="1"/>
          </p:cNvSpPr>
          <p:nvPr>
            <p:ph sz="quarter" idx="31"/>
          </p:nvPr>
        </p:nvSpPr>
        <p:spPr>
          <a:xfrm>
            <a:off x="6273600" y="4806000"/>
            <a:ext cx="2430000" cy="1432800"/>
          </a:xfrm>
        </p:spPr>
        <p:txBody>
          <a:bodyPr/>
          <a:lstStyle>
            <a:lvl1pPr marL="216000" indent="-216000">
              <a:spcBef>
                <a:spcPts val="0"/>
              </a:spcBef>
              <a:defRPr sz="1500"/>
            </a:lvl1pPr>
            <a:lvl2pPr marL="432000">
              <a:defRPr sz="1500"/>
            </a:lvl2pPr>
            <a:lvl3pPr marL="648000">
              <a:defRPr sz="1200"/>
            </a:lvl3pPr>
            <a:lvl4pPr marL="864000">
              <a:defRPr sz="1200"/>
            </a:lvl4pPr>
            <a:lvl5pPr>
              <a:buNone/>
              <a:defRPr sz="900"/>
            </a:lvl5pPr>
          </a:lstStyle>
          <a:p>
            <a:pPr lvl="0"/>
            <a:r>
              <a:rPr lang="cs-CZ" dirty="0"/>
              <a:t>Po kliknutí můžete upravovat styly textu v předloze.</a:t>
            </a:r>
          </a:p>
          <a:p>
            <a:pPr lvl="1"/>
            <a:r>
              <a:rPr lang="cs-CZ" dirty="0"/>
              <a:t>Druhá úroveň</a:t>
            </a:r>
          </a:p>
          <a:p>
            <a:pPr lvl="2"/>
            <a:r>
              <a:rPr lang="cs-CZ" dirty="0"/>
              <a:t>Třetí úroveň</a:t>
            </a:r>
          </a:p>
        </p:txBody>
      </p:sp>
      <p:sp>
        <p:nvSpPr>
          <p:cNvPr id="12" name="Zástupný obsah 5">
            <a:extLst>
              <a:ext uri="{FF2B5EF4-FFF2-40B4-BE49-F238E27FC236}">
                <a16:creationId xmlns:a16="http://schemas.microsoft.com/office/drawing/2014/main" id="{4E59EBA1-93E0-800C-CBBA-EBB35E471C2B}"/>
              </a:ext>
            </a:extLst>
          </p:cNvPr>
          <p:cNvSpPr>
            <a:spLocks noGrp="1"/>
          </p:cNvSpPr>
          <p:nvPr>
            <p:ph sz="quarter" idx="32"/>
          </p:nvPr>
        </p:nvSpPr>
        <p:spPr>
          <a:xfrm>
            <a:off x="9068400" y="4806000"/>
            <a:ext cx="2430000" cy="1432800"/>
          </a:xfrm>
        </p:spPr>
        <p:txBody>
          <a:bodyPr/>
          <a:lstStyle>
            <a:lvl1pPr marL="216000" indent="-216000">
              <a:spcBef>
                <a:spcPts val="0"/>
              </a:spcBef>
              <a:defRPr sz="1500"/>
            </a:lvl1pPr>
            <a:lvl2pPr marL="432000">
              <a:defRPr sz="1500"/>
            </a:lvl2pPr>
            <a:lvl3pPr marL="648000">
              <a:defRPr sz="1200"/>
            </a:lvl3pPr>
            <a:lvl4pPr marL="864000">
              <a:defRPr sz="1200"/>
            </a:lvl4pPr>
            <a:lvl5pPr>
              <a:buNone/>
              <a:defRPr sz="900"/>
            </a:lvl5pPr>
          </a:lstStyle>
          <a:p>
            <a:pPr lvl="0"/>
            <a:r>
              <a:rPr lang="cs-CZ" dirty="0"/>
              <a:t>Po kliknutí můžete upravovat styly textu v předloze.</a:t>
            </a:r>
          </a:p>
          <a:p>
            <a:pPr lvl="1"/>
            <a:r>
              <a:rPr lang="cs-CZ" dirty="0"/>
              <a:t>Druhá úroveň</a:t>
            </a:r>
          </a:p>
          <a:p>
            <a:pPr lvl="2"/>
            <a:r>
              <a:rPr lang="cs-CZ" dirty="0"/>
              <a:t>Třetí úroveň</a:t>
            </a:r>
          </a:p>
        </p:txBody>
      </p:sp>
      <p:sp>
        <p:nvSpPr>
          <p:cNvPr id="19" name="Zástupný symbol pro zápatí 18">
            <a:extLst>
              <a:ext uri="{FF2B5EF4-FFF2-40B4-BE49-F238E27FC236}">
                <a16:creationId xmlns:a16="http://schemas.microsoft.com/office/drawing/2014/main" id="{25660FB1-C0FB-7408-4741-35CAAC28464A}"/>
              </a:ext>
            </a:extLst>
          </p:cNvPr>
          <p:cNvSpPr>
            <a:spLocks noGrp="1"/>
          </p:cNvSpPr>
          <p:nvPr>
            <p:ph type="ftr" sz="quarter" idx="34"/>
          </p:nvPr>
        </p:nvSpPr>
        <p:spPr/>
        <p:txBody>
          <a:bodyPr/>
          <a:lstStyle>
            <a:lvl1pPr algn="l">
              <a:defRPr/>
            </a:lvl1pPr>
          </a:lstStyle>
          <a:p>
            <a:r>
              <a:rPr lang="cs-CZ" dirty="0"/>
              <a:t>Finanční správa České republiky</a:t>
            </a:r>
          </a:p>
        </p:txBody>
      </p:sp>
      <p:sp>
        <p:nvSpPr>
          <p:cNvPr id="20" name="Zástupný symbol pro číslo snímku 19">
            <a:extLst>
              <a:ext uri="{FF2B5EF4-FFF2-40B4-BE49-F238E27FC236}">
                <a16:creationId xmlns:a16="http://schemas.microsoft.com/office/drawing/2014/main" id="{8ADE0588-CC18-5472-FFB5-C09CB51DEB01}"/>
              </a:ext>
            </a:extLst>
          </p:cNvPr>
          <p:cNvSpPr>
            <a:spLocks noGrp="1"/>
          </p:cNvSpPr>
          <p:nvPr>
            <p:ph type="sldNum" sz="quarter" idx="35"/>
          </p:nvPr>
        </p:nvSpPr>
        <p:spPr/>
        <p:txBody>
          <a:bodyPr/>
          <a:lstStyle/>
          <a:p>
            <a:fld id="{1CF5A12E-3DFE-4C3E-9036-7893F29C52C1}" type="slidenum">
              <a:rPr lang="cs-CZ" smtClean="0"/>
              <a:pPr/>
              <a:t>‹#›</a:t>
            </a:fld>
            <a:endParaRPr lang="cs-CZ" dirty="0"/>
          </a:p>
        </p:txBody>
      </p:sp>
    </p:spTree>
    <p:extLst>
      <p:ext uri="{BB962C8B-B14F-4D97-AF65-F5344CB8AC3E}">
        <p14:creationId xmlns:p14="http://schemas.microsoft.com/office/powerpoint/2010/main" val="2384043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ro strukturované texty do 4 sloupců s obrázky a popis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dirty="0"/>
              <a:t>Kliknutím lze upravit styl.</a:t>
            </a:r>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9900000" cy="772560"/>
          </a:xfrm>
        </p:spPr>
        <p:txBody>
          <a:bodyPr/>
          <a:lstStyle>
            <a:lvl1pPr>
              <a:buNone/>
              <a:defRPr lang="cs-CZ" sz="2000" kern="1200" dirty="0">
                <a:solidFill>
                  <a:schemeClr val="accent2"/>
                </a:solidFill>
                <a:latin typeface="+mn-lt"/>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dirty="0"/>
              <a:t>Po kliknutí můžete upravovat styly textu v předloze.</a:t>
            </a:r>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78069"/>
            <a:ext cx="2428993" cy="1942842"/>
          </a:xfrm>
        </p:spPr>
        <p:txBody>
          <a:bodyPr/>
          <a:lstStyle/>
          <a:p>
            <a:endParaRPr lang="cs-CZ" dirty="0"/>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79136" y="2278069"/>
            <a:ext cx="2428993" cy="1942842"/>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4272" y="2278069"/>
            <a:ext cx="2428993" cy="1942842"/>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69407" y="2278069"/>
            <a:ext cx="2428993" cy="1942842"/>
          </a:xfrm>
        </p:spPr>
        <p:txBody>
          <a:bodyPr/>
          <a:lstStyle/>
          <a:p>
            <a:endParaRPr lang="cs-CZ"/>
          </a:p>
        </p:txBody>
      </p:sp>
      <p:sp>
        <p:nvSpPr>
          <p:cNvPr id="14" name="Zástupný obsah 5">
            <a:extLst>
              <a:ext uri="{FF2B5EF4-FFF2-40B4-BE49-F238E27FC236}">
                <a16:creationId xmlns:a16="http://schemas.microsoft.com/office/drawing/2014/main" id="{72A12D07-1105-1BE9-FBE1-794E698D25C6}"/>
              </a:ext>
            </a:extLst>
          </p:cNvPr>
          <p:cNvSpPr>
            <a:spLocks noGrp="1"/>
          </p:cNvSpPr>
          <p:nvPr>
            <p:ph sz="quarter" idx="29"/>
          </p:nvPr>
        </p:nvSpPr>
        <p:spPr>
          <a:xfrm>
            <a:off x="684000" y="4570535"/>
            <a:ext cx="2430000" cy="1666800"/>
          </a:xfrm>
        </p:spPr>
        <p:txBody>
          <a:bodyPr/>
          <a:lstStyle>
            <a:lvl1pPr marL="216000" indent="-216000">
              <a:spcBef>
                <a:spcPts val="0"/>
              </a:spcBef>
              <a:defRPr sz="1500"/>
            </a:lvl1pPr>
            <a:lvl2pPr marL="216000">
              <a:defRPr sz="1500"/>
            </a:lvl2pPr>
            <a:lvl3pPr marL="648000">
              <a:defRPr sz="1200"/>
            </a:lvl3pPr>
            <a:lvl4pPr marL="864000">
              <a:defRPr sz="1050"/>
            </a:lvl4pPr>
            <a:lvl5pPr>
              <a:buNone/>
              <a:defRPr sz="900"/>
            </a:lvl5pPr>
          </a:lstStyle>
          <a:p>
            <a:pPr lvl="0"/>
            <a:r>
              <a:rPr lang="cs-CZ" dirty="0"/>
              <a:t>Po kliknutí můžete upravovat styly textu v předloze.</a:t>
            </a:r>
          </a:p>
          <a:p>
            <a:pPr lvl="1"/>
            <a:r>
              <a:rPr lang="cs-CZ" dirty="0"/>
              <a:t>Druhá úroveň</a:t>
            </a:r>
          </a:p>
          <a:p>
            <a:pPr lvl="2"/>
            <a:r>
              <a:rPr lang="cs-CZ" dirty="0"/>
              <a:t>Třetí úroveň</a:t>
            </a:r>
          </a:p>
        </p:txBody>
      </p:sp>
      <p:sp>
        <p:nvSpPr>
          <p:cNvPr id="16" name="Zástupný obsah 5">
            <a:extLst>
              <a:ext uri="{FF2B5EF4-FFF2-40B4-BE49-F238E27FC236}">
                <a16:creationId xmlns:a16="http://schemas.microsoft.com/office/drawing/2014/main" id="{1A52B263-6FBA-DC44-269B-7B3D5987817E}"/>
              </a:ext>
            </a:extLst>
          </p:cNvPr>
          <p:cNvSpPr>
            <a:spLocks noGrp="1"/>
          </p:cNvSpPr>
          <p:nvPr>
            <p:ph sz="quarter" idx="30"/>
          </p:nvPr>
        </p:nvSpPr>
        <p:spPr>
          <a:xfrm>
            <a:off x="3478800" y="4570535"/>
            <a:ext cx="2430000" cy="1666800"/>
          </a:xfrm>
        </p:spPr>
        <p:txBody>
          <a:bodyPr/>
          <a:lstStyle>
            <a:lvl1pPr marL="216000" indent="-216000">
              <a:spcBef>
                <a:spcPts val="0"/>
              </a:spcBef>
              <a:defRPr sz="1500"/>
            </a:lvl1pPr>
            <a:lvl2pPr marL="216000">
              <a:defRPr sz="1500"/>
            </a:lvl2pPr>
            <a:lvl3pPr marL="648000">
              <a:defRPr sz="1200"/>
            </a:lvl3pPr>
            <a:lvl4pPr marL="864000">
              <a:defRPr sz="1050"/>
            </a:lvl4pPr>
            <a:lvl5pPr>
              <a:buNone/>
              <a:defRPr sz="900"/>
            </a:lvl5pPr>
          </a:lstStyle>
          <a:p>
            <a:pPr lvl="0"/>
            <a:r>
              <a:rPr lang="cs-CZ" dirty="0"/>
              <a:t>Po kliknutí můžete upravovat styly textu v předloze.</a:t>
            </a:r>
          </a:p>
          <a:p>
            <a:pPr lvl="1"/>
            <a:r>
              <a:rPr lang="cs-CZ" dirty="0"/>
              <a:t>Druhá úroveň</a:t>
            </a:r>
          </a:p>
          <a:p>
            <a:pPr lvl="2"/>
            <a:r>
              <a:rPr lang="cs-CZ" dirty="0"/>
              <a:t>Třetí úroveň</a:t>
            </a:r>
          </a:p>
        </p:txBody>
      </p:sp>
      <p:sp>
        <p:nvSpPr>
          <p:cNvPr id="18" name="Zástupný obsah 5">
            <a:extLst>
              <a:ext uri="{FF2B5EF4-FFF2-40B4-BE49-F238E27FC236}">
                <a16:creationId xmlns:a16="http://schemas.microsoft.com/office/drawing/2014/main" id="{41877094-42C3-189E-49F1-6E9D14E111C1}"/>
              </a:ext>
            </a:extLst>
          </p:cNvPr>
          <p:cNvSpPr>
            <a:spLocks noGrp="1"/>
          </p:cNvSpPr>
          <p:nvPr>
            <p:ph sz="quarter" idx="31"/>
          </p:nvPr>
        </p:nvSpPr>
        <p:spPr>
          <a:xfrm>
            <a:off x="6273600" y="4570535"/>
            <a:ext cx="2430000" cy="1666800"/>
          </a:xfrm>
        </p:spPr>
        <p:txBody>
          <a:bodyPr/>
          <a:lstStyle>
            <a:lvl1pPr marL="216000" indent="-216000">
              <a:spcBef>
                <a:spcPts val="0"/>
              </a:spcBef>
              <a:defRPr sz="1500"/>
            </a:lvl1pPr>
            <a:lvl2pPr marL="216000">
              <a:defRPr sz="1500"/>
            </a:lvl2pPr>
            <a:lvl3pPr marL="648000">
              <a:defRPr sz="1200"/>
            </a:lvl3pPr>
            <a:lvl4pPr marL="864000">
              <a:defRPr sz="1050"/>
            </a:lvl4pPr>
            <a:lvl5pPr>
              <a:buNone/>
              <a:defRPr sz="900"/>
            </a:lvl5pPr>
          </a:lstStyle>
          <a:p>
            <a:pPr lvl="0"/>
            <a:r>
              <a:rPr lang="cs-CZ" dirty="0"/>
              <a:t>Po kliknutí můžete upravovat styly textu v předloze.</a:t>
            </a:r>
          </a:p>
          <a:p>
            <a:pPr lvl="1"/>
            <a:r>
              <a:rPr lang="cs-CZ" dirty="0"/>
              <a:t>Druhá úroveň</a:t>
            </a:r>
          </a:p>
          <a:p>
            <a:pPr lvl="2"/>
            <a:r>
              <a:rPr lang="cs-CZ" dirty="0"/>
              <a:t>Třetí úroveň</a:t>
            </a:r>
          </a:p>
        </p:txBody>
      </p:sp>
      <p:sp>
        <p:nvSpPr>
          <p:cNvPr id="19" name="Zástupný obsah 5">
            <a:extLst>
              <a:ext uri="{FF2B5EF4-FFF2-40B4-BE49-F238E27FC236}">
                <a16:creationId xmlns:a16="http://schemas.microsoft.com/office/drawing/2014/main" id="{0AB5FF7F-4FAE-A457-3B4A-944E9DAB4405}"/>
              </a:ext>
            </a:extLst>
          </p:cNvPr>
          <p:cNvSpPr>
            <a:spLocks noGrp="1"/>
          </p:cNvSpPr>
          <p:nvPr>
            <p:ph sz="quarter" idx="32"/>
          </p:nvPr>
        </p:nvSpPr>
        <p:spPr>
          <a:xfrm>
            <a:off x="9068400" y="4570535"/>
            <a:ext cx="2430000" cy="1666800"/>
          </a:xfrm>
        </p:spPr>
        <p:txBody>
          <a:bodyPr/>
          <a:lstStyle>
            <a:lvl1pPr marL="216000" indent="-216000">
              <a:spcBef>
                <a:spcPts val="0"/>
              </a:spcBef>
              <a:defRPr sz="1500"/>
            </a:lvl1pPr>
            <a:lvl2pPr marL="216000">
              <a:defRPr sz="1500"/>
            </a:lvl2pPr>
            <a:lvl3pPr marL="648000">
              <a:defRPr sz="1200"/>
            </a:lvl3pPr>
            <a:lvl4pPr marL="864000">
              <a:defRPr sz="1050"/>
            </a:lvl4pPr>
            <a:lvl5pPr>
              <a:buNone/>
              <a:defRPr sz="900"/>
            </a:lvl5pPr>
          </a:lstStyle>
          <a:p>
            <a:pPr lvl="0"/>
            <a:r>
              <a:rPr lang="cs-CZ" dirty="0"/>
              <a:t>Po kliknutí můžete upravovat styly textu v předloze.</a:t>
            </a:r>
          </a:p>
          <a:p>
            <a:pPr lvl="1"/>
            <a:r>
              <a:rPr lang="cs-CZ" dirty="0"/>
              <a:t>Druhá úroveň</a:t>
            </a:r>
          </a:p>
          <a:p>
            <a:pPr lvl="2"/>
            <a:r>
              <a:rPr lang="cs-CZ" dirty="0"/>
              <a:t>Třetí úroveň</a:t>
            </a:r>
          </a:p>
        </p:txBody>
      </p:sp>
      <p:sp>
        <p:nvSpPr>
          <p:cNvPr id="5" name="Zástupný symbol pro zápatí 4">
            <a:extLst>
              <a:ext uri="{FF2B5EF4-FFF2-40B4-BE49-F238E27FC236}">
                <a16:creationId xmlns:a16="http://schemas.microsoft.com/office/drawing/2014/main" id="{7D014088-7207-682F-7377-6A6C7697C161}"/>
              </a:ext>
            </a:extLst>
          </p:cNvPr>
          <p:cNvSpPr>
            <a:spLocks noGrp="1"/>
          </p:cNvSpPr>
          <p:nvPr>
            <p:ph type="ftr" sz="quarter" idx="26"/>
          </p:nvPr>
        </p:nvSpPr>
        <p:spPr/>
        <p:txBody>
          <a:bodyPr/>
          <a:lstStyle>
            <a:lvl1pPr algn="l">
              <a:defRPr/>
            </a:lvl1pPr>
          </a:lstStyle>
          <a:p>
            <a:r>
              <a:rPr lang="cs-CZ" dirty="0"/>
              <a:t>Finanční správa České republiky</a:t>
            </a:r>
          </a:p>
        </p:txBody>
      </p:sp>
      <p:sp>
        <p:nvSpPr>
          <p:cNvPr id="9" name="Zástupný symbol pro číslo snímku 8">
            <a:extLst>
              <a:ext uri="{FF2B5EF4-FFF2-40B4-BE49-F238E27FC236}">
                <a16:creationId xmlns:a16="http://schemas.microsoft.com/office/drawing/2014/main" id="{63CAF6A0-5C21-17A5-818B-3F227687A3B6}"/>
              </a:ext>
            </a:extLst>
          </p:cNvPr>
          <p:cNvSpPr>
            <a:spLocks noGrp="1"/>
          </p:cNvSpPr>
          <p:nvPr>
            <p:ph type="sldNum" sz="quarter" idx="27"/>
          </p:nvPr>
        </p:nvSpPr>
        <p:spPr/>
        <p:txBody>
          <a:bodyPr/>
          <a:lstStyle/>
          <a:p>
            <a:fld id="{1CF5A12E-3DFE-4C3E-9036-7893F29C52C1}" type="slidenum">
              <a:rPr lang="cs-CZ" smtClean="0"/>
              <a:pPr/>
              <a:t>‹#›</a:t>
            </a:fld>
            <a:endParaRPr lang="cs-CZ" dirty="0"/>
          </a:p>
        </p:txBody>
      </p:sp>
    </p:spTree>
    <p:extLst>
      <p:ext uri="{BB962C8B-B14F-4D97-AF65-F5344CB8AC3E}">
        <p14:creationId xmlns:p14="http://schemas.microsoft.com/office/powerpoint/2010/main" val="36309207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ro text +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dirty="0"/>
              <a:t>Kliknutím lze upravit styl.</a:t>
            </a:r>
          </a:p>
        </p:txBody>
      </p:sp>
      <p:sp>
        <p:nvSpPr>
          <p:cNvPr id="6" name="Zástupný text 8">
            <a:extLst>
              <a:ext uri="{FF2B5EF4-FFF2-40B4-BE49-F238E27FC236}">
                <a16:creationId xmlns:a16="http://schemas.microsoft.com/office/drawing/2014/main" id="{71377C2C-DCAC-271D-133C-E1078A5726AE}"/>
              </a:ext>
            </a:extLst>
          </p:cNvPr>
          <p:cNvSpPr>
            <a:spLocks noGrp="1"/>
          </p:cNvSpPr>
          <p:nvPr>
            <p:ph type="body" sz="quarter" idx="20"/>
          </p:nvPr>
        </p:nvSpPr>
        <p:spPr>
          <a:xfrm>
            <a:off x="683999" y="1243809"/>
            <a:ext cx="9900000" cy="772560"/>
          </a:xfrm>
        </p:spPr>
        <p:txBody>
          <a:bodyPr/>
          <a:lstStyle>
            <a:lvl1pPr>
              <a:buNone/>
              <a:defRPr lang="cs-CZ" sz="2000" kern="1200" dirty="0">
                <a:solidFill>
                  <a:schemeClr val="accent2"/>
                </a:solidFill>
                <a:latin typeface="+mn-lt"/>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dirty="0"/>
              <a:t>Po kliknutí můžete upravovat styly textu v předloze.</a:t>
            </a:r>
          </a:p>
        </p:txBody>
      </p:sp>
      <p:sp>
        <p:nvSpPr>
          <p:cNvPr id="4" name="Zástupný obsah 3">
            <a:extLst>
              <a:ext uri="{FF2B5EF4-FFF2-40B4-BE49-F238E27FC236}">
                <a16:creationId xmlns:a16="http://schemas.microsoft.com/office/drawing/2014/main" id="{0AC8619C-2FDE-A746-00E6-B146E6BFF6B7}"/>
              </a:ext>
            </a:extLst>
          </p:cNvPr>
          <p:cNvSpPr>
            <a:spLocks noGrp="1"/>
          </p:cNvSpPr>
          <p:nvPr>
            <p:ph sz="quarter" idx="21"/>
          </p:nvPr>
        </p:nvSpPr>
        <p:spPr>
          <a:xfrm>
            <a:off x="683999" y="2278067"/>
            <a:ext cx="3384000" cy="3960000"/>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4754880" y="2278067"/>
            <a:ext cx="6743520" cy="3960000"/>
          </a:xfrm>
        </p:spPr>
        <p:txBody>
          <a:bodyPr/>
          <a:lstStyle/>
          <a:p>
            <a:endParaRPr lang="cs-CZ" dirty="0"/>
          </a:p>
        </p:txBody>
      </p:sp>
      <p:sp>
        <p:nvSpPr>
          <p:cNvPr id="11" name="Zástupný symbol pro zápatí 10">
            <a:extLst>
              <a:ext uri="{FF2B5EF4-FFF2-40B4-BE49-F238E27FC236}">
                <a16:creationId xmlns:a16="http://schemas.microsoft.com/office/drawing/2014/main" id="{BE034E63-8687-A056-6A94-04D1AB3BB811}"/>
              </a:ext>
            </a:extLst>
          </p:cNvPr>
          <p:cNvSpPr>
            <a:spLocks noGrp="1"/>
          </p:cNvSpPr>
          <p:nvPr>
            <p:ph type="ftr" sz="quarter" idx="23"/>
          </p:nvPr>
        </p:nvSpPr>
        <p:spPr/>
        <p:txBody>
          <a:bodyPr/>
          <a:lstStyle>
            <a:lvl1pPr algn="l">
              <a:defRPr/>
            </a:lvl1pPr>
          </a:lstStyle>
          <a:p>
            <a:r>
              <a:rPr lang="cs-CZ" dirty="0"/>
              <a:t>Finanční správa České republiky</a:t>
            </a:r>
          </a:p>
        </p:txBody>
      </p:sp>
      <p:sp>
        <p:nvSpPr>
          <p:cNvPr id="12" name="Zástupný symbol pro číslo snímku 11">
            <a:extLst>
              <a:ext uri="{FF2B5EF4-FFF2-40B4-BE49-F238E27FC236}">
                <a16:creationId xmlns:a16="http://schemas.microsoft.com/office/drawing/2014/main" id="{BC3879F2-9DD8-31A5-BC34-B044B97C5AE6}"/>
              </a:ext>
            </a:extLst>
          </p:cNvPr>
          <p:cNvSpPr>
            <a:spLocks noGrp="1"/>
          </p:cNvSpPr>
          <p:nvPr>
            <p:ph type="sldNum" sz="quarter" idx="24"/>
          </p:nvPr>
        </p:nvSpPr>
        <p:spPr/>
        <p:txBody>
          <a:bodyPr/>
          <a:lstStyle/>
          <a:p>
            <a:fld id="{1CF5A12E-3DFE-4C3E-9036-7893F29C52C1}" type="slidenum">
              <a:rPr lang="cs-CZ" smtClean="0"/>
              <a:pPr/>
              <a:t>‹#›</a:t>
            </a:fld>
            <a:endParaRPr lang="cs-CZ" dirty="0"/>
          </a:p>
        </p:txBody>
      </p:sp>
    </p:spTree>
    <p:extLst>
      <p:ext uri="{BB962C8B-B14F-4D97-AF65-F5344CB8AC3E}">
        <p14:creationId xmlns:p14="http://schemas.microsoft.com/office/powerpoint/2010/main" val="24088396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ro text + tabulku">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dirty="0"/>
              <a:t>Kliknutím lze upravit styl.</a:t>
            </a:r>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3999" y="1243809"/>
            <a:ext cx="9900000" cy="772560"/>
          </a:xfrm>
        </p:spPr>
        <p:txBody>
          <a:bodyPr/>
          <a:lstStyle>
            <a:lvl1pPr>
              <a:buNone/>
              <a:defRPr lang="cs-CZ" sz="2000" kern="1200" dirty="0">
                <a:solidFill>
                  <a:schemeClr val="accent2"/>
                </a:solidFill>
                <a:latin typeface="+mn-lt"/>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dirty="0"/>
              <a:t>Po kliknutí můžete upravovat styly textu v předloze.</a:t>
            </a:r>
          </a:p>
        </p:txBody>
      </p:sp>
      <p:sp>
        <p:nvSpPr>
          <p:cNvPr id="5" name="Zástupný obsah 3">
            <a:extLst>
              <a:ext uri="{FF2B5EF4-FFF2-40B4-BE49-F238E27FC236}">
                <a16:creationId xmlns:a16="http://schemas.microsoft.com/office/drawing/2014/main" id="{4E3AB5FD-ECA8-C757-228F-447400E68332}"/>
              </a:ext>
            </a:extLst>
          </p:cNvPr>
          <p:cNvSpPr>
            <a:spLocks noGrp="1"/>
          </p:cNvSpPr>
          <p:nvPr>
            <p:ph sz="quarter" idx="22"/>
          </p:nvPr>
        </p:nvSpPr>
        <p:spPr>
          <a:xfrm>
            <a:off x="683999" y="2278067"/>
            <a:ext cx="3384000" cy="3960000"/>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4406398" y="2278067"/>
            <a:ext cx="7092000" cy="3960000"/>
          </a:xfrm>
        </p:spPr>
        <p:txBody>
          <a:bodyPr/>
          <a:lstStyle/>
          <a:p>
            <a:endParaRPr lang="cs-CZ"/>
          </a:p>
        </p:txBody>
      </p:sp>
      <p:sp>
        <p:nvSpPr>
          <p:cNvPr id="8" name="Zástupný symbol pro zápatí 7">
            <a:extLst>
              <a:ext uri="{FF2B5EF4-FFF2-40B4-BE49-F238E27FC236}">
                <a16:creationId xmlns:a16="http://schemas.microsoft.com/office/drawing/2014/main" id="{A8B7AC32-9EA0-3F39-4CE1-5C81EC68B185}"/>
              </a:ext>
            </a:extLst>
          </p:cNvPr>
          <p:cNvSpPr>
            <a:spLocks noGrp="1"/>
          </p:cNvSpPr>
          <p:nvPr>
            <p:ph type="ftr" sz="quarter" idx="24"/>
          </p:nvPr>
        </p:nvSpPr>
        <p:spPr/>
        <p:txBody>
          <a:bodyPr/>
          <a:lstStyle>
            <a:lvl1pPr algn="l">
              <a:defRPr/>
            </a:lvl1pPr>
          </a:lstStyle>
          <a:p>
            <a:r>
              <a:rPr lang="cs-CZ" dirty="0"/>
              <a:t>Finanční správa České republiky</a:t>
            </a:r>
          </a:p>
        </p:txBody>
      </p:sp>
      <p:sp>
        <p:nvSpPr>
          <p:cNvPr id="10" name="Zástupný symbol pro číslo snímku 9">
            <a:extLst>
              <a:ext uri="{FF2B5EF4-FFF2-40B4-BE49-F238E27FC236}">
                <a16:creationId xmlns:a16="http://schemas.microsoft.com/office/drawing/2014/main" id="{7925BAD9-B59E-8DB0-F668-E12B03DB65A0}"/>
              </a:ext>
            </a:extLst>
          </p:cNvPr>
          <p:cNvSpPr>
            <a:spLocks noGrp="1"/>
          </p:cNvSpPr>
          <p:nvPr>
            <p:ph type="sldNum" sz="quarter" idx="25"/>
          </p:nvPr>
        </p:nvSpPr>
        <p:spPr>
          <a:xfrm>
            <a:off x="10583999" y="6300000"/>
            <a:ext cx="914399" cy="365125"/>
          </a:xfrm>
        </p:spPr>
        <p:txBody>
          <a:bodyPr/>
          <a:lstStyle/>
          <a:p>
            <a:fld id="{1CF5A12E-3DFE-4C3E-9036-7893F29C52C1}" type="slidenum">
              <a:rPr lang="cs-CZ" smtClean="0"/>
              <a:pPr/>
              <a:t>‹#›</a:t>
            </a:fld>
            <a:endParaRPr lang="cs-CZ" dirty="0"/>
          </a:p>
        </p:txBody>
      </p:sp>
    </p:spTree>
    <p:extLst>
      <p:ext uri="{BB962C8B-B14F-4D97-AF65-F5344CB8AC3E}">
        <p14:creationId xmlns:p14="http://schemas.microsoft.com/office/powerpoint/2010/main" val="20402023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ro text + obrázek">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dirty="0"/>
              <a:t>Kliknutím lze upravit styl.</a:t>
            </a:r>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3999" y="1243809"/>
            <a:ext cx="9900000" cy="772560"/>
          </a:xfrm>
        </p:spPr>
        <p:txBody>
          <a:bodyPr/>
          <a:lstStyle>
            <a:lvl1pPr>
              <a:buNone/>
              <a:defRPr lang="cs-CZ" sz="2000" kern="1200" dirty="0">
                <a:solidFill>
                  <a:schemeClr val="accent2"/>
                </a:solidFill>
                <a:latin typeface="+mn-lt"/>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dirty="0"/>
              <a:t>Po kliknutí můžete upravovat styly textu v předloze.</a:t>
            </a:r>
          </a:p>
        </p:txBody>
      </p:sp>
      <p:sp>
        <p:nvSpPr>
          <p:cNvPr id="6" name="Zástupný obsah 3">
            <a:extLst>
              <a:ext uri="{FF2B5EF4-FFF2-40B4-BE49-F238E27FC236}">
                <a16:creationId xmlns:a16="http://schemas.microsoft.com/office/drawing/2014/main" id="{318003C6-E156-BF1F-3F13-2BFD4D14E467}"/>
              </a:ext>
            </a:extLst>
          </p:cNvPr>
          <p:cNvSpPr>
            <a:spLocks noGrp="1"/>
          </p:cNvSpPr>
          <p:nvPr>
            <p:ph sz="quarter" idx="21"/>
          </p:nvPr>
        </p:nvSpPr>
        <p:spPr>
          <a:xfrm>
            <a:off x="683999" y="2278067"/>
            <a:ext cx="3384000" cy="3960000"/>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5" name="Zástupný symbol obrázku 5">
            <a:extLst>
              <a:ext uri="{FF2B5EF4-FFF2-40B4-BE49-F238E27FC236}">
                <a16:creationId xmlns:a16="http://schemas.microsoft.com/office/drawing/2014/main" id="{14ECE8FE-3582-DBBF-450F-BF8BF0FA154A}"/>
              </a:ext>
            </a:extLst>
          </p:cNvPr>
          <p:cNvSpPr>
            <a:spLocks noGrp="1"/>
          </p:cNvSpPr>
          <p:nvPr>
            <p:ph type="pic" sz="quarter" idx="10"/>
          </p:nvPr>
        </p:nvSpPr>
        <p:spPr>
          <a:xfrm>
            <a:off x="4406400" y="2278068"/>
            <a:ext cx="7092000" cy="3960000"/>
          </a:xfrm>
          <a:prstGeom prst="rect">
            <a:avLst/>
          </a:prstGeom>
        </p:spPr>
        <p:txBody>
          <a:bodyPr/>
          <a:lstStyle/>
          <a:p>
            <a:endParaRPr lang="cs-CZ" dirty="0"/>
          </a:p>
        </p:txBody>
      </p:sp>
      <p:sp>
        <p:nvSpPr>
          <p:cNvPr id="9" name="Zástupný symbol pro zápatí 8">
            <a:extLst>
              <a:ext uri="{FF2B5EF4-FFF2-40B4-BE49-F238E27FC236}">
                <a16:creationId xmlns:a16="http://schemas.microsoft.com/office/drawing/2014/main" id="{1A7E3A63-E375-563C-1253-37A483B9F830}"/>
              </a:ext>
            </a:extLst>
          </p:cNvPr>
          <p:cNvSpPr>
            <a:spLocks noGrp="1"/>
          </p:cNvSpPr>
          <p:nvPr>
            <p:ph type="ftr" sz="quarter" idx="23"/>
          </p:nvPr>
        </p:nvSpPr>
        <p:spPr/>
        <p:txBody>
          <a:bodyPr/>
          <a:lstStyle>
            <a:lvl1pPr algn="l">
              <a:defRPr/>
            </a:lvl1pPr>
          </a:lstStyle>
          <a:p>
            <a:r>
              <a:rPr lang="cs-CZ" dirty="0"/>
              <a:t>Finanční správa České republiky</a:t>
            </a:r>
          </a:p>
        </p:txBody>
      </p:sp>
      <p:sp>
        <p:nvSpPr>
          <p:cNvPr id="10" name="Zástupný symbol pro číslo snímku 9">
            <a:extLst>
              <a:ext uri="{FF2B5EF4-FFF2-40B4-BE49-F238E27FC236}">
                <a16:creationId xmlns:a16="http://schemas.microsoft.com/office/drawing/2014/main" id="{D75B6C91-DC7E-7FC4-7F0A-DB8B490FC146}"/>
              </a:ext>
            </a:extLst>
          </p:cNvPr>
          <p:cNvSpPr>
            <a:spLocks noGrp="1"/>
          </p:cNvSpPr>
          <p:nvPr>
            <p:ph type="sldNum" sz="quarter" idx="24"/>
          </p:nvPr>
        </p:nvSpPr>
        <p:spPr/>
        <p:txBody>
          <a:bodyPr/>
          <a:lstStyle/>
          <a:p>
            <a:fld id="{1CF5A12E-3DFE-4C3E-9036-7893F29C52C1}" type="slidenum">
              <a:rPr lang="cs-CZ" smtClean="0"/>
              <a:pPr/>
              <a:t>‹#›</a:t>
            </a:fld>
            <a:endParaRPr lang="cs-CZ" dirty="0"/>
          </a:p>
        </p:txBody>
      </p:sp>
    </p:spTree>
    <p:extLst>
      <p:ext uri="{BB962C8B-B14F-4D97-AF65-F5344CB8AC3E}">
        <p14:creationId xmlns:p14="http://schemas.microsoft.com/office/powerpoint/2010/main" val="1827049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ouze nadpis">
    <p:bg>
      <p:bgRef idx="1001">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4000"/>
          </a:xfrm>
        </p:spPr>
        <p:txBody>
          <a:bodyPr/>
          <a:lstStyle/>
          <a:p>
            <a:r>
              <a:rPr lang="cs-CZ" dirty="0"/>
              <a:t>Kliknutím lze upravit styl.</a:t>
            </a:r>
          </a:p>
        </p:txBody>
      </p:sp>
      <p:sp>
        <p:nvSpPr>
          <p:cNvPr id="4" name="Zástupný text 8">
            <a:extLst>
              <a:ext uri="{FF2B5EF4-FFF2-40B4-BE49-F238E27FC236}">
                <a16:creationId xmlns:a16="http://schemas.microsoft.com/office/drawing/2014/main" id="{667C7B17-090C-509F-D2AA-85985998621B}"/>
              </a:ext>
            </a:extLst>
          </p:cNvPr>
          <p:cNvSpPr>
            <a:spLocks noGrp="1"/>
          </p:cNvSpPr>
          <p:nvPr>
            <p:ph type="body" sz="quarter" idx="14"/>
          </p:nvPr>
        </p:nvSpPr>
        <p:spPr>
          <a:xfrm>
            <a:off x="684000" y="1243809"/>
            <a:ext cx="9900000" cy="772560"/>
          </a:xfrm>
        </p:spPr>
        <p:txBody>
          <a:bodyPr/>
          <a:lstStyle>
            <a:lvl1pPr marL="0" indent="0">
              <a:buNone/>
              <a:defRPr>
                <a:solidFill>
                  <a:schemeClr val="accent2"/>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5" name="Zástupný symbol pro zápatí 4">
            <a:extLst>
              <a:ext uri="{FF2B5EF4-FFF2-40B4-BE49-F238E27FC236}">
                <a16:creationId xmlns:a16="http://schemas.microsoft.com/office/drawing/2014/main" id="{DA974DD3-9918-067D-8ED9-A15EDE147904}"/>
              </a:ext>
            </a:extLst>
          </p:cNvPr>
          <p:cNvSpPr>
            <a:spLocks noGrp="1"/>
          </p:cNvSpPr>
          <p:nvPr>
            <p:ph type="ftr" sz="quarter" idx="16"/>
          </p:nvPr>
        </p:nvSpPr>
        <p:spPr/>
        <p:txBody>
          <a:bodyPr/>
          <a:lstStyle>
            <a:lvl1pPr algn="l">
              <a:defRPr/>
            </a:lvl1pPr>
          </a:lstStyle>
          <a:p>
            <a:r>
              <a:rPr lang="cs-CZ" dirty="0"/>
              <a:t>Finanční správa České republiky</a:t>
            </a:r>
          </a:p>
        </p:txBody>
      </p:sp>
      <p:sp>
        <p:nvSpPr>
          <p:cNvPr id="7" name="Zástupný symbol pro číslo snímku 6">
            <a:extLst>
              <a:ext uri="{FF2B5EF4-FFF2-40B4-BE49-F238E27FC236}">
                <a16:creationId xmlns:a16="http://schemas.microsoft.com/office/drawing/2014/main" id="{F831D91E-C93D-CC40-38DF-52284B388097}"/>
              </a:ext>
            </a:extLst>
          </p:cNvPr>
          <p:cNvSpPr>
            <a:spLocks noGrp="1"/>
          </p:cNvSpPr>
          <p:nvPr>
            <p:ph type="sldNum" sz="quarter" idx="17"/>
          </p:nvPr>
        </p:nvSpPr>
        <p:spPr/>
        <p:txBody>
          <a:bodyPr/>
          <a:lstStyle/>
          <a:p>
            <a:fld id="{07D6E4F9-75C1-49AC-A1AF-83A9244DC0E5}" type="slidenum">
              <a:rPr lang="cs-CZ" smtClean="0"/>
              <a:pPr/>
              <a:t>‹#›</a:t>
            </a:fld>
            <a:endParaRPr lang="cs-CZ" dirty="0"/>
          </a:p>
        </p:txBody>
      </p:sp>
    </p:spTree>
    <p:extLst>
      <p:ext uri="{BB962C8B-B14F-4D97-AF65-F5344CB8AC3E}">
        <p14:creationId xmlns:p14="http://schemas.microsoft.com/office/powerpoint/2010/main" val="401498007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Úvodní snímek s delším textem">
    <p:bg>
      <p:bgRef idx="1001">
        <a:schemeClr val="bg1"/>
      </p:bgRef>
    </p:bg>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DB3177F5-37BE-A64A-9744-6571C4C77FFE}"/>
              </a:ext>
            </a:extLst>
          </p:cNvPr>
          <p:cNvSpPr>
            <a:spLocks noGrp="1"/>
          </p:cNvSpPr>
          <p:nvPr>
            <p:ph type="title"/>
          </p:nvPr>
        </p:nvSpPr>
        <p:spPr>
          <a:xfrm>
            <a:off x="5400000" y="2761200"/>
            <a:ext cx="6300000" cy="1918800"/>
          </a:xfrm>
        </p:spPr>
        <p:txBody>
          <a:bodyPr/>
          <a:lstStyle>
            <a:lvl1pPr>
              <a:lnSpc>
                <a:spcPct val="100000"/>
              </a:lnSpc>
              <a:defRPr/>
            </a:lvl1pPr>
          </a:lstStyle>
          <a:p>
            <a:r>
              <a:rPr lang="cs-CZ" dirty="0"/>
              <a:t>Kliknutím lze upravit styl.</a:t>
            </a:r>
          </a:p>
        </p:txBody>
      </p:sp>
      <p:sp>
        <p:nvSpPr>
          <p:cNvPr id="8" name="Podnadpis 2">
            <a:extLst>
              <a:ext uri="{FF2B5EF4-FFF2-40B4-BE49-F238E27FC236}">
                <a16:creationId xmlns:a16="http://schemas.microsoft.com/office/drawing/2014/main" id="{B596686E-74CD-B7D7-C082-E9ADDDF03AA7}"/>
              </a:ext>
            </a:extLst>
          </p:cNvPr>
          <p:cNvSpPr>
            <a:spLocks noGrp="1"/>
          </p:cNvSpPr>
          <p:nvPr>
            <p:ph type="subTitle" idx="1"/>
          </p:nvPr>
        </p:nvSpPr>
        <p:spPr>
          <a:xfrm>
            <a:off x="5400000" y="4888800"/>
            <a:ext cx="6300000" cy="1224000"/>
          </a:xfrm>
        </p:spPr>
        <p:txBody>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
        <p:nvSpPr>
          <p:cNvPr id="3" name="Zástupný symbol pro datum 2">
            <a:extLst>
              <a:ext uri="{FF2B5EF4-FFF2-40B4-BE49-F238E27FC236}">
                <a16:creationId xmlns:a16="http://schemas.microsoft.com/office/drawing/2014/main" id="{CD2CC73D-76C0-1917-DEDC-C9EFC4A597F3}"/>
              </a:ext>
            </a:extLst>
          </p:cNvPr>
          <p:cNvSpPr>
            <a:spLocks noGrp="1"/>
          </p:cNvSpPr>
          <p:nvPr>
            <p:ph type="dt" sz="half" idx="10"/>
          </p:nvPr>
        </p:nvSpPr>
        <p:spPr>
          <a:xfrm>
            <a:off x="5400000" y="6300000"/>
            <a:ext cx="2700000" cy="365125"/>
          </a:xfrm>
        </p:spPr>
        <p:txBody>
          <a:bodyPr/>
          <a:lstStyle/>
          <a:p>
            <a:endParaRPr lang="cs-CZ" dirty="0"/>
          </a:p>
        </p:txBody>
      </p:sp>
      <p:pic>
        <p:nvPicPr>
          <p:cNvPr id="4" name="Obrázek 3" descr="Obsah obrázku text, Písmo, snímek obrazovky, Grafika&#10;&#10;Obsah generovaný pomocí AI může být nesprávný.">
            <a:extLst>
              <a:ext uri="{FF2B5EF4-FFF2-40B4-BE49-F238E27FC236}">
                <a16:creationId xmlns:a16="http://schemas.microsoft.com/office/drawing/2014/main" id="{731CF5AB-BA07-77C2-6801-6D38828E374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l="15427" t="23949" r="15539" b="23236"/>
          <a:stretch>
            <a:fillRect/>
          </a:stretch>
        </p:blipFill>
        <p:spPr>
          <a:xfrm>
            <a:off x="684000" y="648001"/>
            <a:ext cx="3175826" cy="1584000"/>
          </a:xfrm>
          <a:prstGeom prst="rect">
            <a:avLst/>
          </a:prstGeom>
        </p:spPr>
      </p:pic>
    </p:spTree>
    <p:extLst>
      <p:ext uri="{BB962C8B-B14F-4D97-AF65-F5344CB8AC3E}">
        <p14:creationId xmlns:p14="http://schemas.microsoft.com/office/powerpoint/2010/main" val="381356395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431">
          <p15:clr>
            <a:srgbClr val="9FCC3B"/>
          </p15:clr>
        </p15:guide>
        <p15:guide id="2" orient="horz" pos="404">
          <p15:clr>
            <a:srgbClr val="9FCC3B"/>
          </p15:clr>
        </p15:guide>
        <p15:guide id="3" orient="horz" pos="1394">
          <p15:clr>
            <a:srgbClr val="9FCC3B"/>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rázdný snímek">
    <p:bg>
      <p:bgRef idx="1001">
        <a:schemeClr val="bg1"/>
      </p:bgRef>
    </p:bg>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80518053-8D45-A9F0-743C-F6DAB4AC0A7A}"/>
              </a:ext>
            </a:extLst>
          </p:cNvPr>
          <p:cNvSpPr>
            <a:spLocks noGrp="1"/>
          </p:cNvSpPr>
          <p:nvPr>
            <p:ph type="ftr" sz="quarter" idx="11"/>
          </p:nvPr>
        </p:nvSpPr>
        <p:spPr/>
        <p:txBody>
          <a:bodyPr/>
          <a:lstStyle>
            <a:lvl1pPr algn="l">
              <a:defRPr/>
            </a:lvl1pPr>
          </a:lstStyle>
          <a:p>
            <a:r>
              <a:rPr lang="cs-CZ" dirty="0"/>
              <a:t>Finanční správa České republiky</a:t>
            </a:r>
          </a:p>
        </p:txBody>
      </p:sp>
      <p:sp>
        <p:nvSpPr>
          <p:cNvPr id="4" name="Zástupný symbol pro číslo snímku 3">
            <a:extLst>
              <a:ext uri="{FF2B5EF4-FFF2-40B4-BE49-F238E27FC236}">
                <a16:creationId xmlns:a16="http://schemas.microsoft.com/office/drawing/2014/main" id="{74E6BDC3-7F50-1AEF-4E02-F3D11DA5B123}"/>
              </a:ext>
            </a:extLst>
          </p:cNvPr>
          <p:cNvSpPr>
            <a:spLocks noGrp="1"/>
          </p:cNvSpPr>
          <p:nvPr>
            <p:ph type="sldNum" sz="quarter" idx="12"/>
          </p:nvPr>
        </p:nvSpPr>
        <p:spPr/>
        <p:txBody>
          <a:bodyPr/>
          <a:lstStyle/>
          <a:p>
            <a:fld id="{07D6E4F9-75C1-49AC-A1AF-83A9244DC0E5}" type="slidenum">
              <a:rPr lang="cs-CZ" smtClean="0"/>
              <a:pPr/>
              <a:t>‹#›</a:t>
            </a:fld>
            <a:endParaRPr lang="cs-CZ" dirty="0"/>
          </a:p>
        </p:txBody>
      </p:sp>
    </p:spTree>
    <p:extLst>
      <p:ext uri="{BB962C8B-B14F-4D97-AF65-F5344CB8AC3E}">
        <p14:creationId xmlns:p14="http://schemas.microsoft.com/office/powerpoint/2010/main" val="1273887548"/>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ro porovnání">
    <p:bg>
      <p:bgRef idx="1001">
        <a:schemeClr val="bg1"/>
      </p:bgRef>
    </p:bg>
    <p:spTree>
      <p:nvGrpSpPr>
        <p:cNvPr id="1" name=""/>
        <p:cNvGrpSpPr/>
        <p:nvPr/>
      </p:nvGrpSpPr>
      <p:grpSpPr>
        <a:xfrm>
          <a:off x="0" y="0"/>
          <a:ext cx="0" cy="0"/>
          <a:chOff x="0" y="0"/>
          <a:chExt cx="0" cy="0"/>
        </a:xfrm>
      </p:grpSpPr>
      <p:sp>
        <p:nvSpPr>
          <p:cNvPr id="8" name="Nadpis 1">
            <a:extLst>
              <a:ext uri="{FF2B5EF4-FFF2-40B4-BE49-F238E27FC236}">
                <a16:creationId xmlns:a16="http://schemas.microsoft.com/office/drawing/2014/main" id="{85732B59-8AE8-4E64-8089-D2E9FACB5A52}"/>
              </a:ext>
            </a:extLst>
          </p:cNvPr>
          <p:cNvSpPr>
            <a:spLocks noGrp="1"/>
          </p:cNvSpPr>
          <p:nvPr>
            <p:ph type="title"/>
          </p:nvPr>
        </p:nvSpPr>
        <p:spPr>
          <a:xfrm>
            <a:off x="684000" y="619932"/>
            <a:ext cx="9900000" cy="599268"/>
          </a:xfrm>
        </p:spPr>
        <p:txBody>
          <a:bodyPr/>
          <a:lstStyle/>
          <a:p>
            <a:r>
              <a:rPr lang="cs-CZ" dirty="0"/>
              <a:t>Kliknutím lze upravit styl.</a:t>
            </a:r>
          </a:p>
        </p:txBody>
      </p:sp>
      <p:sp>
        <p:nvSpPr>
          <p:cNvPr id="2" name="Zástupný text 8">
            <a:extLst>
              <a:ext uri="{FF2B5EF4-FFF2-40B4-BE49-F238E27FC236}">
                <a16:creationId xmlns:a16="http://schemas.microsoft.com/office/drawing/2014/main" id="{ABB04F9A-100D-E7AB-1468-0D52D4900397}"/>
              </a:ext>
            </a:extLst>
          </p:cNvPr>
          <p:cNvSpPr>
            <a:spLocks noGrp="1"/>
          </p:cNvSpPr>
          <p:nvPr>
            <p:ph type="body" sz="quarter" idx="14"/>
          </p:nvPr>
        </p:nvSpPr>
        <p:spPr>
          <a:xfrm>
            <a:off x="684000" y="1243809"/>
            <a:ext cx="9900000" cy="772560"/>
          </a:xfrm>
        </p:spPr>
        <p:txBody>
          <a:bodyPr/>
          <a:lstStyle>
            <a:lvl1pPr marL="0" indent="0">
              <a:buNone/>
              <a:defRPr>
                <a:solidFill>
                  <a:schemeClr val="accent2"/>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11" name="Zástupný text 10">
            <a:extLst>
              <a:ext uri="{FF2B5EF4-FFF2-40B4-BE49-F238E27FC236}">
                <a16:creationId xmlns:a16="http://schemas.microsoft.com/office/drawing/2014/main" id="{B130425A-FE22-3E23-10DD-13473CB55E5D}"/>
              </a:ext>
            </a:extLst>
          </p:cNvPr>
          <p:cNvSpPr>
            <a:spLocks noGrp="1"/>
          </p:cNvSpPr>
          <p:nvPr>
            <p:ph type="body" sz="quarter" idx="18"/>
          </p:nvPr>
        </p:nvSpPr>
        <p:spPr>
          <a:xfrm>
            <a:off x="684000" y="2169350"/>
            <a:ext cx="5328000" cy="558000"/>
          </a:xfrm>
        </p:spPr>
        <p:txBody>
          <a:bodyPr/>
          <a:lstStyle>
            <a:lvl1pPr marL="0" indent="0">
              <a:buNone/>
              <a:defRPr b="1"/>
            </a:lvl1pPr>
          </a:lstStyle>
          <a:p>
            <a:pPr lvl="0"/>
            <a:r>
              <a:rPr lang="cs-CZ" dirty="0"/>
              <a:t>Po kliknutí můžete upravovat styly textu v předloze.</a:t>
            </a:r>
          </a:p>
        </p:txBody>
      </p:sp>
      <p:sp>
        <p:nvSpPr>
          <p:cNvPr id="13" name="Zástupný obsah 12">
            <a:extLst>
              <a:ext uri="{FF2B5EF4-FFF2-40B4-BE49-F238E27FC236}">
                <a16:creationId xmlns:a16="http://schemas.microsoft.com/office/drawing/2014/main" id="{8B62D44B-BBED-36DD-2981-17D602E41B04}"/>
              </a:ext>
            </a:extLst>
          </p:cNvPr>
          <p:cNvSpPr>
            <a:spLocks noGrp="1"/>
          </p:cNvSpPr>
          <p:nvPr>
            <p:ph sz="quarter" idx="19"/>
          </p:nvPr>
        </p:nvSpPr>
        <p:spPr>
          <a:xfrm>
            <a:off x="684000" y="2966518"/>
            <a:ext cx="5328000" cy="3153600"/>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14" name="Zástupný text 10">
            <a:extLst>
              <a:ext uri="{FF2B5EF4-FFF2-40B4-BE49-F238E27FC236}">
                <a16:creationId xmlns:a16="http://schemas.microsoft.com/office/drawing/2014/main" id="{6F4B374D-9B4B-6F02-A8C5-9C5C2EB93813}"/>
              </a:ext>
            </a:extLst>
          </p:cNvPr>
          <p:cNvSpPr>
            <a:spLocks noGrp="1"/>
          </p:cNvSpPr>
          <p:nvPr>
            <p:ph type="body" sz="quarter" idx="20"/>
          </p:nvPr>
        </p:nvSpPr>
        <p:spPr>
          <a:xfrm>
            <a:off x="6170400" y="2169350"/>
            <a:ext cx="5328000" cy="558000"/>
          </a:xfrm>
        </p:spPr>
        <p:txBody>
          <a:bodyPr/>
          <a:lstStyle>
            <a:lvl1pPr marL="0" indent="0">
              <a:buNone/>
              <a:defRPr b="1"/>
            </a:lvl1pPr>
          </a:lstStyle>
          <a:p>
            <a:pPr lvl="0"/>
            <a:r>
              <a:rPr lang="cs-CZ" dirty="0"/>
              <a:t>Po kliknutí můžete upravovat styly textu v předloze.</a:t>
            </a:r>
          </a:p>
        </p:txBody>
      </p:sp>
      <p:sp>
        <p:nvSpPr>
          <p:cNvPr id="15" name="Zástupný obsah 12">
            <a:extLst>
              <a:ext uri="{FF2B5EF4-FFF2-40B4-BE49-F238E27FC236}">
                <a16:creationId xmlns:a16="http://schemas.microsoft.com/office/drawing/2014/main" id="{57EC11A9-174A-FB14-7484-BB53998C8963}"/>
              </a:ext>
            </a:extLst>
          </p:cNvPr>
          <p:cNvSpPr>
            <a:spLocks noGrp="1"/>
          </p:cNvSpPr>
          <p:nvPr>
            <p:ph sz="quarter" idx="21"/>
          </p:nvPr>
        </p:nvSpPr>
        <p:spPr>
          <a:xfrm>
            <a:off x="6170400" y="2966518"/>
            <a:ext cx="5328000" cy="3153600"/>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zápatí 3">
            <a:extLst>
              <a:ext uri="{FF2B5EF4-FFF2-40B4-BE49-F238E27FC236}">
                <a16:creationId xmlns:a16="http://schemas.microsoft.com/office/drawing/2014/main" id="{FA026EA3-65B9-CA84-35F4-082B64EF3886}"/>
              </a:ext>
            </a:extLst>
          </p:cNvPr>
          <p:cNvSpPr>
            <a:spLocks noGrp="1"/>
          </p:cNvSpPr>
          <p:nvPr>
            <p:ph type="ftr" sz="quarter" idx="23"/>
          </p:nvPr>
        </p:nvSpPr>
        <p:spPr/>
        <p:txBody>
          <a:bodyPr/>
          <a:lstStyle>
            <a:lvl1pPr algn="l">
              <a:defRPr/>
            </a:lvl1pPr>
          </a:lstStyle>
          <a:p>
            <a:r>
              <a:rPr lang="cs-CZ" dirty="0"/>
              <a:t>Finanční správa České republiky</a:t>
            </a:r>
          </a:p>
        </p:txBody>
      </p:sp>
      <p:sp>
        <p:nvSpPr>
          <p:cNvPr id="5" name="Zástupný symbol pro číslo snímku 4">
            <a:extLst>
              <a:ext uri="{FF2B5EF4-FFF2-40B4-BE49-F238E27FC236}">
                <a16:creationId xmlns:a16="http://schemas.microsoft.com/office/drawing/2014/main" id="{757EC179-A91C-6820-D136-40F078D1FABE}"/>
              </a:ext>
            </a:extLst>
          </p:cNvPr>
          <p:cNvSpPr>
            <a:spLocks noGrp="1"/>
          </p:cNvSpPr>
          <p:nvPr>
            <p:ph type="sldNum" sz="quarter" idx="24"/>
          </p:nvPr>
        </p:nvSpPr>
        <p:spPr/>
        <p:txBody>
          <a:bodyPr/>
          <a:lstStyle/>
          <a:p>
            <a:fld id="{07D6E4F9-75C1-49AC-A1AF-83A9244DC0E5}" type="slidenum">
              <a:rPr lang="cs-CZ" smtClean="0"/>
              <a:pPr/>
              <a:t>‹#›</a:t>
            </a:fld>
            <a:endParaRPr lang="cs-CZ" dirty="0"/>
          </a:p>
        </p:txBody>
      </p:sp>
    </p:spTree>
    <p:extLst>
      <p:ext uri="{BB962C8B-B14F-4D97-AF65-F5344CB8AC3E}">
        <p14:creationId xmlns:p14="http://schemas.microsoft.com/office/powerpoint/2010/main" val="3704128978"/>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Závěr a shrnutí">
    <p:bg>
      <p:bgRef idx="1001">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700"/>
            </a:lvl1pPr>
          </a:lstStyle>
          <a:p>
            <a:r>
              <a:rPr lang="cs-CZ" dirty="0"/>
              <a:t>Kliknutím lze upravit styl.</a:t>
            </a:r>
          </a:p>
        </p:txBody>
      </p:sp>
      <p:sp>
        <p:nvSpPr>
          <p:cNvPr id="4" name="Zástupný obsah 3">
            <a:extLst>
              <a:ext uri="{FF2B5EF4-FFF2-40B4-BE49-F238E27FC236}">
                <a16:creationId xmlns:a16="http://schemas.microsoft.com/office/drawing/2014/main" id="{953BFFB0-78BD-4B9B-05A2-A29940738D8D}"/>
              </a:ext>
            </a:extLst>
          </p:cNvPr>
          <p:cNvSpPr>
            <a:spLocks noGrp="1"/>
          </p:cNvSpPr>
          <p:nvPr>
            <p:ph sz="quarter" idx="11"/>
          </p:nvPr>
        </p:nvSpPr>
        <p:spPr>
          <a:xfrm>
            <a:off x="693600" y="2160588"/>
            <a:ext cx="9890263" cy="3959225"/>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5" name="Zástupný symbol pro zápatí 4">
            <a:extLst>
              <a:ext uri="{FF2B5EF4-FFF2-40B4-BE49-F238E27FC236}">
                <a16:creationId xmlns:a16="http://schemas.microsoft.com/office/drawing/2014/main" id="{FEA5B4A3-CE6C-D146-238E-776842DE10B4}"/>
              </a:ext>
            </a:extLst>
          </p:cNvPr>
          <p:cNvSpPr>
            <a:spLocks noGrp="1"/>
          </p:cNvSpPr>
          <p:nvPr>
            <p:ph type="ftr" sz="quarter" idx="13"/>
          </p:nvPr>
        </p:nvSpPr>
        <p:spPr/>
        <p:txBody>
          <a:bodyPr/>
          <a:lstStyle>
            <a:lvl1pPr algn="l">
              <a:defRPr/>
            </a:lvl1pPr>
          </a:lstStyle>
          <a:p>
            <a:r>
              <a:rPr lang="cs-CZ" dirty="0"/>
              <a:t>Finanční správa České republiky</a:t>
            </a:r>
          </a:p>
        </p:txBody>
      </p:sp>
    </p:spTree>
    <p:extLst>
      <p:ext uri="{BB962C8B-B14F-4D97-AF65-F5344CB8AC3E}">
        <p14:creationId xmlns:p14="http://schemas.microsoft.com/office/powerpoint/2010/main" val="29827261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Závěr a poděkování">
    <p:bg>
      <p:bgRef idx="1001">
        <a:schemeClr val="bg1"/>
      </p:bgRef>
    </p:bg>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DB3177F5-37BE-A64A-9744-6571C4C77FFE}"/>
              </a:ext>
            </a:extLst>
          </p:cNvPr>
          <p:cNvSpPr>
            <a:spLocks noGrp="1"/>
          </p:cNvSpPr>
          <p:nvPr>
            <p:ph type="title"/>
          </p:nvPr>
        </p:nvSpPr>
        <p:spPr>
          <a:xfrm>
            <a:off x="6300000" y="2761200"/>
            <a:ext cx="5400000" cy="1918800"/>
          </a:xfrm>
        </p:spPr>
        <p:txBody>
          <a:bodyPr/>
          <a:lstStyle>
            <a:lvl1pPr>
              <a:lnSpc>
                <a:spcPct val="100000"/>
              </a:lnSpc>
              <a:defRPr/>
            </a:lvl1pPr>
          </a:lstStyle>
          <a:p>
            <a:r>
              <a:rPr lang="cs-CZ" dirty="0"/>
              <a:t>Kliknutím lze upravit styl.</a:t>
            </a:r>
          </a:p>
        </p:txBody>
      </p:sp>
      <p:sp>
        <p:nvSpPr>
          <p:cNvPr id="8" name="Podnadpis 2">
            <a:extLst>
              <a:ext uri="{FF2B5EF4-FFF2-40B4-BE49-F238E27FC236}">
                <a16:creationId xmlns:a16="http://schemas.microsoft.com/office/drawing/2014/main" id="{B596686E-74CD-B7D7-C082-E9ADDDF03AA7}"/>
              </a:ext>
            </a:extLst>
          </p:cNvPr>
          <p:cNvSpPr>
            <a:spLocks noGrp="1"/>
          </p:cNvSpPr>
          <p:nvPr>
            <p:ph type="subTitle" idx="1"/>
          </p:nvPr>
        </p:nvSpPr>
        <p:spPr>
          <a:xfrm>
            <a:off x="6300000" y="4888800"/>
            <a:ext cx="5400000" cy="1224000"/>
          </a:xfrm>
        </p:spPr>
        <p:txBody>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2" name="Obrázek 1" descr="Obsah obrázku text, Písmo, snímek obrazovky, Grafika&#10;&#10;Obsah generovaný pomocí AI může být nesprávný.">
            <a:extLst>
              <a:ext uri="{FF2B5EF4-FFF2-40B4-BE49-F238E27FC236}">
                <a16:creationId xmlns:a16="http://schemas.microsoft.com/office/drawing/2014/main" id="{8608C904-1889-ED2F-A006-A2D8E885036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l="15427" t="23949" r="15539" b="23236"/>
          <a:stretch>
            <a:fillRect/>
          </a:stretch>
        </p:blipFill>
        <p:spPr>
          <a:xfrm>
            <a:off x="684000" y="648001"/>
            <a:ext cx="3175826" cy="1584000"/>
          </a:xfrm>
          <a:prstGeom prst="rect">
            <a:avLst/>
          </a:prstGeom>
        </p:spPr>
      </p:pic>
    </p:spTree>
    <p:extLst>
      <p:ext uri="{BB962C8B-B14F-4D97-AF65-F5344CB8AC3E}">
        <p14:creationId xmlns:p14="http://schemas.microsoft.com/office/powerpoint/2010/main" val="33834436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404">
          <p15:clr>
            <a:srgbClr val="9FCC3B"/>
          </p15:clr>
        </p15:guide>
        <p15:guide id="2" pos="431">
          <p15:clr>
            <a:srgbClr val="9FCC3B"/>
          </p15:clr>
        </p15:guide>
        <p15:guide id="3" orient="horz" pos="1394">
          <p15:clr>
            <a:srgbClr val="9FCC3B"/>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Úvodní snímek s fotkou">
    <p:bg>
      <p:bgRef idx="1001">
        <a:schemeClr val="bg1"/>
      </p:bgRef>
    </p:bg>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DB3177F5-37BE-A64A-9744-6571C4C77FFE}"/>
              </a:ext>
            </a:extLst>
          </p:cNvPr>
          <p:cNvSpPr>
            <a:spLocks noGrp="1"/>
          </p:cNvSpPr>
          <p:nvPr>
            <p:ph type="title"/>
          </p:nvPr>
        </p:nvSpPr>
        <p:spPr>
          <a:xfrm>
            <a:off x="684000" y="2761200"/>
            <a:ext cx="5400000" cy="1918800"/>
          </a:xfrm>
        </p:spPr>
        <p:txBody>
          <a:bodyPr/>
          <a:lstStyle>
            <a:lvl1pPr>
              <a:lnSpc>
                <a:spcPct val="100000"/>
              </a:lnSpc>
              <a:defRPr/>
            </a:lvl1pPr>
          </a:lstStyle>
          <a:p>
            <a:r>
              <a:rPr lang="cs-CZ" dirty="0"/>
              <a:t>Kliknutím lze upravit styl.</a:t>
            </a:r>
          </a:p>
        </p:txBody>
      </p:sp>
      <p:sp>
        <p:nvSpPr>
          <p:cNvPr id="8" name="Podnadpis 2">
            <a:extLst>
              <a:ext uri="{FF2B5EF4-FFF2-40B4-BE49-F238E27FC236}">
                <a16:creationId xmlns:a16="http://schemas.microsoft.com/office/drawing/2014/main" id="{B596686E-74CD-B7D7-C082-E9ADDDF03AA7}"/>
              </a:ext>
            </a:extLst>
          </p:cNvPr>
          <p:cNvSpPr>
            <a:spLocks noGrp="1"/>
          </p:cNvSpPr>
          <p:nvPr>
            <p:ph type="subTitle" idx="1"/>
          </p:nvPr>
        </p:nvSpPr>
        <p:spPr>
          <a:xfrm>
            <a:off x="684000" y="4888800"/>
            <a:ext cx="5400000" cy="1224000"/>
          </a:xfrm>
        </p:spPr>
        <p:txBody>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
        <p:nvSpPr>
          <p:cNvPr id="2" name="Zástupný symbol obrázku 5">
            <a:extLst>
              <a:ext uri="{FF2B5EF4-FFF2-40B4-BE49-F238E27FC236}">
                <a16:creationId xmlns:a16="http://schemas.microsoft.com/office/drawing/2014/main" id="{CE0F9676-5C40-033F-474E-7E508A59CAB6}"/>
              </a:ext>
            </a:extLst>
          </p:cNvPr>
          <p:cNvSpPr>
            <a:spLocks noGrp="1"/>
          </p:cNvSpPr>
          <p:nvPr>
            <p:ph type="pic" sz="quarter" idx="10"/>
          </p:nvPr>
        </p:nvSpPr>
        <p:spPr>
          <a:xfrm>
            <a:off x="6286501" y="0"/>
            <a:ext cx="5905499" cy="6858000"/>
          </a:xfrm>
        </p:spPr>
        <p:txBody>
          <a:bodyPr/>
          <a:lstStyle>
            <a:lvl1pPr>
              <a:buClr>
                <a:schemeClr val="tx1"/>
              </a:buClr>
              <a:defRPr/>
            </a:lvl1pPr>
          </a:lstStyle>
          <a:p>
            <a:endParaRPr lang="cs-CZ" dirty="0"/>
          </a:p>
        </p:txBody>
      </p:sp>
      <p:sp>
        <p:nvSpPr>
          <p:cNvPr id="4" name="Zástupný symbol pro datum 3">
            <a:extLst>
              <a:ext uri="{FF2B5EF4-FFF2-40B4-BE49-F238E27FC236}">
                <a16:creationId xmlns:a16="http://schemas.microsoft.com/office/drawing/2014/main" id="{EF5FE756-8644-D8B8-4022-091220509D03}"/>
              </a:ext>
            </a:extLst>
          </p:cNvPr>
          <p:cNvSpPr>
            <a:spLocks noGrp="1"/>
          </p:cNvSpPr>
          <p:nvPr>
            <p:ph type="dt" sz="half" idx="11"/>
          </p:nvPr>
        </p:nvSpPr>
        <p:spPr>
          <a:xfrm>
            <a:off x="684000" y="6300000"/>
            <a:ext cx="2700000" cy="365125"/>
          </a:xfrm>
        </p:spPr>
        <p:txBody>
          <a:bodyPr/>
          <a:lstStyle/>
          <a:p>
            <a:endParaRPr lang="cs-CZ" dirty="0"/>
          </a:p>
        </p:txBody>
      </p:sp>
      <p:pic>
        <p:nvPicPr>
          <p:cNvPr id="6" name="Obrázek 5" descr="Obsah obrázku text, Písmo, snímek obrazovky, Grafika&#10;&#10;Obsah generovaný pomocí AI může být nesprávný.">
            <a:extLst>
              <a:ext uri="{FF2B5EF4-FFF2-40B4-BE49-F238E27FC236}">
                <a16:creationId xmlns:a16="http://schemas.microsoft.com/office/drawing/2014/main" id="{19F7BC20-8774-4788-EEB0-39F22EA1207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l="15427" t="23949" r="15539" b="23236"/>
          <a:stretch>
            <a:fillRect/>
          </a:stretch>
        </p:blipFill>
        <p:spPr>
          <a:xfrm>
            <a:off x="684000" y="648001"/>
            <a:ext cx="3175826" cy="1584000"/>
          </a:xfrm>
          <a:prstGeom prst="rect">
            <a:avLst/>
          </a:prstGeom>
        </p:spPr>
      </p:pic>
    </p:spTree>
    <p:extLst>
      <p:ext uri="{BB962C8B-B14F-4D97-AF65-F5344CB8AC3E}">
        <p14:creationId xmlns:p14="http://schemas.microsoft.com/office/powerpoint/2010/main" val="38506546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404">
          <p15:clr>
            <a:srgbClr val="9FCC3B"/>
          </p15:clr>
        </p15:guide>
        <p15:guide id="2" pos="431">
          <p15:clr>
            <a:srgbClr val="9FCC3B"/>
          </p15:clr>
        </p15:guide>
        <p15:guide id="3" orient="horz" pos="1394">
          <p15:clr>
            <a:srgbClr val="9FCC3B"/>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snova prezentace v 1 sloupci">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1490C522-C925-C77C-7C4E-7BC98F13B948}"/>
              </a:ext>
            </a:extLst>
          </p:cNvPr>
          <p:cNvSpPr>
            <a:spLocks noGrp="1"/>
          </p:cNvSpPr>
          <p:nvPr>
            <p:ph type="title"/>
          </p:nvPr>
        </p:nvSpPr>
        <p:spPr>
          <a:xfrm>
            <a:off x="684000" y="619932"/>
            <a:ext cx="9900000" cy="594000"/>
          </a:xfrm>
        </p:spPr>
        <p:txBody>
          <a:bodyPr>
            <a:noAutofit/>
          </a:bodyPr>
          <a:lstStyle>
            <a:lvl1pPr>
              <a:defRPr sz="3700"/>
            </a:lvl1pPr>
          </a:lstStyle>
          <a:p>
            <a:r>
              <a:rPr lang="cs-CZ" dirty="0"/>
              <a:t>Kliknutím lze upravit styl.</a:t>
            </a:r>
          </a:p>
        </p:txBody>
      </p:sp>
      <p:sp>
        <p:nvSpPr>
          <p:cNvPr id="7" name="Zástupný text 8">
            <a:extLst>
              <a:ext uri="{FF2B5EF4-FFF2-40B4-BE49-F238E27FC236}">
                <a16:creationId xmlns:a16="http://schemas.microsoft.com/office/drawing/2014/main" id="{AC8A706E-E9A3-A0E6-C16A-E72E96C43B09}"/>
              </a:ext>
            </a:extLst>
          </p:cNvPr>
          <p:cNvSpPr>
            <a:spLocks noGrp="1"/>
          </p:cNvSpPr>
          <p:nvPr>
            <p:ph type="body" sz="quarter" idx="14"/>
          </p:nvPr>
        </p:nvSpPr>
        <p:spPr>
          <a:xfrm>
            <a:off x="684000" y="1243809"/>
            <a:ext cx="9900000" cy="772560"/>
          </a:xfrm>
        </p:spPr>
        <p:txBody>
          <a:bodyPr/>
          <a:lstStyle>
            <a:lvl1pPr marL="0" indent="0">
              <a:buNone/>
              <a:defRPr>
                <a:solidFill>
                  <a:schemeClr val="accent2"/>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3" name="Content Placeholder 3">
            <a:extLst>
              <a:ext uri="{FF2B5EF4-FFF2-40B4-BE49-F238E27FC236}">
                <a16:creationId xmlns:a16="http://schemas.microsoft.com/office/drawing/2014/main" id="{9D47863E-F6CF-17A2-6CBC-A703D83C3A1D}"/>
              </a:ext>
            </a:extLst>
          </p:cNvPr>
          <p:cNvSpPr>
            <a:spLocks noGrp="1"/>
          </p:cNvSpPr>
          <p:nvPr>
            <p:ph sz="half" idx="2"/>
          </p:nvPr>
        </p:nvSpPr>
        <p:spPr>
          <a:xfrm>
            <a:off x="693600" y="2278068"/>
            <a:ext cx="9890400" cy="3960000"/>
          </a:xfrm>
        </p:spPr>
        <p:txBody>
          <a:bodyPr/>
          <a:lstStyle>
            <a:lvl1pPr marL="541338" indent="-541338">
              <a:buNone/>
              <a:defRPr/>
            </a:lvl1pPr>
            <a:lvl2pPr marL="540000" indent="0">
              <a:buNone/>
              <a:defRPr sz="1500">
                <a:solidFill>
                  <a:schemeClr val="accent2"/>
                </a:solidFill>
              </a:defRPr>
            </a:lvl2pPr>
            <a:lvl3pPr marL="756000" indent="-215900">
              <a:defRPr>
                <a:solidFill>
                  <a:schemeClr val="accent1"/>
                </a:solidFill>
              </a:defRPr>
            </a:lvl3pPr>
            <a:lvl4pPr marL="972000" indent="-215900">
              <a:defRPr sz="1200">
                <a:solidFill>
                  <a:schemeClr val="tx1"/>
                </a:solidFill>
              </a:defRPr>
            </a:lvl4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p:txBody>
      </p:sp>
      <p:sp>
        <p:nvSpPr>
          <p:cNvPr id="5" name="Zástupný symbol pro zápatí 4">
            <a:extLst>
              <a:ext uri="{FF2B5EF4-FFF2-40B4-BE49-F238E27FC236}">
                <a16:creationId xmlns:a16="http://schemas.microsoft.com/office/drawing/2014/main" id="{D84378C4-5C3D-CB3C-93A0-9AED7562CDAE}"/>
              </a:ext>
            </a:extLst>
          </p:cNvPr>
          <p:cNvSpPr>
            <a:spLocks noGrp="1"/>
          </p:cNvSpPr>
          <p:nvPr>
            <p:ph type="ftr" sz="quarter" idx="16"/>
          </p:nvPr>
        </p:nvSpPr>
        <p:spPr/>
        <p:txBody>
          <a:bodyPr/>
          <a:lstStyle>
            <a:lvl1pPr algn="l">
              <a:defRPr/>
            </a:lvl1pPr>
          </a:lstStyle>
          <a:p>
            <a:r>
              <a:rPr lang="cs-CZ" dirty="0"/>
              <a:t>Finanční správa České republiky</a:t>
            </a:r>
          </a:p>
        </p:txBody>
      </p:sp>
    </p:spTree>
    <p:extLst>
      <p:ext uri="{BB962C8B-B14F-4D97-AF65-F5344CB8AC3E}">
        <p14:creationId xmlns:p14="http://schemas.microsoft.com/office/powerpoint/2010/main" val="298480947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snova prezentace ve 2 sloupcích">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1490C522-C925-C77C-7C4E-7BC98F13B948}"/>
              </a:ext>
            </a:extLst>
          </p:cNvPr>
          <p:cNvSpPr>
            <a:spLocks noGrp="1"/>
          </p:cNvSpPr>
          <p:nvPr>
            <p:ph type="title"/>
          </p:nvPr>
        </p:nvSpPr>
        <p:spPr>
          <a:xfrm>
            <a:off x="684000" y="619932"/>
            <a:ext cx="9900000" cy="594000"/>
          </a:xfrm>
        </p:spPr>
        <p:txBody>
          <a:bodyPr>
            <a:noAutofit/>
          </a:bodyPr>
          <a:lstStyle>
            <a:lvl1pPr>
              <a:defRPr sz="3700"/>
            </a:lvl1pPr>
          </a:lstStyle>
          <a:p>
            <a:r>
              <a:rPr lang="cs-CZ" dirty="0"/>
              <a:t>Kliknutím lze upravit styl.</a:t>
            </a:r>
          </a:p>
        </p:txBody>
      </p:sp>
      <p:sp>
        <p:nvSpPr>
          <p:cNvPr id="7" name="Zástupný text 8">
            <a:extLst>
              <a:ext uri="{FF2B5EF4-FFF2-40B4-BE49-F238E27FC236}">
                <a16:creationId xmlns:a16="http://schemas.microsoft.com/office/drawing/2014/main" id="{AC8A706E-E9A3-A0E6-C16A-E72E96C43B09}"/>
              </a:ext>
            </a:extLst>
          </p:cNvPr>
          <p:cNvSpPr>
            <a:spLocks noGrp="1"/>
          </p:cNvSpPr>
          <p:nvPr>
            <p:ph type="body" sz="quarter" idx="14"/>
          </p:nvPr>
        </p:nvSpPr>
        <p:spPr>
          <a:xfrm>
            <a:off x="684000" y="1243809"/>
            <a:ext cx="9900000" cy="772560"/>
          </a:xfrm>
        </p:spPr>
        <p:txBody>
          <a:bodyPr/>
          <a:lstStyle>
            <a:lvl1pPr marL="0" indent="0">
              <a:buNone/>
              <a:defRPr>
                <a:solidFill>
                  <a:schemeClr val="accent2"/>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3" name="Content Placeholder 3">
            <a:extLst>
              <a:ext uri="{FF2B5EF4-FFF2-40B4-BE49-F238E27FC236}">
                <a16:creationId xmlns:a16="http://schemas.microsoft.com/office/drawing/2014/main" id="{9D47863E-F6CF-17A2-6CBC-A703D83C3A1D}"/>
              </a:ext>
            </a:extLst>
          </p:cNvPr>
          <p:cNvSpPr>
            <a:spLocks noGrp="1"/>
          </p:cNvSpPr>
          <p:nvPr>
            <p:ph sz="half" idx="2"/>
          </p:nvPr>
        </p:nvSpPr>
        <p:spPr>
          <a:xfrm>
            <a:off x="693599" y="2278068"/>
            <a:ext cx="4679999" cy="3960000"/>
          </a:xfrm>
        </p:spPr>
        <p:txBody>
          <a:bodyPr/>
          <a:lstStyle>
            <a:lvl1pPr marL="541338" indent="-541338">
              <a:buNone/>
              <a:defRPr/>
            </a:lvl1pPr>
            <a:lvl2pPr marL="540000" indent="0">
              <a:buNone/>
              <a:defRPr sz="1500">
                <a:solidFill>
                  <a:schemeClr val="accent2"/>
                </a:solidFill>
              </a:defRPr>
            </a:lvl2pPr>
            <a:lvl3pPr marL="756000" indent="-215900">
              <a:defRPr>
                <a:solidFill>
                  <a:schemeClr val="accent1"/>
                </a:solidFill>
              </a:defRPr>
            </a:lvl3pPr>
            <a:lvl4pPr marL="972000" indent="-215900">
              <a:defRPr sz="1200">
                <a:solidFill>
                  <a:schemeClr val="tx1"/>
                </a:solidFill>
              </a:defRPr>
            </a:lvl4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p:txBody>
      </p:sp>
      <p:sp>
        <p:nvSpPr>
          <p:cNvPr id="11" name="Content Placeholder 3">
            <a:extLst>
              <a:ext uri="{FF2B5EF4-FFF2-40B4-BE49-F238E27FC236}">
                <a16:creationId xmlns:a16="http://schemas.microsoft.com/office/drawing/2014/main" id="{361E6238-91D7-F301-8E55-3A3882F42349}"/>
              </a:ext>
            </a:extLst>
          </p:cNvPr>
          <p:cNvSpPr>
            <a:spLocks noGrp="1"/>
          </p:cNvSpPr>
          <p:nvPr>
            <p:ph sz="half" idx="17"/>
          </p:nvPr>
        </p:nvSpPr>
        <p:spPr>
          <a:xfrm>
            <a:off x="5495278" y="2278068"/>
            <a:ext cx="5088722" cy="3960000"/>
          </a:xfrm>
        </p:spPr>
        <p:txBody>
          <a:bodyPr/>
          <a:lstStyle>
            <a:lvl1pPr marL="541338" indent="-541338">
              <a:buNone/>
              <a:defRPr/>
            </a:lvl1pPr>
            <a:lvl2pPr marL="540000" indent="0">
              <a:buNone/>
              <a:defRPr sz="1500">
                <a:solidFill>
                  <a:schemeClr val="accent2"/>
                </a:solidFill>
              </a:defRPr>
            </a:lvl2pPr>
            <a:lvl3pPr marL="756000" indent="-215900">
              <a:defRPr>
                <a:solidFill>
                  <a:schemeClr val="accent1"/>
                </a:solidFill>
              </a:defRPr>
            </a:lvl3pPr>
            <a:lvl4pPr marL="972000" indent="-215900">
              <a:defRPr sz="1200">
                <a:solidFill>
                  <a:schemeClr val="tx1"/>
                </a:solidFill>
              </a:defRPr>
            </a:lvl4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p:txBody>
      </p:sp>
      <p:sp>
        <p:nvSpPr>
          <p:cNvPr id="5" name="Zástupný symbol pro zápatí 4">
            <a:extLst>
              <a:ext uri="{FF2B5EF4-FFF2-40B4-BE49-F238E27FC236}">
                <a16:creationId xmlns:a16="http://schemas.microsoft.com/office/drawing/2014/main" id="{D84378C4-5C3D-CB3C-93A0-9AED7562CDAE}"/>
              </a:ext>
            </a:extLst>
          </p:cNvPr>
          <p:cNvSpPr>
            <a:spLocks noGrp="1"/>
          </p:cNvSpPr>
          <p:nvPr>
            <p:ph type="ftr" sz="quarter" idx="16"/>
          </p:nvPr>
        </p:nvSpPr>
        <p:spPr/>
        <p:txBody>
          <a:bodyPr/>
          <a:lstStyle>
            <a:lvl1pPr algn="l">
              <a:defRPr/>
            </a:lvl1pPr>
          </a:lstStyle>
          <a:p>
            <a:r>
              <a:rPr lang="cs-CZ" dirty="0"/>
              <a:t>Finanční správa České republiky</a:t>
            </a:r>
          </a:p>
        </p:txBody>
      </p:sp>
    </p:spTree>
    <p:extLst>
      <p:ext uri="{BB962C8B-B14F-4D97-AF65-F5344CB8AC3E}">
        <p14:creationId xmlns:p14="http://schemas.microsoft.com/office/powerpoint/2010/main" val="169056979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lavní body">
    <p:bg>
      <p:bgRef idx="1001">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4000"/>
          </a:xfrm>
        </p:spPr>
        <p:txBody>
          <a:bodyPr>
            <a:noAutofit/>
          </a:bodyPr>
          <a:lstStyle>
            <a:lvl1pPr>
              <a:defRPr sz="3700"/>
            </a:lvl1pPr>
          </a:lstStyle>
          <a:p>
            <a:r>
              <a:rPr lang="cs-CZ" dirty="0"/>
              <a:t>Kliknutím lze upravit styl.</a:t>
            </a:r>
          </a:p>
        </p:txBody>
      </p:sp>
      <p:sp>
        <p:nvSpPr>
          <p:cNvPr id="5" name="Zástupný text 8">
            <a:extLst>
              <a:ext uri="{FF2B5EF4-FFF2-40B4-BE49-F238E27FC236}">
                <a16:creationId xmlns:a16="http://schemas.microsoft.com/office/drawing/2014/main" id="{7B7A5E06-BCD6-3357-ACF2-95D5AE1402E5}"/>
              </a:ext>
            </a:extLst>
          </p:cNvPr>
          <p:cNvSpPr>
            <a:spLocks noGrp="1"/>
          </p:cNvSpPr>
          <p:nvPr>
            <p:ph type="body" sz="quarter" idx="14"/>
          </p:nvPr>
        </p:nvSpPr>
        <p:spPr>
          <a:xfrm>
            <a:off x="684000" y="1243809"/>
            <a:ext cx="9900000" cy="772560"/>
          </a:xfrm>
        </p:spPr>
        <p:txBody>
          <a:bodyPr/>
          <a:lstStyle>
            <a:lvl1pPr marL="0" indent="0">
              <a:buNone/>
              <a:defRPr>
                <a:solidFill>
                  <a:schemeClr val="accent2"/>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11" name="Zástupný obsah 6">
            <a:extLst>
              <a:ext uri="{FF2B5EF4-FFF2-40B4-BE49-F238E27FC236}">
                <a16:creationId xmlns:a16="http://schemas.microsoft.com/office/drawing/2014/main" id="{EE7BA1AA-D543-683C-6B9D-B21C908CD7FF}"/>
              </a:ext>
            </a:extLst>
          </p:cNvPr>
          <p:cNvSpPr>
            <a:spLocks noGrp="1"/>
          </p:cNvSpPr>
          <p:nvPr>
            <p:ph sz="quarter" idx="15"/>
          </p:nvPr>
        </p:nvSpPr>
        <p:spPr>
          <a:xfrm>
            <a:off x="693600" y="2278063"/>
            <a:ext cx="9890263" cy="3959225"/>
          </a:xfrm>
        </p:spPr>
        <p:txBody>
          <a:bodyPr/>
          <a:lstStyle>
            <a:lvl1pPr>
              <a:defRPr sz="3200"/>
            </a:lvl1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8" name="Zástupný symbol pro zápatí 7">
            <a:extLst>
              <a:ext uri="{FF2B5EF4-FFF2-40B4-BE49-F238E27FC236}">
                <a16:creationId xmlns:a16="http://schemas.microsoft.com/office/drawing/2014/main" id="{1C4B0A8A-B9A5-99F8-390C-83BC4F59D375}"/>
              </a:ext>
            </a:extLst>
          </p:cNvPr>
          <p:cNvSpPr>
            <a:spLocks noGrp="1"/>
          </p:cNvSpPr>
          <p:nvPr>
            <p:ph type="ftr" sz="quarter" idx="17"/>
          </p:nvPr>
        </p:nvSpPr>
        <p:spPr/>
        <p:txBody>
          <a:bodyPr/>
          <a:lstStyle/>
          <a:p>
            <a:pPr algn="l"/>
            <a:r>
              <a:rPr lang="cs-CZ" dirty="0"/>
              <a:t>Finanční správa České republiky </a:t>
            </a:r>
          </a:p>
        </p:txBody>
      </p:sp>
      <p:sp>
        <p:nvSpPr>
          <p:cNvPr id="10" name="Zástupný symbol pro číslo snímku 9">
            <a:extLst>
              <a:ext uri="{FF2B5EF4-FFF2-40B4-BE49-F238E27FC236}">
                <a16:creationId xmlns:a16="http://schemas.microsoft.com/office/drawing/2014/main" id="{B9E4B5D2-57D2-14C0-0940-03F0BF7449BC}"/>
              </a:ext>
            </a:extLst>
          </p:cNvPr>
          <p:cNvSpPr>
            <a:spLocks noGrp="1"/>
          </p:cNvSpPr>
          <p:nvPr>
            <p:ph type="sldNum" sz="quarter" idx="18"/>
          </p:nvPr>
        </p:nvSpPr>
        <p:spPr/>
        <p:txBody>
          <a:bodyPr/>
          <a:lstStyle/>
          <a:p>
            <a:fld id="{07D6E4F9-75C1-49AC-A1AF-83A9244DC0E5}" type="slidenum">
              <a:rPr lang="cs-CZ" smtClean="0"/>
              <a:pPr/>
              <a:t>‹#›</a:t>
            </a:fld>
            <a:endParaRPr lang="cs-CZ" dirty="0"/>
          </a:p>
        </p:txBody>
      </p:sp>
    </p:spTree>
    <p:extLst>
      <p:ext uri="{BB962C8B-B14F-4D97-AF65-F5344CB8AC3E}">
        <p14:creationId xmlns:p14="http://schemas.microsoft.com/office/powerpoint/2010/main" val="287586303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rukturované dlouhé texty">
    <p:bg>
      <p:bgRef idx="1001">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4000"/>
          </a:xfrm>
        </p:spPr>
        <p:txBody>
          <a:bodyPr>
            <a:noAutofit/>
          </a:bodyPr>
          <a:lstStyle>
            <a:lvl1pPr>
              <a:defRPr sz="3700"/>
            </a:lvl1pPr>
          </a:lstStyle>
          <a:p>
            <a:r>
              <a:rPr lang="cs-CZ" dirty="0"/>
              <a:t>Kliknutím lze upravit styl.</a:t>
            </a:r>
          </a:p>
        </p:txBody>
      </p:sp>
      <p:sp>
        <p:nvSpPr>
          <p:cNvPr id="5" name="Zástupný text 8">
            <a:extLst>
              <a:ext uri="{FF2B5EF4-FFF2-40B4-BE49-F238E27FC236}">
                <a16:creationId xmlns:a16="http://schemas.microsoft.com/office/drawing/2014/main" id="{7B7A5E06-BCD6-3357-ACF2-95D5AE1402E5}"/>
              </a:ext>
            </a:extLst>
          </p:cNvPr>
          <p:cNvSpPr>
            <a:spLocks noGrp="1"/>
          </p:cNvSpPr>
          <p:nvPr>
            <p:ph type="body" sz="quarter" idx="14"/>
          </p:nvPr>
        </p:nvSpPr>
        <p:spPr>
          <a:xfrm>
            <a:off x="684000" y="1243809"/>
            <a:ext cx="9900000" cy="772560"/>
          </a:xfrm>
        </p:spPr>
        <p:txBody>
          <a:bodyPr/>
          <a:lstStyle>
            <a:lvl1pPr marL="0" indent="0">
              <a:buNone/>
              <a:defRPr>
                <a:solidFill>
                  <a:schemeClr val="accent2"/>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7" name="Zástupný obsah 6">
            <a:extLst>
              <a:ext uri="{FF2B5EF4-FFF2-40B4-BE49-F238E27FC236}">
                <a16:creationId xmlns:a16="http://schemas.microsoft.com/office/drawing/2014/main" id="{5793146E-D387-C54F-59C0-FDE8D36DC3D0}"/>
              </a:ext>
            </a:extLst>
          </p:cNvPr>
          <p:cNvSpPr>
            <a:spLocks noGrp="1"/>
          </p:cNvSpPr>
          <p:nvPr>
            <p:ph sz="quarter" idx="15"/>
          </p:nvPr>
        </p:nvSpPr>
        <p:spPr>
          <a:xfrm>
            <a:off x="693600" y="2278063"/>
            <a:ext cx="9890263" cy="3959225"/>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zápatí 3">
            <a:extLst>
              <a:ext uri="{FF2B5EF4-FFF2-40B4-BE49-F238E27FC236}">
                <a16:creationId xmlns:a16="http://schemas.microsoft.com/office/drawing/2014/main" id="{33C97833-0A43-B588-8F3A-56E294A263DB}"/>
              </a:ext>
            </a:extLst>
          </p:cNvPr>
          <p:cNvSpPr>
            <a:spLocks noGrp="1"/>
          </p:cNvSpPr>
          <p:nvPr>
            <p:ph type="ftr" sz="quarter" idx="17"/>
          </p:nvPr>
        </p:nvSpPr>
        <p:spPr/>
        <p:txBody>
          <a:bodyPr/>
          <a:lstStyle>
            <a:lvl1pPr algn="l">
              <a:defRPr/>
            </a:lvl1pPr>
          </a:lstStyle>
          <a:p>
            <a:r>
              <a:rPr lang="cs-CZ" dirty="0"/>
              <a:t>Finanční správa České republiky</a:t>
            </a:r>
          </a:p>
        </p:txBody>
      </p:sp>
      <p:sp>
        <p:nvSpPr>
          <p:cNvPr id="6" name="Zástupný symbol pro číslo snímku 5">
            <a:extLst>
              <a:ext uri="{FF2B5EF4-FFF2-40B4-BE49-F238E27FC236}">
                <a16:creationId xmlns:a16="http://schemas.microsoft.com/office/drawing/2014/main" id="{264DD3D7-A6DB-6455-5869-D994C1581208}"/>
              </a:ext>
            </a:extLst>
          </p:cNvPr>
          <p:cNvSpPr>
            <a:spLocks noGrp="1"/>
          </p:cNvSpPr>
          <p:nvPr>
            <p:ph type="sldNum" sz="quarter" idx="18"/>
          </p:nvPr>
        </p:nvSpPr>
        <p:spPr/>
        <p:txBody>
          <a:bodyPr/>
          <a:lstStyle/>
          <a:p>
            <a:fld id="{07D6E4F9-75C1-49AC-A1AF-83A9244DC0E5}" type="slidenum">
              <a:rPr lang="cs-CZ" smtClean="0"/>
              <a:pPr/>
              <a:t>‹#›</a:t>
            </a:fld>
            <a:endParaRPr lang="cs-CZ" dirty="0"/>
          </a:p>
        </p:txBody>
      </p:sp>
    </p:spTree>
    <p:extLst>
      <p:ext uri="{BB962C8B-B14F-4D97-AF65-F5344CB8AC3E}">
        <p14:creationId xmlns:p14="http://schemas.microsoft.com/office/powerpoint/2010/main" val="193554698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estrukturované dlouhé texty">
    <p:bg>
      <p:bgRef idx="1001">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683999" y="619932"/>
            <a:ext cx="10253289" cy="594000"/>
          </a:xfrm>
        </p:spPr>
        <p:txBody>
          <a:bodyPr>
            <a:noAutofit/>
          </a:bodyPr>
          <a:lstStyle>
            <a:lvl1pPr>
              <a:defRPr sz="3700"/>
            </a:lvl1pPr>
          </a:lstStyle>
          <a:p>
            <a:r>
              <a:rPr lang="cs-CZ" dirty="0"/>
              <a:t>Kliknutím lze upravit styl.</a:t>
            </a:r>
          </a:p>
        </p:txBody>
      </p:sp>
      <p:sp>
        <p:nvSpPr>
          <p:cNvPr id="7" name="Zástupný obsah 6">
            <a:extLst>
              <a:ext uri="{FF2B5EF4-FFF2-40B4-BE49-F238E27FC236}">
                <a16:creationId xmlns:a16="http://schemas.microsoft.com/office/drawing/2014/main" id="{5793146E-D387-C54F-59C0-FDE8D36DC3D0}"/>
              </a:ext>
            </a:extLst>
          </p:cNvPr>
          <p:cNvSpPr>
            <a:spLocks noGrp="1"/>
          </p:cNvSpPr>
          <p:nvPr>
            <p:ph sz="quarter" idx="15"/>
          </p:nvPr>
        </p:nvSpPr>
        <p:spPr>
          <a:xfrm>
            <a:off x="683864" y="1482571"/>
            <a:ext cx="10814534" cy="4754717"/>
          </a:xfrm>
        </p:spPr>
        <p:txBody>
          <a:bodyPr/>
          <a:lstStyle>
            <a:lvl1pPr marL="0" indent="0">
              <a:buNone/>
              <a:defRPr/>
            </a:lvl1pPr>
          </a:lstStyle>
          <a:p>
            <a:pPr lvl="0"/>
            <a:endParaRPr lang="cs-CZ" dirty="0"/>
          </a:p>
        </p:txBody>
      </p:sp>
      <p:sp>
        <p:nvSpPr>
          <p:cNvPr id="4" name="Zástupný symbol pro zápatí 3">
            <a:extLst>
              <a:ext uri="{FF2B5EF4-FFF2-40B4-BE49-F238E27FC236}">
                <a16:creationId xmlns:a16="http://schemas.microsoft.com/office/drawing/2014/main" id="{33C97833-0A43-B588-8F3A-56E294A263DB}"/>
              </a:ext>
            </a:extLst>
          </p:cNvPr>
          <p:cNvSpPr>
            <a:spLocks noGrp="1"/>
          </p:cNvSpPr>
          <p:nvPr>
            <p:ph type="ftr" sz="quarter" idx="17"/>
          </p:nvPr>
        </p:nvSpPr>
        <p:spPr/>
        <p:txBody>
          <a:bodyPr/>
          <a:lstStyle>
            <a:lvl1pPr algn="l">
              <a:defRPr/>
            </a:lvl1pPr>
          </a:lstStyle>
          <a:p>
            <a:r>
              <a:rPr lang="cs-CZ" dirty="0"/>
              <a:t>Finanční správa České republiky</a:t>
            </a:r>
          </a:p>
        </p:txBody>
      </p:sp>
      <p:sp>
        <p:nvSpPr>
          <p:cNvPr id="6" name="Zástupný symbol pro číslo snímku 5">
            <a:extLst>
              <a:ext uri="{FF2B5EF4-FFF2-40B4-BE49-F238E27FC236}">
                <a16:creationId xmlns:a16="http://schemas.microsoft.com/office/drawing/2014/main" id="{264DD3D7-A6DB-6455-5869-D994C1581208}"/>
              </a:ext>
            </a:extLst>
          </p:cNvPr>
          <p:cNvSpPr>
            <a:spLocks noGrp="1"/>
          </p:cNvSpPr>
          <p:nvPr>
            <p:ph type="sldNum" sz="quarter" idx="18"/>
          </p:nvPr>
        </p:nvSpPr>
        <p:spPr/>
        <p:txBody>
          <a:bodyPr/>
          <a:lstStyle/>
          <a:p>
            <a:fld id="{07D6E4F9-75C1-49AC-A1AF-83A9244DC0E5}" type="slidenum">
              <a:rPr lang="cs-CZ" smtClean="0"/>
              <a:pPr/>
              <a:t>‹#›</a:t>
            </a:fld>
            <a:endParaRPr lang="cs-CZ" dirty="0"/>
          </a:p>
        </p:txBody>
      </p:sp>
    </p:spTree>
    <p:extLst>
      <p:ext uri="{BB962C8B-B14F-4D97-AF65-F5344CB8AC3E}">
        <p14:creationId xmlns:p14="http://schemas.microsoft.com/office/powerpoint/2010/main" val="269957341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ředělový snímek">
    <p:bg>
      <p:bgRef idx="1001">
        <a:schemeClr val="bg1"/>
      </p:bgRef>
    </p:bg>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28F01772-61CF-46B0-EE02-95A0FE3EA441}"/>
              </a:ext>
            </a:extLst>
          </p:cNvPr>
          <p:cNvSpPr>
            <a:spLocks noGrp="1"/>
          </p:cNvSpPr>
          <p:nvPr>
            <p:ph type="title"/>
          </p:nvPr>
        </p:nvSpPr>
        <p:spPr>
          <a:xfrm>
            <a:off x="684000" y="2768400"/>
            <a:ext cx="9900000" cy="2073600"/>
          </a:xfrm>
        </p:spPr>
        <p:txBody>
          <a:bodyPr/>
          <a:lstStyle>
            <a:lvl1pPr>
              <a:lnSpc>
                <a:spcPct val="100000"/>
              </a:lnSpc>
              <a:defRPr/>
            </a:lvl1pPr>
          </a:lstStyle>
          <a:p>
            <a:r>
              <a:rPr lang="cs-CZ" dirty="0"/>
              <a:t>Kliknutím lze upravit styl.</a:t>
            </a:r>
          </a:p>
        </p:txBody>
      </p:sp>
      <p:sp>
        <p:nvSpPr>
          <p:cNvPr id="4" name="Zástupný symbol pro zápatí 3">
            <a:extLst>
              <a:ext uri="{FF2B5EF4-FFF2-40B4-BE49-F238E27FC236}">
                <a16:creationId xmlns:a16="http://schemas.microsoft.com/office/drawing/2014/main" id="{AD4D042D-A96D-780B-380D-90B6A4963DBC}"/>
              </a:ext>
            </a:extLst>
          </p:cNvPr>
          <p:cNvSpPr>
            <a:spLocks noGrp="1"/>
          </p:cNvSpPr>
          <p:nvPr>
            <p:ph type="ftr" sz="quarter" idx="11"/>
          </p:nvPr>
        </p:nvSpPr>
        <p:spPr/>
        <p:txBody>
          <a:bodyPr/>
          <a:lstStyle>
            <a:lvl1pPr algn="l">
              <a:defRPr/>
            </a:lvl1pPr>
          </a:lstStyle>
          <a:p>
            <a:r>
              <a:rPr lang="cs-CZ" dirty="0"/>
              <a:t>Finanční správa České republiky</a:t>
            </a:r>
          </a:p>
        </p:txBody>
      </p:sp>
    </p:spTree>
    <p:extLst>
      <p:ext uri="{BB962C8B-B14F-4D97-AF65-F5344CB8AC3E}">
        <p14:creationId xmlns:p14="http://schemas.microsoft.com/office/powerpoint/2010/main" val="26014988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594000"/>
          </a:xfrm>
          <a:prstGeom prst="rect">
            <a:avLst/>
          </a:prstGeom>
        </p:spPr>
        <p:txBody>
          <a:bodyPr vert="horz" lIns="0" tIns="0" rIns="0" bIns="0" rtlCol="0" anchor="t">
            <a:noAutofit/>
          </a:bodyPr>
          <a:lstStyle/>
          <a:p>
            <a:r>
              <a:rPr lang="cs-CZ" dirty="0"/>
              <a:t>Kliknutím lze upravit styl.</a:t>
            </a:r>
          </a:p>
        </p:txBody>
      </p:sp>
      <p:sp>
        <p:nvSpPr>
          <p:cNvPr id="3" name="Zástupný symbol pro text 2"/>
          <p:cNvSpPr>
            <a:spLocks noGrp="1"/>
          </p:cNvSpPr>
          <p:nvPr>
            <p:ph type="body" idx="1"/>
          </p:nvPr>
        </p:nvSpPr>
        <p:spPr>
          <a:xfrm>
            <a:off x="1620000" y="2160000"/>
            <a:ext cx="8964000" cy="4078068"/>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8" name="Zástupný symbol pro zápatí 7">
            <a:extLst>
              <a:ext uri="{FF2B5EF4-FFF2-40B4-BE49-F238E27FC236}">
                <a16:creationId xmlns:a16="http://schemas.microsoft.com/office/drawing/2014/main" id="{4D28182C-6C25-39E3-D770-BE3404840A28}"/>
              </a:ext>
            </a:extLst>
          </p:cNvPr>
          <p:cNvSpPr>
            <a:spLocks noGrp="1"/>
          </p:cNvSpPr>
          <p:nvPr>
            <p:ph type="ftr" sz="quarter" idx="3"/>
          </p:nvPr>
        </p:nvSpPr>
        <p:spPr>
          <a:xfrm>
            <a:off x="693600" y="6300000"/>
            <a:ext cx="4680000" cy="365125"/>
          </a:xfrm>
          <a:prstGeom prst="rect">
            <a:avLst/>
          </a:prstGeom>
        </p:spPr>
        <p:txBody>
          <a:bodyPr vert="horz" lIns="0" tIns="36000" rIns="0" bIns="36000" rtlCol="0" anchor="ctr"/>
          <a:lstStyle>
            <a:lvl1pPr algn="l">
              <a:defRPr sz="1000">
                <a:solidFill>
                  <a:schemeClr val="tx1"/>
                </a:solidFill>
              </a:defRPr>
            </a:lvl1pPr>
          </a:lstStyle>
          <a:p>
            <a:pPr algn="l"/>
            <a:r>
              <a:rPr lang="cs-CZ" dirty="0"/>
              <a:t>Finanční správa České republiky</a:t>
            </a:r>
          </a:p>
        </p:txBody>
      </p:sp>
      <p:sp>
        <p:nvSpPr>
          <p:cNvPr id="5" name="Zástupný symbol pro datum 4">
            <a:extLst>
              <a:ext uri="{FF2B5EF4-FFF2-40B4-BE49-F238E27FC236}">
                <a16:creationId xmlns:a16="http://schemas.microsoft.com/office/drawing/2014/main" id="{4068C4D7-DFC0-6EDB-70FE-6EC186A2034F}"/>
              </a:ext>
            </a:extLst>
          </p:cNvPr>
          <p:cNvSpPr>
            <a:spLocks noGrp="1"/>
          </p:cNvSpPr>
          <p:nvPr>
            <p:ph type="dt" sz="half" idx="2"/>
          </p:nvPr>
        </p:nvSpPr>
        <p:spPr>
          <a:xfrm>
            <a:off x="6300001" y="6300000"/>
            <a:ext cx="2700000" cy="365125"/>
          </a:xfrm>
          <a:prstGeom prst="rect">
            <a:avLst/>
          </a:prstGeom>
        </p:spPr>
        <p:txBody>
          <a:bodyPr vert="horz" lIns="0" tIns="36000" rIns="0" bIns="36000" rtlCol="0" anchor="ctr"/>
          <a:lstStyle>
            <a:lvl1pPr algn="l">
              <a:defRPr sz="1000">
                <a:solidFill>
                  <a:schemeClr val="tx1"/>
                </a:solidFill>
              </a:defRPr>
            </a:lvl1pPr>
          </a:lstStyle>
          <a:p>
            <a:endParaRPr lang="cs-CZ" dirty="0"/>
          </a:p>
        </p:txBody>
      </p:sp>
      <p:sp>
        <p:nvSpPr>
          <p:cNvPr id="12" name="Zástupný symbol pro číslo snímku 11">
            <a:extLst>
              <a:ext uri="{FF2B5EF4-FFF2-40B4-BE49-F238E27FC236}">
                <a16:creationId xmlns:a16="http://schemas.microsoft.com/office/drawing/2014/main" id="{F255C820-CC56-37E2-AA41-F46591D20DBB}"/>
              </a:ext>
            </a:extLst>
          </p:cNvPr>
          <p:cNvSpPr>
            <a:spLocks noGrp="1"/>
          </p:cNvSpPr>
          <p:nvPr>
            <p:ph type="sldNum" sz="quarter" idx="4"/>
          </p:nvPr>
        </p:nvSpPr>
        <p:spPr>
          <a:xfrm>
            <a:off x="10583999" y="6300000"/>
            <a:ext cx="914399" cy="365125"/>
          </a:xfrm>
          <a:prstGeom prst="rect">
            <a:avLst/>
          </a:prstGeom>
        </p:spPr>
        <p:txBody>
          <a:bodyPr vert="horz" lIns="0" tIns="36000" rIns="0" bIns="36000" rtlCol="0" anchor="ctr"/>
          <a:lstStyle>
            <a:lvl1pPr algn="r">
              <a:defRPr sz="1000">
                <a:solidFill>
                  <a:schemeClr val="tx1"/>
                </a:solidFill>
              </a:defRPr>
            </a:lvl1pPr>
          </a:lstStyle>
          <a:p>
            <a:fld id="{07D6E4F9-75C1-49AC-A1AF-83A9244DC0E5}" type="slidenum">
              <a:rPr lang="cs-CZ" smtClean="0"/>
              <a:pPr/>
              <a:t>‹#›</a:t>
            </a:fld>
            <a:endParaRPr lang="cs-CZ" dirty="0"/>
          </a:p>
        </p:txBody>
      </p:sp>
      <p:pic>
        <p:nvPicPr>
          <p:cNvPr id="4" name="Obrázek 3" descr="Obsah obrázku symbol, Grafika, logo, klipart&#10;&#10;Obsah generovaný pomocí AI může být nesprávný.">
            <a:extLst>
              <a:ext uri="{FF2B5EF4-FFF2-40B4-BE49-F238E27FC236}">
                <a16:creationId xmlns:a16="http://schemas.microsoft.com/office/drawing/2014/main" id="{961D76CE-0DA0-DC24-A663-509003C02664}"/>
              </a:ext>
            </a:extLst>
          </p:cNvPr>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11037600" y="0"/>
            <a:ext cx="454364" cy="1008000"/>
          </a:xfrm>
          <a:prstGeom prst="rect">
            <a:avLst/>
          </a:prstGeom>
        </p:spPr>
      </p:pic>
    </p:spTree>
    <p:extLst>
      <p:ext uri="{BB962C8B-B14F-4D97-AF65-F5344CB8AC3E}">
        <p14:creationId xmlns:p14="http://schemas.microsoft.com/office/powerpoint/2010/main" val="1305320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hf sldNum="0" hdr="0" dt="0"/>
  <p:txStyles>
    <p:titleStyle>
      <a:lvl1pPr algn="l" defTabSz="914400" rtl="0" eaLnBrk="1" latinLnBrk="0" hangingPunct="1">
        <a:lnSpc>
          <a:spcPct val="90000"/>
        </a:lnSpc>
        <a:spcBef>
          <a:spcPct val="0"/>
        </a:spcBef>
        <a:buNone/>
        <a:defRPr sz="3700" b="1" kern="1200">
          <a:solidFill>
            <a:schemeClr val="accent1"/>
          </a:solidFill>
          <a:latin typeface="+mj-lt"/>
          <a:ea typeface="+mj-ea"/>
          <a:cs typeface="Arial" panose="020B0604020202020204" pitchFamily="34" charset="0"/>
        </a:defRPr>
      </a:lvl1pPr>
    </p:titleStyle>
    <p:bodyStyle>
      <a:lvl1pPr marL="288000" indent="-288000" algn="l" defTabSz="914400" rtl="0" eaLnBrk="1" latinLnBrk="0" hangingPunct="1">
        <a:lnSpc>
          <a:spcPct val="100000"/>
        </a:lnSpc>
        <a:spcBef>
          <a:spcPts val="1000"/>
        </a:spcBef>
        <a:spcAft>
          <a:spcPts val="1000"/>
        </a:spcAft>
        <a:buClrTx/>
        <a:buFont typeface="Wingdings" pitchFamily="2" charset="2"/>
        <a:buChar char="§"/>
        <a:defRPr sz="2000" kern="1200">
          <a:solidFill>
            <a:schemeClr val="tx1"/>
          </a:solidFill>
          <a:latin typeface="+mn-lt"/>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ClrTx/>
        <a:buFont typeface="Wingdings" pitchFamily="2" charset="2"/>
        <a:buChar char="§"/>
        <a:defRPr sz="2000" kern="1200">
          <a:solidFill>
            <a:schemeClr val="tx1"/>
          </a:solidFill>
          <a:latin typeface="+mn-lt"/>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ClrTx/>
        <a:buFont typeface="Wingdings" pitchFamily="2" charset="2"/>
        <a:buChar char="§"/>
        <a:defRPr sz="1500" kern="1200">
          <a:solidFill>
            <a:schemeClr val="accent2"/>
          </a:solidFill>
          <a:latin typeface="+mn-lt"/>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ClrTx/>
        <a:buFont typeface="Wingdings" pitchFamily="2" charset="2"/>
        <a:buChar char="§"/>
        <a:defRPr sz="1500" kern="1200">
          <a:solidFill>
            <a:schemeClr val="accent1"/>
          </a:solidFill>
          <a:latin typeface="+mn-lt"/>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ClrTx/>
        <a:buFont typeface="Wingdings" pitchFamily="2" charset="2"/>
        <a:buChar char="§"/>
        <a:defRPr sz="12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s://financnisprava.gov.cz/cs/kontakty" TargetMode="External"/><Relationship Id="rId2" Type="http://schemas.openxmlformats.org/officeDocument/2006/relationships/hyperlink" Target="https://adisspr.mfcr.cz/pmd/vyhledani-koeficientu" TargetMode="Externa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https://adisspr.mfcr.cz/pmd/dokumentace/ciselniky" TargetMode="Externa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hyperlink" Target="https://portal.gov.cz/kam-dal/pro-urady-ovm/interaktivni-vzory-pro-tvorbu-obecne-zavaznych-vyhlasek-obci" TargetMode="External"/><Relationship Id="rId2" Type="http://schemas.openxmlformats.org/officeDocument/2006/relationships/hyperlink" Target="https://mv.gov.cz/odk2/soubor/metodicke-doporuceni-k-cinnosti-usc-c-2-1-tvorba-obecne-zavaznych-vyhlasek-a-opatreni-obecne-povahy-uprava-dane-z-nemovitych-veci.aspx" TargetMode="Externa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hyperlink" Target="https://e-sbirka.gov.cz/sb/1992/338?zalozka=text" TargetMode="Externa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hyperlink" Target="https://www.financnisprava.cz/cs/dane/dane/dan-z-nemovitych-veci/informace-stanoviska-a-sdeleni/2024/aktualizace-informaci-ke-stanoveni-koeficientu-dnv" TargetMode="Externa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hyperlink" Target="https://mv.gov.cz/odk2/soubor/metodicke-doporuceni-k-cinnosti-usc-c-2-1-tvorba-obecne-zavaznych-vyhlasek-a-opatreni-obecne-povahy-uprava-dane-z-nemovitych-veci.aspx" TargetMode="Externa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0601834-4022-AE85-5C59-A4215F6C698F}"/>
              </a:ext>
            </a:extLst>
          </p:cNvPr>
          <p:cNvSpPr>
            <a:spLocks noGrp="1"/>
          </p:cNvSpPr>
          <p:nvPr>
            <p:ph type="title"/>
          </p:nvPr>
        </p:nvSpPr>
        <p:spPr/>
        <p:txBody>
          <a:bodyPr/>
          <a:lstStyle/>
          <a:p>
            <a:r>
              <a:rPr lang="cs-CZ" dirty="0"/>
              <a:t>Daň z nemovitých věcí</a:t>
            </a:r>
          </a:p>
        </p:txBody>
      </p:sp>
      <p:sp>
        <p:nvSpPr>
          <p:cNvPr id="3" name="Podnadpis 2">
            <a:extLst>
              <a:ext uri="{FF2B5EF4-FFF2-40B4-BE49-F238E27FC236}">
                <a16:creationId xmlns:a16="http://schemas.microsoft.com/office/drawing/2014/main" id="{C082761D-A609-B280-A940-3A31A668A0E7}"/>
              </a:ext>
            </a:extLst>
          </p:cNvPr>
          <p:cNvSpPr>
            <a:spLocks noGrp="1"/>
          </p:cNvSpPr>
          <p:nvPr>
            <p:ph type="subTitle" idx="1"/>
          </p:nvPr>
        </p:nvSpPr>
        <p:spPr/>
        <p:txBody>
          <a:bodyPr/>
          <a:lstStyle/>
          <a:p>
            <a:r>
              <a:rPr lang="cs-CZ" dirty="0"/>
              <a:t>Jan Koreček</a:t>
            </a:r>
          </a:p>
        </p:txBody>
      </p:sp>
    </p:spTree>
    <p:extLst>
      <p:ext uri="{BB962C8B-B14F-4D97-AF65-F5344CB8AC3E}">
        <p14:creationId xmlns:p14="http://schemas.microsoft.com/office/powerpoint/2010/main" val="1337753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456F8A-7EFC-689B-F746-61A290749FB9}"/>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F54EF43E-7ECE-EC86-BAA1-3C082DC16657}"/>
              </a:ext>
            </a:extLst>
          </p:cNvPr>
          <p:cNvSpPr>
            <a:spLocks noGrp="1"/>
          </p:cNvSpPr>
          <p:nvPr>
            <p:ph type="body" sz="quarter" idx="14"/>
          </p:nvPr>
        </p:nvSpPr>
        <p:spPr/>
        <p:txBody>
          <a:bodyPr/>
          <a:lstStyle/>
          <a:p>
            <a:r>
              <a:rPr lang="cs-CZ" dirty="0"/>
              <a:t>Stručný popis daně – sazby daně (§ 6 ZDNV)</a:t>
            </a:r>
          </a:p>
          <a:p>
            <a:endParaRPr lang="cs-CZ" dirty="0"/>
          </a:p>
        </p:txBody>
      </p:sp>
      <p:pic>
        <p:nvPicPr>
          <p:cNvPr id="8" name="Zástupný obsah 7">
            <a:extLst>
              <a:ext uri="{FF2B5EF4-FFF2-40B4-BE49-F238E27FC236}">
                <a16:creationId xmlns:a16="http://schemas.microsoft.com/office/drawing/2014/main" id="{AA991C06-38C7-7396-B241-5C0982B23E46}"/>
              </a:ext>
            </a:extLst>
          </p:cNvPr>
          <p:cNvPicPr>
            <a:picLocks noGrp="1" noChangeAspect="1"/>
          </p:cNvPicPr>
          <p:nvPr>
            <p:ph sz="quarter" idx="20"/>
          </p:nvPr>
        </p:nvPicPr>
        <p:blipFill>
          <a:blip r:embed="rId2"/>
          <a:stretch>
            <a:fillRect/>
          </a:stretch>
        </p:blipFill>
        <p:spPr>
          <a:xfrm>
            <a:off x="684213" y="2745409"/>
            <a:ext cx="5240817" cy="3003882"/>
          </a:xfrm>
          <a:prstGeom prst="rect">
            <a:avLst/>
          </a:prstGeom>
        </p:spPr>
      </p:pic>
      <p:sp>
        <p:nvSpPr>
          <p:cNvPr id="6" name="Zástupný symbol pro zápatí 5">
            <a:extLst>
              <a:ext uri="{FF2B5EF4-FFF2-40B4-BE49-F238E27FC236}">
                <a16:creationId xmlns:a16="http://schemas.microsoft.com/office/drawing/2014/main" id="{108179F8-32DC-5467-AED2-8A780BECBCD9}"/>
              </a:ext>
            </a:extLst>
          </p:cNvPr>
          <p:cNvSpPr>
            <a:spLocks noGrp="1"/>
          </p:cNvSpPr>
          <p:nvPr>
            <p:ph type="ftr" sz="quarter" idx="18"/>
          </p:nvPr>
        </p:nvSpPr>
        <p:spPr/>
        <p:txBody>
          <a:bodyPr/>
          <a:lstStyle/>
          <a:p>
            <a:r>
              <a:rPr lang="cs-CZ"/>
              <a:t>Finanční správa České republiky</a:t>
            </a:r>
            <a:endParaRPr lang="cs-CZ" dirty="0"/>
          </a:p>
        </p:txBody>
      </p:sp>
      <p:pic>
        <p:nvPicPr>
          <p:cNvPr id="12" name="Zástupný obsah 11">
            <a:extLst>
              <a:ext uri="{FF2B5EF4-FFF2-40B4-BE49-F238E27FC236}">
                <a16:creationId xmlns:a16="http://schemas.microsoft.com/office/drawing/2014/main" id="{0FE323C8-8B04-310A-BF24-86636410EFFD}"/>
              </a:ext>
            </a:extLst>
          </p:cNvPr>
          <p:cNvPicPr>
            <a:picLocks noGrp="1" noChangeAspect="1"/>
          </p:cNvPicPr>
          <p:nvPr>
            <p:ph sz="quarter" idx="21"/>
          </p:nvPr>
        </p:nvPicPr>
        <p:blipFill>
          <a:blip r:embed="rId3"/>
          <a:stretch>
            <a:fillRect/>
          </a:stretch>
        </p:blipFill>
        <p:spPr>
          <a:xfrm>
            <a:off x="6221413" y="2745409"/>
            <a:ext cx="5105717" cy="3003882"/>
          </a:xfrm>
          <a:prstGeom prst="rect">
            <a:avLst/>
          </a:prstGeom>
        </p:spPr>
      </p:pic>
    </p:spTree>
    <p:extLst>
      <p:ext uri="{BB962C8B-B14F-4D97-AF65-F5344CB8AC3E}">
        <p14:creationId xmlns:p14="http://schemas.microsoft.com/office/powerpoint/2010/main" val="1862437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550F3C-5A5B-3AF4-20BD-699BFD08E745}"/>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610B508F-B4C6-0021-679F-14F1CDAE2B70}"/>
              </a:ext>
            </a:extLst>
          </p:cNvPr>
          <p:cNvSpPr>
            <a:spLocks noGrp="1"/>
          </p:cNvSpPr>
          <p:nvPr>
            <p:ph type="body" sz="quarter" idx="14"/>
          </p:nvPr>
        </p:nvSpPr>
        <p:spPr/>
        <p:txBody>
          <a:bodyPr/>
          <a:lstStyle/>
          <a:p>
            <a:r>
              <a:rPr lang="cs-CZ" dirty="0"/>
              <a:t>Stručný popis daně – skupiny staveb a jednotek (§ 10a ZDNV)</a:t>
            </a:r>
          </a:p>
        </p:txBody>
      </p:sp>
      <p:graphicFrame>
        <p:nvGraphicFramePr>
          <p:cNvPr id="7" name="Zástupný obsah 6">
            <a:extLst>
              <a:ext uri="{FF2B5EF4-FFF2-40B4-BE49-F238E27FC236}">
                <a16:creationId xmlns:a16="http://schemas.microsoft.com/office/drawing/2014/main" id="{CA60D143-DF8A-7F32-7D10-DAF0E0F63F9F}"/>
              </a:ext>
            </a:extLst>
          </p:cNvPr>
          <p:cNvGraphicFramePr>
            <a:graphicFrameLocks noGrp="1"/>
          </p:cNvGraphicFramePr>
          <p:nvPr>
            <p:ph sz="quarter" idx="15"/>
            <p:extLst>
              <p:ext uri="{D42A27DB-BD31-4B8C-83A1-F6EECF244321}">
                <p14:modId xmlns:p14="http://schemas.microsoft.com/office/powerpoint/2010/main" val="1429821612"/>
              </p:ext>
            </p:extLst>
          </p:nvPr>
        </p:nvGraphicFramePr>
        <p:xfrm>
          <a:off x="684000" y="2046246"/>
          <a:ext cx="9890123" cy="4246132"/>
        </p:xfrm>
        <a:graphic>
          <a:graphicData uri="http://schemas.openxmlformats.org/drawingml/2006/table">
            <a:tbl>
              <a:tblPr firstRow="1" firstCol="1" bandRow="1"/>
              <a:tblGrid>
                <a:gridCol w="2592038">
                  <a:extLst>
                    <a:ext uri="{9D8B030D-6E8A-4147-A177-3AD203B41FA5}">
                      <a16:colId xmlns:a16="http://schemas.microsoft.com/office/drawing/2014/main" val="1047575904"/>
                    </a:ext>
                  </a:extLst>
                </a:gridCol>
                <a:gridCol w="5833672">
                  <a:extLst>
                    <a:ext uri="{9D8B030D-6E8A-4147-A177-3AD203B41FA5}">
                      <a16:colId xmlns:a16="http://schemas.microsoft.com/office/drawing/2014/main" val="2384858"/>
                    </a:ext>
                  </a:extLst>
                </a:gridCol>
                <a:gridCol w="1464413">
                  <a:extLst>
                    <a:ext uri="{9D8B030D-6E8A-4147-A177-3AD203B41FA5}">
                      <a16:colId xmlns:a16="http://schemas.microsoft.com/office/drawing/2014/main" val="3773439305"/>
                    </a:ext>
                  </a:extLst>
                </a:gridCol>
              </a:tblGrid>
              <a:tr h="223107">
                <a:tc>
                  <a:txBody>
                    <a:bodyPr/>
                    <a:lstStyle/>
                    <a:p>
                      <a:pPr algn="l">
                        <a:spcAft>
                          <a:spcPts val="600"/>
                        </a:spcAft>
                        <a:buNone/>
                      </a:pPr>
                      <a:r>
                        <a:rPr lang="cs-CZ" sz="1400" b="1" i="1" dirty="0">
                          <a:effectLst/>
                          <a:latin typeface="+mn-lt"/>
                          <a:ea typeface="Times New Roman" panose="02020603050405020304" pitchFamily="18" charset="0"/>
                        </a:rPr>
                        <a:t>Název skupiny nemovitých věcí</a:t>
                      </a:r>
                      <a:endParaRPr lang="cs-CZ" sz="1600" dirty="0">
                        <a:effectLst/>
                        <a:latin typeface="+mn-lt"/>
                        <a:ea typeface="Times New Roman" panose="02020603050405020304" pitchFamily="18" charset="0"/>
                      </a:endParaRPr>
                    </a:p>
                  </a:txBody>
                  <a:tcPr marL="28761" marR="28761" marT="6163"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algn="l">
                        <a:spcAft>
                          <a:spcPts val="600"/>
                        </a:spcAft>
                        <a:buNone/>
                      </a:pPr>
                      <a:r>
                        <a:rPr lang="cs-CZ" sz="1400" b="1" i="1">
                          <a:effectLst/>
                          <a:latin typeface="+mn-lt"/>
                          <a:ea typeface="Times New Roman" panose="02020603050405020304" pitchFamily="18" charset="0"/>
                        </a:rPr>
                        <a:t>Vymezení skupiny nemovitých věcí</a:t>
                      </a:r>
                      <a:endParaRPr lang="cs-CZ" sz="1600">
                        <a:effectLst/>
                        <a:latin typeface="+mn-lt"/>
                        <a:ea typeface="Times New Roman" panose="02020603050405020304" pitchFamily="18" charset="0"/>
                      </a:endParaRPr>
                    </a:p>
                  </a:txBody>
                  <a:tcPr marL="28761" marR="28761" marT="6163"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algn="l">
                        <a:spcAft>
                          <a:spcPts val="600"/>
                        </a:spcAft>
                        <a:buNone/>
                      </a:pPr>
                      <a:r>
                        <a:rPr lang="cs-CZ" sz="1400" b="1" i="1">
                          <a:effectLst/>
                          <a:latin typeface="+mn-lt"/>
                          <a:ea typeface="Times New Roman" panose="02020603050405020304" pitchFamily="18" charset="0"/>
                        </a:rPr>
                        <a:t>Předmět daně v přiznání</a:t>
                      </a:r>
                      <a:endParaRPr lang="cs-CZ" sz="1600">
                        <a:effectLst/>
                        <a:latin typeface="+mn-lt"/>
                        <a:ea typeface="Times New Roman" panose="02020603050405020304" pitchFamily="18" charset="0"/>
                      </a:endParaRPr>
                    </a:p>
                  </a:txBody>
                  <a:tcPr marL="28761" marR="28761" marT="6163" marB="0">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3315528756"/>
                  </a:ext>
                </a:extLst>
              </a:tr>
              <a:tr h="1140188">
                <a:tc>
                  <a:txBody>
                    <a:bodyPr/>
                    <a:lstStyle/>
                    <a:p>
                      <a:pPr algn="l">
                        <a:spcAft>
                          <a:spcPts val="600"/>
                        </a:spcAft>
                        <a:buNone/>
                      </a:pPr>
                      <a:r>
                        <a:rPr lang="cs-CZ" sz="1400" b="1" dirty="0">
                          <a:effectLst/>
                          <a:latin typeface="+mn-lt"/>
                          <a:ea typeface="Times New Roman" panose="02020603050405020304" pitchFamily="18" charset="0"/>
                        </a:rPr>
                        <a:t>Skupina obytných budov </a:t>
                      </a:r>
                      <a:r>
                        <a:rPr lang="cs-CZ" sz="1400" dirty="0">
                          <a:effectLst/>
                          <a:latin typeface="+mn-lt"/>
                          <a:ea typeface="Times New Roman" panose="02020603050405020304" pitchFamily="18" charset="0"/>
                        </a:rPr>
                        <a:t>[10a odst. 1 písm. a) ZDNV]</a:t>
                      </a:r>
                      <a:endParaRPr lang="cs-CZ" sz="1600" dirty="0">
                        <a:effectLst/>
                        <a:latin typeface="+mn-lt"/>
                        <a:ea typeface="Times New Roman" panose="02020603050405020304" pitchFamily="18" charset="0"/>
                      </a:endParaRPr>
                    </a:p>
                  </a:txBody>
                  <a:tcPr marL="28761" marR="28761" marT="6163"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marL="342900" lvl="0" indent="-342900" algn="just">
                        <a:spcAft>
                          <a:spcPts val="600"/>
                        </a:spcAft>
                        <a:buFont typeface="Symbol" panose="05050102010706020507" pitchFamily="18" charset="2"/>
                        <a:buChar char=""/>
                      </a:pPr>
                      <a:r>
                        <a:rPr lang="cs-CZ" sz="1400" dirty="0">
                          <a:effectLst/>
                          <a:latin typeface="+mn-lt"/>
                          <a:ea typeface="Times New Roman" panose="02020603050405020304" pitchFamily="18" charset="0"/>
                        </a:rPr>
                        <a:t>budovy obytného domu, tj. např. rodinné domy, objekty k bydlení a bytové domy užívané pro bydlení ostatní </a:t>
                      </a:r>
                      <a:endParaRPr lang="cs-CZ" sz="1600" dirty="0">
                        <a:effectLst/>
                        <a:latin typeface="+mn-lt"/>
                        <a:ea typeface="Times New Roman" panose="02020603050405020304" pitchFamily="18" charset="0"/>
                      </a:endParaRPr>
                    </a:p>
                    <a:p>
                      <a:pPr marL="342900" lvl="0" indent="-342900" algn="just">
                        <a:spcAft>
                          <a:spcPts val="600"/>
                        </a:spcAft>
                        <a:buFont typeface="Symbol" panose="05050102010706020507" pitchFamily="18" charset="2"/>
                        <a:buChar char=""/>
                      </a:pPr>
                      <a:r>
                        <a:rPr lang="cs-CZ" sz="1400" dirty="0">
                          <a:effectLst/>
                          <a:latin typeface="+mn-lt"/>
                          <a:ea typeface="Times New Roman" panose="02020603050405020304" pitchFamily="18" charset="0"/>
                        </a:rPr>
                        <a:t>budovy tvořící příslušenství k budově obytného domu s výjimkou budovy garáže (např. prádelna, kůlna, stavba k chovu drobného domácího zvířectva, stodola, zahradní altán apod.)</a:t>
                      </a:r>
                      <a:endParaRPr lang="cs-CZ" sz="1600" dirty="0">
                        <a:effectLst/>
                        <a:latin typeface="+mn-lt"/>
                        <a:ea typeface="Times New Roman" panose="02020603050405020304" pitchFamily="18" charset="0"/>
                      </a:endParaRPr>
                    </a:p>
                  </a:txBody>
                  <a:tcPr marL="28761" marR="28761" marT="6163"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algn="ctr">
                        <a:spcAft>
                          <a:spcPts val="600"/>
                        </a:spcAft>
                        <a:buNone/>
                      </a:pPr>
                      <a:r>
                        <a:rPr lang="cs-CZ" sz="1400" b="1" dirty="0">
                          <a:effectLst/>
                          <a:latin typeface="+mn-lt"/>
                          <a:ea typeface="Times New Roman" panose="02020603050405020304" pitchFamily="18" charset="0"/>
                        </a:rPr>
                        <a:t>H, I</a:t>
                      </a:r>
                      <a:endParaRPr lang="cs-CZ" sz="1600" dirty="0">
                        <a:effectLst/>
                        <a:latin typeface="+mn-lt"/>
                        <a:ea typeface="Times New Roman" panose="02020603050405020304" pitchFamily="18" charset="0"/>
                      </a:endParaRPr>
                    </a:p>
                  </a:txBody>
                  <a:tcPr marL="28761" marR="28761" marT="6163"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1708306553"/>
                  </a:ext>
                </a:extLst>
              </a:tr>
              <a:tr h="1889630">
                <a:tc>
                  <a:txBody>
                    <a:bodyPr/>
                    <a:lstStyle/>
                    <a:p>
                      <a:pPr algn="l">
                        <a:spcAft>
                          <a:spcPts val="600"/>
                        </a:spcAft>
                        <a:buNone/>
                      </a:pPr>
                      <a:r>
                        <a:rPr lang="cs-CZ" sz="1400" b="1" dirty="0">
                          <a:effectLst/>
                          <a:latin typeface="+mn-lt"/>
                          <a:ea typeface="Times New Roman" panose="02020603050405020304" pitchFamily="18" charset="0"/>
                        </a:rPr>
                        <a:t>Skupina rekreačních budov </a:t>
                      </a:r>
                      <a:r>
                        <a:rPr lang="cs-CZ" sz="1400" dirty="0">
                          <a:effectLst/>
                          <a:latin typeface="+mn-lt"/>
                          <a:ea typeface="Times New Roman" panose="02020603050405020304" pitchFamily="18" charset="0"/>
                        </a:rPr>
                        <a:t>[10a odst. 1 písm. b) ZDNV]</a:t>
                      </a:r>
                      <a:endParaRPr lang="cs-CZ" sz="1600" dirty="0">
                        <a:effectLst/>
                        <a:latin typeface="+mn-lt"/>
                        <a:ea typeface="Times New Roman" panose="02020603050405020304" pitchFamily="18" charset="0"/>
                      </a:endParaRPr>
                    </a:p>
                  </a:txBody>
                  <a:tcPr marL="28761" marR="28761" marT="6163"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marL="342900" lvl="0" indent="-342900" algn="just">
                        <a:spcAft>
                          <a:spcPts val="600"/>
                        </a:spcAft>
                        <a:buFont typeface="Symbol" panose="05050102010706020507" pitchFamily="18" charset="2"/>
                        <a:buChar char=""/>
                      </a:pPr>
                      <a:r>
                        <a:rPr lang="cs-CZ" sz="1400" dirty="0">
                          <a:effectLst/>
                          <a:latin typeface="+mn-lt"/>
                          <a:ea typeface="Times New Roman" panose="02020603050405020304" pitchFamily="18" charset="0"/>
                        </a:rPr>
                        <a:t>budovy evidované v katastru nemovitostí se způsobem využití stavba pro rodinnou rekreaci, </a:t>
                      </a:r>
                      <a:endParaRPr lang="cs-CZ" sz="1600" dirty="0">
                        <a:effectLst/>
                        <a:latin typeface="+mn-lt"/>
                        <a:ea typeface="Times New Roman" panose="02020603050405020304" pitchFamily="18" charset="0"/>
                      </a:endParaRPr>
                    </a:p>
                    <a:p>
                      <a:pPr marL="342900" lvl="0" indent="-342900" algn="just">
                        <a:spcAft>
                          <a:spcPts val="600"/>
                        </a:spcAft>
                        <a:buFont typeface="Symbol" panose="05050102010706020507" pitchFamily="18" charset="2"/>
                        <a:buChar char=""/>
                      </a:pPr>
                      <a:r>
                        <a:rPr lang="cs-CZ" sz="1400" dirty="0">
                          <a:effectLst/>
                          <a:latin typeface="+mn-lt"/>
                          <a:ea typeface="Times New Roman" panose="02020603050405020304" pitchFamily="18" charset="0"/>
                        </a:rPr>
                        <a:t>budovy rodinných domů užívaných pro rodinnou rekreaci, které zároveň nejsou využívány k trvalému bydlení, </a:t>
                      </a:r>
                      <a:endParaRPr lang="cs-CZ" sz="1600" dirty="0">
                        <a:effectLst/>
                        <a:latin typeface="+mn-lt"/>
                        <a:ea typeface="Times New Roman" panose="02020603050405020304" pitchFamily="18" charset="0"/>
                      </a:endParaRPr>
                    </a:p>
                    <a:p>
                      <a:pPr marL="342900" lvl="0" indent="-342900" algn="just">
                        <a:spcAft>
                          <a:spcPts val="600"/>
                        </a:spcAft>
                        <a:buFont typeface="Symbol" panose="05050102010706020507" pitchFamily="18" charset="2"/>
                        <a:buChar char=""/>
                      </a:pPr>
                      <a:r>
                        <a:rPr lang="cs-CZ" sz="1400" dirty="0">
                          <a:effectLst/>
                          <a:latin typeface="+mn-lt"/>
                          <a:ea typeface="Times New Roman" panose="02020603050405020304" pitchFamily="18" charset="0"/>
                        </a:rPr>
                        <a:t>objekt k bydlení užívaný pro rodinnou rekreaci, který není zároveň využíván k trvalému bydlení a</a:t>
                      </a:r>
                      <a:endParaRPr lang="cs-CZ" sz="1600" dirty="0">
                        <a:effectLst/>
                        <a:latin typeface="+mn-lt"/>
                        <a:ea typeface="Times New Roman" panose="02020603050405020304" pitchFamily="18" charset="0"/>
                      </a:endParaRPr>
                    </a:p>
                    <a:p>
                      <a:pPr marL="342900" lvl="0" indent="-342900" algn="just">
                        <a:spcAft>
                          <a:spcPts val="600"/>
                        </a:spcAft>
                        <a:buFont typeface="Symbol" panose="05050102010706020507" pitchFamily="18" charset="2"/>
                        <a:buChar char=""/>
                      </a:pPr>
                      <a:r>
                        <a:rPr lang="cs-CZ" sz="1400" dirty="0">
                          <a:effectLst/>
                          <a:latin typeface="+mn-lt"/>
                          <a:ea typeface="Times New Roman" panose="02020603050405020304" pitchFamily="18" charset="0"/>
                        </a:rPr>
                        <a:t>budovy, které plní doplňkovou funkci k rekreačním budovám s výjimkou budovy garáže (např. kůlny, bývalý chlév, stodola apod.)</a:t>
                      </a:r>
                      <a:endParaRPr lang="cs-CZ" sz="1600" dirty="0">
                        <a:effectLst/>
                        <a:latin typeface="+mn-lt"/>
                        <a:ea typeface="Times New Roman" panose="02020603050405020304" pitchFamily="18" charset="0"/>
                      </a:endParaRPr>
                    </a:p>
                  </a:txBody>
                  <a:tcPr marL="28761" marR="28761" marT="6163"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algn="ctr">
                        <a:spcAft>
                          <a:spcPts val="600"/>
                        </a:spcAft>
                        <a:buNone/>
                      </a:pPr>
                      <a:r>
                        <a:rPr lang="cs-CZ" sz="1400" b="1" dirty="0">
                          <a:effectLst/>
                          <a:latin typeface="+mn-lt"/>
                          <a:ea typeface="Times New Roman" panose="02020603050405020304" pitchFamily="18" charset="0"/>
                        </a:rPr>
                        <a:t>J, K</a:t>
                      </a:r>
                      <a:endParaRPr lang="cs-CZ" sz="1600" dirty="0">
                        <a:effectLst/>
                        <a:latin typeface="+mn-lt"/>
                        <a:ea typeface="Times New Roman" panose="02020603050405020304" pitchFamily="18" charset="0"/>
                      </a:endParaRPr>
                    </a:p>
                  </a:txBody>
                  <a:tcPr marL="28761" marR="28761" marT="6163"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2311061478"/>
                  </a:ext>
                </a:extLst>
              </a:tr>
              <a:tr h="706300">
                <a:tc>
                  <a:txBody>
                    <a:bodyPr/>
                    <a:lstStyle/>
                    <a:p>
                      <a:pPr algn="l">
                        <a:spcAft>
                          <a:spcPts val="600"/>
                        </a:spcAft>
                        <a:buNone/>
                      </a:pPr>
                      <a:r>
                        <a:rPr lang="cs-CZ" sz="1400" b="1" dirty="0">
                          <a:effectLst/>
                          <a:latin typeface="+mn-lt"/>
                          <a:ea typeface="Times New Roman" panose="02020603050405020304" pitchFamily="18" charset="0"/>
                        </a:rPr>
                        <a:t>Skupina garáží </a:t>
                      </a:r>
                      <a:r>
                        <a:rPr lang="cs-CZ" sz="1400" dirty="0">
                          <a:effectLst/>
                          <a:latin typeface="+mn-lt"/>
                          <a:ea typeface="Times New Roman" panose="02020603050405020304" pitchFamily="18" charset="0"/>
                        </a:rPr>
                        <a:t>[10a odst. 1 písm. c) ZDNV]</a:t>
                      </a:r>
                      <a:endParaRPr lang="cs-CZ" sz="1600" dirty="0">
                        <a:effectLst/>
                        <a:latin typeface="+mn-lt"/>
                        <a:ea typeface="Times New Roman" panose="02020603050405020304" pitchFamily="18" charset="0"/>
                      </a:endParaRPr>
                    </a:p>
                  </a:txBody>
                  <a:tcPr marL="28761" marR="28761" marT="6163"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marL="342900" lvl="0" indent="-342900" algn="just">
                        <a:spcAft>
                          <a:spcPts val="600"/>
                        </a:spcAft>
                        <a:buFont typeface="Symbol" panose="05050102010706020507" pitchFamily="18" charset="2"/>
                        <a:buChar char=""/>
                      </a:pPr>
                      <a:r>
                        <a:rPr lang="cs-CZ" sz="1400">
                          <a:effectLst/>
                          <a:latin typeface="+mn-lt"/>
                          <a:ea typeface="Times New Roman" panose="02020603050405020304" pitchFamily="18" charset="0"/>
                        </a:rPr>
                        <a:t>budovy evidované v katastru nemovitostí se způsobem využití garáž</a:t>
                      </a:r>
                      <a:endParaRPr lang="cs-CZ" sz="1600">
                        <a:effectLst/>
                        <a:latin typeface="+mn-lt"/>
                        <a:ea typeface="Times New Roman" panose="02020603050405020304" pitchFamily="18" charset="0"/>
                      </a:endParaRPr>
                    </a:p>
                    <a:p>
                      <a:pPr marL="342900" lvl="0" indent="-342900" algn="just">
                        <a:spcAft>
                          <a:spcPts val="600"/>
                        </a:spcAft>
                        <a:buFont typeface="Symbol" panose="05050102010706020507" pitchFamily="18" charset="2"/>
                        <a:buChar char=""/>
                      </a:pPr>
                      <a:r>
                        <a:rPr lang="cs-CZ" sz="1400">
                          <a:effectLst/>
                          <a:latin typeface="+mn-lt"/>
                          <a:ea typeface="Times New Roman" panose="02020603050405020304" pitchFamily="18" charset="0"/>
                        </a:rPr>
                        <a:t>zdanitelné jednotky, jejichž převažující část podlahové plochy je užívána jako garáž</a:t>
                      </a:r>
                      <a:endParaRPr lang="cs-CZ" sz="1600">
                        <a:effectLst/>
                        <a:latin typeface="+mn-lt"/>
                        <a:ea typeface="Times New Roman" panose="02020603050405020304" pitchFamily="18" charset="0"/>
                      </a:endParaRPr>
                    </a:p>
                  </a:txBody>
                  <a:tcPr marL="28761" marR="28761" marT="6163"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algn="ctr">
                        <a:spcAft>
                          <a:spcPts val="600"/>
                        </a:spcAft>
                        <a:buNone/>
                      </a:pPr>
                      <a:r>
                        <a:rPr lang="cs-CZ" sz="1400" b="1" dirty="0">
                          <a:effectLst/>
                          <a:latin typeface="+mn-lt"/>
                          <a:ea typeface="Times New Roman" panose="02020603050405020304" pitchFamily="18" charset="0"/>
                        </a:rPr>
                        <a:t>L, V</a:t>
                      </a:r>
                      <a:endParaRPr lang="cs-CZ" sz="1600" dirty="0">
                        <a:effectLst/>
                        <a:latin typeface="+mn-lt"/>
                        <a:ea typeface="Times New Roman" panose="02020603050405020304" pitchFamily="18" charset="0"/>
                      </a:endParaRPr>
                    </a:p>
                  </a:txBody>
                  <a:tcPr marL="28761" marR="28761" marT="6163"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3652377207"/>
                  </a:ext>
                </a:extLst>
              </a:tr>
            </a:tbl>
          </a:graphicData>
        </a:graphic>
      </p:graphicFrame>
      <p:sp>
        <p:nvSpPr>
          <p:cNvPr id="6" name="Zástupný symbol pro zápatí 5">
            <a:extLst>
              <a:ext uri="{FF2B5EF4-FFF2-40B4-BE49-F238E27FC236}">
                <a16:creationId xmlns:a16="http://schemas.microsoft.com/office/drawing/2014/main" id="{F43CDAD0-1D63-6B7D-9396-9DE28D2BDB63}"/>
              </a:ext>
            </a:extLst>
          </p:cNvPr>
          <p:cNvSpPr>
            <a:spLocks noGrp="1"/>
          </p:cNvSpPr>
          <p:nvPr>
            <p:ph type="ftr" sz="quarter" idx="17"/>
          </p:nvPr>
        </p:nvSpPr>
        <p:spPr/>
        <p:txBody>
          <a:bodyPr/>
          <a:lstStyle/>
          <a:p>
            <a:r>
              <a:rPr lang="cs-CZ"/>
              <a:t>Finanční správa České republiky</a:t>
            </a:r>
            <a:endParaRPr lang="cs-CZ" dirty="0"/>
          </a:p>
        </p:txBody>
      </p:sp>
    </p:spTree>
    <p:extLst>
      <p:ext uri="{BB962C8B-B14F-4D97-AF65-F5344CB8AC3E}">
        <p14:creationId xmlns:p14="http://schemas.microsoft.com/office/powerpoint/2010/main" val="869805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B02A1-FB28-44BE-2A5F-F55EE0B2B6E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633ADDA-37F1-4368-5E79-2598F7C28C54}"/>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415748F6-790B-FF68-D188-36238D5C3A5C}"/>
              </a:ext>
            </a:extLst>
          </p:cNvPr>
          <p:cNvSpPr>
            <a:spLocks noGrp="1"/>
          </p:cNvSpPr>
          <p:nvPr>
            <p:ph type="body" sz="quarter" idx="14"/>
          </p:nvPr>
        </p:nvSpPr>
        <p:spPr/>
        <p:txBody>
          <a:bodyPr/>
          <a:lstStyle/>
          <a:p>
            <a:r>
              <a:rPr lang="cs-CZ" dirty="0"/>
              <a:t>Stručný popis daně – skupiny staveb a jednotek (§ 10a ZDNV)</a:t>
            </a:r>
          </a:p>
        </p:txBody>
      </p:sp>
      <p:sp>
        <p:nvSpPr>
          <p:cNvPr id="6" name="Zástupný symbol pro zápatí 5">
            <a:extLst>
              <a:ext uri="{FF2B5EF4-FFF2-40B4-BE49-F238E27FC236}">
                <a16:creationId xmlns:a16="http://schemas.microsoft.com/office/drawing/2014/main" id="{710D3865-8713-EA2D-889E-7106E48C7CE7}"/>
              </a:ext>
            </a:extLst>
          </p:cNvPr>
          <p:cNvSpPr>
            <a:spLocks noGrp="1"/>
          </p:cNvSpPr>
          <p:nvPr>
            <p:ph type="ftr" sz="quarter" idx="17"/>
          </p:nvPr>
        </p:nvSpPr>
        <p:spPr/>
        <p:txBody>
          <a:bodyPr/>
          <a:lstStyle/>
          <a:p>
            <a:r>
              <a:rPr lang="cs-CZ"/>
              <a:t>Finanční správa České republiky</a:t>
            </a:r>
            <a:endParaRPr lang="cs-CZ" dirty="0"/>
          </a:p>
        </p:txBody>
      </p:sp>
      <p:graphicFrame>
        <p:nvGraphicFramePr>
          <p:cNvPr id="8" name="Zástupný obsah 7">
            <a:extLst>
              <a:ext uri="{FF2B5EF4-FFF2-40B4-BE49-F238E27FC236}">
                <a16:creationId xmlns:a16="http://schemas.microsoft.com/office/drawing/2014/main" id="{A4F56F8F-0954-DB1A-6AA6-25D346C7D469}"/>
              </a:ext>
            </a:extLst>
          </p:cNvPr>
          <p:cNvGraphicFramePr>
            <a:graphicFrameLocks noGrp="1"/>
          </p:cNvGraphicFramePr>
          <p:nvPr>
            <p:ph sz="quarter" idx="15"/>
            <p:extLst>
              <p:ext uri="{D42A27DB-BD31-4B8C-83A1-F6EECF244321}">
                <p14:modId xmlns:p14="http://schemas.microsoft.com/office/powerpoint/2010/main" val="1823696269"/>
              </p:ext>
            </p:extLst>
          </p:nvPr>
        </p:nvGraphicFramePr>
        <p:xfrm>
          <a:off x="693600" y="1982538"/>
          <a:ext cx="10073461" cy="4317462"/>
        </p:xfrm>
        <a:graphic>
          <a:graphicData uri="http://schemas.openxmlformats.org/drawingml/2006/table">
            <a:tbl>
              <a:tblPr firstRow="1" firstCol="1" bandRow="1"/>
              <a:tblGrid>
                <a:gridCol w="2640087">
                  <a:extLst>
                    <a:ext uri="{9D8B030D-6E8A-4147-A177-3AD203B41FA5}">
                      <a16:colId xmlns:a16="http://schemas.microsoft.com/office/drawing/2014/main" val="2447605912"/>
                    </a:ext>
                  </a:extLst>
                </a:gridCol>
                <a:gridCol w="6267513">
                  <a:extLst>
                    <a:ext uri="{9D8B030D-6E8A-4147-A177-3AD203B41FA5}">
                      <a16:colId xmlns:a16="http://schemas.microsoft.com/office/drawing/2014/main" val="144524393"/>
                    </a:ext>
                  </a:extLst>
                </a:gridCol>
                <a:gridCol w="1165861">
                  <a:extLst>
                    <a:ext uri="{9D8B030D-6E8A-4147-A177-3AD203B41FA5}">
                      <a16:colId xmlns:a16="http://schemas.microsoft.com/office/drawing/2014/main" val="1699197960"/>
                    </a:ext>
                  </a:extLst>
                </a:gridCol>
              </a:tblGrid>
              <a:tr h="251799">
                <a:tc>
                  <a:txBody>
                    <a:bodyPr/>
                    <a:lstStyle/>
                    <a:p>
                      <a:pPr algn="l">
                        <a:spcAft>
                          <a:spcPts val="600"/>
                        </a:spcAft>
                        <a:buNone/>
                      </a:pPr>
                      <a:r>
                        <a:rPr lang="cs-CZ" sz="1200" b="1" i="1" dirty="0">
                          <a:effectLst/>
                          <a:latin typeface="Arial" panose="020B0604020202020204" pitchFamily="34" charset="0"/>
                          <a:ea typeface="Times New Roman" panose="02020603050405020304" pitchFamily="18" charset="0"/>
                        </a:rPr>
                        <a:t>Název skupiny nemovitých věcí</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algn="l">
                        <a:spcAft>
                          <a:spcPts val="600"/>
                        </a:spcAft>
                        <a:buNone/>
                      </a:pPr>
                      <a:r>
                        <a:rPr lang="cs-CZ" sz="1200" b="1" i="1">
                          <a:effectLst/>
                          <a:latin typeface="Arial" panose="020B0604020202020204" pitchFamily="34" charset="0"/>
                          <a:ea typeface="Times New Roman" panose="02020603050405020304" pitchFamily="18" charset="0"/>
                        </a:rPr>
                        <a:t>Vymezení skupiny nemovitých věcí</a:t>
                      </a:r>
                      <a:endParaRPr lang="cs-CZ" sz="140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algn="l">
                        <a:spcAft>
                          <a:spcPts val="600"/>
                        </a:spcAft>
                        <a:buNone/>
                      </a:pPr>
                      <a:r>
                        <a:rPr lang="cs-CZ" sz="1200" b="1" i="1">
                          <a:effectLst/>
                          <a:latin typeface="Arial" panose="020B0604020202020204" pitchFamily="34" charset="0"/>
                          <a:ea typeface="Times New Roman" panose="02020603050405020304" pitchFamily="18" charset="0"/>
                        </a:rPr>
                        <a:t>Předmět daně v přiznání</a:t>
                      </a:r>
                      <a:endParaRPr lang="cs-CZ" sz="1400">
                        <a:effectLst/>
                        <a:latin typeface="Times New Roman" panose="02020603050405020304" pitchFamily="18" charset="0"/>
                        <a:ea typeface="Times New Roman" panose="02020603050405020304" pitchFamily="18" charset="0"/>
                      </a:endParaRPr>
                    </a:p>
                  </a:txBody>
                  <a:tcPr marL="32460" marR="32460" marT="6956" marB="0">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391091092"/>
                  </a:ext>
                </a:extLst>
              </a:tr>
              <a:tr h="986328">
                <a:tc>
                  <a:txBody>
                    <a:bodyPr/>
                    <a:lstStyle/>
                    <a:p>
                      <a:pPr algn="l">
                        <a:spcAft>
                          <a:spcPts val="600"/>
                        </a:spcAft>
                        <a:buNone/>
                      </a:pPr>
                      <a:r>
                        <a:rPr lang="cs-CZ" sz="1200" b="1" dirty="0">
                          <a:effectLst/>
                          <a:latin typeface="Arial" panose="020B0604020202020204" pitchFamily="34" charset="0"/>
                          <a:ea typeface="Times New Roman" panose="02020603050405020304" pitchFamily="18" charset="0"/>
                        </a:rPr>
                        <a:t>Skupina zdanitelných staveb a zdanitelných jednotek pro podnikání v zemědělské prvovýrobě, lesním nebo vodním hospodářství </a:t>
                      </a:r>
                      <a:r>
                        <a:rPr lang="cs-CZ" sz="1200" dirty="0">
                          <a:effectLst/>
                          <a:latin typeface="Arial" panose="020B0604020202020204" pitchFamily="34" charset="0"/>
                          <a:ea typeface="Times New Roman" panose="02020603050405020304" pitchFamily="18" charset="0"/>
                        </a:rPr>
                        <a:t>[10a odst. 1 písm. d) ZDNV]</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marL="342900" lvl="0" indent="-342900" algn="just">
                        <a:spcAft>
                          <a:spcPts val="600"/>
                        </a:spcAft>
                        <a:buFont typeface="Symbol" panose="05050102010706020507" pitchFamily="18" charset="2"/>
                        <a:buChar char=""/>
                      </a:pPr>
                      <a:r>
                        <a:rPr lang="cs-CZ" sz="1200" dirty="0">
                          <a:effectLst/>
                          <a:latin typeface="Arial" panose="020B0604020202020204" pitchFamily="34" charset="0"/>
                          <a:ea typeface="Times New Roman" panose="02020603050405020304" pitchFamily="18" charset="0"/>
                        </a:rPr>
                        <a:t>zdanitelné stavby a zdanitelné jednotky, jejichž převažující část podlahové plochy je používána k podnikání v zemědělské prvovýrobě, lesním nebo vodním hospodářství</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algn="ctr">
                        <a:spcAft>
                          <a:spcPts val="600"/>
                        </a:spcAft>
                        <a:buNone/>
                      </a:pPr>
                      <a:r>
                        <a:rPr lang="cs-CZ" sz="1200" b="1">
                          <a:effectLst/>
                          <a:latin typeface="Arial" panose="020B0604020202020204" pitchFamily="34" charset="0"/>
                          <a:ea typeface="Times New Roman" panose="02020603050405020304" pitchFamily="18" charset="0"/>
                        </a:rPr>
                        <a:t>M, S</a:t>
                      </a:r>
                      <a:endParaRPr lang="cs-CZ" sz="140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191291920"/>
                  </a:ext>
                </a:extLst>
              </a:tr>
              <a:tr h="1108750">
                <a:tc>
                  <a:txBody>
                    <a:bodyPr/>
                    <a:lstStyle/>
                    <a:p>
                      <a:pPr algn="l">
                        <a:spcAft>
                          <a:spcPts val="600"/>
                        </a:spcAft>
                        <a:buNone/>
                      </a:pPr>
                      <a:r>
                        <a:rPr lang="cs-CZ" sz="1200" b="1" dirty="0">
                          <a:effectLst/>
                          <a:latin typeface="Arial" panose="020B0604020202020204" pitchFamily="34" charset="0"/>
                          <a:ea typeface="Times New Roman" panose="02020603050405020304" pitchFamily="18" charset="0"/>
                        </a:rPr>
                        <a:t>Skupina zdanitelných staveb a zdanitelných jednotek pro podnikání v průmyslu, stavebnictví, dopravě, energetice nebo ostatní zemědělské výrobě </a:t>
                      </a:r>
                      <a:r>
                        <a:rPr lang="cs-CZ" sz="1200" dirty="0">
                          <a:effectLst/>
                          <a:latin typeface="Arial" panose="020B0604020202020204" pitchFamily="34" charset="0"/>
                          <a:ea typeface="Times New Roman" panose="02020603050405020304" pitchFamily="18" charset="0"/>
                        </a:rPr>
                        <a:t>[10a odst. 1 písm. e) ZDNV]</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marL="342900" lvl="0" indent="-342900" algn="just">
                        <a:spcAft>
                          <a:spcPts val="600"/>
                        </a:spcAft>
                        <a:buFont typeface="Symbol" panose="05050102010706020507" pitchFamily="18" charset="2"/>
                        <a:buChar char=""/>
                      </a:pPr>
                      <a:r>
                        <a:rPr lang="cs-CZ" sz="1200" dirty="0">
                          <a:effectLst/>
                          <a:latin typeface="Arial" panose="020B0604020202020204" pitchFamily="34" charset="0"/>
                          <a:ea typeface="Times New Roman" panose="02020603050405020304" pitchFamily="18" charset="0"/>
                        </a:rPr>
                        <a:t>zdanitelné stavby a zdanitelné jednotky, jejichž převažující část podlahové plochy je používána k podnikání v průmyslu, stavebnictví, dopravě, energetice nebo ostatní zemědělské výrobě</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algn="ctr">
                        <a:spcAft>
                          <a:spcPts val="600"/>
                        </a:spcAft>
                        <a:buNone/>
                      </a:pPr>
                      <a:r>
                        <a:rPr lang="cs-CZ" sz="1200" b="1">
                          <a:effectLst/>
                          <a:latin typeface="Arial" panose="020B0604020202020204" pitchFamily="34" charset="0"/>
                          <a:ea typeface="Times New Roman" panose="02020603050405020304" pitchFamily="18" charset="0"/>
                        </a:rPr>
                        <a:t>N, T</a:t>
                      </a:r>
                      <a:endParaRPr lang="cs-CZ" sz="140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425042978"/>
                  </a:ext>
                </a:extLst>
              </a:tr>
              <a:tr h="619064">
                <a:tc>
                  <a:txBody>
                    <a:bodyPr/>
                    <a:lstStyle/>
                    <a:p>
                      <a:pPr algn="l">
                        <a:spcAft>
                          <a:spcPts val="600"/>
                        </a:spcAft>
                        <a:buNone/>
                      </a:pPr>
                      <a:r>
                        <a:rPr lang="cs-CZ" sz="1200" b="1" dirty="0">
                          <a:effectLst/>
                          <a:latin typeface="Arial" panose="020B0604020202020204" pitchFamily="34" charset="0"/>
                          <a:ea typeface="Times New Roman" panose="02020603050405020304" pitchFamily="18" charset="0"/>
                        </a:rPr>
                        <a:t>Skupina zdanitelných staveb a zdanitelných jednotek pro ostatní druhy podnikání </a:t>
                      </a:r>
                      <a:r>
                        <a:rPr lang="cs-CZ" sz="1200" dirty="0">
                          <a:effectLst/>
                          <a:latin typeface="Arial" panose="020B0604020202020204" pitchFamily="34" charset="0"/>
                          <a:ea typeface="Times New Roman" panose="02020603050405020304" pitchFamily="18" charset="0"/>
                        </a:rPr>
                        <a:t>[10a odst. 1 písm. f) ZDNV]</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marL="342900" lvl="0" indent="-342900" algn="just">
                        <a:spcAft>
                          <a:spcPts val="600"/>
                        </a:spcAft>
                        <a:buFont typeface="Symbol" panose="05050102010706020507" pitchFamily="18" charset="2"/>
                        <a:buChar char=""/>
                      </a:pPr>
                      <a:r>
                        <a:rPr lang="cs-CZ" sz="1200" dirty="0">
                          <a:effectLst/>
                          <a:latin typeface="Arial" panose="020B0604020202020204" pitchFamily="34" charset="0"/>
                          <a:ea typeface="Times New Roman" panose="02020603050405020304" pitchFamily="18" charset="0"/>
                        </a:rPr>
                        <a:t>zdanitelné stavby a zdanitelné jednotky, jejichž převažující část podlahové plochy je používána k ostatním druhům podnikání</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algn="ctr">
                        <a:spcAft>
                          <a:spcPts val="600"/>
                        </a:spcAft>
                        <a:buNone/>
                      </a:pPr>
                      <a:r>
                        <a:rPr lang="cs-CZ" sz="1200" b="1">
                          <a:effectLst/>
                          <a:latin typeface="Arial" panose="020B0604020202020204" pitchFamily="34" charset="0"/>
                          <a:ea typeface="Times New Roman" panose="02020603050405020304" pitchFamily="18" charset="0"/>
                        </a:rPr>
                        <a:t>O, U</a:t>
                      </a:r>
                      <a:endParaRPr lang="cs-CZ" sz="140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513514619"/>
                  </a:ext>
                </a:extLst>
              </a:tr>
              <a:tr h="496642">
                <a:tc>
                  <a:txBody>
                    <a:bodyPr/>
                    <a:lstStyle/>
                    <a:p>
                      <a:pPr algn="l">
                        <a:spcAft>
                          <a:spcPts val="600"/>
                        </a:spcAft>
                        <a:buNone/>
                      </a:pPr>
                      <a:r>
                        <a:rPr lang="cs-CZ" sz="1200" b="1" dirty="0">
                          <a:effectLst/>
                          <a:latin typeface="Arial" panose="020B0604020202020204" pitchFamily="34" charset="0"/>
                          <a:ea typeface="Times New Roman" panose="02020603050405020304" pitchFamily="18" charset="0"/>
                        </a:rPr>
                        <a:t>Skupina ostatních zdanitelných staveb </a:t>
                      </a:r>
                      <a:r>
                        <a:rPr lang="cs-CZ" sz="1200" dirty="0">
                          <a:effectLst/>
                          <a:latin typeface="Arial" panose="020B0604020202020204" pitchFamily="34" charset="0"/>
                          <a:ea typeface="Times New Roman" panose="02020603050405020304" pitchFamily="18" charset="0"/>
                        </a:rPr>
                        <a:t>[10a odst. 1 písm. g) ZDNV]</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marL="342900" lvl="0" indent="-342900" algn="just">
                        <a:spcAft>
                          <a:spcPts val="600"/>
                        </a:spcAft>
                        <a:buFont typeface="Symbol" panose="05050102010706020507" pitchFamily="18" charset="2"/>
                        <a:buChar char=""/>
                      </a:pPr>
                      <a:r>
                        <a:rPr lang="cs-CZ" sz="1200" dirty="0">
                          <a:effectLst/>
                          <a:latin typeface="Arial" panose="020B0604020202020204" pitchFamily="34" charset="0"/>
                          <a:ea typeface="Times New Roman" panose="02020603050405020304" pitchFamily="18" charset="0"/>
                        </a:rPr>
                        <a:t>ostatní zdanitelné stavby neuvedené výše (např. některé památkové objekty, nebo církevní budovy atd.)</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algn="ctr">
                        <a:spcAft>
                          <a:spcPts val="600"/>
                        </a:spcAft>
                        <a:buNone/>
                      </a:pPr>
                      <a:r>
                        <a:rPr lang="cs-CZ" sz="1200" b="1" dirty="0">
                          <a:effectLst/>
                          <a:latin typeface="Arial" panose="020B0604020202020204" pitchFamily="34" charset="0"/>
                          <a:ea typeface="Times New Roman" panose="02020603050405020304" pitchFamily="18" charset="0"/>
                        </a:rPr>
                        <a:t>P</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523388815"/>
                  </a:ext>
                </a:extLst>
              </a:tr>
              <a:tr h="496642">
                <a:tc>
                  <a:txBody>
                    <a:bodyPr/>
                    <a:lstStyle/>
                    <a:p>
                      <a:pPr algn="l">
                        <a:spcAft>
                          <a:spcPts val="600"/>
                        </a:spcAft>
                        <a:buNone/>
                      </a:pPr>
                      <a:r>
                        <a:rPr lang="cs-CZ" sz="1200" b="1" dirty="0">
                          <a:effectLst/>
                          <a:latin typeface="Arial" panose="020B0604020202020204" pitchFamily="34" charset="0"/>
                          <a:ea typeface="Times New Roman" panose="02020603050405020304" pitchFamily="18" charset="0"/>
                        </a:rPr>
                        <a:t>Skupina ostatních zdanitelných jednotek </a:t>
                      </a:r>
                      <a:r>
                        <a:rPr lang="cs-CZ" sz="1200" dirty="0">
                          <a:effectLst/>
                          <a:latin typeface="Arial" panose="020B0604020202020204" pitchFamily="34" charset="0"/>
                          <a:ea typeface="Times New Roman" panose="02020603050405020304" pitchFamily="18" charset="0"/>
                        </a:rPr>
                        <a:t>[10a odst. 1 písm. h) ZDNV]</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marL="342900" lvl="0" indent="-342900" algn="just">
                        <a:spcAft>
                          <a:spcPts val="600"/>
                        </a:spcAft>
                        <a:buFont typeface="Symbol" panose="05050102010706020507" pitchFamily="18" charset="2"/>
                        <a:buChar char=""/>
                      </a:pPr>
                      <a:r>
                        <a:rPr lang="cs-CZ" sz="1200" dirty="0">
                          <a:effectLst/>
                          <a:latin typeface="Arial" panose="020B0604020202020204" pitchFamily="34" charset="0"/>
                          <a:ea typeface="Times New Roman" panose="02020603050405020304" pitchFamily="18" charset="0"/>
                        </a:rPr>
                        <a:t>ostatní zdanitelné jednotky neuvedené výše, např. </a:t>
                      </a:r>
                      <a:r>
                        <a:rPr lang="cs-CZ" sz="1200" b="1" dirty="0">
                          <a:solidFill>
                            <a:schemeClr val="tx1"/>
                          </a:solidFill>
                          <a:effectLst/>
                          <a:latin typeface="Arial" panose="020B0604020202020204" pitchFamily="34" charset="0"/>
                          <a:ea typeface="Times New Roman" panose="02020603050405020304" pitchFamily="18" charset="0"/>
                        </a:rPr>
                        <a:t>zdanitelné jednotky – byt</a:t>
                      </a:r>
                      <a:r>
                        <a:rPr lang="cs-CZ" sz="1200" dirty="0">
                          <a:solidFill>
                            <a:schemeClr val="tx1"/>
                          </a:solidFill>
                          <a:effectLst/>
                          <a:latin typeface="Arial" panose="020B0604020202020204" pitchFamily="34" charset="0"/>
                          <a:ea typeface="Times New Roman" panose="02020603050405020304" pitchFamily="18" charset="0"/>
                        </a:rPr>
                        <a:t>, </a:t>
                      </a:r>
                      <a:r>
                        <a:rPr lang="cs-CZ" sz="1200" dirty="0">
                          <a:effectLst/>
                          <a:latin typeface="Arial" panose="020B0604020202020204" pitchFamily="34" charset="0"/>
                          <a:ea typeface="Times New Roman" panose="02020603050405020304" pitchFamily="18" charset="0"/>
                        </a:rPr>
                        <a:t>ateliér, sklep, komora atd.</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tc>
                  <a:txBody>
                    <a:bodyPr/>
                    <a:lstStyle/>
                    <a:p>
                      <a:pPr algn="ctr">
                        <a:spcAft>
                          <a:spcPts val="600"/>
                        </a:spcAft>
                        <a:buNone/>
                      </a:pPr>
                      <a:r>
                        <a:rPr lang="cs-CZ" sz="1200" b="1" dirty="0">
                          <a:effectLst/>
                          <a:latin typeface="Arial" panose="020B0604020202020204" pitchFamily="34" charset="0"/>
                          <a:ea typeface="Times New Roman" panose="02020603050405020304" pitchFamily="18" charset="0"/>
                        </a:rPr>
                        <a:t>R, Z</a:t>
                      </a:r>
                      <a:endParaRPr lang="cs-CZ" sz="1400" dirty="0">
                        <a:effectLst/>
                        <a:latin typeface="Times New Roman" panose="02020603050405020304" pitchFamily="18" charset="0"/>
                        <a:ea typeface="Times New Roman" panose="02020603050405020304" pitchFamily="18" charset="0"/>
                      </a:endParaRPr>
                    </a:p>
                  </a:txBody>
                  <a:tcPr marL="32460" marR="32460" marT="6956"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noFill/>
                  </a:tcPr>
                </a:tc>
                <a:extLst>
                  <a:ext uri="{0D108BD9-81ED-4DB2-BD59-A6C34878D82A}">
                    <a16:rowId xmlns:a16="http://schemas.microsoft.com/office/drawing/2014/main" val="4173787797"/>
                  </a:ext>
                </a:extLst>
              </a:tr>
            </a:tbl>
          </a:graphicData>
        </a:graphic>
      </p:graphicFrame>
    </p:spTree>
    <p:extLst>
      <p:ext uri="{BB962C8B-B14F-4D97-AF65-F5344CB8AC3E}">
        <p14:creationId xmlns:p14="http://schemas.microsoft.com/office/powerpoint/2010/main" val="1972661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33D36-F656-9D4E-0A6B-7B7743F8D43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81E6376-96F7-5C4F-E629-814616C278A9}"/>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44BB2370-01C6-B372-AC01-C3C62BA25FF1}"/>
              </a:ext>
            </a:extLst>
          </p:cNvPr>
          <p:cNvSpPr>
            <a:spLocks noGrp="1"/>
          </p:cNvSpPr>
          <p:nvPr>
            <p:ph type="body" sz="quarter" idx="14"/>
          </p:nvPr>
        </p:nvSpPr>
        <p:spPr/>
        <p:txBody>
          <a:bodyPr/>
          <a:lstStyle/>
          <a:p>
            <a:r>
              <a:rPr lang="cs-CZ" dirty="0"/>
              <a:t>Stručný popis daně – sazby daně u zdanitelných staveb (§ 11 ZDNV)</a:t>
            </a:r>
          </a:p>
        </p:txBody>
      </p:sp>
      <p:sp>
        <p:nvSpPr>
          <p:cNvPr id="6" name="Zástupný symbol pro zápatí 5">
            <a:extLst>
              <a:ext uri="{FF2B5EF4-FFF2-40B4-BE49-F238E27FC236}">
                <a16:creationId xmlns:a16="http://schemas.microsoft.com/office/drawing/2014/main" id="{DFA36FF9-DE94-FA85-0D3C-FF2FEC84CAA5}"/>
              </a:ext>
            </a:extLst>
          </p:cNvPr>
          <p:cNvSpPr>
            <a:spLocks noGrp="1"/>
          </p:cNvSpPr>
          <p:nvPr>
            <p:ph type="ftr" sz="quarter" idx="17"/>
          </p:nvPr>
        </p:nvSpPr>
        <p:spPr/>
        <p:txBody>
          <a:bodyPr/>
          <a:lstStyle/>
          <a:p>
            <a:r>
              <a:rPr lang="cs-CZ"/>
              <a:t>Finanční správa České republiky</a:t>
            </a:r>
            <a:endParaRPr lang="cs-CZ" dirty="0"/>
          </a:p>
        </p:txBody>
      </p:sp>
      <p:graphicFrame>
        <p:nvGraphicFramePr>
          <p:cNvPr id="7" name="Zástupný obsah 6">
            <a:extLst>
              <a:ext uri="{FF2B5EF4-FFF2-40B4-BE49-F238E27FC236}">
                <a16:creationId xmlns:a16="http://schemas.microsoft.com/office/drawing/2014/main" id="{F1BEB0F8-B6E6-8ADC-362F-BF94FDFC98B7}"/>
              </a:ext>
            </a:extLst>
          </p:cNvPr>
          <p:cNvGraphicFramePr>
            <a:graphicFrameLocks noGrp="1"/>
          </p:cNvGraphicFramePr>
          <p:nvPr>
            <p:ph sz="quarter" idx="15"/>
            <p:extLst>
              <p:ext uri="{D42A27DB-BD31-4B8C-83A1-F6EECF244321}">
                <p14:modId xmlns:p14="http://schemas.microsoft.com/office/powerpoint/2010/main" val="3759805980"/>
              </p:ext>
            </p:extLst>
          </p:nvPr>
        </p:nvGraphicFramePr>
        <p:xfrm>
          <a:off x="693600" y="1703358"/>
          <a:ext cx="10458450" cy="4615086"/>
        </p:xfrm>
        <a:graphic>
          <a:graphicData uri="http://schemas.openxmlformats.org/drawingml/2006/table">
            <a:tbl>
              <a:tblPr firstRow="1" firstCol="1" bandRow="1"/>
              <a:tblGrid>
                <a:gridCol w="9050279">
                  <a:extLst>
                    <a:ext uri="{9D8B030D-6E8A-4147-A177-3AD203B41FA5}">
                      <a16:colId xmlns:a16="http://schemas.microsoft.com/office/drawing/2014/main" val="2153609954"/>
                    </a:ext>
                  </a:extLst>
                </a:gridCol>
                <a:gridCol w="1408171">
                  <a:extLst>
                    <a:ext uri="{9D8B030D-6E8A-4147-A177-3AD203B41FA5}">
                      <a16:colId xmlns:a16="http://schemas.microsoft.com/office/drawing/2014/main" val="2010507613"/>
                    </a:ext>
                  </a:extLst>
                </a:gridCol>
              </a:tblGrid>
              <a:tr h="170303">
                <a:tc>
                  <a:txBody>
                    <a:bodyPr/>
                    <a:lstStyle/>
                    <a:p>
                      <a:pPr algn="l">
                        <a:buNone/>
                      </a:pPr>
                      <a:r>
                        <a:rPr lang="cs-CZ" sz="1200" b="1" kern="100" dirty="0">
                          <a:effectLst/>
                          <a:latin typeface="Arial" panose="020B0604020202020204" pitchFamily="34" charset="0"/>
                          <a:ea typeface="Times New Roman" panose="02020603050405020304" pitchFamily="18" charset="0"/>
                        </a:rPr>
                        <a:t>Zdanitelné stavby (skupiny)</a:t>
                      </a:r>
                      <a:endParaRPr lang="cs-CZ" sz="1200" kern="100" dirty="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200" b="1" kern="100">
                          <a:effectLst/>
                          <a:latin typeface="Arial" panose="020B0604020202020204" pitchFamily="34" charset="0"/>
                          <a:ea typeface="Times New Roman" panose="02020603050405020304" pitchFamily="18" charset="0"/>
                        </a:rPr>
                        <a:t>Sazba daně </a:t>
                      </a:r>
                      <a:endParaRPr lang="cs-CZ" sz="1200" kern="10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8786430"/>
                  </a:ext>
                </a:extLst>
              </a:tr>
              <a:tr h="340606">
                <a:tc>
                  <a:txBody>
                    <a:bodyPr/>
                    <a:lstStyle/>
                    <a:p>
                      <a:pPr algn="l">
                        <a:buNone/>
                      </a:pPr>
                      <a:r>
                        <a:rPr lang="cs-CZ" sz="1200" b="1" kern="100">
                          <a:solidFill>
                            <a:srgbClr val="000000"/>
                          </a:solidFill>
                          <a:effectLst/>
                          <a:latin typeface="Arial" panose="020B0604020202020204" pitchFamily="34" charset="0"/>
                          <a:ea typeface="Times New Roman" panose="02020603050405020304" pitchFamily="18" charset="0"/>
                        </a:rPr>
                        <a:t>H </a:t>
                      </a:r>
                      <a:r>
                        <a:rPr lang="cs-CZ" sz="1200" kern="100">
                          <a:solidFill>
                            <a:srgbClr val="000000"/>
                          </a:solidFill>
                          <a:effectLst/>
                          <a:latin typeface="Arial" panose="020B0604020202020204" pitchFamily="34" charset="0"/>
                          <a:ea typeface="Times New Roman" panose="02020603050405020304" pitchFamily="18" charset="0"/>
                        </a:rPr>
                        <a:t>– budova obytného domu – rodinný dům, bytový dům nebo obytná část zemědělské usedlosti (</a:t>
                      </a:r>
                      <a:r>
                        <a:rPr lang="cs-CZ" sz="1200" b="1" i="1" kern="100">
                          <a:solidFill>
                            <a:srgbClr val="000000"/>
                          </a:solidFill>
                          <a:effectLst/>
                          <a:latin typeface="Arial" panose="020B0604020202020204" pitchFamily="34" charset="0"/>
                          <a:ea typeface="Times New Roman" panose="02020603050405020304" pitchFamily="18" charset="0"/>
                        </a:rPr>
                        <a:t>budova obytného domu zařazená ve skupině obytných budov</a:t>
                      </a:r>
                      <a:r>
                        <a:rPr lang="cs-CZ" sz="1200" kern="100">
                          <a:solidFill>
                            <a:srgbClr val="000000"/>
                          </a:solidFill>
                          <a:effectLst/>
                          <a:latin typeface="Arial" panose="020B0604020202020204" pitchFamily="34" charset="0"/>
                          <a:ea typeface="Times New Roman" panose="02020603050405020304" pitchFamily="18" charset="0"/>
                        </a:rPr>
                        <a:t>)</a:t>
                      </a:r>
                      <a:endParaRPr lang="cs-CZ" sz="1200" kern="10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200" b="1" kern="100">
                          <a:effectLst/>
                          <a:latin typeface="Arial" panose="020B0604020202020204" pitchFamily="34" charset="0"/>
                          <a:ea typeface="Times New Roman" panose="02020603050405020304" pitchFamily="18" charset="0"/>
                        </a:rPr>
                        <a:t>3,50 Kč za 1 m</a:t>
                      </a:r>
                      <a:r>
                        <a:rPr lang="cs-CZ" sz="1200" b="1" kern="100" baseline="30000">
                          <a:effectLst/>
                          <a:latin typeface="Arial" panose="020B0604020202020204" pitchFamily="34" charset="0"/>
                          <a:ea typeface="Times New Roman" panose="02020603050405020304" pitchFamily="18" charset="0"/>
                        </a:rPr>
                        <a:t>2</a:t>
                      </a:r>
                      <a:endParaRPr lang="cs-CZ" sz="1200" kern="100">
                        <a:effectLst/>
                        <a:latin typeface="Arial" panose="020B0604020202020204" pitchFamily="34" charset="0"/>
                        <a:ea typeface="Aptos" panose="020B0004020202020204" pitchFamily="34" charset="0"/>
                      </a:endParaRPr>
                    </a:p>
                  </a:txBody>
                  <a:tcPr marL="40492" marR="404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40894102"/>
                  </a:ext>
                </a:extLst>
              </a:tr>
              <a:tr h="510909">
                <a:tc>
                  <a:txBody>
                    <a:bodyPr/>
                    <a:lstStyle/>
                    <a:p>
                      <a:pPr algn="l">
                        <a:buNone/>
                      </a:pPr>
                      <a:r>
                        <a:rPr lang="cs-CZ" sz="1200" b="1" kern="100" dirty="0">
                          <a:solidFill>
                            <a:srgbClr val="000000"/>
                          </a:solidFill>
                          <a:effectLst/>
                          <a:latin typeface="Arial" panose="020B0604020202020204" pitchFamily="34" charset="0"/>
                          <a:ea typeface="Times New Roman" panose="02020603050405020304" pitchFamily="18" charset="0"/>
                        </a:rPr>
                        <a:t>I </a:t>
                      </a:r>
                      <a:r>
                        <a:rPr lang="cs-CZ" sz="1200" kern="100" dirty="0">
                          <a:solidFill>
                            <a:srgbClr val="000000"/>
                          </a:solidFill>
                          <a:effectLst/>
                          <a:latin typeface="Arial" panose="020B0604020202020204" pitchFamily="34" charset="0"/>
                          <a:ea typeface="Times New Roman" panose="02020603050405020304" pitchFamily="18" charset="0"/>
                        </a:rPr>
                        <a:t>– ostatní budova tvořící příslušenství k budově obytného domu, např. prádelna, kůlna, stavba k chovu drobného domácího zvířectva apod. (</a:t>
                      </a:r>
                      <a:r>
                        <a:rPr lang="cs-CZ" sz="1200" b="1" i="1" kern="100" dirty="0">
                          <a:solidFill>
                            <a:srgbClr val="000000"/>
                          </a:solidFill>
                          <a:effectLst/>
                          <a:latin typeface="Arial" panose="020B0604020202020204" pitchFamily="34" charset="0"/>
                          <a:ea typeface="Times New Roman" panose="02020603050405020304" pitchFamily="18" charset="0"/>
                        </a:rPr>
                        <a:t>jiná budova zařazená ve skupině obytných budov než budova obytného domu, a to z výměry přesahující 16 m</a:t>
                      </a:r>
                      <a:r>
                        <a:rPr lang="cs-CZ" sz="1200" b="1" i="1" kern="100" baseline="30000" dirty="0">
                          <a:solidFill>
                            <a:srgbClr val="000000"/>
                          </a:solidFill>
                          <a:effectLst/>
                          <a:latin typeface="Arial" panose="020B0604020202020204" pitchFamily="34" charset="0"/>
                          <a:ea typeface="Times New Roman" panose="02020603050405020304" pitchFamily="18" charset="0"/>
                        </a:rPr>
                        <a:t>2</a:t>
                      </a:r>
                      <a:r>
                        <a:rPr lang="cs-CZ" sz="1200" b="1" i="1" kern="100" dirty="0">
                          <a:solidFill>
                            <a:srgbClr val="000000"/>
                          </a:solidFill>
                          <a:effectLst/>
                          <a:latin typeface="Arial" panose="020B0604020202020204" pitchFamily="34" charset="0"/>
                          <a:ea typeface="Times New Roman" panose="02020603050405020304" pitchFamily="18" charset="0"/>
                        </a:rPr>
                        <a:t> zastavěné plochy</a:t>
                      </a:r>
                      <a:r>
                        <a:rPr lang="cs-CZ" sz="1200" kern="100" dirty="0">
                          <a:solidFill>
                            <a:srgbClr val="000000"/>
                          </a:solidFill>
                          <a:effectLst/>
                          <a:latin typeface="Arial" panose="020B0604020202020204" pitchFamily="34" charset="0"/>
                          <a:ea typeface="Times New Roman" panose="02020603050405020304" pitchFamily="18" charset="0"/>
                        </a:rPr>
                        <a:t>)</a:t>
                      </a:r>
                      <a:endParaRPr lang="cs-CZ" sz="1200" kern="100" dirty="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200" b="1" kern="100">
                          <a:effectLst/>
                          <a:latin typeface="Arial" panose="020B0604020202020204" pitchFamily="34" charset="0"/>
                          <a:ea typeface="Times New Roman" panose="02020603050405020304" pitchFamily="18" charset="0"/>
                        </a:rPr>
                        <a:t>3,50 Kč za 1 m</a:t>
                      </a:r>
                      <a:r>
                        <a:rPr lang="cs-CZ" sz="1200" b="1" kern="100" baseline="30000">
                          <a:effectLst/>
                          <a:latin typeface="Arial" panose="020B0604020202020204" pitchFamily="34" charset="0"/>
                          <a:ea typeface="Times New Roman" panose="02020603050405020304" pitchFamily="18" charset="0"/>
                        </a:rPr>
                        <a:t>2</a:t>
                      </a:r>
                      <a:endParaRPr lang="cs-CZ" sz="1200" kern="100">
                        <a:effectLst/>
                        <a:latin typeface="Arial" panose="020B0604020202020204" pitchFamily="34" charset="0"/>
                        <a:ea typeface="Aptos" panose="020B0004020202020204" pitchFamily="34" charset="0"/>
                      </a:endParaRPr>
                    </a:p>
                  </a:txBody>
                  <a:tcPr marL="40492" marR="404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1704677"/>
                  </a:ext>
                </a:extLst>
              </a:tr>
              <a:tr h="510909">
                <a:tc>
                  <a:txBody>
                    <a:bodyPr/>
                    <a:lstStyle/>
                    <a:p>
                      <a:pPr algn="l">
                        <a:buNone/>
                      </a:pPr>
                      <a:r>
                        <a:rPr lang="cs-CZ" sz="1200" b="1" kern="100">
                          <a:solidFill>
                            <a:srgbClr val="000000"/>
                          </a:solidFill>
                          <a:effectLst/>
                          <a:latin typeface="Arial" panose="020B0604020202020204" pitchFamily="34" charset="0"/>
                          <a:ea typeface="Times New Roman" panose="02020603050405020304" pitchFamily="18" charset="0"/>
                        </a:rPr>
                        <a:t>J </a:t>
                      </a:r>
                      <a:r>
                        <a:rPr lang="cs-CZ" sz="1200" kern="100">
                          <a:solidFill>
                            <a:srgbClr val="000000"/>
                          </a:solidFill>
                          <a:effectLst/>
                          <a:latin typeface="Arial" panose="020B0604020202020204" pitchFamily="34" charset="0"/>
                          <a:ea typeface="Times New Roman" panose="02020603050405020304" pitchFamily="18" charset="0"/>
                        </a:rPr>
                        <a:t>– budova zapsaná v katastru nemovitostí se způsobem využití stavba pro rodinnou rekreaci, budova rodinného domu užívaná pro rodinnou rekreaci a objekt k bydlení užívaný pro rodinnou rekreaci (</a:t>
                      </a:r>
                      <a:r>
                        <a:rPr lang="cs-CZ" sz="1200" b="1" i="1" kern="100">
                          <a:solidFill>
                            <a:srgbClr val="000000"/>
                          </a:solidFill>
                          <a:effectLst/>
                          <a:latin typeface="Arial" panose="020B0604020202020204" pitchFamily="34" charset="0"/>
                          <a:ea typeface="Times New Roman" panose="02020603050405020304" pitchFamily="18" charset="0"/>
                        </a:rPr>
                        <a:t>budova pro rodinnou rekreaci zařazená ve skupině rekreačních budov</a:t>
                      </a:r>
                      <a:r>
                        <a:rPr lang="cs-CZ" sz="1200" kern="100">
                          <a:solidFill>
                            <a:srgbClr val="000000"/>
                          </a:solidFill>
                          <a:effectLst/>
                          <a:latin typeface="Arial" panose="020B0604020202020204" pitchFamily="34" charset="0"/>
                          <a:ea typeface="Times New Roman" panose="02020603050405020304" pitchFamily="18" charset="0"/>
                        </a:rPr>
                        <a:t>)</a:t>
                      </a:r>
                      <a:endParaRPr lang="cs-CZ" sz="1200" kern="10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200" b="1" kern="100">
                          <a:effectLst/>
                          <a:latin typeface="Arial" panose="020B0604020202020204" pitchFamily="34" charset="0"/>
                          <a:ea typeface="Times New Roman" panose="02020603050405020304" pitchFamily="18" charset="0"/>
                        </a:rPr>
                        <a:t>11,00 Kč za 1 m</a:t>
                      </a:r>
                      <a:r>
                        <a:rPr lang="cs-CZ" sz="1200" b="1" kern="100" baseline="30000">
                          <a:effectLst/>
                          <a:latin typeface="Arial" panose="020B0604020202020204" pitchFamily="34" charset="0"/>
                          <a:ea typeface="Times New Roman" panose="02020603050405020304" pitchFamily="18" charset="0"/>
                        </a:rPr>
                        <a:t>2</a:t>
                      </a:r>
                      <a:endParaRPr lang="cs-CZ" sz="1200" kern="100">
                        <a:effectLst/>
                        <a:latin typeface="Arial" panose="020B0604020202020204" pitchFamily="34" charset="0"/>
                        <a:ea typeface="Aptos" panose="020B0004020202020204" pitchFamily="34" charset="0"/>
                      </a:endParaRPr>
                    </a:p>
                  </a:txBody>
                  <a:tcPr marL="40492" marR="404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1680917"/>
                  </a:ext>
                </a:extLst>
              </a:tr>
              <a:tr h="340606">
                <a:tc>
                  <a:txBody>
                    <a:bodyPr/>
                    <a:lstStyle/>
                    <a:p>
                      <a:pPr algn="l">
                        <a:buNone/>
                      </a:pPr>
                      <a:r>
                        <a:rPr lang="cs-CZ" sz="1200" b="1" kern="100">
                          <a:solidFill>
                            <a:srgbClr val="000000"/>
                          </a:solidFill>
                          <a:effectLst/>
                          <a:latin typeface="Arial" panose="020B0604020202020204" pitchFamily="34" charset="0"/>
                          <a:ea typeface="Times New Roman" panose="02020603050405020304" pitchFamily="18" charset="0"/>
                        </a:rPr>
                        <a:t>K </a:t>
                      </a:r>
                      <a:r>
                        <a:rPr lang="cs-CZ" sz="1200" kern="100">
                          <a:solidFill>
                            <a:srgbClr val="000000"/>
                          </a:solidFill>
                          <a:effectLst/>
                          <a:latin typeface="Arial" panose="020B0604020202020204" pitchFamily="34" charset="0"/>
                          <a:ea typeface="Times New Roman" panose="02020603050405020304" pitchFamily="18" charset="0"/>
                        </a:rPr>
                        <a:t>– budova plnící doplňkovou funkci k budově pro rodinnou rekreaci (</a:t>
                      </a:r>
                      <a:r>
                        <a:rPr lang="cs-CZ" sz="1200" b="1" i="1" kern="100">
                          <a:solidFill>
                            <a:srgbClr val="000000"/>
                          </a:solidFill>
                          <a:effectLst/>
                          <a:latin typeface="Arial" panose="020B0604020202020204" pitchFamily="34" charset="0"/>
                          <a:ea typeface="Times New Roman" panose="02020603050405020304" pitchFamily="18" charset="0"/>
                        </a:rPr>
                        <a:t>jiná budova zařazená ve skupině rekreačních budov než budovy pro rodinnou rekreaci</a:t>
                      </a:r>
                      <a:endParaRPr lang="cs-CZ" sz="1200" kern="10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200" b="1" kern="100">
                          <a:effectLst/>
                          <a:latin typeface="Arial" panose="020B0604020202020204" pitchFamily="34" charset="0"/>
                          <a:ea typeface="Times New Roman" panose="02020603050405020304" pitchFamily="18" charset="0"/>
                        </a:rPr>
                        <a:t>3,50 Kč za 1 m</a:t>
                      </a:r>
                      <a:r>
                        <a:rPr lang="cs-CZ" sz="1200" b="1" kern="100" baseline="30000">
                          <a:effectLst/>
                          <a:latin typeface="Arial" panose="020B0604020202020204" pitchFamily="34" charset="0"/>
                          <a:ea typeface="Times New Roman" panose="02020603050405020304" pitchFamily="18" charset="0"/>
                        </a:rPr>
                        <a:t>2</a:t>
                      </a:r>
                      <a:endParaRPr lang="cs-CZ" sz="1200" kern="100">
                        <a:effectLst/>
                        <a:latin typeface="Arial" panose="020B0604020202020204" pitchFamily="34" charset="0"/>
                        <a:ea typeface="Aptos" panose="020B0004020202020204" pitchFamily="34" charset="0"/>
                      </a:endParaRPr>
                    </a:p>
                  </a:txBody>
                  <a:tcPr marL="40492" marR="404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7251793"/>
                  </a:ext>
                </a:extLst>
              </a:tr>
              <a:tr h="307029">
                <a:tc>
                  <a:txBody>
                    <a:bodyPr/>
                    <a:lstStyle/>
                    <a:p>
                      <a:pPr algn="l">
                        <a:buNone/>
                      </a:pPr>
                      <a:r>
                        <a:rPr lang="cs-CZ" sz="1200" b="1" kern="100">
                          <a:solidFill>
                            <a:srgbClr val="000000"/>
                          </a:solidFill>
                          <a:effectLst/>
                          <a:latin typeface="Arial" panose="020B0604020202020204" pitchFamily="34" charset="0"/>
                          <a:ea typeface="Times New Roman" panose="02020603050405020304" pitchFamily="18" charset="0"/>
                        </a:rPr>
                        <a:t>L </a:t>
                      </a:r>
                      <a:r>
                        <a:rPr lang="cs-CZ" sz="1200" kern="100">
                          <a:solidFill>
                            <a:srgbClr val="000000"/>
                          </a:solidFill>
                          <a:effectLst/>
                          <a:latin typeface="Arial" panose="020B0604020202020204" pitchFamily="34" charset="0"/>
                          <a:ea typeface="Times New Roman" panose="02020603050405020304" pitchFamily="18" charset="0"/>
                        </a:rPr>
                        <a:t>– budova zapsaná v katastru nemovitostí se způsobem využití garáž (</a:t>
                      </a:r>
                      <a:r>
                        <a:rPr lang="cs-CZ" sz="1200" b="1" i="1" kern="100">
                          <a:solidFill>
                            <a:srgbClr val="000000"/>
                          </a:solidFill>
                          <a:effectLst/>
                          <a:latin typeface="Arial" panose="020B0604020202020204" pitchFamily="34" charset="0"/>
                          <a:ea typeface="Times New Roman" panose="02020603050405020304" pitchFamily="18" charset="0"/>
                        </a:rPr>
                        <a:t>zdanitelná stavba která je zařazena ve skupině garáží</a:t>
                      </a:r>
                      <a:r>
                        <a:rPr lang="cs-CZ" sz="1200" kern="100">
                          <a:solidFill>
                            <a:srgbClr val="000000"/>
                          </a:solidFill>
                          <a:effectLst/>
                          <a:latin typeface="Arial" panose="020B0604020202020204" pitchFamily="34" charset="0"/>
                          <a:ea typeface="Times New Roman" panose="02020603050405020304" pitchFamily="18" charset="0"/>
                        </a:rPr>
                        <a:t>)</a:t>
                      </a:r>
                      <a:endParaRPr lang="cs-CZ" sz="1200" kern="10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200" b="1" kern="100">
                          <a:effectLst/>
                          <a:latin typeface="Arial" panose="020B0604020202020204" pitchFamily="34" charset="0"/>
                          <a:ea typeface="Times New Roman" panose="02020603050405020304" pitchFamily="18" charset="0"/>
                        </a:rPr>
                        <a:t>14,50 Kč za 1 m</a:t>
                      </a:r>
                      <a:r>
                        <a:rPr lang="cs-CZ" sz="1200" b="1" kern="100" baseline="30000">
                          <a:effectLst/>
                          <a:latin typeface="Arial" panose="020B0604020202020204" pitchFamily="34" charset="0"/>
                          <a:ea typeface="Times New Roman" panose="02020603050405020304" pitchFamily="18" charset="0"/>
                        </a:rPr>
                        <a:t>2</a:t>
                      </a:r>
                      <a:endParaRPr lang="cs-CZ" sz="1200" kern="100">
                        <a:effectLst/>
                        <a:latin typeface="Arial" panose="020B0604020202020204" pitchFamily="34" charset="0"/>
                        <a:ea typeface="Aptos" panose="020B0004020202020204" pitchFamily="34" charset="0"/>
                      </a:endParaRPr>
                    </a:p>
                  </a:txBody>
                  <a:tcPr marL="40492" marR="404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034518"/>
                  </a:ext>
                </a:extLst>
              </a:tr>
              <a:tr h="189913">
                <a:tc>
                  <a:txBody>
                    <a:bodyPr/>
                    <a:lstStyle/>
                    <a:p>
                      <a:pPr algn="l">
                        <a:buNone/>
                      </a:pPr>
                      <a:r>
                        <a:rPr lang="cs-CZ" sz="1200" b="1" kern="100">
                          <a:solidFill>
                            <a:srgbClr val="000000"/>
                          </a:solidFill>
                          <a:effectLst/>
                          <a:latin typeface="Arial" panose="020B0604020202020204" pitchFamily="34" charset="0"/>
                          <a:ea typeface="Times New Roman" panose="02020603050405020304" pitchFamily="18" charset="0"/>
                        </a:rPr>
                        <a:t>P </a:t>
                      </a:r>
                      <a:r>
                        <a:rPr lang="cs-CZ" sz="1200" kern="100">
                          <a:solidFill>
                            <a:srgbClr val="000000"/>
                          </a:solidFill>
                          <a:effectLst/>
                          <a:latin typeface="Arial" panose="020B0604020202020204" pitchFamily="34" charset="0"/>
                          <a:ea typeface="Times New Roman" panose="02020603050405020304" pitchFamily="18" charset="0"/>
                        </a:rPr>
                        <a:t>– ostatní zdanitelná stavba – (</a:t>
                      </a:r>
                      <a:r>
                        <a:rPr lang="cs-CZ" sz="1200" b="1" i="1" kern="100">
                          <a:solidFill>
                            <a:srgbClr val="000000"/>
                          </a:solidFill>
                          <a:effectLst/>
                          <a:latin typeface="Arial" panose="020B0604020202020204" pitchFamily="34" charset="0"/>
                          <a:ea typeface="Times New Roman" panose="02020603050405020304" pitchFamily="18" charset="0"/>
                        </a:rPr>
                        <a:t>zdanitelná stavba zařazená ve skupině ostatních zdanitelných staveb</a:t>
                      </a:r>
                      <a:r>
                        <a:rPr lang="cs-CZ" sz="1200" kern="100">
                          <a:solidFill>
                            <a:srgbClr val="000000"/>
                          </a:solidFill>
                          <a:effectLst/>
                          <a:latin typeface="Arial" panose="020B0604020202020204" pitchFamily="34" charset="0"/>
                          <a:ea typeface="Times New Roman" panose="02020603050405020304" pitchFamily="18" charset="0"/>
                        </a:rPr>
                        <a:t>)</a:t>
                      </a:r>
                      <a:endParaRPr lang="cs-CZ" sz="1200" kern="10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200" b="1" kern="100">
                          <a:effectLst/>
                          <a:latin typeface="Arial" panose="020B0604020202020204" pitchFamily="34" charset="0"/>
                          <a:ea typeface="Times New Roman" panose="02020603050405020304" pitchFamily="18" charset="0"/>
                        </a:rPr>
                        <a:t>11,00 Kč za 1 m</a:t>
                      </a:r>
                      <a:r>
                        <a:rPr lang="cs-CZ" sz="1200" b="1" kern="100" baseline="30000">
                          <a:effectLst/>
                          <a:latin typeface="Arial" panose="020B0604020202020204" pitchFamily="34" charset="0"/>
                          <a:ea typeface="Times New Roman" panose="02020603050405020304" pitchFamily="18" charset="0"/>
                        </a:rPr>
                        <a:t>2</a:t>
                      </a:r>
                      <a:endParaRPr lang="cs-CZ" sz="1200" kern="100">
                        <a:effectLst/>
                        <a:latin typeface="Arial" panose="020B0604020202020204" pitchFamily="34" charset="0"/>
                        <a:ea typeface="Aptos" panose="020B0004020202020204" pitchFamily="34" charset="0"/>
                      </a:endParaRPr>
                    </a:p>
                  </a:txBody>
                  <a:tcPr marL="40492" marR="404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849233"/>
                  </a:ext>
                </a:extLst>
              </a:tr>
              <a:tr h="681212">
                <a:tc>
                  <a:txBody>
                    <a:bodyPr/>
                    <a:lstStyle/>
                    <a:p>
                      <a:pPr algn="l">
                        <a:buNone/>
                      </a:pPr>
                      <a:r>
                        <a:rPr lang="cs-CZ" sz="1200" b="1" kern="100" dirty="0">
                          <a:effectLst/>
                          <a:latin typeface="Arial" panose="020B0604020202020204" pitchFamily="34" charset="0"/>
                          <a:ea typeface="Times New Roman" panose="02020603050405020304" pitchFamily="18" charset="0"/>
                        </a:rPr>
                        <a:t>Zdanitelné stavby, jejichž převažující část podlahové plochy nadzemní části staveb nebo, nemají-li podlahovou plochu, zastavěné plochy zdanitelné stavby, je užívaná k podnikání nebo zdanitelné stavby zařazené v obchodním majetku podle zákona upravujícího daně z příjmů, kromě budov obytných domů – podle druhu podnikání, k němuž slouží, se zdanitelné stavby dělí na užívané k</a:t>
                      </a:r>
                      <a:endParaRPr lang="cs-CZ" sz="1200" kern="100" dirty="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200" b="1" kern="100">
                          <a:effectLst/>
                          <a:latin typeface="Arial" panose="020B0604020202020204" pitchFamily="34" charset="0"/>
                          <a:ea typeface="Times New Roman" panose="02020603050405020304" pitchFamily="18" charset="0"/>
                        </a:rPr>
                        <a:t> </a:t>
                      </a:r>
                      <a:endParaRPr lang="cs-CZ" sz="1200" kern="100">
                        <a:effectLst/>
                        <a:latin typeface="Arial" panose="020B0604020202020204" pitchFamily="34" charset="0"/>
                        <a:ea typeface="Aptos" panose="020B0004020202020204" pitchFamily="34" charset="0"/>
                      </a:endParaRPr>
                    </a:p>
                  </a:txBody>
                  <a:tcPr marL="40492" marR="4049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1574410"/>
                  </a:ext>
                </a:extLst>
              </a:tr>
              <a:tr h="460544">
                <a:tc>
                  <a:txBody>
                    <a:bodyPr/>
                    <a:lstStyle/>
                    <a:p>
                      <a:pPr algn="l">
                        <a:buNone/>
                      </a:pPr>
                      <a:r>
                        <a:rPr lang="cs-CZ" sz="1200" b="1" kern="100">
                          <a:solidFill>
                            <a:srgbClr val="000000"/>
                          </a:solidFill>
                          <a:effectLst/>
                          <a:latin typeface="Arial" panose="020B0604020202020204" pitchFamily="34" charset="0"/>
                          <a:ea typeface="Times New Roman" panose="02020603050405020304" pitchFamily="18" charset="0"/>
                        </a:rPr>
                        <a:t>M </a:t>
                      </a:r>
                      <a:r>
                        <a:rPr lang="cs-CZ" sz="1200" kern="100">
                          <a:solidFill>
                            <a:srgbClr val="000000"/>
                          </a:solidFill>
                          <a:effectLst/>
                          <a:latin typeface="Arial" panose="020B0604020202020204" pitchFamily="34" charset="0"/>
                          <a:ea typeface="Times New Roman" panose="02020603050405020304" pitchFamily="18" charset="0"/>
                        </a:rPr>
                        <a:t>– podnikání v zemědělské prvovýrobě, lesním a vodním hospodářství (</a:t>
                      </a:r>
                      <a:r>
                        <a:rPr lang="cs-CZ" sz="1200" b="1" i="1" kern="100">
                          <a:solidFill>
                            <a:srgbClr val="000000"/>
                          </a:solidFill>
                          <a:effectLst/>
                          <a:latin typeface="Arial" panose="020B0604020202020204" pitchFamily="34" charset="0"/>
                          <a:ea typeface="Times New Roman" panose="02020603050405020304" pitchFamily="18" charset="0"/>
                        </a:rPr>
                        <a:t>zdanitelná stavba, která je zařazena ve skupině zdanitelných staveb a zdanitelných jednotek pro podnikání v zemědělské prvovýrobě, lesním nebo vodním hospodářství</a:t>
                      </a:r>
                      <a:r>
                        <a:rPr lang="cs-CZ" sz="1200" kern="100">
                          <a:solidFill>
                            <a:srgbClr val="000000"/>
                          </a:solidFill>
                          <a:effectLst/>
                          <a:latin typeface="Arial" panose="020B0604020202020204" pitchFamily="34" charset="0"/>
                          <a:ea typeface="Times New Roman" panose="02020603050405020304" pitchFamily="18" charset="0"/>
                        </a:rPr>
                        <a:t>)</a:t>
                      </a:r>
                      <a:endParaRPr lang="cs-CZ" sz="1200" kern="10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200" b="1" kern="100">
                          <a:effectLst/>
                          <a:latin typeface="Arial" panose="020B0604020202020204" pitchFamily="34" charset="0"/>
                          <a:ea typeface="Times New Roman" panose="02020603050405020304" pitchFamily="18" charset="0"/>
                        </a:rPr>
                        <a:t>3,50 Kč za 1 m</a:t>
                      </a:r>
                      <a:r>
                        <a:rPr lang="cs-CZ" sz="1200" b="1" kern="100" baseline="30000">
                          <a:effectLst/>
                          <a:latin typeface="Arial" panose="020B0604020202020204" pitchFamily="34" charset="0"/>
                          <a:ea typeface="Times New Roman" panose="02020603050405020304" pitchFamily="18" charset="0"/>
                        </a:rPr>
                        <a:t>2</a:t>
                      </a:r>
                      <a:endParaRPr lang="cs-CZ" sz="1200" kern="10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9006448"/>
                  </a:ext>
                </a:extLst>
              </a:tr>
              <a:tr h="510909">
                <a:tc>
                  <a:txBody>
                    <a:bodyPr/>
                    <a:lstStyle/>
                    <a:p>
                      <a:pPr algn="l">
                        <a:buNone/>
                      </a:pPr>
                      <a:r>
                        <a:rPr lang="cs-CZ" sz="1200" b="1" kern="100">
                          <a:solidFill>
                            <a:srgbClr val="000000"/>
                          </a:solidFill>
                          <a:effectLst/>
                          <a:latin typeface="Arial" panose="020B0604020202020204" pitchFamily="34" charset="0"/>
                          <a:ea typeface="Times New Roman" panose="02020603050405020304" pitchFamily="18" charset="0"/>
                        </a:rPr>
                        <a:t>N </a:t>
                      </a:r>
                      <a:r>
                        <a:rPr lang="cs-CZ" sz="1200" kern="100">
                          <a:solidFill>
                            <a:srgbClr val="000000"/>
                          </a:solidFill>
                          <a:effectLst/>
                          <a:latin typeface="Arial" panose="020B0604020202020204" pitchFamily="34" charset="0"/>
                          <a:ea typeface="Times New Roman" panose="02020603050405020304" pitchFamily="18" charset="0"/>
                        </a:rPr>
                        <a:t>– podnikání v průmyslu, stavebnictví, dopravě, energetice nebo ostatní zemědělské výrobě (</a:t>
                      </a:r>
                      <a:r>
                        <a:rPr lang="cs-CZ" sz="1200" b="1" i="1" kern="100">
                          <a:solidFill>
                            <a:srgbClr val="000000"/>
                          </a:solidFill>
                          <a:effectLst/>
                          <a:latin typeface="Arial" panose="020B0604020202020204" pitchFamily="34" charset="0"/>
                          <a:ea typeface="Times New Roman" panose="02020603050405020304" pitchFamily="18" charset="0"/>
                        </a:rPr>
                        <a:t>zdanitelná stavba, která je zařazena ve skupině</a:t>
                      </a:r>
                      <a:r>
                        <a:rPr lang="cs-CZ" sz="1200" kern="100">
                          <a:solidFill>
                            <a:srgbClr val="000000"/>
                          </a:solidFill>
                          <a:effectLst/>
                          <a:latin typeface="Arial" panose="020B0604020202020204" pitchFamily="34" charset="0"/>
                          <a:ea typeface="Times New Roman" panose="02020603050405020304" pitchFamily="18" charset="0"/>
                        </a:rPr>
                        <a:t> </a:t>
                      </a:r>
                      <a:r>
                        <a:rPr lang="cs-CZ" sz="1200" b="1" i="1" kern="100">
                          <a:solidFill>
                            <a:srgbClr val="000000"/>
                          </a:solidFill>
                          <a:effectLst/>
                          <a:latin typeface="Arial" panose="020B0604020202020204" pitchFamily="34" charset="0"/>
                          <a:ea typeface="Times New Roman" panose="02020603050405020304" pitchFamily="18" charset="0"/>
                        </a:rPr>
                        <a:t>zdanitelných staveb pro podnikání v průmyslu, stavebnictví, dopravě, energetice nebo ostatní zemědělské výrobě</a:t>
                      </a:r>
                      <a:r>
                        <a:rPr lang="cs-CZ" sz="1200" kern="100">
                          <a:solidFill>
                            <a:srgbClr val="000000"/>
                          </a:solidFill>
                          <a:effectLst/>
                          <a:latin typeface="Arial" panose="020B0604020202020204" pitchFamily="34" charset="0"/>
                          <a:ea typeface="Times New Roman" panose="02020603050405020304" pitchFamily="18" charset="0"/>
                        </a:rPr>
                        <a:t>)</a:t>
                      </a:r>
                      <a:endParaRPr lang="cs-CZ" sz="1200" kern="10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200" b="1" kern="100">
                          <a:effectLst/>
                          <a:latin typeface="Arial" panose="020B0604020202020204" pitchFamily="34" charset="0"/>
                          <a:ea typeface="Times New Roman" panose="02020603050405020304" pitchFamily="18" charset="0"/>
                        </a:rPr>
                        <a:t>18,00 Kč za 1 m</a:t>
                      </a:r>
                      <a:r>
                        <a:rPr lang="cs-CZ" sz="1200" b="1" kern="100" baseline="30000">
                          <a:effectLst/>
                          <a:latin typeface="Arial" panose="020B0604020202020204" pitchFamily="34" charset="0"/>
                          <a:ea typeface="Times New Roman" panose="02020603050405020304" pitchFamily="18" charset="0"/>
                        </a:rPr>
                        <a:t>2</a:t>
                      </a:r>
                      <a:endParaRPr lang="cs-CZ" sz="1200" kern="10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9769275"/>
                  </a:ext>
                </a:extLst>
              </a:tr>
              <a:tr h="340606">
                <a:tc>
                  <a:txBody>
                    <a:bodyPr/>
                    <a:lstStyle/>
                    <a:p>
                      <a:pPr algn="l">
                        <a:buNone/>
                      </a:pPr>
                      <a:r>
                        <a:rPr lang="cs-CZ" sz="1200" b="1" kern="100">
                          <a:solidFill>
                            <a:srgbClr val="000000"/>
                          </a:solidFill>
                          <a:effectLst/>
                          <a:latin typeface="Arial" panose="020B0604020202020204" pitchFamily="34" charset="0"/>
                          <a:ea typeface="Times New Roman" panose="02020603050405020304" pitchFamily="18" charset="0"/>
                        </a:rPr>
                        <a:t>O </a:t>
                      </a:r>
                      <a:r>
                        <a:rPr lang="cs-CZ" sz="1200" kern="100">
                          <a:solidFill>
                            <a:srgbClr val="000000"/>
                          </a:solidFill>
                          <a:effectLst/>
                          <a:latin typeface="Arial" panose="020B0604020202020204" pitchFamily="34" charset="0"/>
                          <a:ea typeface="Times New Roman" panose="02020603050405020304" pitchFamily="18" charset="0"/>
                        </a:rPr>
                        <a:t>– ostatním druhům podnikání (</a:t>
                      </a:r>
                      <a:r>
                        <a:rPr lang="cs-CZ" sz="1200" b="1" i="1" kern="100">
                          <a:solidFill>
                            <a:srgbClr val="000000"/>
                          </a:solidFill>
                          <a:effectLst/>
                          <a:latin typeface="Arial" panose="020B0604020202020204" pitchFamily="34" charset="0"/>
                          <a:ea typeface="Times New Roman" panose="02020603050405020304" pitchFamily="18" charset="0"/>
                        </a:rPr>
                        <a:t>zdanitelná stavba, která je zařazena ve skupině</a:t>
                      </a:r>
                      <a:r>
                        <a:rPr lang="cs-CZ" sz="1200" kern="100">
                          <a:solidFill>
                            <a:srgbClr val="000000"/>
                          </a:solidFill>
                          <a:effectLst/>
                          <a:latin typeface="Arial" panose="020B0604020202020204" pitchFamily="34" charset="0"/>
                          <a:ea typeface="Times New Roman" panose="02020603050405020304" pitchFamily="18" charset="0"/>
                        </a:rPr>
                        <a:t> </a:t>
                      </a:r>
                      <a:r>
                        <a:rPr lang="cs-CZ" sz="1200" b="1" i="1" kern="100">
                          <a:solidFill>
                            <a:srgbClr val="000000"/>
                          </a:solidFill>
                          <a:effectLst/>
                          <a:latin typeface="Arial" panose="020B0604020202020204" pitchFamily="34" charset="0"/>
                          <a:ea typeface="Times New Roman" panose="02020603050405020304" pitchFamily="18" charset="0"/>
                        </a:rPr>
                        <a:t>zdanitelných staveb pro ostatní druhy podnikání</a:t>
                      </a:r>
                      <a:r>
                        <a:rPr lang="cs-CZ" sz="1200" kern="100">
                          <a:solidFill>
                            <a:srgbClr val="000000"/>
                          </a:solidFill>
                          <a:effectLst/>
                          <a:latin typeface="Arial" panose="020B0604020202020204" pitchFamily="34" charset="0"/>
                          <a:ea typeface="Times New Roman" panose="02020603050405020304" pitchFamily="18" charset="0"/>
                        </a:rPr>
                        <a:t>)</a:t>
                      </a:r>
                      <a:endParaRPr lang="cs-CZ" sz="1200" kern="10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200" b="1" kern="100" dirty="0">
                          <a:effectLst/>
                          <a:latin typeface="Arial" panose="020B0604020202020204" pitchFamily="34" charset="0"/>
                          <a:ea typeface="Times New Roman" panose="02020603050405020304" pitchFamily="18" charset="0"/>
                        </a:rPr>
                        <a:t>18,00 Kč za 1 m</a:t>
                      </a:r>
                      <a:r>
                        <a:rPr lang="cs-CZ" sz="1200" b="1" kern="100" baseline="30000" dirty="0">
                          <a:effectLst/>
                          <a:latin typeface="Arial" panose="020B0604020202020204" pitchFamily="34" charset="0"/>
                          <a:ea typeface="Times New Roman" panose="02020603050405020304" pitchFamily="18" charset="0"/>
                        </a:rPr>
                        <a:t>2</a:t>
                      </a:r>
                      <a:endParaRPr lang="cs-CZ" sz="1200" kern="100" dirty="0">
                        <a:effectLst/>
                        <a:latin typeface="Arial" panose="020B0604020202020204" pitchFamily="34" charset="0"/>
                        <a:ea typeface="Aptos" panose="020B0004020202020204" pitchFamily="34" charset="0"/>
                      </a:endParaRPr>
                    </a:p>
                  </a:txBody>
                  <a:tcPr marL="40492" marR="404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4193040"/>
                  </a:ext>
                </a:extLst>
              </a:tr>
            </a:tbl>
          </a:graphicData>
        </a:graphic>
      </p:graphicFrame>
    </p:spTree>
    <p:extLst>
      <p:ext uri="{BB962C8B-B14F-4D97-AF65-F5344CB8AC3E}">
        <p14:creationId xmlns:p14="http://schemas.microsoft.com/office/powerpoint/2010/main" val="3384192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015E9-F8FD-8286-2BD9-875718BCB6B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4F9149A-8E66-6BEE-E930-31D16521DAEB}"/>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DEC126E2-38FA-6C23-A816-4104E6F9D6AB}"/>
              </a:ext>
            </a:extLst>
          </p:cNvPr>
          <p:cNvSpPr>
            <a:spLocks noGrp="1"/>
          </p:cNvSpPr>
          <p:nvPr>
            <p:ph type="body" sz="quarter" idx="14"/>
          </p:nvPr>
        </p:nvSpPr>
        <p:spPr/>
        <p:txBody>
          <a:bodyPr/>
          <a:lstStyle/>
          <a:p>
            <a:r>
              <a:rPr lang="cs-CZ" dirty="0"/>
              <a:t>Stručný popis daně – sazby daně u zdanitelných jednotek (§ 11 ZDNV)</a:t>
            </a:r>
          </a:p>
        </p:txBody>
      </p:sp>
      <p:sp>
        <p:nvSpPr>
          <p:cNvPr id="6" name="Zástupný symbol pro zápatí 5">
            <a:extLst>
              <a:ext uri="{FF2B5EF4-FFF2-40B4-BE49-F238E27FC236}">
                <a16:creationId xmlns:a16="http://schemas.microsoft.com/office/drawing/2014/main" id="{2C05E7C0-0308-A901-D494-31EEE2986D20}"/>
              </a:ext>
            </a:extLst>
          </p:cNvPr>
          <p:cNvSpPr>
            <a:spLocks noGrp="1"/>
          </p:cNvSpPr>
          <p:nvPr>
            <p:ph type="ftr" sz="quarter" idx="17"/>
          </p:nvPr>
        </p:nvSpPr>
        <p:spPr/>
        <p:txBody>
          <a:bodyPr/>
          <a:lstStyle/>
          <a:p>
            <a:r>
              <a:rPr lang="cs-CZ"/>
              <a:t>Finanční správa České republiky</a:t>
            </a:r>
            <a:endParaRPr lang="cs-CZ" dirty="0"/>
          </a:p>
        </p:txBody>
      </p:sp>
      <p:graphicFrame>
        <p:nvGraphicFramePr>
          <p:cNvPr id="8" name="Zástupný obsah 7">
            <a:extLst>
              <a:ext uri="{FF2B5EF4-FFF2-40B4-BE49-F238E27FC236}">
                <a16:creationId xmlns:a16="http://schemas.microsoft.com/office/drawing/2014/main" id="{27023B04-D5EE-6E94-94EC-2D285F30371E}"/>
              </a:ext>
            </a:extLst>
          </p:cNvPr>
          <p:cNvGraphicFramePr>
            <a:graphicFrameLocks noGrp="1"/>
          </p:cNvGraphicFramePr>
          <p:nvPr>
            <p:ph sz="quarter" idx="15"/>
            <p:extLst>
              <p:ext uri="{D42A27DB-BD31-4B8C-83A1-F6EECF244321}">
                <p14:modId xmlns:p14="http://schemas.microsoft.com/office/powerpoint/2010/main" val="1283984551"/>
              </p:ext>
            </p:extLst>
          </p:nvPr>
        </p:nvGraphicFramePr>
        <p:xfrm>
          <a:off x="684000" y="2046246"/>
          <a:ext cx="9900000" cy="4174295"/>
        </p:xfrm>
        <a:graphic>
          <a:graphicData uri="http://schemas.openxmlformats.org/drawingml/2006/table">
            <a:tbl>
              <a:tblPr firstRow="1" firstCol="1" bandRow="1"/>
              <a:tblGrid>
                <a:gridCol w="7733727">
                  <a:extLst>
                    <a:ext uri="{9D8B030D-6E8A-4147-A177-3AD203B41FA5}">
                      <a16:colId xmlns:a16="http://schemas.microsoft.com/office/drawing/2014/main" val="35027912"/>
                    </a:ext>
                  </a:extLst>
                </a:gridCol>
                <a:gridCol w="2166273">
                  <a:extLst>
                    <a:ext uri="{9D8B030D-6E8A-4147-A177-3AD203B41FA5}">
                      <a16:colId xmlns:a16="http://schemas.microsoft.com/office/drawing/2014/main" val="3402119177"/>
                    </a:ext>
                  </a:extLst>
                </a:gridCol>
              </a:tblGrid>
              <a:tr h="304556">
                <a:tc>
                  <a:txBody>
                    <a:bodyPr/>
                    <a:lstStyle/>
                    <a:p>
                      <a:pPr algn="l">
                        <a:buNone/>
                      </a:pPr>
                      <a:r>
                        <a:rPr lang="cs-CZ" sz="1400" b="1" kern="100">
                          <a:effectLst/>
                          <a:latin typeface="Arial" panose="020B0604020202020204" pitchFamily="34" charset="0"/>
                          <a:ea typeface="Times New Roman" panose="02020603050405020304" pitchFamily="18" charset="0"/>
                        </a:rPr>
                        <a:t>Zdanitelné jednotky (skupiny), jejichž převažující část podlahové plochy je užívaná: </a:t>
                      </a:r>
                      <a:endParaRPr lang="cs-CZ" sz="1400" kern="100">
                        <a:effectLst/>
                        <a:latin typeface="Arial" panose="020B0604020202020204" pitchFamily="34" charset="0"/>
                        <a:ea typeface="Aptos" panose="020B0004020202020204" pitchFamily="34" charset="0"/>
                      </a:endParaRPr>
                    </a:p>
                  </a:txBody>
                  <a:tcPr marL="62295" marR="62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400" b="1" kern="100">
                          <a:effectLst/>
                          <a:latin typeface="Arial" panose="020B0604020202020204" pitchFamily="34" charset="0"/>
                          <a:ea typeface="Times New Roman" panose="02020603050405020304" pitchFamily="18" charset="0"/>
                        </a:rPr>
                        <a:t>Sazba daně </a:t>
                      </a:r>
                      <a:endParaRPr lang="cs-CZ" sz="1400" kern="100">
                        <a:effectLst/>
                        <a:latin typeface="Arial" panose="020B0604020202020204" pitchFamily="34" charset="0"/>
                        <a:ea typeface="Aptos" panose="020B0004020202020204" pitchFamily="34" charset="0"/>
                      </a:endParaRPr>
                    </a:p>
                  </a:txBody>
                  <a:tcPr marL="62295" marR="62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7321491"/>
                  </a:ext>
                </a:extLst>
              </a:tr>
              <a:tr h="304556">
                <a:tc>
                  <a:txBody>
                    <a:bodyPr/>
                    <a:lstStyle/>
                    <a:p>
                      <a:pPr algn="l">
                        <a:buNone/>
                      </a:pPr>
                      <a:r>
                        <a:rPr lang="cs-CZ" sz="1400" b="1" kern="100">
                          <a:solidFill>
                            <a:srgbClr val="000000"/>
                          </a:solidFill>
                          <a:effectLst/>
                          <a:latin typeface="Arial" panose="020B0604020202020204" pitchFamily="34" charset="0"/>
                          <a:ea typeface="Times New Roman" panose="02020603050405020304" pitchFamily="18" charset="0"/>
                        </a:rPr>
                        <a:t>R </a:t>
                      </a:r>
                      <a:r>
                        <a:rPr lang="cs-CZ" sz="1400" kern="100">
                          <a:solidFill>
                            <a:srgbClr val="000000"/>
                          </a:solidFill>
                          <a:effectLst/>
                          <a:latin typeface="Arial" panose="020B0604020202020204" pitchFamily="34" charset="0"/>
                          <a:ea typeface="Times New Roman" panose="02020603050405020304" pitchFamily="18" charset="0"/>
                        </a:rPr>
                        <a:t>– pro bydlení, např. byt (</a:t>
                      </a:r>
                      <a:r>
                        <a:rPr lang="cs-CZ" sz="1400" b="1" i="1" kern="100">
                          <a:solidFill>
                            <a:srgbClr val="000000"/>
                          </a:solidFill>
                          <a:effectLst/>
                          <a:latin typeface="Arial" panose="020B0604020202020204" pitchFamily="34" charset="0"/>
                          <a:ea typeface="Times New Roman" panose="02020603050405020304" pitchFamily="18" charset="0"/>
                        </a:rPr>
                        <a:t>zdanitelná jednotka zařazená ve skupině ostatních zdanitelných jednotek</a:t>
                      </a:r>
                      <a:r>
                        <a:rPr lang="cs-CZ" sz="1400" kern="100">
                          <a:solidFill>
                            <a:srgbClr val="000000"/>
                          </a:solidFill>
                          <a:effectLst/>
                          <a:latin typeface="Arial" panose="020B0604020202020204" pitchFamily="34" charset="0"/>
                          <a:ea typeface="Times New Roman" panose="02020603050405020304" pitchFamily="18" charset="0"/>
                        </a:rPr>
                        <a:t>)</a:t>
                      </a:r>
                      <a:endParaRPr lang="cs-CZ" sz="1400" kern="100">
                        <a:effectLst/>
                        <a:latin typeface="Arial" panose="020B0604020202020204" pitchFamily="34" charset="0"/>
                        <a:ea typeface="Aptos" panose="020B0004020202020204" pitchFamily="34" charset="0"/>
                      </a:endParaRPr>
                    </a:p>
                  </a:txBody>
                  <a:tcPr marL="62295" marR="62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400" b="1" kern="100">
                          <a:effectLst/>
                          <a:latin typeface="Arial" panose="020B0604020202020204" pitchFamily="34" charset="0"/>
                          <a:ea typeface="Times New Roman" panose="02020603050405020304" pitchFamily="18" charset="0"/>
                        </a:rPr>
                        <a:t>3,50 Kč za 1 m</a:t>
                      </a:r>
                      <a:r>
                        <a:rPr lang="cs-CZ" sz="1400" b="1" kern="100" baseline="30000">
                          <a:effectLst/>
                          <a:latin typeface="Arial" panose="020B0604020202020204" pitchFamily="34" charset="0"/>
                          <a:ea typeface="Times New Roman" panose="02020603050405020304" pitchFamily="18" charset="0"/>
                        </a:rPr>
                        <a:t>2</a:t>
                      </a:r>
                      <a:endParaRPr lang="cs-CZ" sz="1400" kern="100">
                        <a:effectLst/>
                        <a:latin typeface="Arial" panose="020B0604020202020204" pitchFamily="34" charset="0"/>
                        <a:ea typeface="Aptos" panose="020B0004020202020204" pitchFamily="34" charset="0"/>
                      </a:endParaRPr>
                    </a:p>
                  </a:txBody>
                  <a:tcPr marL="62295" marR="62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90024529"/>
                  </a:ext>
                </a:extLst>
              </a:tr>
              <a:tr h="304556">
                <a:tc>
                  <a:txBody>
                    <a:bodyPr/>
                    <a:lstStyle/>
                    <a:p>
                      <a:pPr algn="l">
                        <a:buNone/>
                      </a:pPr>
                      <a:r>
                        <a:rPr lang="cs-CZ" sz="1400" b="1" kern="100">
                          <a:solidFill>
                            <a:srgbClr val="000000"/>
                          </a:solidFill>
                          <a:effectLst/>
                          <a:latin typeface="Arial" panose="020B0604020202020204" pitchFamily="34" charset="0"/>
                          <a:ea typeface="Times New Roman" panose="02020603050405020304" pitchFamily="18" charset="0"/>
                        </a:rPr>
                        <a:t>V </a:t>
                      </a:r>
                      <a:r>
                        <a:rPr lang="cs-CZ" sz="1400" kern="100">
                          <a:solidFill>
                            <a:srgbClr val="000000"/>
                          </a:solidFill>
                          <a:effectLst/>
                          <a:latin typeface="Arial" panose="020B0604020202020204" pitchFamily="34" charset="0"/>
                          <a:ea typeface="Times New Roman" panose="02020603050405020304" pitchFamily="18" charset="0"/>
                        </a:rPr>
                        <a:t>– jako garáž (</a:t>
                      </a:r>
                      <a:r>
                        <a:rPr lang="cs-CZ" sz="1400" b="1" i="1" kern="100">
                          <a:solidFill>
                            <a:srgbClr val="000000"/>
                          </a:solidFill>
                          <a:effectLst/>
                          <a:latin typeface="Arial" panose="020B0604020202020204" pitchFamily="34" charset="0"/>
                          <a:ea typeface="Times New Roman" panose="02020603050405020304" pitchFamily="18" charset="0"/>
                        </a:rPr>
                        <a:t>zdanitelná jednotka, která je zařazena ve skupině garáží</a:t>
                      </a:r>
                      <a:r>
                        <a:rPr lang="cs-CZ" sz="1400" kern="100">
                          <a:solidFill>
                            <a:srgbClr val="000000"/>
                          </a:solidFill>
                          <a:effectLst/>
                          <a:latin typeface="Arial" panose="020B0604020202020204" pitchFamily="34" charset="0"/>
                          <a:ea typeface="Times New Roman" panose="02020603050405020304" pitchFamily="18" charset="0"/>
                        </a:rPr>
                        <a:t>)</a:t>
                      </a:r>
                      <a:endParaRPr lang="cs-CZ" sz="1400" kern="100">
                        <a:effectLst/>
                        <a:latin typeface="Arial" panose="020B0604020202020204" pitchFamily="34" charset="0"/>
                        <a:ea typeface="Aptos" panose="020B0004020202020204" pitchFamily="34" charset="0"/>
                      </a:endParaRPr>
                    </a:p>
                  </a:txBody>
                  <a:tcPr marL="62295" marR="62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400" b="1" kern="100">
                          <a:effectLst/>
                          <a:latin typeface="Arial" panose="020B0604020202020204" pitchFamily="34" charset="0"/>
                          <a:ea typeface="Times New Roman" panose="02020603050405020304" pitchFamily="18" charset="0"/>
                        </a:rPr>
                        <a:t>14,50 Kč za 1 m</a:t>
                      </a:r>
                      <a:r>
                        <a:rPr lang="cs-CZ" sz="1400" b="1" kern="100" baseline="30000">
                          <a:effectLst/>
                          <a:latin typeface="Arial" panose="020B0604020202020204" pitchFamily="34" charset="0"/>
                          <a:ea typeface="Times New Roman" panose="02020603050405020304" pitchFamily="18" charset="0"/>
                        </a:rPr>
                        <a:t>2</a:t>
                      </a:r>
                      <a:endParaRPr lang="cs-CZ" sz="1400" kern="100">
                        <a:effectLst/>
                        <a:latin typeface="Arial" panose="020B0604020202020204" pitchFamily="34" charset="0"/>
                        <a:ea typeface="Aptos" panose="020B0004020202020204" pitchFamily="34" charset="0"/>
                      </a:endParaRPr>
                    </a:p>
                  </a:txBody>
                  <a:tcPr marL="62295" marR="62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62134714"/>
                  </a:ext>
                </a:extLst>
              </a:tr>
              <a:tr h="609111">
                <a:tc>
                  <a:txBody>
                    <a:bodyPr/>
                    <a:lstStyle/>
                    <a:p>
                      <a:pPr algn="l">
                        <a:buNone/>
                      </a:pPr>
                      <a:r>
                        <a:rPr lang="cs-CZ" sz="1400" b="1" kern="100">
                          <a:solidFill>
                            <a:srgbClr val="000000"/>
                          </a:solidFill>
                          <a:effectLst/>
                          <a:latin typeface="Arial" panose="020B0604020202020204" pitchFamily="34" charset="0"/>
                          <a:ea typeface="Times New Roman" panose="02020603050405020304" pitchFamily="18" charset="0"/>
                        </a:rPr>
                        <a:t>Z </a:t>
                      </a:r>
                      <a:r>
                        <a:rPr lang="cs-CZ" sz="1400" kern="100">
                          <a:solidFill>
                            <a:srgbClr val="000000"/>
                          </a:solidFill>
                          <a:effectLst/>
                          <a:latin typeface="Arial" panose="020B0604020202020204" pitchFamily="34" charset="0"/>
                          <a:ea typeface="Times New Roman" panose="02020603050405020304" pitchFamily="18" charset="0"/>
                        </a:rPr>
                        <a:t>– jako ostatní zdanitelná jednotka – jednotky, které nelze zařadit pod žádný z výše uvedených druhů jednotek, například ubytovací jednotky nebo ateliéry, které nejsou využívány k podnikání (</a:t>
                      </a:r>
                      <a:r>
                        <a:rPr lang="cs-CZ" sz="1400" b="1" i="1" kern="100">
                          <a:solidFill>
                            <a:srgbClr val="000000"/>
                          </a:solidFill>
                          <a:effectLst/>
                          <a:latin typeface="Arial" panose="020B0604020202020204" pitchFamily="34" charset="0"/>
                          <a:ea typeface="Times New Roman" panose="02020603050405020304" pitchFamily="18" charset="0"/>
                        </a:rPr>
                        <a:t>zdanitelná jednotka zařazená ve skupině ostatních zdanitelných jednotek</a:t>
                      </a:r>
                      <a:r>
                        <a:rPr lang="cs-CZ" sz="1400" kern="100">
                          <a:solidFill>
                            <a:srgbClr val="000000"/>
                          </a:solidFill>
                          <a:effectLst/>
                          <a:latin typeface="Arial" panose="020B0604020202020204" pitchFamily="34" charset="0"/>
                          <a:ea typeface="Times New Roman" panose="02020603050405020304" pitchFamily="18" charset="0"/>
                        </a:rPr>
                        <a:t>)</a:t>
                      </a:r>
                      <a:endParaRPr lang="cs-CZ" sz="1400" kern="100">
                        <a:effectLst/>
                        <a:latin typeface="Arial" panose="020B0604020202020204" pitchFamily="34" charset="0"/>
                        <a:ea typeface="Aptos" panose="020B0004020202020204" pitchFamily="34" charset="0"/>
                      </a:endParaRPr>
                    </a:p>
                  </a:txBody>
                  <a:tcPr marL="62295" marR="62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400" b="1" kern="100">
                          <a:effectLst/>
                          <a:latin typeface="Arial" panose="020B0604020202020204" pitchFamily="34" charset="0"/>
                          <a:ea typeface="Times New Roman" panose="02020603050405020304" pitchFamily="18" charset="0"/>
                        </a:rPr>
                        <a:t>3,50 Kč za 1 m</a:t>
                      </a:r>
                      <a:r>
                        <a:rPr lang="cs-CZ" sz="1400" b="1" kern="100" baseline="30000">
                          <a:effectLst/>
                          <a:latin typeface="Arial" panose="020B0604020202020204" pitchFamily="34" charset="0"/>
                          <a:ea typeface="Times New Roman" panose="02020603050405020304" pitchFamily="18" charset="0"/>
                        </a:rPr>
                        <a:t>2</a:t>
                      </a:r>
                      <a:endParaRPr lang="cs-CZ" sz="1400" kern="100">
                        <a:effectLst/>
                        <a:latin typeface="Arial" panose="020B0604020202020204" pitchFamily="34" charset="0"/>
                        <a:ea typeface="Aptos" panose="020B0004020202020204" pitchFamily="34" charset="0"/>
                      </a:endParaRPr>
                    </a:p>
                  </a:txBody>
                  <a:tcPr marL="62295" marR="62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33838457"/>
                  </a:ext>
                </a:extLst>
              </a:tr>
              <a:tr h="609111">
                <a:tc>
                  <a:txBody>
                    <a:bodyPr/>
                    <a:lstStyle/>
                    <a:p>
                      <a:pPr algn="l">
                        <a:buNone/>
                      </a:pPr>
                      <a:r>
                        <a:rPr lang="cs-CZ" sz="1400" b="1" kern="100">
                          <a:effectLst/>
                          <a:latin typeface="Arial" panose="020B0604020202020204" pitchFamily="34" charset="0"/>
                          <a:ea typeface="Times New Roman" panose="02020603050405020304" pitchFamily="18" charset="0"/>
                        </a:rPr>
                        <a:t>Zdanitelné jednotky (skupiny) zařazené do obchodního majetku podnikatele (kromě jednotek užívaných k bydlení nebo jako garáže) nebo zdanitelné jednotky, jejichž převažující část podlahové plochy je užívaná:</a:t>
                      </a:r>
                      <a:endParaRPr lang="cs-CZ" sz="1400" kern="100">
                        <a:effectLst/>
                        <a:latin typeface="Arial" panose="020B0604020202020204" pitchFamily="34" charset="0"/>
                        <a:ea typeface="Aptos" panose="020B0004020202020204" pitchFamily="34" charset="0"/>
                      </a:endParaRPr>
                    </a:p>
                  </a:txBody>
                  <a:tcPr marL="62295" marR="62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400" b="1" kern="100">
                          <a:effectLst/>
                          <a:latin typeface="Arial" panose="020B0604020202020204" pitchFamily="34" charset="0"/>
                          <a:ea typeface="Times New Roman" panose="02020603050405020304" pitchFamily="18" charset="0"/>
                        </a:rPr>
                        <a:t> </a:t>
                      </a:r>
                      <a:endParaRPr lang="cs-CZ" sz="1400" kern="100">
                        <a:effectLst/>
                        <a:latin typeface="Arial" panose="020B0604020202020204" pitchFamily="34" charset="0"/>
                        <a:ea typeface="Aptos" panose="020B0004020202020204" pitchFamily="34" charset="0"/>
                      </a:endParaRPr>
                    </a:p>
                  </a:txBody>
                  <a:tcPr marL="62295" marR="622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65018641"/>
                  </a:ext>
                </a:extLst>
              </a:tr>
              <a:tr h="609111">
                <a:tc>
                  <a:txBody>
                    <a:bodyPr/>
                    <a:lstStyle/>
                    <a:p>
                      <a:pPr algn="l">
                        <a:buNone/>
                      </a:pPr>
                      <a:r>
                        <a:rPr lang="cs-CZ" sz="1400" b="1" kern="100">
                          <a:solidFill>
                            <a:srgbClr val="000000"/>
                          </a:solidFill>
                          <a:effectLst/>
                          <a:latin typeface="Arial" panose="020B0604020202020204" pitchFamily="34" charset="0"/>
                          <a:ea typeface="Times New Roman" panose="02020603050405020304" pitchFamily="18" charset="0"/>
                        </a:rPr>
                        <a:t>S </a:t>
                      </a:r>
                      <a:r>
                        <a:rPr lang="cs-CZ" sz="1400" kern="100">
                          <a:solidFill>
                            <a:srgbClr val="000000"/>
                          </a:solidFill>
                          <a:effectLst/>
                          <a:latin typeface="Arial" panose="020B0604020202020204" pitchFamily="34" charset="0"/>
                          <a:ea typeface="Times New Roman" panose="02020603050405020304" pitchFamily="18" charset="0"/>
                        </a:rPr>
                        <a:t>– pro podnikání v zemědělské prvovýrobě, lesním a vodním hospodářství (</a:t>
                      </a:r>
                      <a:r>
                        <a:rPr lang="cs-CZ" sz="1400" b="1" i="1" kern="100">
                          <a:solidFill>
                            <a:srgbClr val="000000"/>
                          </a:solidFill>
                          <a:effectLst/>
                          <a:latin typeface="Arial" panose="020B0604020202020204" pitchFamily="34" charset="0"/>
                          <a:ea typeface="Times New Roman" panose="02020603050405020304" pitchFamily="18" charset="0"/>
                        </a:rPr>
                        <a:t>zdanitelná jednotka, která je zařazena ve skupině zdanitelných staveb a zdanitelných jednotek pro podnikání v zemědělské prvovýrobě, lesním nebo vodním hospodářství</a:t>
                      </a:r>
                      <a:r>
                        <a:rPr lang="cs-CZ" sz="1400" kern="100">
                          <a:solidFill>
                            <a:srgbClr val="000000"/>
                          </a:solidFill>
                          <a:effectLst/>
                          <a:latin typeface="Arial" panose="020B0604020202020204" pitchFamily="34" charset="0"/>
                          <a:ea typeface="Times New Roman" panose="02020603050405020304" pitchFamily="18" charset="0"/>
                        </a:rPr>
                        <a:t>)</a:t>
                      </a:r>
                      <a:endParaRPr lang="cs-CZ" sz="1400" kern="100">
                        <a:effectLst/>
                        <a:latin typeface="Arial" panose="020B0604020202020204" pitchFamily="34" charset="0"/>
                        <a:ea typeface="Aptos" panose="020B0004020202020204" pitchFamily="34" charset="0"/>
                      </a:endParaRPr>
                    </a:p>
                  </a:txBody>
                  <a:tcPr marL="62295" marR="62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400" b="1" kern="100">
                          <a:effectLst/>
                          <a:latin typeface="Arial" panose="020B0604020202020204" pitchFamily="34" charset="0"/>
                          <a:ea typeface="Times New Roman" panose="02020603050405020304" pitchFamily="18" charset="0"/>
                        </a:rPr>
                        <a:t>3,50 Kč za 1 m</a:t>
                      </a:r>
                      <a:r>
                        <a:rPr lang="cs-CZ" sz="1400" b="1" kern="100" baseline="30000">
                          <a:effectLst/>
                          <a:latin typeface="Arial" panose="020B0604020202020204" pitchFamily="34" charset="0"/>
                          <a:ea typeface="Times New Roman" panose="02020603050405020304" pitchFamily="18" charset="0"/>
                        </a:rPr>
                        <a:t>2</a:t>
                      </a:r>
                      <a:endParaRPr lang="cs-CZ" sz="1400" kern="100">
                        <a:effectLst/>
                        <a:latin typeface="Arial" panose="020B0604020202020204" pitchFamily="34" charset="0"/>
                        <a:ea typeface="Aptos" panose="020B0004020202020204" pitchFamily="34" charset="0"/>
                      </a:endParaRPr>
                    </a:p>
                  </a:txBody>
                  <a:tcPr marL="62295" marR="62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2918850"/>
                  </a:ext>
                </a:extLst>
              </a:tr>
              <a:tr h="761389">
                <a:tc>
                  <a:txBody>
                    <a:bodyPr/>
                    <a:lstStyle/>
                    <a:p>
                      <a:pPr algn="l">
                        <a:buNone/>
                      </a:pPr>
                      <a:r>
                        <a:rPr lang="cs-CZ" sz="1400" b="1" kern="100">
                          <a:solidFill>
                            <a:srgbClr val="000000"/>
                          </a:solidFill>
                          <a:effectLst/>
                          <a:latin typeface="Arial" panose="020B0604020202020204" pitchFamily="34" charset="0"/>
                          <a:ea typeface="Times New Roman" panose="02020603050405020304" pitchFamily="18" charset="0"/>
                        </a:rPr>
                        <a:t>T </a:t>
                      </a:r>
                      <a:r>
                        <a:rPr lang="cs-CZ" sz="1400" kern="100">
                          <a:solidFill>
                            <a:srgbClr val="000000"/>
                          </a:solidFill>
                          <a:effectLst/>
                          <a:latin typeface="Arial" panose="020B0604020202020204" pitchFamily="34" charset="0"/>
                          <a:ea typeface="Times New Roman" panose="02020603050405020304" pitchFamily="18" charset="0"/>
                        </a:rPr>
                        <a:t>– pro podnikání v průmyslu, stavebnictví, dopravě, energetice nebo ostatní zemědělské výrobě (</a:t>
                      </a:r>
                      <a:r>
                        <a:rPr lang="cs-CZ" sz="1400" b="1" i="1" kern="100">
                          <a:solidFill>
                            <a:srgbClr val="000000"/>
                          </a:solidFill>
                          <a:effectLst/>
                          <a:latin typeface="Arial" panose="020B0604020202020204" pitchFamily="34" charset="0"/>
                          <a:ea typeface="Times New Roman" panose="02020603050405020304" pitchFamily="18" charset="0"/>
                        </a:rPr>
                        <a:t>zdanitelná jednotka, která je zařazena ve skupině</a:t>
                      </a:r>
                      <a:r>
                        <a:rPr lang="cs-CZ" sz="1400" kern="100">
                          <a:solidFill>
                            <a:srgbClr val="000000"/>
                          </a:solidFill>
                          <a:effectLst/>
                          <a:latin typeface="Arial" panose="020B0604020202020204" pitchFamily="34" charset="0"/>
                          <a:ea typeface="Times New Roman" panose="02020603050405020304" pitchFamily="18" charset="0"/>
                        </a:rPr>
                        <a:t> </a:t>
                      </a:r>
                      <a:r>
                        <a:rPr lang="cs-CZ" sz="1400" b="1" i="1" kern="100">
                          <a:solidFill>
                            <a:srgbClr val="000000"/>
                          </a:solidFill>
                          <a:effectLst/>
                          <a:latin typeface="Arial" panose="020B0604020202020204" pitchFamily="34" charset="0"/>
                          <a:ea typeface="Times New Roman" panose="02020603050405020304" pitchFamily="18" charset="0"/>
                        </a:rPr>
                        <a:t>zdanitelných staveb pro podnikání v průmyslu, stavebnictví, dopravě, energetice nebo ostatní zemědělské výrobě</a:t>
                      </a:r>
                      <a:r>
                        <a:rPr lang="cs-CZ" sz="1400" kern="100">
                          <a:solidFill>
                            <a:srgbClr val="000000"/>
                          </a:solidFill>
                          <a:effectLst/>
                          <a:latin typeface="Arial" panose="020B0604020202020204" pitchFamily="34" charset="0"/>
                          <a:ea typeface="Times New Roman" panose="02020603050405020304" pitchFamily="18" charset="0"/>
                        </a:rPr>
                        <a:t>)</a:t>
                      </a:r>
                      <a:endParaRPr lang="cs-CZ" sz="1400" kern="100">
                        <a:effectLst/>
                        <a:latin typeface="Arial" panose="020B0604020202020204" pitchFamily="34" charset="0"/>
                        <a:ea typeface="Aptos" panose="020B0004020202020204" pitchFamily="34" charset="0"/>
                      </a:endParaRPr>
                    </a:p>
                  </a:txBody>
                  <a:tcPr marL="62295" marR="62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400" b="1" kern="100">
                          <a:effectLst/>
                          <a:latin typeface="Arial" panose="020B0604020202020204" pitchFamily="34" charset="0"/>
                          <a:ea typeface="Times New Roman" panose="02020603050405020304" pitchFamily="18" charset="0"/>
                        </a:rPr>
                        <a:t>18,00 Kč za 1 m</a:t>
                      </a:r>
                      <a:r>
                        <a:rPr lang="cs-CZ" sz="1400" b="1" kern="100" baseline="30000">
                          <a:effectLst/>
                          <a:latin typeface="Arial" panose="020B0604020202020204" pitchFamily="34" charset="0"/>
                          <a:ea typeface="Times New Roman" panose="02020603050405020304" pitchFamily="18" charset="0"/>
                        </a:rPr>
                        <a:t>2</a:t>
                      </a:r>
                      <a:endParaRPr lang="cs-CZ" sz="1400" kern="100">
                        <a:effectLst/>
                        <a:latin typeface="Arial" panose="020B0604020202020204" pitchFamily="34" charset="0"/>
                        <a:ea typeface="Aptos" panose="020B0004020202020204" pitchFamily="34" charset="0"/>
                      </a:endParaRPr>
                    </a:p>
                  </a:txBody>
                  <a:tcPr marL="62295" marR="62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5786991"/>
                  </a:ext>
                </a:extLst>
              </a:tr>
              <a:tr h="456834">
                <a:tc>
                  <a:txBody>
                    <a:bodyPr/>
                    <a:lstStyle/>
                    <a:p>
                      <a:pPr algn="l">
                        <a:buNone/>
                      </a:pPr>
                      <a:r>
                        <a:rPr lang="cs-CZ" sz="1400" b="1" kern="100" dirty="0">
                          <a:solidFill>
                            <a:srgbClr val="000000"/>
                          </a:solidFill>
                          <a:effectLst/>
                          <a:latin typeface="Arial" panose="020B0604020202020204" pitchFamily="34" charset="0"/>
                          <a:ea typeface="Times New Roman" panose="02020603050405020304" pitchFamily="18" charset="0"/>
                        </a:rPr>
                        <a:t>U </a:t>
                      </a:r>
                      <a:r>
                        <a:rPr lang="cs-CZ" sz="1400" kern="100" dirty="0">
                          <a:solidFill>
                            <a:srgbClr val="000000"/>
                          </a:solidFill>
                          <a:effectLst/>
                          <a:latin typeface="Arial" panose="020B0604020202020204" pitchFamily="34" charset="0"/>
                          <a:ea typeface="Times New Roman" panose="02020603050405020304" pitchFamily="18" charset="0"/>
                        </a:rPr>
                        <a:t>– pro ostatní druhy podnikání (</a:t>
                      </a:r>
                      <a:r>
                        <a:rPr lang="cs-CZ" sz="1400" b="1" i="1" kern="100" dirty="0">
                          <a:solidFill>
                            <a:srgbClr val="000000"/>
                          </a:solidFill>
                          <a:effectLst/>
                          <a:latin typeface="Arial" panose="020B0604020202020204" pitchFamily="34" charset="0"/>
                          <a:ea typeface="Times New Roman" panose="02020603050405020304" pitchFamily="18" charset="0"/>
                        </a:rPr>
                        <a:t>zdanitelná jednotka, která je zařazena ve skupině</a:t>
                      </a:r>
                      <a:r>
                        <a:rPr lang="cs-CZ" sz="1400" kern="100" dirty="0">
                          <a:solidFill>
                            <a:srgbClr val="000000"/>
                          </a:solidFill>
                          <a:effectLst/>
                          <a:latin typeface="Arial" panose="020B0604020202020204" pitchFamily="34" charset="0"/>
                          <a:ea typeface="Times New Roman" panose="02020603050405020304" pitchFamily="18" charset="0"/>
                        </a:rPr>
                        <a:t> </a:t>
                      </a:r>
                      <a:r>
                        <a:rPr lang="cs-CZ" sz="1400" b="1" i="1" kern="100" dirty="0">
                          <a:solidFill>
                            <a:srgbClr val="000000"/>
                          </a:solidFill>
                          <a:effectLst/>
                          <a:latin typeface="Arial" panose="020B0604020202020204" pitchFamily="34" charset="0"/>
                          <a:ea typeface="Times New Roman" panose="02020603050405020304" pitchFamily="18" charset="0"/>
                        </a:rPr>
                        <a:t>zdanitelných staveb pro ostatní druhy podnikání</a:t>
                      </a:r>
                      <a:r>
                        <a:rPr lang="cs-CZ" sz="1400" kern="100" dirty="0">
                          <a:solidFill>
                            <a:srgbClr val="000000"/>
                          </a:solidFill>
                          <a:effectLst/>
                          <a:latin typeface="Arial" panose="020B0604020202020204" pitchFamily="34" charset="0"/>
                          <a:ea typeface="Times New Roman" panose="02020603050405020304" pitchFamily="18" charset="0"/>
                        </a:rPr>
                        <a:t>)</a:t>
                      </a:r>
                      <a:endParaRPr lang="cs-CZ" sz="1400" kern="100" dirty="0">
                        <a:effectLst/>
                        <a:latin typeface="Arial" panose="020B0604020202020204" pitchFamily="34" charset="0"/>
                        <a:ea typeface="Aptos" panose="020B0004020202020204" pitchFamily="34" charset="0"/>
                      </a:endParaRPr>
                    </a:p>
                  </a:txBody>
                  <a:tcPr marL="62295" marR="62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buNone/>
                      </a:pPr>
                      <a:r>
                        <a:rPr lang="cs-CZ" sz="1400" b="1" kern="100" dirty="0">
                          <a:effectLst/>
                          <a:latin typeface="Arial" panose="020B0604020202020204" pitchFamily="34" charset="0"/>
                          <a:ea typeface="Times New Roman" panose="02020603050405020304" pitchFamily="18" charset="0"/>
                        </a:rPr>
                        <a:t>18,00 Kč za 1 m</a:t>
                      </a:r>
                      <a:r>
                        <a:rPr lang="cs-CZ" sz="1400" b="1" kern="100" baseline="30000" dirty="0">
                          <a:effectLst/>
                          <a:latin typeface="Arial" panose="020B0604020202020204" pitchFamily="34" charset="0"/>
                          <a:ea typeface="Times New Roman" panose="02020603050405020304" pitchFamily="18" charset="0"/>
                        </a:rPr>
                        <a:t>2</a:t>
                      </a:r>
                      <a:endParaRPr lang="cs-CZ" sz="1400" kern="100" dirty="0">
                        <a:effectLst/>
                        <a:latin typeface="Arial" panose="020B0604020202020204" pitchFamily="34" charset="0"/>
                        <a:ea typeface="Aptos" panose="020B0004020202020204" pitchFamily="34" charset="0"/>
                      </a:endParaRPr>
                    </a:p>
                  </a:txBody>
                  <a:tcPr marL="62295" marR="62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4658376"/>
                  </a:ext>
                </a:extLst>
              </a:tr>
            </a:tbl>
          </a:graphicData>
        </a:graphic>
      </p:graphicFrame>
    </p:spTree>
    <p:extLst>
      <p:ext uri="{BB962C8B-B14F-4D97-AF65-F5344CB8AC3E}">
        <p14:creationId xmlns:p14="http://schemas.microsoft.com/office/powerpoint/2010/main" val="41743683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C22F02-B8C2-8226-6212-22359DB50EF5}"/>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365392AD-CE06-295E-D2F5-6C557F2FE21B}"/>
              </a:ext>
            </a:extLst>
          </p:cNvPr>
          <p:cNvSpPr>
            <a:spLocks noGrp="1"/>
          </p:cNvSpPr>
          <p:nvPr>
            <p:ph type="body" sz="quarter" idx="14"/>
          </p:nvPr>
        </p:nvSpPr>
        <p:spPr/>
        <p:txBody>
          <a:bodyPr/>
          <a:lstStyle/>
          <a:p>
            <a:r>
              <a:rPr lang="cs-CZ" dirty="0"/>
              <a:t>Stručný popis daně – daňové přiznání (§ 13a, § 13b ZDNV)</a:t>
            </a:r>
          </a:p>
        </p:txBody>
      </p:sp>
      <p:sp>
        <p:nvSpPr>
          <p:cNvPr id="4" name="Zástupný obsah 3">
            <a:extLst>
              <a:ext uri="{FF2B5EF4-FFF2-40B4-BE49-F238E27FC236}">
                <a16:creationId xmlns:a16="http://schemas.microsoft.com/office/drawing/2014/main" id="{91E7328D-B24E-E26F-FCC6-49D941C4F80F}"/>
              </a:ext>
            </a:extLst>
          </p:cNvPr>
          <p:cNvSpPr>
            <a:spLocks noGrp="1"/>
          </p:cNvSpPr>
          <p:nvPr>
            <p:ph sz="quarter" idx="15"/>
          </p:nvPr>
        </p:nvSpPr>
        <p:spPr/>
        <p:txBody>
          <a:bodyPr/>
          <a:lstStyle/>
          <a:p>
            <a:r>
              <a:rPr lang="cs-CZ" dirty="0"/>
              <a:t>Daňové přiznání se podává na zdaňovací období</a:t>
            </a:r>
          </a:p>
          <a:p>
            <a:pPr lvl="1"/>
            <a:r>
              <a:rPr lang="cs-CZ" dirty="0"/>
              <a:t>„dopředu“, a to podle stavu k 1. lednu zdaňovacího období</a:t>
            </a:r>
          </a:p>
          <a:p>
            <a:pPr lvl="1"/>
            <a:r>
              <a:rPr lang="cs-CZ" dirty="0"/>
              <a:t>ke změnám v průběhu zdaňovacího období se nepřihlíží</a:t>
            </a:r>
          </a:p>
          <a:p>
            <a:r>
              <a:rPr lang="cs-CZ" dirty="0"/>
              <a:t>Termín pro podání daňového přiznání je zpravidla do </a:t>
            </a:r>
            <a:r>
              <a:rPr lang="cs-CZ" b="1" dirty="0"/>
              <a:t>31. ledna zdaňovacího období</a:t>
            </a:r>
          </a:p>
          <a:p>
            <a:r>
              <a:rPr lang="cs-CZ" dirty="0"/>
              <a:t>Daňové přiznání se podává pouze v případě, že došlo ke změnám rozhodným pro stanovení daně</a:t>
            </a:r>
          </a:p>
          <a:p>
            <a:endParaRPr lang="cs-CZ" dirty="0"/>
          </a:p>
        </p:txBody>
      </p:sp>
      <p:sp>
        <p:nvSpPr>
          <p:cNvPr id="5" name="Zástupný symbol pro zápatí 4">
            <a:extLst>
              <a:ext uri="{FF2B5EF4-FFF2-40B4-BE49-F238E27FC236}">
                <a16:creationId xmlns:a16="http://schemas.microsoft.com/office/drawing/2014/main" id="{A3F99477-F087-77AF-E5CE-DA085956BAEC}"/>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3808377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7279F-C147-6D0B-451A-AEE94D76DC8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5A3FEBD-73D3-D229-86AF-61C6998E68ED}"/>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C95DD501-7D36-5884-8679-F77FA2FB3788}"/>
              </a:ext>
            </a:extLst>
          </p:cNvPr>
          <p:cNvSpPr>
            <a:spLocks noGrp="1"/>
          </p:cNvSpPr>
          <p:nvPr>
            <p:ph type="body" sz="quarter" idx="14"/>
          </p:nvPr>
        </p:nvSpPr>
        <p:spPr/>
        <p:txBody>
          <a:bodyPr/>
          <a:lstStyle/>
          <a:p>
            <a:r>
              <a:rPr lang="cs-CZ" dirty="0"/>
              <a:t>Stručný popis daně – placení daně (§ 15 ZDNV)</a:t>
            </a:r>
          </a:p>
        </p:txBody>
      </p:sp>
      <p:sp>
        <p:nvSpPr>
          <p:cNvPr id="4" name="Zástupný obsah 3">
            <a:extLst>
              <a:ext uri="{FF2B5EF4-FFF2-40B4-BE49-F238E27FC236}">
                <a16:creationId xmlns:a16="http://schemas.microsoft.com/office/drawing/2014/main" id="{70A7E6B7-417D-0B3D-EE64-4DDE63760FF6}"/>
              </a:ext>
            </a:extLst>
          </p:cNvPr>
          <p:cNvSpPr>
            <a:spLocks noGrp="1"/>
          </p:cNvSpPr>
          <p:nvPr>
            <p:ph sz="quarter" idx="15"/>
          </p:nvPr>
        </p:nvSpPr>
        <p:spPr/>
        <p:txBody>
          <a:bodyPr>
            <a:normAutofit fontScale="85000" lnSpcReduction="20000"/>
          </a:bodyPr>
          <a:lstStyle/>
          <a:p>
            <a:r>
              <a:rPr lang="cs-CZ" dirty="0"/>
              <a:t>Splatnost daně je najednou pokud daň činí méně než 5 000 Kč  - daň je splatná je k  </a:t>
            </a:r>
            <a:r>
              <a:rPr lang="cs-CZ" b="1" dirty="0"/>
              <a:t>31. 5. zdaňovacího období</a:t>
            </a:r>
          </a:p>
          <a:p>
            <a:r>
              <a:rPr lang="cs-CZ" dirty="0"/>
              <a:t>Daň nad 5 000 Kč je splatná ve dvou splátkách</a:t>
            </a:r>
          </a:p>
          <a:p>
            <a:r>
              <a:rPr lang="cs-CZ" dirty="0"/>
              <a:t>Poplatníci provozující zemědělskou výrobu mají splátky </a:t>
            </a:r>
            <a:r>
              <a:rPr lang="cs-CZ" b="1" dirty="0"/>
              <a:t>k 31. 8 a 30. 11. zdaňovacího období</a:t>
            </a:r>
          </a:p>
          <a:p>
            <a:r>
              <a:rPr lang="cs-CZ" dirty="0"/>
              <a:t>Ostatní poplatníci mají </a:t>
            </a:r>
            <a:r>
              <a:rPr lang="cs-CZ" b="1" dirty="0"/>
              <a:t>splátky k 31. 5 a 30. 11. zdaňovacího období</a:t>
            </a:r>
          </a:p>
          <a:p>
            <a:r>
              <a:rPr lang="cs-CZ" dirty="0"/>
              <a:t>Daň se platí od 50 Kč </a:t>
            </a:r>
          </a:p>
          <a:p>
            <a:endParaRPr lang="cs-CZ" dirty="0"/>
          </a:p>
        </p:txBody>
      </p:sp>
      <p:sp>
        <p:nvSpPr>
          <p:cNvPr id="5" name="Zástupný symbol pro zápatí 4">
            <a:extLst>
              <a:ext uri="{FF2B5EF4-FFF2-40B4-BE49-F238E27FC236}">
                <a16:creationId xmlns:a16="http://schemas.microsoft.com/office/drawing/2014/main" id="{8AFB3663-CCE1-789D-161B-7E4EB1E71F66}"/>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103012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118721-D301-6B9C-6C61-90571F70C014}"/>
              </a:ext>
            </a:extLst>
          </p:cNvPr>
          <p:cNvSpPr>
            <a:spLocks noGrp="1"/>
          </p:cNvSpPr>
          <p:nvPr>
            <p:ph type="title"/>
          </p:nvPr>
        </p:nvSpPr>
        <p:spPr/>
        <p:txBody>
          <a:bodyPr/>
          <a:lstStyle/>
          <a:p>
            <a:r>
              <a:rPr lang="cs-CZ" dirty="0"/>
              <a:t>Typy koeficientů</a:t>
            </a:r>
          </a:p>
        </p:txBody>
      </p:sp>
      <p:sp>
        <p:nvSpPr>
          <p:cNvPr id="3" name="Zástupný symbol pro zápatí 2">
            <a:extLst>
              <a:ext uri="{FF2B5EF4-FFF2-40B4-BE49-F238E27FC236}">
                <a16:creationId xmlns:a16="http://schemas.microsoft.com/office/drawing/2014/main" id="{4E031525-384C-2473-AEF2-A6308EBC334D}"/>
              </a:ext>
            </a:extLst>
          </p:cNvPr>
          <p:cNvSpPr>
            <a:spLocks noGrp="1"/>
          </p:cNvSpPr>
          <p:nvPr>
            <p:ph type="ftr" sz="quarter" idx="11"/>
          </p:nvPr>
        </p:nvSpPr>
        <p:spPr/>
        <p:txBody>
          <a:bodyPr/>
          <a:lstStyle/>
          <a:p>
            <a:r>
              <a:rPr lang="cs-CZ"/>
              <a:t>Finanční správa České republiky</a:t>
            </a:r>
            <a:endParaRPr lang="cs-CZ" dirty="0"/>
          </a:p>
        </p:txBody>
      </p:sp>
    </p:spTree>
    <p:extLst>
      <p:ext uri="{BB962C8B-B14F-4D97-AF65-F5344CB8AC3E}">
        <p14:creationId xmlns:p14="http://schemas.microsoft.com/office/powerpoint/2010/main" val="1140774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410ADF-7AC6-F357-4874-F4EE333EF31E}"/>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77F16F4F-8E38-65BB-ACC2-E41CD8E8A2C9}"/>
              </a:ext>
            </a:extLst>
          </p:cNvPr>
          <p:cNvSpPr>
            <a:spLocks noGrp="1"/>
          </p:cNvSpPr>
          <p:nvPr>
            <p:ph type="body" sz="quarter" idx="14"/>
          </p:nvPr>
        </p:nvSpPr>
        <p:spPr/>
        <p:txBody>
          <a:bodyPr/>
          <a:lstStyle/>
          <a:p>
            <a:r>
              <a:rPr lang="cs-CZ" dirty="0"/>
              <a:t>Typy koeficientů</a:t>
            </a:r>
          </a:p>
        </p:txBody>
      </p:sp>
      <p:sp>
        <p:nvSpPr>
          <p:cNvPr id="4" name="Zástupný obsah 3">
            <a:extLst>
              <a:ext uri="{FF2B5EF4-FFF2-40B4-BE49-F238E27FC236}">
                <a16:creationId xmlns:a16="http://schemas.microsoft.com/office/drawing/2014/main" id="{76BF304E-B358-A575-4F10-D7B77D6D8A3E}"/>
              </a:ext>
            </a:extLst>
          </p:cNvPr>
          <p:cNvSpPr>
            <a:spLocks noGrp="1"/>
          </p:cNvSpPr>
          <p:nvPr>
            <p:ph sz="quarter" idx="15"/>
          </p:nvPr>
        </p:nvSpPr>
        <p:spPr/>
        <p:txBody>
          <a:bodyPr>
            <a:normAutofit lnSpcReduction="10000"/>
          </a:bodyPr>
          <a:lstStyle/>
          <a:p>
            <a:r>
              <a:rPr lang="cs-CZ" b="1" dirty="0"/>
              <a:t>Koeficient podle počtu obyvatel </a:t>
            </a:r>
            <a:r>
              <a:rPr lang="cs-CZ" dirty="0"/>
              <a:t>– zvyšuje </a:t>
            </a:r>
            <a:r>
              <a:rPr lang="cs-CZ" u="sng" dirty="0"/>
              <a:t>sazbu daně </a:t>
            </a:r>
            <a:r>
              <a:rPr lang="cs-CZ" dirty="0"/>
              <a:t>u staveb a jednotek pro bydlení a u stavebních pozemků – obec může koeficient zvýšit o jednu kategorii (§ 6 a § 11 ZDNV)</a:t>
            </a:r>
          </a:p>
          <a:p>
            <a:r>
              <a:rPr lang="cs-CZ" b="1" dirty="0"/>
              <a:t>Koeficient „2“</a:t>
            </a:r>
            <a:r>
              <a:rPr lang="cs-CZ" dirty="0"/>
              <a:t> – zvyšuje </a:t>
            </a:r>
            <a:r>
              <a:rPr lang="cs-CZ" u="sng" dirty="0"/>
              <a:t>sazbu daně </a:t>
            </a:r>
            <a:r>
              <a:rPr lang="cs-CZ" dirty="0"/>
              <a:t>u rekreačních budov umístěné v národním parku nebo v zóně I. chráněné krajinné oblasti – stanoven ZDNV – obec nemůže ovlivnit (§ 11 ZDNV)</a:t>
            </a:r>
          </a:p>
        </p:txBody>
      </p:sp>
      <p:sp>
        <p:nvSpPr>
          <p:cNvPr id="5" name="Zástupný symbol pro zápatí 4">
            <a:extLst>
              <a:ext uri="{FF2B5EF4-FFF2-40B4-BE49-F238E27FC236}">
                <a16:creationId xmlns:a16="http://schemas.microsoft.com/office/drawing/2014/main" id="{27B9C9E5-E328-2334-ED56-22DCF73205D7}"/>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3457739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57152-C669-3B16-6F14-DCA852B86A8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7DEFB3E-844B-0435-15FA-B52040B0B9AA}"/>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A3F5258B-0ADC-774A-6F85-9ADD794A5A0C}"/>
              </a:ext>
            </a:extLst>
          </p:cNvPr>
          <p:cNvSpPr>
            <a:spLocks noGrp="1"/>
          </p:cNvSpPr>
          <p:nvPr>
            <p:ph type="body" sz="quarter" idx="14"/>
          </p:nvPr>
        </p:nvSpPr>
        <p:spPr/>
        <p:txBody>
          <a:bodyPr/>
          <a:lstStyle/>
          <a:p>
            <a:r>
              <a:rPr lang="cs-CZ" dirty="0"/>
              <a:t>Typy koeficientů</a:t>
            </a:r>
          </a:p>
        </p:txBody>
      </p:sp>
      <p:sp>
        <p:nvSpPr>
          <p:cNvPr id="4" name="Zástupný obsah 3">
            <a:extLst>
              <a:ext uri="{FF2B5EF4-FFF2-40B4-BE49-F238E27FC236}">
                <a16:creationId xmlns:a16="http://schemas.microsoft.com/office/drawing/2014/main" id="{DAF1995F-E35D-BC2A-C417-09306BD65B24}"/>
              </a:ext>
            </a:extLst>
          </p:cNvPr>
          <p:cNvSpPr>
            <a:spLocks noGrp="1"/>
          </p:cNvSpPr>
          <p:nvPr>
            <p:ph sz="quarter" idx="15"/>
          </p:nvPr>
        </p:nvSpPr>
        <p:spPr/>
        <p:txBody>
          <a:bodyPr>
            <a:normAutofit/>
          </a:bodyPr>
          <a:lstStyle/>
          <a:p>
            <a:r>
              <a:rPr lang="cs-CZ" b="1" dirty="0"/>
              <a:t>Inflační koeficient </a:t>
            </a:r>
            <a:r>
              <a:rPr lang="cs-CZ" dirty="0"/>
              <a:t>– zohledňuje inflaci – zvyšuje daň - mění se na základě splnění podmínek uvedených v ZDNV – zveřejňuje MF - obec nemůže ovlivnit (§ 11f ZDNV)</a:t>
            </a:r>
          </a:p>
          <a:p>
            <a:r>
              <a:rPr lang="cs-CZ" b="1" dirty="0"/>
              <a:t>Místní koeficient </a:t>
            </a:r>
            <a:r>
              <a:rPr lang="cs-CZ" dirty="0"/>
              <a:t>– zvyšuje </a:t>
            </a:r>
            <a:r>
              <a:rPr lang="cs-CZ" u="sng" dirty="0"/>
              <a:t>celkovou daň </a:t>
            </a:r>
            <a:r>
              <a:rPr lang="cs-CZ" dirty="0"/>
              <a:t>za dané nemovité věci – obec jej může stanovit (§ 12 ZDNV)</a:t>
            </a:r>
          </a:p>
        </p:txBody>
      </p:sp>
      <p:sp>
        <p:nvSpPr>
          <p:cNvPr id="5" name="Zástupný symbol pro zápatí 4">
            <a:extLst>
              <a:ext uri="{FF2B5EF4-FFF2-40B4-BE49-F238E27FC236}">
                <a16:creationId xmlns:a16="http://schemas.microsoft.com/office/drawing/2014/main" id="{AB3ED7CD-DCFE-52B3-4053-CB4C41CED7E9}"/>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1914310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D6023F-D739-F2C3-1EA0-DF842197FFB1}"/>
              </a:ext>
            </a:extLst>
          </p:cNvPr>
          <p:cNvSpPr>
            <a:spLocks noGrp="1"/>
          </p:cNvSpPr>
          <p:nvPr>
            <p:ph type="title"/>
          </p:nvPr>
        </p:nvSpPr>
        <p:spPr/>
        <p:txBody>
          <a:bodyPr/>
          <a:lstStyle/>
          <a:p>
            <a:r>
              <a:rPr lang="cs-CZ" dirty="0"/>
              <a:t>Obsah</a:t>
            </a:r>
          </a:p>
        </p:txBody>
      </p:sp>
      <p:sp>
        <p:nvSpPr>
          <p:cNvPr id="6" name="Zástupný text 5">
            <a:extLst>
              <a:ext uri="{FF2B5EF4-FFF2-40B4-BE49-F238E27FC236}">
                <a16:creationId xmlns:a16="http://schemas.microsoft.com/office/drawing/2014/main" id="{B1F8D98B-02E5-64FC-133D-84B579AA53FF}"/>
              </a:ext>
            </a:extLst>
          </p:cNvPr>
          <p:cNvSpPr>
            <a:spLocks noGrp="1"/>
          </p:cNvSpPr>
          <p:nvPr>
            <p:ph type="body" sz="quarter" idx="14"/>
          </p:nvPr>
        </p:nvSpPr>
        <p:spPr/>
        <p:txBody>
          <a:bodyPr/>
          <a:lstStyle/>
          <a:p>
            <a:r>
              <a:rPr lang="cs-CZ" dirty="0"/>
              <a:t>Daň z nemovitých věcí</a:t>
            </a:r>
          </a:p>
        </p:txBody>
      </p:sp>
      <p:sp>
        <p:nvSpPr>
          <p:cNvPr id="4" name="Zástupný obsah 3">
            <a:extLst>
              <a:ext uri="{FF2B5EF4-FFF2-40B4-BE49-F238E27FC236}">
                <a16:creationId xmlns:a16="http://schemas.microsoft.com/office/drawing/2014/main" id="{B50A5B26-B04C-6C9D-03E7-94863FD5DE58}"/>
              </a:ext>
            </a:extLst>
          </p:cNvPr>
          <p:cNvSpPr>
            <a:spLocks noGrp="1"/>
          </p:cNvSpPr>
          <p:nvPr>
            <p:ph sz="half" idx="2"/>
          </p:nvPr>
        </p:nvSpPr>
        <p:spPr/>
        <p:txBody>
          <a:bodyPr/>
          <a:lstStyle/>
          <a:p>
            <a:r>
              <a:rPr lang="cs-CZ" b="1" dirty="0">
                <a:solidFill>
                  <a:schemeClr val="accent5"/>
                </a:solidFill>
              </a:rPr>
              <a:t>01</a:t>
            </a:r>
            <a:r>
              <a:rPr lang="cs-CZ" dirty="0"/>
              <a:t>	Stručný popis daně</a:t>
            </a:r>
          </a:p>
          <a:p>
            <a:pPr marL="0" indent="0"/>
            <a:r>
              <a:rPr lang="cs-CZ" b="1" dirty="0">
                <a:solidFill>
                  <a:schemeClr val="accent5"/>
                </a:solidFill>
              </a:rPr>
              <a:t>02    </a:t>
            </a:r>
            <a:r>
              <a:rPr lang="cs-CZ" dirty="0"/>
              <a:t>Typy koeficientů</a:t>
            </a:r>
          </a:p>
          <a:p>
            <a:pPr marL="0" indent="0"/>
            <a:r>
              <a:rPr lang="cs-CZ" b="1" dirty="0">
                <a:solidFill>
                  <a:schemeClr val="accent5"/>
                </a:solidFill>
              </a:rPr>
              <a:t>03    </a:t>
            </a:r>
            <a:r>
              <a:rPr lang="cs-CZ" dirty="0"/>
              <a:t>Koeficienty podle počtu obyvatel</a:t>
            </a:r>
          </a:p>
          <a:p>
            <a:r>
              <a:rPr lang="cs-CZ" b="1" dirty="0">
                <a:solidFill>
                  <a:schemeClr val="accent5"/>
                </a:solidFill>
              </a:rPr>
              <a:t>04</a:t>
            </a:r>
            <a:r>
              <a:rPr lang="cs-CZ" dirty="0"/>
              <a:t>	Místní koeficienty</a:t>
            </a:r>
          </a:p>
          <a:p>
            <a:r>
              <a:rPr lang="cs-CZ" b="1" dirty="0">
                <a:solidFill>
                  <a:schemeClr val="accent5"/>
                </a:solidFill>
              </a:rPr>
              <a:t>05</a:t>
            </a:r>
            <a:r>
              <a:rPr lang="cs-CZ" dirty="0"/>
              <a:t>	Obecně závazná vyhláška</a:t>
            </a:r>
          </a:p>
          <a:p>
            <a:r>
              <a:rPr lang="cs-CZ" b="1" dirty="0">
                <a:solidFill>
                  <a:schemeClr val="accent5"/>
                </a:solidFill>
              </a:rPr>
              <a:t>06</a:t>
            </a:r>
            <a:r>
              <a:rPr lang="cs-CZ" dirty="0"/>
              <a:t>	Opatření obecné povahy</a:t>
            </a:r>
          </a:p>
          <a:p>
            <a:endParaRPr lang="cs-CZ" dirty="0"/>
          </a:p>
        </p:txBody>
      </p:sp>
      <p:sp>
        <p:nvSpPr>
          <p:cNvPr id="5" name="Zástupný symbol pro zápatí 4">
            <a:extLst>
              <a:ext uri="{FF2B5EF4-FFF2-40B4-BE49-F238E27FC236}">
                <a16:creationId xmlns:a16="http://schemas.microsoft.com/office/drawing/2014/main" id="{98062A0A-4788-9A92-3CDE-8ED3F4A08685}"/>
              </a:ext>
            </a:extLst>
          </p:cNvPr>
          <p:cNvSpPr>
            <a:spLocks noGrp="1"/>
          </p:cNvSpPr>
          <p:nvPr>
            <p:ph type="ftr" sz="quarter" idx="16"/>
          </p:nvPr>
        </p:nvSpPr>
        <p:spPr/>
        <p:txBody>
          <a:bodyPr/>
          <a:lstStyle/>
          <a:p>
            <a:r>
              <a:rPr lang="cs-CZ" dirty="0"/>
              <a:t>Finanční správa České republiky</a:t>
            </a:r>
          </a:p>
        </p:txBody>
      </p:sp>
    </p:spTree>
    <p:extLst>
      <p:ext uri="{BB962C8B-B14F-4D97-AF65-F5344CB8AC3E}">
        <p14:creationId xmlns:p14="http://schemas.microsoft.com/office/powerpoint/2010/main" val="10242178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4D5F2-59C2-611C-C1B3-9212A2698EE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5BED143-0A88-DD1E-CD98-901ACD5773AF}"/>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68CA54A1-8074-D27E-CACF-B8385AF45F3D}"/>
              </a:ext>
            </a:extLst>
          </p:cNvPr>
          <p:cNvSpPr>
            <a:spLocks noGrp="1"/>
          </p:cNvSpPr>
          <p:nvPr>
            <p:ph type="body" sz="quarter" idx="14"/>
          </p:nvPr>
        </p:nvSpPr>
        <p:spPr/>
        <p:txBody>
          <a:bodyPr/>
          <a:lstStyle/>
          <a:p>
            <a:r>
              <a:rPr lang="cs-CZ" dirty="0"/>
              <a:t>Typy koeficientů</a:t>
            </a:r>
          </a:p>
        </p:txBody>
      </p:sp>
      <p:sp>
        <p:nvSpPr>
          <p:cNvPr id="4" name="Zástupný obsah 3">
            <a:extLst>
              <a:ext uri="{FF2B5EF4-FFF2-40B4-BE49-F238E27FC236}">
                <a16:creationId xmlns:a16="http://schemas.microsoft.com/office/drawing/2014/main" id="{B3A91B1F-036D-9356-A269-95E371B80971}"/>
              </a:ext>
            </a:extLst>
          </p:cNvPr>
          <p:cNvSpPr>
            <a:spLocks noGrp="1"/>
          </p:cNvSpPr>
          <p:nvPr>
            <p:ph sz="quarter" idx="15"/>
          </p:nvPr>
        </p:nvSpPr>
        <p:spPr/>
        <p:txBody>
          <a:bodyPr>
            <a:normAutofit/>
          </a:bodyPr>
          <a:lstStyle/>
          <a:p>
            <a:r>
              <a:rPr lang="cs-CZ" b="1" dirty="0"/>
              <a:t>Jak zastupitel obce zjistí, jaké jsou v obci stanoveny koeficienty?</a:t>
            </a:r>
          </a:p>
          <a:p>
            <a:r>
              <a:rPr lang="cs-CZ" dirty="0"/>
              <a:t>Portál MOJE daně – Vyhledávač koeficientů DNE - </a:t>
            </a:r>
            <a:r>
              <a:rPr lang="cs-CZ" dirty="0">
                <a:hlinkClick r:id="rId2"/>
              </a:rPr>
              <a:t>https://adisspr.mfcr.cz/pmd/vyhledani-koeficientu</a:t>
            </a:r>
            <a:r>
              <a:rPr lang="cs-CZ" dirty="0"/>
              <a:t> </a:t>
            </a:r>
          </a:p>
          <a:p>
            <a:r>
              <a:rPr lang="cs-CZ" dirty="0"/>
              <a:t>Příslušné územní pracoviště finančního úřadu - </a:t>
            </a:r>
            <a:r>
              <a:rPr lang="cs-CZ" dirty="0">
                <a:hlinkClick r:id="rId3"/>
              </a:rPr>
              <a:t>https://financnisprava.gov.cz/cs/kontakty</a:t>
            </a:r>
            <a:r>
              <a:rPr lang="cs-CZ" dirty="0"/>
              <a:t> </a:t>
            </a:r>
          </a:p>
        </p:txBody>
      </p:sp>
      <p:sp>
        <p:nvSpPr>
          <p:cNvPr id="5" name="Zástupný symbol pro zápatí 4">
            <a:extLst>
              <a:ext uri="{FF2B5EF4-FFF2-40B4-BE49-F238E27FC236}">
                <a16:creationId xmlns:a16="http://schemas.microsoft.com/office/drawing/2014/main" id="{E1D21F2A-0A43-9FBD-1940-6BEDCCAEA36A}"/>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38863848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150B2-6B78-69B0-590A-A26D7ED4457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A1B8334-D743-B69C-C310-37A175708FA1}"/>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F83A9CFC-8A0A-9A57-720E-AF725F6920C6}"/>
              </a:ext>
            </a:extLst>
          </p:cNvPr>
          <p:cNvSpPr>
            <a:spLocks noGrp="1"/>
          </p:cNvSpPr>
          <p:nvPr>
            <p:ph type="body" sz="quarter" idx="14"/>
          </p:nvPr>
        </p:nvSpPr>
        <p:spPr/>
        <p:txBody>
          <a:bodyPr/>
          <a:lstStyle/>
          <a:p>
            <a:r>
              <a:rPr lang="cs-CZ" dirty="0"/>
              <a:t>Typy koeficientů</a:t>
            </a:r>
          </a:p>
        </p:txBody>
      </p:sp>
      <p:sp>
        <p:nvSpPr>
          <p:cNvPr id="4" name="Zástupný obsah 3">
            <a:extLst>
              <a:ext uri="{FF2B5EF4-FFF2-40B4-BE49-F238E27FC236}">
                <a16:creationId xmlns:a16="http://schemas.microsoft.com/office/drawing/2014/main" id="{F0D859B5-6C81-90D6-D495-53A45DEE32A2}"/>
              </a:ext>
            </a:extLst>
          </p:cNvPr>
          <p:cNvSpPr>
            <a:spLocks noGrp="1"/>
          </p:cNvSpPr>
          <p:nvPr>
            <p:ph sz="quarter" idx="15"/>
          </p:nvPr>
        </p:nvSpPr>
        <p:spPr/>
        <p:txBody>
          <a:bodyPr>
            <a:normAutofit/>
          </a:bodyPr>
          <a:lstStyle/>
          <a:p>
            <a:r>
              <a:rPr lang="cs-CZ" b="1" dirty="0"/>
              <a:t>Jak zastupitel obce zjistí, jaké jsou v obci stanoveny koeficienty?</a:t>
            </a:r>
          </a:p>
          <a:p>
            <a:r>
              <a:rPr lang="cs-CZ" dirty="0"/>
              <a:t>V číselnících EPO - </a:t>
            </a:r>
            <a:r>
              <a:rPr lang="cs-CZ" dirty="0">
                <a:hlinkClick r:id="rId2"/>
              </a:rPr>
              <a:t>https://adisspr.mfcr.cz/pmd/dokumentace/ciselniky</a:t>
            </a:r>
            <a:r>
              <a:rPr lang="cs-CZ" dirty="0"/>
              <a:t> </a:t>
            </a:r>
          </a:p>
          <a:p>
            <a:pPr lvl="2"/>
            <a:r>
              <a:rPr lang="cs-CZ" dirty="0"/>
              <a:t>36 - DNE - koeficienty dle § 6 zákona o dani z nemovitých věcí pro pozemky (</a:t>
            </a:r>
            <a:r>
              <a:rPr lang="cs-CZ" dirty="0" err="1"/>
              <a:t>koef_poz</a:t>
            </a:r>
            <a:r>
              <a:rPr lang="cs-CZ" dirty="0"/>
              <a:t>)</a:t>
            </a:r>
          </a:p>
          <a:p>
            <a:pPr lvl="2"/>
            <a:r>
              <a:rPr lang="cs-CZ" dirty="0"/>
              <a:t>37 - DNE - koeficienty dle § 11 zákona o dani z nemovitých věcí pro stavby	(</a:t>
            </a:r>
            <a:r>
              <a:rPr lang="cs-CZ" dirty="0" err="1"/>
              <a:t>koef_sta</a:t>
            </a:r>
            <a:r>
              <a:rPr lang="cs-CZ" dirty="0"/>
              <a:t>)</a:t>
            </a:r>
          </a:p>
          <a:p>
            <a:pPr lvl="2"/>
            <a:r>
              <a:rPr lang="cs-CZ" dirty="0"/>
              <a:t>38 - DNE - koeficienty dle § 11 zákona o dani z nemovitých věcí pro jednotky	(</a:t>
            </a:r>
            <a:r>
              <a:rPr lang="cs-CZ" dirty="0" err="1"/>
              <a:t>koef_jed</a:t>
            </a:r>
            <a:r>
              <a:rPr lang="cs-CZ" dirty="0"/>
              <a:t>)</a:t>
            </a:r>
          </a:p>
          <a:p>
            <a:pPr lvl="2"/>
            <a:r>
              <a:rPr lang="cs-CZ" dirty="0"/>
              <a:t>39 - DNE – místní koeficienty dle § 12 zákona o dani z nemovitých věcí	(</a:t>
            </a:r>
            <a:r>
              <a:rPr lang="cs-CZ" dirty="0" err="1"/>
              <a:t>koef_mistni</a:t>
            </a:r>
            <a:r>
              <a:rPr lang="cs-CZ" dirty="0"/>
              <a:t>)</a:t>
            </a:r>
          </a:p>
        </p:txBody>
      </p:sp>
      <p:sp>
        <p:nvSpPr>
          <p:cNvPr id="5" name="Zástupný symbol pro zápatí 4">
            <a:extLst>
              <a:ext uri="{FF2B5EF4-FFF2-40B4-BE49-F238E27FC236}">
                <a16:creationId xmlns:a16="http://schemas.microsoft.com/office/drawing/2014/main" id="{76EEE985-7490-8FBA-EC74-0355E12C1321}"/>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247832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FBFF4A-7AD8-198B-B35E-763DE674BC66}"/>
              </a:ext>
            </a:extLst>
          </p:cNvPr>
          <p:cNvSpPr>
            <a:spLocks noGrp="1"/>
          </p:cNvSpPr>
          <p:nvPr>
            <p:ph type="title"/>
          </p:nvPr>
        </p:nvSpPr>
        <p:spPr/>
        <p:txBody>
          <a:bodyPr/>
          <a:lstStyle/>
          <a:p>
            <a:r>
              <a:rPr lang="cs-CZ" dirty="0"/>
              <a:t>Koeficienty podle počtu obyvatel</a:t>
            </a:r>
          </a:p>
        </p:txBody>
      </p:sp>
      <p:sp>
        <p:nvSpPr>
          <p:cNvPr id="3" name="Zástupný symbol pro zápatí 2">
            <a:extLst>
              <a:ext uri="{FF2B5EF4-FFF2-40B4-BE49-F238E27FC236}">
                <a16:creationId xmlns:a16="http://schemas.microsoft.com/office/drawing/2014/main" id="{61A532EC-27C4-4070-15A0-DA1E9339041E}"/>
              </a:ext>
            </a:extLst>
          </p:cNvPr>
          <p:cNvSpPr>
            <a:spLocks noGrp="1"/>
          </p:cNvSpPr>
          <p:nvPr>
            <p:ph type="ftr" sz="quarter" idx="11"/>
          </p:nvPr>
        </p:nvSpPr>
        <p:spPr/>
        <p:txBody>
          <a:bodyPr/>
          <a:lstStyle/>
          <a:p>
            <a:r>
              <a:rPr lang="cs-CZ"/>
              <a:t>Finanční správa České republiky</a:t>
            </a:r>
            <a:endParaRPr lang="cs-CZ" dirty="0"/>
          </a:p>
        </p:txBody>
      </p:sp>
    </p:spTree>
    <p:extLst>
      <p:ext uri="{BB962C8B-B14F-4D97-AF65-F5344CB8AC3E}">
        <p14:creationId xmlns:p14="http://schemas.microsoft.com/office/powerpoint/2010/main" val="991076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EB1EC9-8C2B-45A2-1ECB-BE6ED8B41E01}"/>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F1404179-ED8D-149F-3219-CD76A6C70480}"/>
              </a:ext>
            </a:extLst>
          </p:cNvPr>
          <p:cNvSpPr>
            <a:spLocks noGrp="1"/>
          </p:cNvSpPr>
          <p:nvPr>
            <p:ph type="body" sz="quarter" idx="14"/>
          </p:nvPr>
        </p:nvSpPr>
        <p:spPr/>
        <p:txBody>
          <a:bodyPr/>
          <a:lstStyle/>
          <a:p>
            <a:r>
              <a:rPr lang="cs-CZ" dirty="0"/>
              <a:t>Koeficienty podle počtu obyvatel (§ 6 a § 11 ZDNV)</a:t>
            </a:r>
          </a:p>
        </p:txBody>
      </p:sp>
      <p:sp>
        <p:nvSpPr>
          <p:cNvPr id="4" name="Zástupný obsah 3">
            <a:extLst>
              <a:ext uri="{FF2B5EF4-FFF2-40B4-BE49-F238E27FC236}">
                <a16:creationId xmlns:a16="http://schemas.microsoft.com/office/drawing/2014/main" id="{2B18F8B0-790C-DAE5-63AA-D0E394D78D43}"/>
              </a:ext>
            </a:extLst>
          </p:cNvPr>
          <p:cNvSpPr>
            <a:spLocks noGrp="1"/>
          </p:cNvSpPr>
          <p:nvPr>
            <p:ph sz="quarter" idx="15"/>
          </p:nvPr>
        </p:nvSpPr>
        <p:spPr/>
        <p:txBody>
          <a:bodyPr>
            <a:normAutofit fontScale="92500" lnSpcReduction="20000"/>
          </a:bodyPr>
          <a:lstStyle/>
          <a:p>
            <a:pPr marL="0" indent="0">
              <a:buNone/>
            </a:pPr>
            <a:r>
              <a:rPr lang="cs-CZ" sz="2000" dirty="0"/>
              <a:t>Sazba daně se násobí koeficientem</a:t>
            </a:r>
          </a:p>
          <a:p>
            <a:pPr marL="514350" indent="-514350">
              <a:buFont typeface="+mj-lt"/>
              <a:buAutoNum type="alphaLcParenR"/>
            </a:pPr>
            <a:r>
              <a:rPr lang="cs-CZ" sz="2000" b="1" dirty="0"/>
              <a:t>1,0</a:t>
            </a:r>
            <a:r>
              <a:rPr lang="cs-CZ" sz="2000" dirty="0"/>
              <a:t> v obci do 1 000 obyvatel,</a:t>
            </a:r>
          </a:p>
          <a:p>
            <a:pPr marL="514350" indent="-514350">
              <a:buFont typeface="+mj-lt"/>
              <a:buAutoNum type="alphaLcParenR"/>
            </a:pPr>
            <a:r>
              <a:rPr lang="cs-CZ" sz="2000" b="1" dirty="0"/>
              <a:t>1,4</a:t>
            </a:r>
            <a:r>
              <a:rPr lang="cs-CZ" sz="2000" dirty="0"/>
              <a:t> v obci nad 1 000 obyvatel do 6 000 obyvatel,</a:t>
            </a:r>
          </a:p>
          <a:p>
            <a:pPr marL="514350" indent="-514350">
              <a:buFont typeface="+mj-lt"/>
              <a:buAutoNum type="alphaLcParenR"/>
            </a:pPr>
            <a:r>
              <a:rPr lang="cs-CZ" sz="2000" b="1" dirty="0"/>
              <a:t>1,6 </a:t>
            </a:r>
            <a:r>
              <a:rPr lang="cs-CZ" sz="2000" dirty="0"/>
              <a:t>v obci nad 6 000 obyvatel do 10 000 obyvatel,</a:t>
            </a:r>
          </a:p>
          <a:p>
            <a:pPr marL="514350" indent="-514350">
              <a:buFont typeface="+mj-lt"/>
              <a:buAutoNum type="alphaLcParenR"/>
            </a:pPr>
            <a:r>
              <a:rPr lang="cs-CZ" sz="2000" b="1" dirty="0"/>
              <a:t>2,0</a:t>
            </a:r>
            <a:r>
              <a:rPr lang="cs-CZ" sz="2000" dirty="0"/>
              <a:t> v obci nad 10 000 obyvatel do 25 000 obyvatel,</a:t>
            </a:r>
          </a:p>
          <a:p>
            <a:pPr marL="514350" indent="-514350">
              <a:buFont typeface="+mj-lt"/>
              <a:buAutoNum type="alphaLcParenR"/>
            </a:pPr>
            <a:r>
              <a:rPr lang="cs-CZ" sz="2000" b="1" dirty="0"/>
              <a:t>2,5 </a:t>
            </a:r>
            <a:r>
              <a:rPr lang="cs-CZ" sz="2000" dirty="0"/>
              <a:t>v obci nad 25 000 obyvatel do 50 000 obyvatel,</a:t>
            </a:r>
          </a:p>
          <a:p>
            <a:pPr marL="514350" indent="-514350">
              <a:buFont typeface="+mj-lt"/>
              <a:buAutoNum type="alphaLcParenR"/>
            </a:pPr>
            <a:r>
              <a:rPr lang="cs-CZ" sz="2000" b="1" dirty="0"/>
              <a:t>3,5</a:t>
            </a:r>
            <a:r>
              <a:rPr lang="cs-CZ" sz="2000" dirty="0"/>
              <a:t> v obci nad 50 000 obyvatel, ve statutárním městě a ve Františkových Lázních, Luhačovicích, Mariánských Lázních a Poděbradech,</a:t>
            </a:r>
          </a:p>
          <a:p>
            <a:pPr marL="514350" indent="-514350">
              <a:buFont typeface="+mj-lt"/>
              <a:buAutoNum type="alphaLcParenR"/>
            </a:pPr>
            <a:r>
              <a:rPr lang="cs-CZ" sz="2000" b="1" dirty="0"/>
              <a:t>4,5</a:t>
            </a:r>
            <a:r>
              <a:rPr lang="cs-CZ" sz="2000" dirty="0"/>
              <a:t> v Praze.</a:t>
            </a:r>
          </a:p>
        </p:txBody>
      </p:sp>
      <p:sp>
        <p:nvSpPr>
          <p:cNvPr id="5" name="Zástupný symbol pro zápatí 4">
            <a:extLst>
              <a:ext uri="{FF2B5EF4-FFF2-40B4-BE49-F238E27FC236}">
                <a16:creationId xmlns:a16="http://schemas.microsoft.com/office/drawing/2014/main" id="{77E6D8D9-C1C3-A9C3-ED11-64B00F6CBCCF}"/>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11380627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912AE-8CE0-84D8-071B-A4108E290D3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7DA6124-61C5-A06B-8792-1199BCF51FE2}"/>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0816C631-75C3-ADB9-CEEB-B39E51456D0F}"/>
              </a:ext>
            </a:extLst>
          </p:cNvPr>
          <p:cNvSpPr>
            <a:spLocks noGrp="1"/>
          </p:cNvSpPr>
          <p:nvPr>
            <p:ph type="body" sz="quarter" idx="14"/>
          </p:nvPr>
        </p:nvSpPr>
        <p:spPr/>
        <p:txBody>
          <a:bodyPr/>
          <a:lstStyle/>
          <a:p>
            <a:r>
              <a:rPr lang="cs-CZ" dirty="0"/>
              <a:t>Koeficienty podle počtu obyvatel (§ 6 a § 11 ZDNV)</a:t>
            </a:r>
          </a:p>
        </p:txBody>
      </p:sp>
      <p:sp>
        <p:nvSpPr>
          <p:cNvPr id="4" name="Zástupný obsah 3">
            <a:extLst>
              <a:ext uri="{FF2B5EF4-FFF2-40B4-BE49-F238E27FC236}">
                <a16:creationId xmlns:a16="http://schemas.microsoft.com/office/drawing/2014/main" id="{FB14F602-19B3-207A-1F8A-96CE628C5003}"/>
              </a:ext>
            </a:extLst>
          </p:cNvPr>
          <p:cNvSpPr>
            <a:spLocks noGrp="1"/>
          </p:cNvSpPr>
          <p:nvPr>
            <p:ph sz="quarter" idx="15"/>
          </p:nvPr>
        </p:nvSpPr>
        <p:spPr/>
        <p:txBody>
          <a:bodyPr>
            <a:normAutofit/>
          </a:bodyPr>
          <a:lstStyle/>
          <a:p>
            <a:r>
              <a:rPr lang="cs-CZ" dirty="0"/>
              <a:t>Upravuje sazbu daně u </a:t>
            </a:r>
            <a:r>
              <a:rPr lang="cs-CZ" b="1" dirty="0"/>
              <a:t>stavebních pozemků (F)</a:t>
            </a:r>
          </a:p>
          <a:p>
            <a:r>
              <a:rPr lang="cs-CZ" dirty="0"/>
              <a:t>Upravuje sazbu daně u </a:t>
            </a:r>
            <a:r>
              <a:rPr lang="cs-CZ" b="1" dirty="0"/>
              <a:t>staveb pro bydlení </a:t>
            </a:r>
          </a:p>
          <a:p>
            <a:pPr lvl="1"/>
            <a:r>
              <a:rPr lang="cs-CZ" b="1" dirty="0"/>
              <a:t>obytné domy (H)</a:t>
            </a:r>
          </a:p>
          <a:p>
            <a:pPr lvl="1"/>
            <a:r>
              <a:rPr lang="cs-CZ" b="1" dirty="0"/>
              <a:t>příslušenství k obytnému domu (I)</a:t>
            </a:r>
          </a:p>
          <a:p>
            <a:pPr lvl="1"/>
            <a:r>
              <a:rPr lang="cs-CZ" b="1" dirty="0"/>
              <a:t>jednotky pro bydlení (R)</a:t>
            </a:r>
          </a:p>
          <a:p>
            <a:pPr lvl="1"/>
            <a:r>
              <a:rPr lang="cs-CZ" b="1" dirty="0"/>
              <a:t>ostatní zdanitelné jednotky (Z)</a:t>
            </a:r>
          </a:p>
        </p:txBody>
      </p:sp>
      <p:sp>
        <p:nvSpPr>
          <p:cNvPr id="5" name="Zástupný symbol pro zápatí 4">
            <a:extLst>
              <a:ext uri="{FF2B5EF4-FFF2-40B4-BE49-F238E27FC236}">
                <a16:creationId xmlns:a16="http://schemas.microsoft.com/office/drawing/2014/main" id="{C8B07EF7-42B9-DDE5-1D87-8C4A647A6C20}"/>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26391132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C95ED-D704-BE83-D7E4-87E51AAF7E7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F8DFB61-26D0-6A69-83D5-95AB4F22B36C}"/>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FD6521BB-FA04-7B80-96D4-DC0F6104E8D4}"/>
              </a:ext>
            </a:extLst>
          </p:cNvPr>
          <p:cNvSpPr>
            <a:spLocks noGrp="1"/>
          </p:cNvSpPr>
          <p:nvPr>
            <p:ph type="body" sz="quarter" idx="14"/>
          </p:nvPr>
        </p:nvSpPr>
        <p:spPr/>
        <p:txBody>
          <a:bodyPr/>
          <a:lstStyle/>
          <a:p>
            <a:r>
              <a:rPr lang="cs-CZ" dirty="0"/>
              <a:t>Koeficienty podle počtu obyvatel (§ 6 a § 11 ZDNV)</a:t>
            </a:r>
          </a:p>
        </p:txBody>
      </p:sp>
      <p:sp>
        <p:nvSpPr>
          <p:cNvPr id="4" name="Zástupný obsah 3">
            <a:extLst>
              <a:ext uri="{FF2B5EF4-FFF2-40B4-BE49-F238E27FC236}">
                <a16:creationId xmlns:a16="http://schemas.microsoft.com/office/drawing/2014/main" id="{94DC1020-18D9-8757-9B8F-201BF384CAC1}"/>
              </a:ext>
            </a:extLst>
          </p:cNvPr>
          <p:cNvSpPr>
            <a:spLocks noGrp="1"/>
          </p:cNvSpPr>
          <p:nvPr>
            <p:ph sz="quarter" idx="15"/>
          </p:nvPr>
        </p:nvSpPr>
        <p:spPr/>
        <p:txBody>
          <a:bodyPr>
            <a:normAutofit fontScale="92500" lnSpcReduction="20000"/>
          </a:bodyPr>
          <a:lstStyle/>
          <a:p>
            <a:r>
              <a:rPr lang="cs-CZ" dirty="0"/>
              <a:t>Obec může obecně závaznou vyhláškou koeficient </a:t>
            </a:r>
            <a:r>
              <a:rPr lang="cs-CZ" b="1" dirty="0"/>
              <a:t>zvýšit o jednu kategorii</a:t>
            </a:r>
            <a:r>
              <a:rPr lang="cs-CZ" dirty="0"/>
              <a:t> pro skupinu </a:t>
            </a:r>
          </a:p>
          <a:p>
            <a:pPr lvl="1"/>
            <a:r>
              <a:rPr lang="cs-CZ" dirty="0"/>
              <a:t>obytných budov</a:t>
            </a:r>
          </a:p>
          <a:p>
            <a:pPr lvl="1"/>
            <a:r>
              <a:rPr lang="cs-CZ" dirty="0"/>
              <a:t>ostatních zdanitelných jednotek (jednotky pro bydlení)</a:t>
            </a:r>
          </a:p>
          <a:p>
            <a:pPr lvl="1"/>
            <a:r>
              <a:rPr lang="cs-CZ" dirty="0"/>
              <a:t>stavebních pozemků (pozemky v rozsahu povolené stavby)</a:t>
            </a:r>
          </a:p>
          <a:p>
            <a:r>
              <a:rPr lang="cs-CZ" dirty="0"/>
              <a:t>Koeficient 4,5 lze takto zvýšit na koeficient 5,0. </a:t>
            </a:r>
          </a:p>
          <a:p>
            <a:r>
              <a:rPr lang="cs-CZ" dirty="0"/>
              <a:t>Neodpovídá-li takto upravená výše koeficientu podmínkám výše uvedeným, hledí se na koeficient jako kdyby nebyl upraven.</a:t>
            </a:r>
          </a:p>
          <a:p>
            <a:pPr lvl="1"/>
            <a:endParaRPr lang="cs-CZ" b="1" dirty="0"/>
          </a:p>
        </p:txBody>
      </p:sp>
      <p:sp>
        <p:nvSpPr>
          <p:cNvPr id="5" name="Zástupný symbol pro zápatí 4">
            <a:extLst>
              <a:ext uri="{FF2B5EF4-FFF2-40B4-BE49-F238E27FC236}">
                <a16:creationId xmlns:a16="http://schemas.microsoft.com/office/drawing/2014/main" id="{4C5E68CF-635A-F0A0-1294-038174DB564D}"/>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22641290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4E95D1-BCDD-5B61-07B7-37AA20FC8904}"/>
              </a:ext>
            </a:extLst>
          </p:cNvPr>
          <p:cNvSpPr>
            <a:spLocks noGrp="1"/>
          </p:cNvSpPr>
          <p:nvPr>
            <p:ph type="title"/>
          </p:nvPr>
        </p:nvSpPr>
        <p:spPr/>
        <p:txBody>
          <a:bodyPr/>
          <a:lstStyle/>
          <a:p>
            <a:r>
              <a:rPr lang="cs-CZ" dirty="0"/>
              <a:t>Místní koeficienty</a:t>
            </a:r>
          </a:p>
        </p:txBody>
      </p:sp>
      <p:sp>
        <p:nvSpPr>
          <p:cNvPr id="3" name="Zástupný symbol pro zápatí 2">
            <a:extLst>
              <a:ext uri="{FF2B5EF4-FFF2-40B4-BE49-F238E27FC236}">
                <a16:creationId xmlns:a16="http://schemas.microsoft.com/office/drawing/2014/main" id="{E4154B58-D700-7966-92D1-26ED82564207}"/>
              </a:ext>
            </a:extLst>
          </p:cNvPr>
          <p:cNvSpPr>
            <a:spLocks noGrp="1"/>
          </p:cNvSpPr>
          <p:nvPr>
            <p:ph type="ftr" sz="quarter" idx="11"/>
          </p:nvPr>
        </p:nvSpPr>
        <p:spPr/>
        <p:txBody>
          <a:bodyPr/>
          <a:lstStyle/>
          <a:p>
            <a:r>
              <a:rPr lang="cs-CZ"/>
              <a:t>Finanční správa České republiky</a:t>
            </a:r>
            <a:endParaRPr lang="cs-CZ" dirty="0"/>
          </a:p>
        </p:txBody>
      </p:sp>
    </p:spTree>
    <p:extLst>
      <p:ext uri="{BB962C8B-B14F-4D97-AF65-F5344CB8AC3E}">
        <p14:creationId xmlns:p14="http://schemas.microsoft.com/office/powerpoint/2010/main" val="15547151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7FB623-7B49-1F0F-1611-4EB1C5EF01F5}"/>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1EC53ECF-E1C0-1764-E32A-E087B100F384}"/>
              </a:ext>
            </a:extLst>
          </p:cNvPr>
          <p:cNvSpPr>
            <a:spLocks noGrp="1"/>
          </p:cNvSpPr>
          <p:nvPr>
            <p:ph type="body" sz="quarter" idx="14"/>
          </p:nvPr>
        </p:nvSpPr>
        <p:spPr/>
        <p:txBody>
          <a:bodyPr/>
          <a:lstStyle/>
          <a:p>
            <a:r>
              <a:rPr lang="cs-CZ" dirty="0"/>
              <a:t>Místní koeficienty (§ 12 ZDNV)</a:t>
            </a:r>
          </a:p>
        </p:txBody>
      </p:sp>
      <p:sp>
        <p:nvSpPr>
          <p:cNvPr id="4" name="Zástupný obsah 3">
            <a:extLst>
              <a:ext uri="{FF2B5EF4-FFF2-40B4-BE49-F238E27FC236}">
                <a16:creationId xmlns:a16="http://schemas.microsoft.com/office/drawing/2014/main" id="{EB32B7D9-A6E6-82D1-6062-16BABB1A2669}"/>
              </a:ext>
            </a:extLst>
          </p:cNvPr>
          <p:cNvSpPr>
            <a:spLocks noGrp="1"/>
          </p:cNvSpPr>
          <p:nvPr>
            <p:ph sz="quarter" idx="15"/>
          </p:nvPr>
        </p:nvSpPr>
        <p:spPr/>
        <p:txBody>
          <a:bodyPr>
            <a:normAutofit/>
          </a:bodyPr>
          <a:lstStyle/>
          <a:p>
            <a:pPr marL="0" indent="0">
              <a:buNone/>
            </a:pPr>
            <a:r>
              <a:rPr lang="cs-CZ" sz="3600" dirty="0"/>
              <a:t>Místní koeficient ve výši od </a:t>
            </a:r>
            <a:r>
              <a:rPr lang="cs-CZ" sz="3600" b="1" dirty="0"/>
              <a:t>0,5 do 5,0 </a:t>
            </a:r>
            <a:r>
              <a:rPr lang="cs-CZ" sz="3600" dirty="0"/>
              <a:t>může obec stanovit </a:t>
            </a:r>
          </a:p>
          <a:p>
            <a:r>
              <a:rPr lang="cs-CZ" sz="3600" b="1" dirty="0"/>
              <a:t>obecně závaznou vyhláškou </a:t>
            </a:r>
            <a:r>
              <a:rPr lang="cs-CZ" sz="3600" dirty="0"/>
              <a:t>nebo </a:t>
            </a:r>
          </a:p>
          <a:p>
            <a:r>
              <a:rPr lang="cs-CZ" sz="3600" b="1" dirty="0"/>
              <a:t>opatřením obecné povahy</a:t>
            </a:r>
          </a:p>
        </p:txBody>
      </p:sp>
      <p:sp>
        <p:nvSpPr>
          <p:cNvPr id="5" name="Zástupný symbol pro zápatí 4">
            <a:extLst>
              <a:ext uri="{FF2B5EF4-FFF2-40B4-BE49-F238E27FC236}">
                <a16:creationId xmlns:a16="http://schemas.microsoft.com/office/drawing/2014/main" id="{58075723-5013-23FE-5E2A-D4817BDD79D8}"/>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13182238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0EBF7-0DAA-24E4-AB31-4B5281A6449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79C9EF2-D237-6883-3F2E-17222564C032}"/>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1DEA93BC-52A0-169D-9FEA-6E89ACD8DE31}"/>
              </a:ext>
            </a:extLst>
          </p:cNvPr>
          <p:cNvSpPr>
            <a:spLocks noGrp="1"/>
          </p:cNvSpPr>
          <p:nvPr>
            <p:ph type="body" sz="quarter" idx="14"/>
          </p:nvPr>
        </p:nvSpPr>
        <p:spPr/>
        <p:txBody>
          <a:bodyPr/>
          <a:lstStyle/>
          <a:p>
            <a:r>
              <a:rPr lang="cs-CZ" dirty="0"/>
              <a:t>Místní koeficienty (§ 12 ZDNV)</a:t>
            </a:r>
          </a:p>
        </p:txBody>
      </p:sp>
      <p:sp>
        <p:nvSpPr>
          <p:cNvPr id="4" name="Zástupný obsah 3">
            <a:extLst>
              <a:ext uri="{FF2B5EF4-FFF2-40B4-BE49-F238E27FC236}">
                <a16:creationId xmlns:a16="http://schemas.microsoft.com/office/drawing/2014/main" id="{C9E5638E-084B-2D24-EA38-97FD6350D307}"/>
              </a:ext>
            </a:extLst>
          </p:cNvPr>
          <p:cNvSpPr>
            <a:spLocks noGrp="1"/>
          </p:cNvSpPr>
          <p:nvPr>
            <p:ph sz="quarter" idx="15"/>
          </p:nvPr>
        </p:nvSpPr>
        <p:spPr/>
        <p:txBody>
          <a:bodyPr>
            <a:normAutofit fontScale="70000" lnSpcReduction="20000"/>
          </a:bodyPr>
          <a:lstStyle/>
          <a:p>
            <a:pPr marL="0" indent="0">
              <a:buNone/>
            </a:pPr>
            <a:r>
              <a:rPr lang="cs-CZ" b="1" dirty="0"/>
              <a:t>Obecně závaznou vyhláškou </a:t>
            </a:r>
            <a:r>
              <a:rPr lang="cs-CZ" dirty="0"/>
              <a:t>lze stanovit místní koeficient pro:</a:t>
            </a:r>
          </a:p>
          <a:p>
            <a:r>
              <a:rPr lang="cs-CZ" b="1" dirty="0"/>
              <a:t>celou obec </a:t>
            </a:r>
            <a:r>
              <a:rPr lang="cs-CZ" dirty="0">
                <a:sym typeface="Wingdings" panose="05000000000000000000" pitchFamily="2" charset="2"/>
              </a:rPr>
              <a:t></a:t>
            </a:r>
            <a:r>
              <a:rPr lang="cs-CZ" dirty="0"/>
              <a:t> vztahuje se na všechny nemovité věci na území celé obce),</a:t>
            </a:r>
          </a:p>
          <a:p>
            <a:r>
              <a:rPr lang="cs-CZ" b="1" dirty="0"/>
              <a:t>jednotlivé katastrální území </a:t>
            </a:r>
            <a:r>
              <a:rPr lang="cs-CZ" dirty="0">
                <a:sym typeface="Wingdings" panose="05000000000000000000" pitchFamily="2" charset="2"/>
              </a:rPr>
              <a:t> </a:t>
            </a:r>
            <a:r>
              <a:rPr lang="cs-CZ" dirty="0"/>
              <a:t>vztahuje se na všechny nemovité věci na území daného katastrálního území),</a:t>
            </a:r>
          </a:p>
          <a:p>
            <a:r>
              <a:rPr lang="cs-CZ" b="1" dirty="0"/>
              <a:t>jednotlivý městský obvod nebo jednotlivou městskou část </a:t>
            </a:r>
            <a:r>
              <a:rPr lang="cs-CZ" dirty="0">
                <a:sym typeface="Wingdings" panose="05000000000000000000" pitchFamily="2" charset="2"/>
              </a:rPr>
              <a:t></a:t>
            </a:r>
            <a:r>
              <a:rPr lang="cs-CZ" dirty="0"/>
              <a:t> vztahuje se na všechny nemovité věci na území daného městského obvodu nebo dané městské části podle zákona upravujícího územní samosprávu,</a:t>
            </a:r>
          </a:p>
          <a:p>
            <a:r>
              <a:rPr lang="cs-CZ" b="1" dirty="0"/>
              <a:t>jednotlivou skupinu nemovitých věcí</a:t>
            </a:r>
            <a:r>
              <a:rPr lang="cs-CZ" dirty="0"/>
              <a:t> </a:t>
            </a:r>
            <a:r>
              <a:rPr lang="cs-CZ" dirty="0">
                <a:sym typeface="Wingdings" panose="05000000000000000000" pitchFamily="2" charset="2"/>
              </a:rPr>
              <a:t></a:t>
            </a:r>
            <a:r>
              <a:rPr lang="cs-CZ" dirty="0"/>
              <a:t> vztahuje se na všechny nemovité věci dané skupiny nemovitých věcí na území celé obce.</a:t>
            </a:r>
          </a:p>
        </p:txBody>
      </p:sp>
      <p:sp>
        <p:nvSpPr>
          <p:cNvPr id="5" name="Zástupný symbol pro zápatí 4">
            <a:extLst>
              <a:ext uri="{FF2B5EF4-FFF2-40B4-BE49-F238E27FC236}">
                <a16:creationId xmlns:a16="http://schemas.microsoft.com/office/drawing/2014/main" id="{481F39F3-E267-2378-5BD1-9D042966599F}"/>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16449017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AF835-A839-DCCB-E06D-EFA99786B4A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671E44B-76C6-E144-88F4-B92043432432}"/>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CCEC5DC3-4585-1F9B-46CF-B4578690B445}"/>
              </a:ext>
            </a:extLst>
          </p:cNvPr>
          <p:cNvSpPr>
            <a:spLocks noGrp="1"/>
          </p:cNvSpPr>
          <p:nvPr>
            <p:ph type="body" sz="quarter" idx="14"/>
          </p:nvPr>
        </p:nvSpPr>
        <p:spPr/>
        <p:txBody>
          <a:bodyPr/>
          <a:lstStyle/>
          <a:p>
            <a:r>
              <a:rPr lang="cs-CZ" dirty="0"/>
              <a:t>Místní koeficienty (§ 12 ZDNV)</a:t>
            </a:r>
          </a:p>
        </p:txBody>
      </p:sp>
      <p:sp>
        <p:nvSpPr>
          <p:cNvPr id="4" name="Zástupný obsah 3">
            <a:extLst>
              <a:ext uri="{FF2B5EF4-FFF2-40B4-BE49-F238E27FC236}">
                <a16:creationId xmlns:a16="http://schemas.microsoft.com/office/drawing/2014/main" id="{A46C7184-5311-8E1F-4EEE-B40D111B19B0}"/>
              </a:ext>
            </a:extLst>
          </p:cNvPr>
          <p:cNvSpPr>
            <a:spLocks noGrp="1"/>
          </p:cNvSpPr>
          <p:nvPr>
            <p:ph sz="quarter" idx="15"/>
          </p:nvPr>
        </p:nvSpPr>
        <p:spPr/>
        <p:txBody>
          <a:bodyPr>
            <a:normAutofit/>
          </a:bodyPr>
          <a:lstStyle/>
          <a:p>
            <a:r>
              <a:rPr lang="cs-CZ" b="1" dirty="0"/>
              <a:t>Opatřením obecné povahy </a:t>
            </a:r>
            <a:r>
              <a:rPr lang="cs-CZ" dirty="0"/>
              <a:t>vydaným zastupitelstvem obce v samostatné působnosti lze stavit místní koeficient pro </a:t>
            </a:r>
            <a:r>
              <a:rPr lang="cs-CZ" b="1" dirty="0"/>
              <a:t>vymezené nemovité věci </a:t>
            </a:r>
            <a:r>
              <a:rPr lang="cs-CZ" dirty="0">
                <a:sym typeface="Wingdings" panose="05000000000000000000" pitchFamily="2" charset="2"/>
              </a:rPr>
              <a:t> </a:t>
            </a:r>
            <a:r>
              <a:rPr lang="cs-CZ" dirty="0"/>
              <a:t>vztahuje se na dané seskupení nemovitých věcí nebo danou konkrétní nemovitou věc</a:t>
            </a:r>
          </a:p>
          <a:p>
            <a:pPr marL="0" indent="0">
              <a:buNone/>
            </a:pPr>
            <a:endParaRPr lang="cs-CZ" dirty="0"/>
          </a:p>
        </p:txBody>
      </p:sp>
      <p:sp>
        <p:nvSpPr>
          <p:cNvPr id="5" name="Zástupný symbol pro zápatí 4">
            <a:extLst>
              <a:ext uri="{FF2B5EF4-FFF2-40B4-BE49-F238E27FC236}">
                <a16:creationId xmlns:a16="http://schemas.microsoft.com/office/drawing/2014/main" id="{BB15DC22-2153-427F-45C3-C0697B3168F0}"/>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745710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C3FDE2-6A8E-9320-5EF4-D5906F14E591}"/>
              </a:ext>
            </a:extLst>
          </p:cNvPr>
          <p:cNvSpPr>
            <a:spLocks noGrp="1"/>
          </p:cNvSpPr>
          <p:nvPr>
            <p:ph type="title"/>
          </p:nvPr>
        </p:nvSpPr>
        <p:spPr/>
        <p:txBody>
          <a:bodyPr/>
          <a:lstStyle/>
          <a:p>
            <a:r>
              <a:rPr lang="cs-CZ" dirty="0"/>
              <a:t>Stručný popis daně</a:t>
            </a:r>
          </a:p>
        </p:txBody>
      </p:sp>
      <p:sp>
        <p:nvSpPr>
          <p:cNvPr id="3" name="Zástupný symbol pro zápatí 2">
            <a:extLst>
              <a:ext uri="{FF2B5EF4-FFF2-40B4-BE49-F238E27FC236}">
                <a16:creationId xmlns:a16="http://schemas.microsoft.com/office/drawing/2014/main" id="{F980D312-60F6-4067-7B80-B65A948C4F5C}"/>
              </a:ext>
            </a:extLst>
          </p:cNvPr>
          <p:cNvSpPr>
            <a:spLocks noGrp="1"/>
          </p:cNvSpPr>
          <p:nvPr>
            <p:ph type="ftr" sz="quarter" idx="11"/>
          </p:nvPr>
        </p:nvSpPr>
        <p:spPr/>
        <p:txBody>
          <a:bodyPr/>
          <a:lstStyle/>
          <a:p>
            <a:r>
              <a:rPr lang="cs-CZ"/>
              <a:t>Finanční správa České republiky</a:t>
            </a:r>
            <a:endParaRPr lang="cs-CZ" dirty="0"/>
          </a:p>
        </p:txBody>
      </p:sp>
    </p:spTree>
    <p:extLst>
      <p:ext uri="{BB962C8B-B14F-4D97-AF65-F5344CB8AC3E}">
        <p14:creationId xmlns:p14="http://schemas.microsoft.com/office/powerpoint/2010/main" val="445336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A8242-FB88-8B7A-A6FD-56827C3B71F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D4B8631-4FFA-847C-BE9E-39A57D26AD0D}"/>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48552029-5830-EAAF-F36B-434A442432EF}"/>
              </a:ext>
            </a:extLst>
          </p:cNvPr>
          <p:cNvSpPr>
            <a:spLocks noGrp="1"/>
          </p:cNvSpPr>
          <p:nvPr>
            <p:ph type="body" sz="quarter" idx="14"/>
          </p:nvPr>
        </p:nvSpPr>
        <p:spPr/>
        <p:txBody>
          <a:bodyPr/>
          <a:lstStyle/>
          <a:p>
            <a:r>
              <a:rPr lang="cs-CZ" dirty="0"/>
              <a:t>Místní koeficienty (§ 12 ZDNV)</a:t>
            </a:r>
          </a:p>
        </p:txBody>
      </p:sp>
      <p:sp>
        <p:nvSpPr>
          <p:cNvPr id="4" name="Zástupný obsah 3">
            <a:extLst>
              <a:ext uri="{FF2B5EF4-FFF2-40B4-BE49-F238E27FC236}">
                <a16:creationId xmlns:a16="http://schemas.microsoft.com/office/drawing/2014/main" id="{0DFB509A-B333-F02F-66A0-701937B28581}"/>
              </a:ext>
            </a:extLst>
          </p:cNvPr>
          <p:cNvSpPr>
            <a:spLocks noGrp="1"/>
          </p:cNvSpPr>
          <p:nvPr>
            <p:ph sz="quarter" idx="15"/>
          </p:nvPr>
        </p:nvSpPr>
        <p:spPr/>
        <p:txBody>
          <a:bodyPr>
            <a:normAutofit fontScale="92500" lnSpcReduction="10000"/>
          </a:bodyPr>
          <a:lstStyle/>
          <a:p>
            <a:r>
              <a:rPr lang="cs-CZ" dirty="0"/>
              <a:t>Pro pozemky zařazené do </a:t>
            </a:r>
          </a:p>
          <a:p>
            <a:pPr lvl="1"/>
            <a:r>
              <a:rPr lang="cs-CZ" dirty="0"/>
              <a:t>skupiny </a:t>
            </a:r>
            <a:r>
              <a:rPr lang="cs-CZ" b="1" dirty="0"/>
              <a:t>vybraných zemědělských pozemků </a:t>
            </a:r>
            <a:r>
              <a:rPr lang="cs-CZ" dirty="0"/>
              <a:t>(pozemky druhu orná půda, chmelnice, vinice, zahrada nebo ovocný sad), </a:t>
            </a:r>
          </a:p>
          <a:p>
            <a:pPr lvl="1"/>
            <a:r>
              <a:rPr lang="cs-CZ" dirty="0"/>
              <a:t>skupiny </a:t>
            </a:r>
            <a:r>
              <a:rPr lang="cs-CZ" b="1" dirty="0"/>
              <a:t>trvalých travních porostů </a:t>
            </a:r>
            <a:r>
              <a:rPr lang="cs-CZ" dirty="0"/>
              <a:t>(pozemky druhu pozemku trvalý travní porost) nebo </a:t>
            </a:r>
          </a:p>
          <a:p>
            <a:pPr lvl="1"/>
            <a:r>
              <a:rPr lang="cs-CZ" dirty="0"/>
              <a:t>skupiny </a:t>
            </a:r>
            <a:r>
              <a:rPr lang="cs-CZ" b="1" dirty="0"/>
              <a:t>nevyužitelných ostatních ploch </a:t>
            </a:r>
            <a:r>
              <a:rPr lang="cs-CZ" dirty="0"/>
              <a:t>(pozemky druhu ostatní plocha se způsobem využití neplodná půda, zamokřená plocha, mez, stráň nebo zeleň)</a:t>
            </a:r>
          </a:p>
          <a:p>
            <a:pPr marL="216000" lvl="1" indent="0">
              <a:buNone/>
            </a:pPr>
            <a:r>
              <a:rPr lang="cs-CZ" dirty="0"/>
              <a:t>lze stanovit </a:t>
            </a:r>
            <a:r>
              <a:rPr lang="cs-CZ" b="1" dirty="0"/>
              <a:t>pouze místní koeficient </a:t>
            </a:r>
            <a:r>
              <a:rPr lang="cs-CZ" dirty="0"/>
              <a:t>ve výši v rozmezí </a:t>
            </a:r>
            <a:r>
              <a:rPr lang="cs-CZ" b="1" dirty="0"/>
              <a:t>0,5 až 1,5 </a:t>
            </a:r>
            <a:r>
              <a:rPr lang="cs-CZ" dirty="0"/>
              <a:t>(a pouze touto formou, tj. pouze pro všechny pozemky spadající do dané skupiny) </a:t>
            </a:r>
          </a:p>
          <a:p>
            <a:r>
              <a:rPr lang="cs-CZ" dirty="0"/>
              <a:t>Pokud není místní koeficient stanoven, činí 1,0</a:t>
            </a:r>
          </a:p>
          <a:p>
            <a:pPr marL="0" indent="0">
              <a:buNone/>
            </a:pPr>
            <a:endParaRPr lang="cs-CZ" dirty="0"/>
          </a:p>
        </p:txBody>
      </p:sp>
      <p:sp>
        <p:nvSpPr>
          <p:cNvPr id="5" name="Zástupný symbol pro zápatí 4">
            <a:extLst>
              <a:ext uri="{FF2B5EF4-FFF2-40B4-BE49-F238E27FC236}">
                <a16:creationId xmlns:a16="http://schemas.microsoft.com/office/drawing/2014/main" id="{3EAD1781-5E46-B61C-0D7C-1F82DF8CFF05}"/>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23519176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9A393-5017-EABF-C4BB-C9513CAC263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BBEF6E0-AC19-8450-5812-AFE60A41F812}"/>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B88CA5FF-8974-7731-AF54-B50E2DB785DC}"/>
              </a:ext>
            </a:extLst>
          </p:cNvPr>
          <p:cNvSpPr>
            <a:spLocks noGrp="1"/>
          </p:cNvSpPr>
          <p:nvPr>
            <p:ph type="body" sz="quarter" idx="14"/>
          </p:nvPr>
        </p:nvSpPr>
        <p:spPr/>
        <p:txBody>
          <a:bodyPr/>
          <a:lstStyle/>
          <a:p>
            <a:r>
              <a:rPr lang="cs-CZ" dirty="0"/>
              <a:t>Místní koeficienty – kolize koeficientů (§ 12 ZDNV)</a:t>
            </a:r>
          </a:p>
        </p:txBody>
      </p:sp>
      <p:sp>
        <p:nvSpPr>
          <p:cNvPr id="4" name="Zástupný obsah 3">
            <a:extLst>
              <a:ext uri="{FF2B5EF4-FFF2-40B4-BE49-F238E27FC236}">
                <a16:creationId xmlns:a16="http://schemas.microsoft.com/office/drawing/2014/main" id="{39EE32AA-AA71-6CB2-8958-2F1BF49EBC0D}"/>
              </a:ext>
            </a:extLst>
          </p:cNvPr>
          <p:cNvSpPr>
            <a:spLocks noGrp="1"/>
          </p:cNvSpPr>
          <p:nvPr>
            <p:ph sz="quarter" idx="15"/>
          </p:nvPr>
        </p:nvSpPr>
        <p:spPr/>
        <p:txBody>
          <a:bodyPr>
            <a:normAutofit fontScale="70000" lnSpcReduction="20000"/>
          </a:bodyPr>
          <a:lstStyle/>
          <a:p>
            <a:r>
              <a:rPr lang="cs-CZ" dirty="0"/>
              <a:t>Stanoví-li obec více místních koeficientů, tak </a:t>
            </a:r>
            <a:r>
              <a:rPr lang="cs-CZ" b="1" dirty="0"/>
              <a:t>přednost má místní koeficient pro vymezené nemovité věci </a:t>
            </a:r>
            <a:r>
              <a:rPr lang="cs-CZ" b="1" dirty="0">
                <a:sym typeface="Wingdings" panose="05000000000000000000" pitchFamily="2" charset="2"/>
              </a:rPr>
              <a:t> § 12 odst. 4 ZDNV </a:t>
            </a:r>
            <a:r>
              <a:rPr lang="cs-CZ" i="1" dirty="0"/>
              <a:t>(nevztahuje se ale na skupiny vybraných zemědělských pozemků, trvalých travních porostů a nevyužitelných ostatních ploch - § 12ab odst. 6 ZDNV)</a:t>
            </a:r>
          </a:p>
          <a:p>
            <a:r>
              <a:rPr lang="cs-CZ" dirty="0"/>
              <a:t>Pokud se na nemovitou věc vztahuje vedle místního koeficientu pro obec také jiný místní koeficient, místní koeficient pro obec se na ni nepoužije </a:t>
            </a:r>
            <a:r>
              <a:rPr lang="cs-CZ" dirty="0">
                <a:sym typeface="Wingdings" panose="05000000000000000000" pitchFamily="2" charset="2"/>
              </a:rPr>
              <a:t> § 12 odst. 5 ZDNV</a:t>
            </a:r>
            <a:r>
              <a:rPr lang="cs-CZ" dirty="0"/>
              <a:t>.</a:t>
            </a:r>
          </a:p>
          <a:p>
            <a:r>
              <a:rPr lang="cs-CZ" dirty="0"/>
              <a:t>Pokud se na nemovitou věc vztahuje vedle místního koeficientu pro </a:t>
            </a:r>
            <a:r>
              <a:rPr lang="cs-CZ" b="1" dirty="0"/>
              <a:t>jednotlivé katastrální území </a:t>
            </a:r>
            <a:r>
              <a:rPr lang="cs-CZ" dirty="0"/>
              <a:t>také místní koeficient pro </a:t>
            </a:r>
            <a:r>
              <a:rPr lang="cs-CZ" b="1" dirty="0"/>
              <a:t>jednotlivý městský obvod nebo jednotlivou městskou část</a:t>
            </a:r>
            <a:r>
              <a:rPr lang="cs-CZ" dirty="0"/>
              <a:t>, místní koeficient pro </a:t>
            </a:r>
            <a:r>
              <a:rPr lang="cs-CZ" b="1" u="sng" dirty="0">
                <a:highlight>
                  <a:srgbClr val="FFFF00"/>
                </a:highlight>
              </a:rPr>
              <a:t>katastrální území se na ni nepoužije </a:t>
            </a:r>
            <a:r>
              <a:rPr lang="cs-CZ" b="1" u="sng" dirty="0">
                <a:sym typeface="Wingdings" panose="05000000000000000000" pitchFamily="2" charset="2"/>
              </a:rPr>
              <a:t> </a:t>
            </a:r>
            <a:r>
              <a:rPr lang="cs-CZ" dirty="0"/>
              <a:t>§ 12 odst. 6 ZDNV.</a:t>
            </a:r>
          </a:p>
          <a:p>
            <a:pPr marL="0" indent="0">
              <a:buNone/>
            </a:pPr>
            <a:endParaRPr lang="cs-CZ" dirty="0"/>
          </a:p>
        </p:txBody>
      </p:sp>
      <p:sp>
        <p:nvSpPr>
          <p:cNvPr id="5" name="Zástupný symbol pro zápatí 4">
            <a:extLst>
              <a:ext uri="{FF2B5EF4-FFF2-40B4-BE49-F238E27FC236}">
                <a16:creationId xmlns:a16="http://schemas.microsoft.com/office/drawing/2014/main" id="{0E00F2FD-CF62-511B-9302-14A892D52584}"/>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42730263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ED4A4-F408-C52F-7011-E3863C3331E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4861630-9716-ADAF-A0F6-8A96B9F62320}"/>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F3CA88C5-EBBB-98AA-D16D-B4DB6BDD7EE9}"/>
              </a:ext>
            </a:extLst>
          </p:cNvPr>
          <p:cNvSpPr>
            <a:spLocks noGrp="1"/>
          </p:cNvSpPr>
          <p:nvPr>
            <p:ph type="body" sz="quarter" idx="14"/>
          </p:nvPr>
        </p:nvSpPr>
        <p:spPr/>
        <p:txBody>
          <a:bodyPr/>
          <a:lstStyle/>
          <a:p>
            <a:r>
              <a:rPr lang="cs-CZ" dirty="0"/>
              <a:t>Místní koeficienty – kolize koeficientů (§ 12 ZDNV)</a:t>
            </a:r>
          </a:p>
        </p:txBody>
      </p:sp>
      <p:sp>
        <p:nvSpPr>
          <p:cNvPr id="4" name="Zástupný obsah 3">
            <a:extLst>
              <a:ext uri="{FF2B5EF4-FFF2-40B4-BE49-F238E27FC236}">
                <a16:creationId xmlns:a16="http://schemas.microsoft.com/office/drawing/2014/main" id="{3A282A41-46EE-89AE-4CF7-65CE4B5A4835}"/>
              </a:ext>
            </a:extLst>
          </p:cNvPr>
          <p:cNvSpPr>
            <a:spLocks noGrp="1"/>
          </p:cNvSpPr>
          <p:nvPr>
            <p:ph sz="quarter" idx="15"/>
          </p:nvPr>
        </p:nvSpPr>
        <p:spPr/>
        <p:txBody>
          <a:bodyPr>
            <a:normAutofit/>
          </a:bodyPr>
          <a:lstStyle/>
          <a:p>
            <a:pPr lvl="1"/>
            <a:r>
              <a:rPr lang="cs-CZ" dirty="0"/>
              <a:t>Pokud se na nemovitou věc vztahuje vedle </a:t>
            </a:r>
            <a:r>
              <a:rPr lang="cs-CZ" b="1" dirty="0"/>
              <a:t>místního koeficientu pro jednotlivou skupinu</a:t>
            </a:r>
            <a:r>
              <a:rPr lang="cs-CZ" dirty="0"/>
              <a:t> nemovitých věcí také místní koeficient pro </a:t>
            </a:r>
            <a:r>
              <a:rPr lang="cs-CZ" b="1" dirty="0"/>
              <a:t>jednotlivé katastrální území</a:t>
            </a:r>
            <a:r>
              <a:rPr lang="cs-CZ" dirty="0"/>
              <a:t>, </a:t>
            </a:r>
            <a:r>
              <a:rPr lang="cs-CZ" b="1" u="sng" dirty="0">
                <a:highlight>
                  <a:srgbClr val="FFFF00"/>
                </a:highlight>
              </a:rPr>
              <a:t>použije se vyšší z nich </a:t>
            </a:r>
            <a:r>
              <a:rPr lang="cs-CZ" dirty="0">
                <a:sym typeface="Wingdings" panose="05000000000000000000" pitchFamily="2" charset="2"/>
              </a:rPr>
              <a:t> § 12 odst. 7 ZDNV </a:t>
            </a:r>
            <a:r>
              <a:rPr lang="cs-CZ" i="1" dirty="0"/>
              <a:t>(nevztahuje se ale na skupiny vybraných zemědělských pozemků, trvalých travních porostů a nevyužitelných ostatních ploch - § 12ab odst. 6 ZDNV).</a:t>
            </a:r>
          </a:p>
          <a:p>
            <a:pPr lvl="1"/>
            <a:r>
              <a:rPr lang="cs-CZ" dirty="0"/>
              <a:t>Pokud se na nemovitou věc vztahuje vedle místního koeficientu pro </a:t>
            </a:r>
            <a:r>
              <a:rPr lang="cs-CZ" b="1" dirty="0"/>
              <a:t>jednotlivou skupinu nemovitých věcí </a:t>
            </a:r>
            <a:r>
              <a:rPr lang="cs-CZ" dirty="0"/>
              <a:t>také místní koeficient pro </a:t>
            </a:r>
            <a:r>
              <a:rPr lang="cs-CZ" b="1" dirty="0"/>
              <a:t>jednotlivý městský obvod nebo jednotlivou městskou část</a:t>
            </a:r>
            <a:r>
              <a:rPr lang="cs-CZ" dirty="0"/>
              <a:t>, </a:t>
            </a:r>
            <a:r>
              <a:rPr lang="cs-CZ" b="1" u="sng" dirty="0">
                <a:highlight>
                  <a:srgbClr val="FFFF00"/>
                </a:highlight>
              </a:rPr>
              <a:t>použije se vyšší z nich, nestanoví-li obec v obecně závazné vyhlášce jinak</a:t>
            </a:r>
            <a:r>
              <a:rPr lang="cs-CZ" dirty="0"/>
              <a:t> </a:t>
            </a:r>
            <a:r>
              <a:rPr lang="cs-CZ" dirty="0">
                <a:sym typeface="Wingdings" panose="05000000000000000000" pitchFamily="2" charset="2"/>
              </a:rPr>
              <a:t> § 12 odst. 8 ZDNV </a:t>
            </a:r>
            <a:r>
              <a:rPr lang="cs-CZ" i="1" dirty="0"/>
              <a:t>(nevztahuje se ale na skupiny vybraných zemědělských pozemků, trvalých travních porostů a nevyužitelných ostatních ploch - § 12ab odst. 6 ZDNV)</a:t>
            </a:r>
          </a:p>
          <a:p>
            <a:pPr marL="0" indent="0">
              <a:buNone/>
            </a:pPr>
            <a:endParaRPr lang="cs-CZ" dirty="0"/>
          </a:p>
        </p:txBody>
      </p:sp>
      <p:sp>
        <p:nvSpPr>
          <p:cNvPr id="5" name="Zástupný symbol pro zápatí 4">
            <a:extLst>
              <a:ext uri="{FF2B5EF4-FFF2-40B4-BE49-F238E27FC236}">
                <a16:creationId xmlns:a16="http://schemas.microsoft.com/office/drawing/2014/main" id="{38751967-D2D3-181C-FB89-8A5BFE6F09CA}"/>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39777588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F468A-9F52-CC9F-D279-C368E3C5A35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6E1C08D-884A-B350-CEEC-71EE3948D662}"/>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7763D444-CC07-B0C8-2B43-983322E0E776}"/>
              </a:ext>
            </a:extLst>
          </p:cNvPr>
          <p:cNvSpPr>
            <a:spLocks noGrp="1"/>
          </p:cNvSpPr>
          <p:nvPr>
            <p:ph type="body" sz="quarter" idx="14"/>
          </p:nvPr>
        </p:nvSpPr>
        <p:spPr/>
        <p:txBody>
          <a:bodyPr/>
          <a:lstStyle/>
          <a:p>
            <a:r>
              <a:rPr lang="cs-CZ" dirty="0"/>
              <a:t>Místní koeficienty – požadavky na označení územních jednotek a nemovitých věcí       (§ 12a ZDNV)</a:t>
            </a:r>
          </a:p>
          <a:p>
            <a:endParaRPr lang="cs-CZ" dirty="0"/>
          </a:p>
        </p:txBody>
      </p:sp>
      <p:sp>
        <p:nvSpPr>
          <p:cNvPr id="4" name="Zástupný obsah 3">
            <a:extLst>
              <a:ext uri="{FF2B5EF4-FFF2-40B4-BE49-F238E27FC236}">
                <a16:creationId xmlns:a16="http://schemas.microsoft.com/office/drawing/2014/main" id="{69ACA126-D066-2AE9-655D-80FF2680E54A}"/>
              </a:ext>
            </a:extLst>
          </p:cNvPr>
          <p:cNvSpPr>
            <a:spLocks noGrp="1"/>
          </p:cNvSpPr>
          <p:nvPr>
            <p:ph sz="quarter" idx="15"/>
          </p:nvPr>
        </p:nvSpPr>
        <p:spPr/>
        <p:txBody>
          <a:bodyPr>
            <a:normAutofit fontScale="77500" lnSpcReduction="20000"/>
          </a:bodyPr>
          <a:lstStyle/>
          <a:p>
            <a:r>
              <a:rPr lang="cs-CZ" dirty="0"/>
              <a:t>Pokud má katastrální území stejný název jako městský obvod nebo městská část a z obecně závazné vyhlášky nevyplývá, zda je místní koeficient stanoven pro katastrální území nebo pro městský obvod nebo městskou část, má se za to, že je stanoven pro městský obvod nebo pro městskou část.</a:t>
            </a:r>
          </a:p>
          <a:p>
            <a:r>
              <a:rPr lang="cs-CZ" dirty="0"/>
              <a:t>Pozemek, zdanitelná stavba nebo zdanitelná jednotka, na které se vztahuje místní koeficient pro vymezené nemovité věci, musí být v opatření obecné povahy označeny způsobem podle § 12e ZDNV. V opačném případě se na ně hledí, jako by pro ně opatřením obecné povahy nebyl místní koeficient pro vymezené nemovité věci stanoven.</a:t>
            </a:r>
          </a:p>
          <a:p>
            <a:pPr marL="0" indent="0">
              <a:buNone/>
            </a:pPr>
            <a:endParaRPr lang="cs-CZ" dirty="0"/>
          </a:p>
        </p:txBody>
      </p:sp>
      <p:sp>
        <p:nvSpPr>
          <p:cNvPr id="5" name="Zástupný symbol pro zápatí 4">
            <a:extLst>
              <a:ext uri="{FF2B5EF4-FFF2-40B4-BE49-F238E27FC236}">
                <a16:creationId xmlns:a16="http://schemas.microsoft.com/office/drawing/2014/main" id="{3440E2FA-DA82-DE8F-87E9-99CAB5A99DF8}"/>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41165196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7EE808-66F5-2B88-7D87-FF148516187B}"/>
              </a:ext>
            </a:extLst>
          </p:cNvPr>
          <p:cNvSpPr>
            <a:spLocks noGrp="1"/>
          </p:cNvSpPr>
          <p:nvPr>
            <p:ph type="title"/>
          </p:nvPr>
        </p:nvSpPr>
        <p:spPr/>
        <p:txBody>
          <a:bodyPr/>
          <a:lstStyle/>
          <a:p>
            <a:r>
              <a:rPr lang="cs-CZ" dirty="0"/>
              <a:t>Obecně závazná vyhláška</a:t>
            </a:r>
          </a:p>
        </p:txBody>
      </p:sp>
      <p:sp>
        <p:nvSpPr>
          <p:cNvPr id="3" name="Zástupný symbol pro zápatí 2">
            <a:extLst>
              <a:ext uri="{FF2B5EF4-FFF2-40B4-BE49-F238E27FC236}">
                <a16:creationId xmlns:a16="http://schemas.microsoft.com/office/drawing/2014/main" id="{78E89467-95F0-23F3-3021-16E370A81B7F}"/>
              </a:ext>
            </a:extLst>
          </p:cNvPr>
          <p:cNvSpPr>
            <a:spLocks noGrp="1"/>
          </p:cNvSpPr>
          <p:nvPr>
            <p:ph type="ftr" sz="quarter" idx="11"/>
          </p:nvPr>
        </p:nvSpPr>
        <p:spPr/>
        <p:txBody>
          <a:bodyPr/>
          <a:lstStyle/>
          <a:p>
            <a:r>
              <a:rPr lang="cs-CZ"/>
              <a:t>Finanční správa České republiky</a:t>
            </a:r>
            <a:endParaRPr lang="cs-CZ" dirty="0"/>
          </a:p>
        </p:txBody>
      </p:sp>
    </p:spTree>
    <p:extLst>
      <p:ext uri="{BB962C8B-B14F-4D97-AF65-F5344CB8AC3E}">
        <p14:creationId xmlns:p14="http://schemas.microsoft.com/office/powerpoint/2010/main" val="25426587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2797586-105D-CCB2-C90A-2EC8B796E2D8}"/>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FC5EEB61-07FD-3F13-16BD-2F381C6EBE65}"/>
              </a:ext>
            </a:extLst>
          </p:cNvPr>
          <p:cNvSpPr>
            <a:spLocks noGrp="1"/>
          </p:cNvSpPr>
          <p:nvPr>
            <p:ph type="body" sz="quarter" idx="14"/>
          </p:nvPr>
        </p:nvSpPr>
        <p:spPr/>
        <p:txBody>
          <a:bodyPr/>
          <a:lstStyle/>
          <a:p>
            <a:r>
              <a:rPr lang="cs-CZ" dirty="0"/>
              <a:t>Obecně závazná vyhláška (OZV)</a:t>
            </a:r>
          </a:p>
        </p:txBody>
      </p:sp>
      <p:sp>
        <p:nvSpPr>
          <p:cNvPr id="4" name="Zástupný obsah 3">
            <a:extLst>
              <a:ext uri="{FF2B5EF4-FFF2-40B4-BE49-F238E27FC236}">
                <a16:creationId xmlns:a16="http://schemas.microsoft.com/office/drawing/2014/main" id="{573915E7-79F9-7378-291B-C1718AA67B9C}"/>
              </a:ext>
            </a:extLst>
          </p:cNvPr>
          <p:cNvSpPr>
            <a:spLocks noGrp="1"/>
          </p:cNvSpPr>
          <p:nvPr>
            <p:ph sz="quarter" idx="15"/>
          </p:nvPr>
        </p:nvSpPr>
        <p:spPr/>
        <p:txBody>
          <a:bodyPr/>
          <a:lstStyle/>
          <a:p>
            <a:r>
              <a:rPr lang="cs-CZ" dirty="0"/>
              <a:t>Samostatná působnost obce</a:t>
            </a:r>
          </a:p>
          <a:p>
            <a:r>
              <a:rPr lang="cs-CZ" dirty="0"/>
              <a:t>OZV musí nabýt platnosti do </a:t>
            </a:r>
            <a:r>
              <a:rPr lang="cs-CZ" b="1" dirty="0"/>
              <a:t>1. října předchozího zdaňovacího období</a:t>
            </a:r>
            <a:r>
              <a:rPr lang="cs-CZ" dirty="0"/>
              <a:t> </a:t>
            </a:r>
            <a:r>
              <a:rPr lang="cs-CZ" dirty="0">
                <a:sym typeface="Wingdings" panose="05000000000000000000" pitchFamily="2" charset="2"/>
              </a:rPr>
              <a:t> po tomto datu se k OZV na dané zdaňovací období nepřihlíží, aplikuje se až na další následující zdaňovací období (§ 16a odst. 1 ZDNV)</a:t>
            </a:r>
          </a:p>
          <a:p>
            <a:r>
              <a:rPr lang="cs-CZ" dirty="0">
                <a:sym typeface="Wingdings" panose="05000000000000000000" pitchFamily="2" charset="2"/>
              </a:rPr>
              <a:t>Stejné platí i pro novelu OZV (§ 16a odst. 3 ZDNV)</a:t>
            </a:r>
          </a:p>
          <a:p>
            <a:pPr marL="0" indent="0">
              <a:buNone/>
            </a:pPr>
            <a:endParaRPr lang="cs-CZ" dirty="0"/>
          </a:p>
        </p:txBody>
      </p:sp>
      <p:sp>
        <p:nvSpPr>
          <p:cNvPr id="5" name="Zástupný symbol pro zápatí 4">
            <a:extLst>
              <a:ext uri="{FF2B5EF4-FFF2-40B4-BE49-F238E27FC236}">
                <a16:creationId xmlns:a16="http://schemas.microsoft.com/office/drawing/2014/main" id="{A25DBCA1-3C38-F9F3-8EFB-34FF833F563E}"/>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2324426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77CBE-D808-DD0C-A2EB-8A1FF3D8052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E3A1F01-8696-2BDE-FE98-B5B9440F6D00}"/>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D115BD7D-B0F2-A781-61C8-02B69D8061D9}"/>
              </a:ext>
            </a:extLst>
          </p:cNvPr>
          <p:cNvSpPr>
            <a:spLocks noGrp="1"/>
          </p:cNvSpPr>
          <p:nvPr>
            <p:ph type="body" sz="quarter" idx="14"/>
          </p:nvPr>
        </p:nvSpPr>
        <p:spPr/>
        <p:txBody>
          <a:bodyPr/>
          <a:lstStyle/>
          <a:p>
            <a:r>
              <a:rPr lang="cs-CZ" dirty="0"/>
              <a:t>Obecně závazná vyhláška (OZV) - příklad</a:t>
            </a:r>
          </a:p>
        </p:txBody>
      </p:sp>
      <p:sp>
        <p:nvSpPr>
          <p:cNvPr id="4" name="Zástupný obsah 3">
            <a:extLst>
              <a:ext uri="{FF2B5EF4-FFF2-40B4-BE49-F238E27FC236}">
                <a16:creationId xmlns:a16="http://schemas.microsoft.com/office/drawing/2014/main" id="{A6DA409F-B290-02AB-CCCB-23D6E1260829}"/>
              </a:ext>
            </a:extLst>
          </p:cNvPr>
          <p:cNvSpPr>
            <a:spLocks noGrp="1"/>
          </p:cNvSpPr>
          <p:nvPr>
            <p:ph sz="quarter" idx="15"/>
          </p:nvPr>
        </p:nvSpPr>
        <p:spPr/>
        <p:txBody>
          <a:bodyPr/>
          <a:lstStyle/>
          <a:p>
            <a:r>
              <a:rPr lang="cs-CZ" dirty="0">
                <a:sym typeface="Wingdings" panose="05000000000000000000" pitchFamily="2" charset="2"/>
              </a:rPr>
              <a:t>OZV na zdaňovací období roku 2027 nabyde platnosti až 10. října 2026 (obec ji zveřejní ve Sbírce právních předpisů územně samosprávných celků), </a:t>
            </a:r>
          </a:p>
          <a:p>
            <a:r>
              <a:rPr lang="cs-CZ" dirty="0">
                <a:sym typeface="Wingdings" panose="05000000000000000000" pitchFamily="2" charset="2"/>
              </a:rPr>
              <a:t>OZV se na zdaňovací období roku 2027 nepoužije, protože nabyla platnosti po 1. říjnu 2026</a:t>
            </a:r>
          </a:p>
          <a:p>
            <a:r>
              <a:rPr lang="cs-CZ" dirty="0">
                <a:sym typeface="Wingdings" panose="05000000000000000000" pitchFamily="2" charset="2"/>
              </a:rPr>
              <a:t>OZV se poprvé použije na zdaňovací období roku 2028</a:t>
            </a:r>
          </a:p>
          <a:p>
            <a:pPr lvl="1"/>
            <a:endParaRPr lang="cs-CZ" dirty="0">
              <a:sym typeface="Wingdings" panose="05000000000000000000" pitchFamily="2" charset="2"/>
            </a:endParaRPr>
          </a:p>
          <a:p>
            <a:pPr marL="288000" lvl="1" indent="0">
              <a:buNone/>
            </a:pPr>
            <a:endParaRPr lang="cs-CZ" dirty="0">
              <a:sym typeface="Wingdings" panose="05000000000000000000" pitchFamily="2" charset="2"/>
            </a:endParaRPr>
          </a:p>
          <a:p>
            <a:pPr marL="0" indent="0">
              <a:buNone/>
            </a:pPr>
            <a:endParaRPr lang="cs-CZ" dirty="0"/>
          </a:p>
        </p:txBody>
      </p:sp>
      <p:sp>
        <p:nvSpPr>
          <p:cNvPr id="5" name="Zástupný symbol pro zápatí 4">
            <a:extLst>
              <a:ext uri="{FF2B5EF4-FFF2-40B4-BE49-F238E27FC236}">
                <a16:creationId xmlns:a16="http://schemas.microsoft.com/office/drawing/2014/main" id="{EC9864C2-6404-AA38-FC2F-97203DDB7BE3}"/>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35911340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40E5DB-9991-FEC5-47E7-8B2729B8235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2871B65-2AFE-794D-D6CD-1C1DCA872765}"/>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6224A308-7830-D82A-98B2-60956C593187}"/>
              </a:ext>
            </a:extLst>
          </p:cNvPr>
          <p:cNvSpPr>
            <a:spLocks noGrp="1"/>
          </p:cNvSpPr>
          <p:nvPr>
            <p:ph type="body" sz="quarter" idx="14"/>
          </p:nvPr>
        </p:nvSpPr>
        <p:spPr/>
        <p:txBody>
          <a:bodyPr/>
          <a:lstStyle/>
          <a:p>
            <a:r>
              <a:rPr lang="cs-CZ" dirty="0"/>
              <a:t>Obecně závazná vyhláška (OZV)</a:t>
            </a:r>
          </a:p>
        </p:txBody>
      </p:sp>
      <p:sp>
        <p:nvSpPr>
          <p:cNvPr id="4" name="Zástupný obsah 3">
            <a:extLst>
              <a:ext uri="{FF2B5EF4-FFF2-40B4-BE49-F238E27FC236}">
                <a16:creationId xmlns:a16="http://schemas.microsoft.com/office/drawing/2014/main" id="{B44AF6D3-F6BB-9423-982A-71D20D88B245}"/>
              </a:ext>
            </a:extLst>
          </p:cNvPr>
          <p:cNvSpPr>
            <a:spLocks noGrp="1"/>
          </p:cNvSpPr>
          <p:nvPr>
            <p:ph sz="quarter" idx="15"/>
          </p:nvPr>
        </p:nvSpPr>
        <p:spPr/>
        <p:txBody>
          <a:bodyPr/>
          <a:lstStyle/>
          <a:p>
            <a:r>
              <a:rPr lang="cs-CZ" dirty="0">
                <a:sym typeface="Wingdings" panose="05000000000000000000" pitchFamily="2" charset="2"/>
              </a:rPr>
              <a:t>Povinnost platnosti OZV do 1. října neplatí v případě opravy OZV na základě výzvy ke zjednání nápravy nebo na základě rozhodnutí o pozastavení účinnosti obecně závazné vyhlášky</a:t>
            </a:r>
          </a:p>
          <a:p>
            <a:r>
              <a:rPr lang="cs-CZ" dirty="0">
                <a:sym typeface="Wingdings" panose="05000000000000000000" pitchFamily="2" charset="2"/>
              </a:rPr>
              <a:t>Opravená OZV musí nabýt platnosti do 17. prosince (§ 16a odst. 2 ZDNV)</a:t>
            </a:r>
          </a:p>
          <a:p>
            <a:pPr lvl="1"/>
            <a:endParaRPr lang="cs-CZ" dirty="0">
              <a:sym typeface="Wingdings" panose="05000000000000000000" pitchFamily="2" charset="2"/>
            </a:endParaRPr>
          </a:p>
          <a:p>
            <a:pPr marL="288000" lvl="1" indent="0">
              <a:buNone/>
            </a:pPr>
            <a:endParaRPr lang="cs-CZ" dirty="0">
              <a:sym typeface="Wingdings" panose="05000000000000000000" pitchFamily="2" charset="2"/>
            </a:endParaRPr>
          </a:p>
          <a:p>
            <a:pPr marL="0" indent="0">
              <a:buNone/>
            </a:pPr>
            <a:endParaRPr lang="cs-CZ" dirty="0"/>
          </a:p>
        </p:txBody>
      </p:sp>
      <p:sp>
        <p:nvSpPr>
          <p:cNvPr id="5" name="Zástupný symbol pro zápatí 4">
            <a:extLst>
              <a:ext uri="{FF2B5EF4-FFF2-40B4-BE49-F238E27FC236}">
                <a16:creationId xmlns:a16="http://schemas.microsoft.com/office/drawing/2014/main" id="{58E95CFF-DD67-D57D-18E6-18DFA65295F0}"/>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24225700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7D17F-5BD2-63D5-F13C-21FF8FD1793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F6816F9-D8A0-2F38-1542-E48B5819DC20}"/>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95BC882C-C641-7D9D-8A1B-2D1C45132620}"/>
              </a:ext>
            </a:extLst>
          </p:cNvPr>
          <p:cNvSpPr>
            <a:spLocks noGrp="1"/>
          </p:cNvSpPr>
          <p:nvPr>
            <p:ph type="body" sz="quarter" idx="14"/>
          </p:nvPr>
        </p:nvSpPr>
        <p:spPr/>
        <p:txBody>
          <a:bodyPr/>
          <a:lstStyle/>
          <a:p>
            <a:r>
              <a:rPr lang="cs-CZ" dirty="0"/>
              <a:t>Obecně závazná vyhláška (OZV)</a:t>
            </a:r>
          </a:p>
        </p:txBody>
      </p:sp>
      <p:sp>
        <p:nvSpPr>
          <p:cNvPr id="4" name="Zástupný obsah 3">
            <a:extLst>
              <a:ext uri="{FF2B5EF4-FFF2-40B4-BE49-F238E27FC236}">
                <a16:creationId xmlns:a16="http://schemas.microsoft.com/office/drawing/2014/main" id="{A2EBFB3E-F5C6-03FF-BCE1-2FA03EDFAE31}"/>
              </a:ext>
            </a:extLst>
          </p:cNvPr>
          <p:cNvSpPr>
            <a:spLocks noGrp="1"/>
          </p:cNvSpPr>
          <p:nvPr>
            <p:ph sz="quarter" idx="15"/>
          </p:nvPr>
        </p:nvSpPr>
        <p:spPr/>
        <p:txBody>
          <a:bodyPr>
            <a:normAutofit fontScale="85000" lnSpcReduction="10000"/>
          </a:bodyPr>
          <a:lstStyle/>
          <a:p>
            <a:r>
              <a:rPr lang="cs-CZ" dirty="0">
                <a:sym typeface="Wingdings" panose="05000000000000000000" pitchFamily="2" charset="2"/>
              </a:rPr>
              <a:t>MV vydalo Metodické doporučení k činnosti ÚSC č. 2.1 - Tvorba obecně závazných vyhlášek a opatření obecné povahy (úprava daně z nemovitých věcí) - </a:t>
            </a:r>
            <a:r>
              <a:rPr lang="cs-CZ" dirty="0">
                <a:sym typeface="Wingdings" panose="05000000000000000000" pitchFamily="2" charset="2"/>
                <a:hlinkClick r:id="rId2"/>
              </a:rPr>
              <a:t>https://mv.gov.cz/odk2/soubor/metodicke-doporuceni-k-cinnosti-usc-c-2-1-tvorba-obecne-zavaznych-vyhlasek-a-opatreni-obecne-povahy-uprava-dane-z-nemovitych-veci.aspx</a:t>
            </a:r>
            <a:r>
              <a:rPr lang="cs-CZ" dirty="0">
                <a:sym typeface="Wingdings" panose="05000000000000000000" pitchFamily="2" charset="2"/>
              </a:rPr>
              <a:t> </a:t>
            </a:r>
          </a:p>
          <a:p>
            <a:r>
              <a:rPr lang="cs-CZ" dirty="0">
                <a:sym typeface="Wingdings" panose="05000000000000000000" pitchFamily="2" charset="2"/>
              </a:rPr>
              <a:t>Interaktivní vzory OZV - </a:t>
            </a:r>
            <a:r>
              <a:rPr lang="cs-CZ" dirty="0">
                <a:sym typeface="Wingdings" panose="05000000000000000000" pitchFamily="2" charset="2"/>
                <a:hlinkClick r:id="rId3"/>
              </a:rPr>
              <a:t>https://portal.gov.cz/kam-dal/pro-urady-ovm/interaktivni-vzory-pro-tvorbu-obecne-zavaznych-vyhlasek-obci</a:t>
            </a:r>
            <a:r>
              <a:rPr lang="cs-CZ" dirty="0">
                <a:sym typeface="Wingdings" panose="05000000000000000000" pitchFamily="2" charset="2"/>
              </a:rPr>
              <a:t> </a:t>
            </a:r>
          </a:p>
          <a:p>
            <a:pPr marL="288000" lvl="1" indent="0">
              <a:buNone/>
            </a:pPr>
            <a:endParaRPr lang="cs-CZ" dirty="0">
              <a:sym typeface="Wingdings" panose="05000000000000000000" pitchFamily="2" charset="2"/>
            </a:endParaRPr>
          </a:p>
          <a:p>
            <a:pPr marL="0" indent="0">
              <a:buNone/>
            </a:pPr>
            <a:endParaRPr lang="cs-CZ" dirty="0"/>
          </a:p>
        </p:txBody>
      </p:sp>
      <p:sp>
        <p:nvSpPr>
          <p:cNvPr id="5" name="Zástupný symbol pro zápatí 4">
            <a:extLst>
              <a:ext uri="{FF2B5EF4-FFF2-40B4-BE49-F238E27FC236}">
                <a16:creationId xmlns:a16="http://schemas.microsoft.com/office/drawing/2014/main" id="{32E4DA72-AA25-8876-9D9F-0EB667137C6B}"/>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40173747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178B06-BF15-4AEB-AE96-4817CDD5539D}"/>
              </a:ext>
            </a:extLst>
          </p:cNvPr>
          <p:cNvSpPr>
            <a:spLocks noGrp="1"/>
          </p:cNvSpPr>
          <p:nvPr>
            <p:ph type="title"/>
          </p:nvPr>
        </p:nvSpPr>
        <p:spPr/>
        <p:txBody>
          <a:bodyPr/>
          <a:lstStyle/>
          <a:p>
            <a:r>
              <a:rPr lang="cs-CZ" dirty="0"/>
              <a:t>Opatření obecné povahy</a:t>
            </a:r>
          </a:p>
        </p:txBody>
      </p:sp>
      <p:sp>
        <p:nvSpPr>
          <p:cNvPr id="3" name="Zástupný symbol pro zápatí 2">
            <a:extLst>
              <a:ext uri="{FF2B5EF4-FFF2-40B4-BE49-F238E27FC236}">
                <a16:creationId xmlns:a16="http://schemas.microsoft.com/office/drawing/2014/main" id="{2B66BE21-6FAB-2273-9C9F-278ACA0B22BA}"/>
              </a:ext>
            </a:extLst>
          </p:cNvPr>
          <p:cNvSpPr>
            <a:spLocks noGrp="1"/>
          </p:cNvSpPr>
          <p:nvPr>
            <p:ph type="ftr" sz="quarter" idx="11"/>
          </p:nvPr>
        </p:nvSpPr>
        <p:spPr/>
        <p:txBody>
          <a:bodyPr/>
          <a:lstStyle/>
          <a:p>
            <a:r>
              <a:rPr lang="cs-CZ"/>
              <a:t>Finanční správa České republiky</a:t>
            </a:r>
            <a:endParaRPr lang="cs-CZ" dirty="0"/>
          </a:p>
        </p:txBody>
      </p:sp>
    </p:spTree>
    <p:extLst>
      <p:ext uri="{BB962C8B-B14F-4D97-AF65-F5344CB8AC3E}">
        <p14:creationId xmlns:p14="http://schemas.microsoft.com/office/powerpoint/2010/main" val="267742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382073-A7B5-A899-D6FC-F963890C01F5}"/>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E13C24CA-C946-F07D-9E4A-6F87014B7282}"/>
              </a:ext>
            </a:extLst>
          </p:cNvPr>
          <p:cNvSpPr>
            <a:spLocks noGrp="1"/>
          </p:cNvSpPr>
          <p:nvPr>
            <p:ph type="body" sz="quarter" idx="14"/>
          </p:nvPr>
        </p:nvSpPr>
        <p:spPr/>
        <p:txBody>
          <a:bodyPr/>
          <a:lstStyle/>
          <a:p>
            <a:r>
              <a:rPr lang="cs-CZ" dirty="0"/>
              <a:t>Stručný popis daně</a:t>
            </a:r>
          </a:p>
        </p:txBody>
      </p:sp>
      <p:sp>
        <p:nvSpPr>
          <p:cNvPr id="4" name="Zástupný obsah 3">
            <a:extLst>
              <a:ext uri="{FF2B5EF4-FFF2-40B4-BE49-F238E27FC236}">
                <a16:creationId xmlns:a16="http://schemas.microsoft.com/office/drawing/2014/main" id="{B8605409-7705-3459-125A-0DC1B725DD30}"/>
              </a:ext>
            </a:extLst>
          </p:cNvPr>
          <p:cNvSpPr>
            <a:spLocks noGrp="1"/>
          </p:cNvSpPr>
          <p:nvPr>
            <p:ph sz="quarter" idx="15"/>
          </p:nvPr>
        </p:nvSpPr>
        <p:spPr/>
        <p:txBody>
          <a:bodyPr/>
          <a:lstStyle/>
          <a:p>
            <a:r>
              <a:rPr lang="cs-CZ" dirty="0"/>
              <a:t>Daň z nemovitých věcí upravuje </a:t>
            </a:r>
            <a:r>
              <a:rPr lang="cs-CZ" dirty="0">
                <a:hlinkClick r:id="rId2"/>
              </a:rPr>
              <a:t>zákon č. 338/1992 Sb., o dani z nemovitých věcí, ve znění pozdějších předpisů</a:t>
            </a:r>
            <a:r>
              <a:rPr lang="cs-CZ" dirty="0"/>
              <a:t> (dále jen „ZDNV“)</a:t>
            </a:r>
          </a:p>
          <a:p>
            <a:endParaRPr lang="cs-CZ" dirty="0"/>
          </a:p>
        </p:txBody>
      </p:sp>
      <p:sp>
        <p:nvSpPr>
          <p:cNvPr id="5" name="Zástupný symbol pro zápatí 4">
            <a:extLst>
              <a:ext uri="{FF2B5EF4-FFF2-40B4-BE49-F238E27FC236}">
                <a16:creationId xmlns:a16="http://schemas.microsoft.com/office/drawing/2014/main" id="{1D3FC9B4-1E88-53EF-9C43-CD3B458184AA}"/>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39668694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193523-85B9-C843-A44E-B11AA4532F1C}"/>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639317F7-BAF4-AFCF-6507-ADD2EDCECCB8}"/>
              </a:ext>
            </a:extLst>
          </p:cNvPr>
          <p:cNvSpPr>
            <a:spLocks noGrp="1"/>
          </p:cNvSpPr>
          <p:nvPr>
            <p:ph type="body" sz="quarter" idx="14"/>
          </p:nvPr>
        </p:nvSpPr>
        <p:spPr/>
        <p:txBody>
          <a:bodyPr/>
          <a:lstStyle/>
          <a:p>
            <a:r>
              <a:rPr lang="cs-CZ" dirty="0"/>
              <a:t>Opatření obecné povahy (OOP)</a:t>
            </a:r>
          </a:p>
        </p:txBody>
      </p:sp>
      <p:sp>
        <p:nvSpPr>
          <p:cNvPr id="4" name="Zástupný obsah 3">
            <a:extLst>
              <a:ext uri="{FF2B5EF4-FFF2-40B4-BE49-F238E27FC236}">
                <a16:creationId xmlns:a16="http://schemas.microsoft.com/office/drawing/2014/main" id="{E912EE57-8370-FD05-3653-7EB7E8C3773A}"/>
              </a:ext>
            </a:extLst>
          </p:cNvPr>
          <p:cNvSpPr>
            <a:spLocks noGrp="1"/>
          </p:cNvSpPr>
          <p:nvPr>
            <p:ph sz="quarter" idx="15"/>
          </p:nvPr>
        </p:nvSpPr>
        <p:spPr/>
        <p:txBody>
          <a:bodyPr/>
          <a:lstStyle/>
          <a:p>
            <a:r>
              <a:rPr lang="cs-CZ" dirty="0"/>
              <a:t>Obec je povinna elektronicky zaslat stejnopis opatření obecné povahy vydaného podle tohoto zákona správci daně nejpozději </a:t>
            </a:r>
            <a:r>
              <a:rPr lang="cs-CZ" b="1" dirty="0"/>
              <a:t>do 30. června kalendářního roku bezprostředně předcházejícího zdaňovacímu období. </a:t>
            </a:r>
            <a:r>
              <a:rPr lang="cs-CZ" dirty="0"/>
              <a:t>K opožděně zaslanému opatření obecné povahy se v tomto zdaňovacím období pro účely daně z nemovitých věcí </a:t>
            </a:r>
            <a:r>
              <a:rPr lang="cs-CZ" b="1" dirty="0"/>
              <a:t>nepřihlíží </a:t>
            </a:r>
            <a:r>
              <a:rPr lang="cs-CZ" dirty="0"/>
              <a:t>(§ 16b ZDNV)</a:t>
            </a:r>
          </a:p>
        </p:txBody>
      </p:sp>
      <p:sp>
        <p:nvSpPr>
          <p:cNvPr id="5" name="Zástupný symbol pro zápatí 4">
            <a:extLst>
              <a:ext uri="{FF2B5EF4-FFF2-40B4-BE49-F238E27FC236}">
                <a16:creationId xmlns:a16="http://schemas.microsoft.com/office/drawing/2014/main" id="{5323385B-5FFB-CBE6-F568-53CF02039C0E}"/>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21246885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76D17-408E-A591-33A8-7216D0575C4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AA13B5C-D3AB-901E-FB7F-6DAEB5427F58}"/>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B17BADA0-523D-D043-4434-2B1F6A7B8945}"/>
              </a:ext>
            </a:extLst>
          </p:cNvPr>
          <p:cNvSpPr>
            <a:spLocks noGrp="1"/>
          </p:cNvSpPr>
          <p:nvPr>
            <p:ph type="body" sz="quarter" idx="14"/>
          </p:nvPr>
        </p:nvSpPr>
        <p:spPr/>
        <p:txBody>
          <a:bodyPr/>
          <a:lstStyle/>
          <a:p>
            <a:r>
              <a:rPr lang="cs-CZ" dirty="0"/>
              <a:t>Opatření obecné povahy (OOP)</a:t>
            </a:r>
          </a:p>
        </p:txBody>
      </p:sp>
      <p:sp>
        <p:nvSpPr>
          <p:cNvPr id="4" name="Zástupný obsah 3">
            <a:extLst>
              <a:ext uri="{FF2B5EF4-FFF2-40B4-BE49-F238E27FC236}">
                <a16:creationId xmlns:a16="http://schemas.microsoft.com/office/drawing/2014/main" id="{CB9190BB-37DE-505A-C428-F7227E55337D}"/>
              </a:ext>
            </a:extLst>
          </p:cNvPr>
          <p:cNvSpPr>
            <a:spLocks noGrp="1"/>
          </p:cNvSpPr>
          <p:nvPr>
            <p:ph sz="quarter" idx="15"/>
          </p:nvPr>
        </p:nvSpPr>
        <p:spPr/>
        <p:txBody>
          <a:bodyPr>
            <a:normAutofit fontScale="70000" lnSpcReduction="20000"/>
          </a:bodyPr>
          <a:lstStyle/>
          <a:p>
            <a:r>
              <a:rPr lang="cs-CZ" i="1" dirty="0"/>
              <a:t>Kdy máme začít s vydáním OOP?</a:t>
            </a:r>
          </a:p>
          <a:p>
            <a:r>
              <a:rPr lang="cs-CZ" b="1" dirty="0"/>
              <a:t>Nejpozději začátkem dubna, aby na následující rok platil místní koeficient</a:t>
            </a:r>
          </a:p>
          <a:p>
            <a:r>
              <a:rPr lang="cs-CZ" i="1" dirty="0"/>
              <a:t>Najdeme někde postup jak se vydává OOP?</a:t>
            </a:r>
          </a:p>
          <a:p>
            <a:r>
              <a:rPr lang="cs-CZ" b="1" dirty="0"/>
              <a:t>Postup vydávání OOP upravuje zákon č. 500/2004 Sb., správní řád, ve znění pozdějších předpisů (§ 171 - § 174). </a:t>
            </a:r>
          </a:p>
          <a:p>
            <a:r>
              <a:rPr lang="cs-CZ" b="1" dirty="0"/>
              <a:t>Podrobnější popis vydání OOP je uveden na straně </a:t>
            </a:r>
            <a:r>
              <a:rPr lang="cs-CZ" b="1" u="sng" dirty="0"/>
              <a:t>73 – 82 </a:t>
            </a:r>
            <a:r>
              <a:rPr lang="cs-CZ" b="1" dirty="0">
                <a:sym typeface="Wingdings" panose="05000000000000000000" pitchFamily="2" charset="2"/>
              </a:rPr>
              <a:t>Metodického doporučení k činnosti ÚSC č. 2.1 - Tvorba obecně závazných vyhlášek a opatření obecné povahy (úprava daně z nemovitých věcí) </a:t>
            </a:r>
            <a:endParaRPr lang="cs-CZ" b="1" dirty="0"/>
          </a:p>
          <a:p>
            <a:endParaRPr lang="cs-CZ" dirty="0"/>
          </a:p>
        </p:txBody>
      </p:sp>
      <p:sp>
        <p:nvSpPr>
          <p:cNvPr id="5" name="Zástupný symbol pro zápatí 4">
            <a:extLst>
              <a:ext uri="{FF2B5EF4-FFF2-40B4-BE49-F238E27FC236}">
                <a16:creationId xmlns:a16="http://schemas.microsoft.com/office/drawing/2014/main" id="{90453863-D2EC-B661-310C-CA75F37E124F}"/>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40067000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2C526-EBF9-3B99-60FA-7DF2343667F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820AEEC-BE7E-9DD3-4457-A6BE546EB75B}"/>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548B7D86-70BF-1495-80D6-B220A341753C}"/>
              </a:ext>
            </a:extLst>
          </p:cNvPr>
          <p:cNvSpPr>
            <a:spLocks noGrp="1"/>
          </p:cNvSpPr>
          <p:nvPr>
            <p:ph type="body" sz="quarter" idx="14"/>
          </p:nvPr>
        </p:nvSpPr>
        <p:spPr/>
        <p:txBody>
          <a:bodyPr/>
          <a:lstStyle/>
          <a:p>
            <a:r>
              <a:rPr lang="cs-CZ" dirty="0"/>
              <a:t>Opatření obecné povahy (OOP) – demonstrativní harmonogram</a:t>
            </a:r>
          </a:p>
        </p:txBody>
      </p:sp>
      <p:sp>
        <p:nvSpPr>
          <p:cNvPr id="5" name="Zástupný symbol pro zápatí 4">
            <a:extLst>
              <a:ext uri="{FF2B5EF4-FFF2-40B4-BE49-F238E27FC236}">
                <a16:creationId xmlns:a16="http://schemas.microsoft.com/office/drawing/2014/main" id="{1F8FEF41-75AB-19F2-569B-F56DB632DA0C}"/>
              </a:ext>
            </a:extLst>
          </p:cNvPr>
          <p:cNvSpPr>
            <a:spLocks noGrp="1"/>
          </p:cNvSpPr>
          <p:nvPr>
            <p:ph type="ftr" sz="quarter" idx="17"/>
          </p:nvPr>
        </p:nvSpPr>
        <p:spPr/>
        <p:txBody>
          <a:bodyPr/>
          <a:lstStyle/>
          <a:p>
            <a:pPr algn="l"/>
            <a:r>
              <a:rPr lang="cs-CZ"/>
              <a:t>Finanční správa České republiky </a:t>
            </a:r>
            <a:endParaRPr lang="cs-CZ" dirty="0"/>
          </a:p>
        </p:txBody>
      </p:sp>
      <p:graphicFrame>
        <p:nvGraphicFramePr>
          <p:cNvPr id="8" name="Tabulka 7">
            <a:extLst>
              <a:ext uri="{FF2B5EF4-FFF2-40B4-BE49-F238E27FC236}">
                <a16:creationId xmlns:a16="http://schemas.microsoft.com/office/drawing/2014/main" id="{7D7FCF7E-309F-B624-00C4-13CD5ABD10BA}"/>
              </a:ext>
            </a:extLst>
          </p:cNvPr>
          <p:cNvGraphicFramePr>
            <a:graphicFrameLocks noGrp="1"/>
          </p:cNvGraphicFramePr>
          <p:nvPr>
            <p:extLst>
              <p:ext uri="{D42A27DB-BD31-4B8C-83A1-F6EECF244321}">
                <p14:modId xmlns:p14="http://schemas.microsoft.com/office/powerpoint/2010/main" val="328593857"/>
              </p:ext>
            </p:extLst>
          </p:nvPr>
        </p:nvGraphicFramePr>
        <p:xfrm>
          <a:off x="114300" y="1971675"/>
          <a:ext cx="11991955" cy="4111877"/>
        </p:xfrm>
        <a:graphic>
          <a:graphicData uri="http://schemas.openxmlformats.org/drawingml/2006/table">
            <a:tbl>
              <a:tblPr/>
              <a:tblGrid>
                <a:gridCol w="1924719">
                  <a:extLst>
                    <a:ext uri="{9D8B030D-6E8A-4147-A177-3AD203B41FA5}">
                      <a16:colId xmlns:a16="http://schemas.microsoft.com/office/drawing/2014/main" val="3310707869"/>
                    </a:ext>
                  </a:extLst>
                </a:gridCol>
                <a:gridCol w="103538">
                  <a:extLst>
                    <a:ext uri="{9D8B030D-6E8A-4147-A177-3AD203B41FA5}">
                      <a16:colId xmlns:a16="http://schemas.microsoft.com/office/drawing/2014/main" val="3719630379"/>
                    </a:ext>
                  </a:extLst>
                </a:gridCol>
                <a:gridCol w="103538">
                  <a:extLst>
                    <a:ext uri="{9D8B030D-6E8A-4147-A177-3AD203B41FA5}">
                      <a16:colId xmlns:a16="http://schemas.microsoft.com/office/drawing/2014/main" val="2130034898"/>
                    </a:ext>
                  </a:extLst>
                </a:gridCol>
                <a:gridCol w="103538">
                  <a:extLst>
                    <a:ext uri="{9D8B030D-6E8A-4147-A177-3AD203B41FA5}">
                      <a16:colId xmlns:a16="http://schemas.microsoft.com/office/drawing/2014/main" val="2651881693"/>
                    </a:ext>
                  </a:extLst>
                </a:gridCol>
                <a:gridCol w="103538">
                  <a:extLst>
                    <a:ext uri="{9D8B030D-6E8A-4147-A177-3AD203B41FA5}">
                      <a16:colId xmlns:a16="http://schemas.microsoft.com/office/drawing/2014/main" val="347791298"/>
                    </a:ext>
                  </a:extLst>
                </a:gridCol>
                <a:gridCol w="103538">
                  <a:extLst>
                    <a:ext uri="{9D8B030D-6E8A-4147-A177-3AD203B41FA5}">
                      <a16:colId xmlns:a16="http://schemas.microsoft.com/office/drawing/2014/main" val="750670541"/>
                    </a:ext>
                  </a:extLst>
                </a:gridCol>
                <a:gridCol w="103538">
                  <a:extLst>
                    <a:ext uri="{9D8B030D-6E8A-4147-A177-3AD203B41FA5}">
                      <a16:colId xmlns:a16="http://schemas.microsoft.com/office/drawing/2014/main" val="2367547749"/>
                    </a:ext>
                  </a:extLst>
                </a:gridCol>
                <a:gridCol w="103538">
                  <a:extLst>
                    <a:ext uri="{9D8B030D-6E8A-4147-A177-3AD203B41FA5}">
                      <a16:colId xmlns:a16="http://schemas.microsoft.com/office/drawing/2014/main" val="2844229048"/>
                    </a:ext>
                  </a:extLst>
                </a:gridCol>
                <a:gridCol w="103538">
                  <a:extLst>
                    <a:ext uri="{9D8B030D-6E8A-4147-A177-3AD203B41FA5}">
                      <a16:colId xmlns:a16="http://schemas.microsoft.com/office/drawing/2014/main" val="1701678889"/>
                    </a:ext>
                  </a:extLst>
                </a:gridCol>
                <a:gridCol w="103538">
                  <a:extLst>
                    <a:ext uri="{9D8B030D-6E8A-4147-A177-3AD203B41FA5}">
                      <a16:colId xmlns:a16="http://schemas.microsoft.com/office/drawing/2014/main" val="3623625547"/>
                    </a:ext>
                  </a:extLst>
                </a:gridCol>
                <a:gridCol w="103538">
                  <a:extLst>
                    <a:ext uri="{9D8B030D-6E8A-4147-A177-3AD203B41FA5}">
                      <a16:colId xmlns:a16="http://schemas.microsoft.com/office/drawing/2014/main" val="3888852143"/>
                    </a:ext>
                  </a:extLst>
                </a:gridCol>
                <a:gridCol w="103538">
                  <a:extLst>
                    <a:ext uri="{9D8B030D-6E8A-4147-A177-3AD203B41FA5}">
                      <a16:colId xmlns:a16="http://schemas.microsoft.com/office/drawing/2014/main" val="3029117892"/>
                    </a:ext>
                  </a:extLst>
                </a:gridCol>
                <a:gridCol w="103538">
                  <a:extLst>
                    <a:ext uri="{9D8B030D-6E8A-4147-A177-3AD203B41FA5}">
                      <a16:colId xmlns:a16="http://schemas.microsoft.com/office/drawing/2014/main" val="41831377"/>
                    </a:ext>
                  </a:extLst>
                </a:gridCol>
                <a:gridCol w="103538">
                  <a:extLst>
                    <a:ext uri="{9D8B030D-6E8A-4147-A177-3AD203B41FA5}">
                      <a16:colId xmlns:a16="http://schemas.microsoft.com/office/drawing/2014/main" val="893940938"/>
                    </a:ext>
                  </a:extLst>
                </a:gridCol>
                <a:gridCol w="103538">
                  <a:extLst>
                    <a:ext uri="{9D8B030D-6E8A-4147-A177-3AD203B41FA5}">
                      <a16:colId xmlns:a16="http://schemas.microsoft.com/office/drawing/2014/main" val="1973640671"/>
                    </a:ext>
                  </a:extLst>
                </a:gridCol>
                <a:gridCol w="103538">
                  <a:extLst>
                    <a:ext uri="{9D8B030D-6E8A-4147-A177-3AD203B41FA5}">
                      <a16:colId xmlns:a16="http://schemas.microsoft.com/office/drawing/2014/main" val="4074748050"/>
                    </a:ext>
                  </a:extLst>
                </a:gridCol>
                <a:gridCol w="103538">
                  <a:extLst>
                    <a:ext uri="{9D8B030D-6E8A-4147-A177-3AD203B41FA5}">
                      <a16:colId xmlns:a16="http://schemas.microsoft.com/office/drawing/2014/main" val="316969445"/>
                    </a:ext>
                  </a:extLst>
                </a:gridCol>
                <a:gridCol w="103538">
                  <a:extLst>
                    <a:ext uri="{9D8B030D-6E8A-4147-A177-3AD203B41FA5}">
                      <a16:colId xmlns:a16="http://schemas.microsoft.com/office/drawing/2014/main" val="4241471912"/>
                    </a:ext>
                  </a:extLst>
                </a:gridCol>
                <a:gridCol w="103538">
                  <a:extLst>
                    <a:ext uri="{9D8B030D-6E8A-4147-A177-3AD203B41FA5}">
                      <a16:colId xmlns:a16="http://schemas.microsoft.com/office/drawing/2014/main" val="411353012"/>
                    </a:ext>
                  </a:extLst>
                </a:gridCol>
                <a:gridCol w="103538">
                  <a:extLst>
                    <a:ext uri="{9D8B030D-6E8A-4147-A177-3AD203B41FA5}">
                      <a16:colId xmlns:a16="http://schemas.microsoft.com/office/drawing/2014/main" val="804879082"/>
                    </a:ext>
                  </a:extLst>
                </a:gridCol>
                <a:gridCol w="103538">
                  <a:extLst>
                    <a:ext uri="{9D8B030D-6E8A-4147-A177-3AD203B41FA5}">
                      <a16:colId xmlns:a16="http://schemas.microsoft.com/office/drawing/2014/main" val="3422023664"/>
                    </a:ext>
                  </a:extLst>
                </a:gridCol>
                <a:gridCol w="103538">
                  <a:extLst>
                    <a:ext uri="{9D8B030D-6E8A-4147-A177-3AD203B41FA5}">
                      <a16:colId xmlns:a16="http://schemas.microsoft.com/office/drawing/2014/main" val="3965565638"/>
                    </a:ext>
                  </a:extLst>
                </a:gridCol>
                <a:gridCol w="103538">
                  <a:extLst>
                    <a:ext uri="{9D8B030D-6E8A-4147-A177-3AD203B41FA5}">
                      <a16:colId xmlns:a16="http://schemas.microsoft.com/office/drawing/2014/main" val="288248331"/>
                    </a:ext>
                  </a:extLst>
                </a:gridCol>
                <a:gridCol w="103538">
                  <a:extLst>
                    <a:ext uri="{9D8B030D-6E8A-4147-A177-3AD203B41FA5}">
                      <a16:colId xmlns:a16="http://schemas.microsoft.com/office/drawing/2014/main" val="412611740"/>
                    </a:ext>
                  </a:extLst>
                </a:gridCol>
                <a:gridCol w="103538">
                  <a:extLst>
                    <a:ext uri="{9D8B030D-6E8A-4147-A177-3AD203B41FA5}">
                      <a16:colId xmlns:a16="http://schemas.microsoft.com/office/drawing/2014/main" val="3880827731"/>
                    </a:ext>
                  </a:extLst>
                </a:gridCol>
                <a:gridCol w="103538">
                  <a:extLst>
                    <a:ext uri="{9D8B030D-6E8A-4147-A177-3AD203B41FA5}">
                      <a16:colId xmlns:a16="http://schemas.microsoft.com/office/drawing/2014/main" val="1677866078"/>
                    </a:ext>
                  </a:extLst>
                </a:gridCol>
                <a:gridCol w="103538">
                  <a:extLst>
                    <a:ext uri="{9D8B030D-6E8A-4147-A177-3AD203B41FA5}">
                      <a16:colId xmlns:a16="http://schemas.microsoft.com/office/drawing/2014/main" val="1410312338"/>
                    </a:ext>
                  </a:extLst>
                </a:gridCol>
                <a:gridCol w="103538">
                  <a:extLst>
                    <a:ext uri="{9D8B030D-6E8A-4147-A177-3AD203B41FA5}">
                      <a16:colId xmlns:a16="http://schemas.microsoft.com/office/drawing/2014/main" val="982173973"/>
                    </a:ext>
                  </a:extLst>
                </a:gridCol>
                <a:gridCol w="103538">
                  <a:extLst>
                    <a:ext uri="{9D8B030D-6E8A-4147-A177-3AD203B41FA5}">
                      <a16:colId xmlns:a16="http://schemas.microsoft.com/office/drawing/2014/main" val="2305792707"/>
                    </a:ext>
                  </a:extLst>
                </a:gridCol>
                <a:gridCol w="103538">
                  <a:extLst>
                    <a:ext uri="{9D8B030D-6E8A-4147-A177-3AD203B41FA5}">
                      <a16:colId xmlns:a16="http://schemas.microsoft.com/office/drawing/2014/main" val="34109127"/>
                    </a:ext>
                  </a:extLst>
                </a:gridCol>
                <a:gridCol w="103538">
                  <a:extLst>
                    <a:ext uri="{9D8B030D-6E8A-4147-A177-3AD203B41FA5}">
                      <a16:colId xmlns:a16="http://schemas.microsoft.com/office/drawing/2014/main" val="1782276940"/>
                    </a:ext>
                  </a:extLst>
                </a:gridCol>
                <a:gridCol w="103538">
                  <a:extLst>
                    <a:ext uri="{9D8B030D-6E8A-4147-A177-3AD203B41FA5}">
                      <a16:colId xmlns:a16="http://schemas.microsoft.com/office/drawing/2014/main" val="2928574995"/>
                    </a:ext>
                  </a:extLst>
                </a:gridCol>
                <a:gridCol w="103538">
                  <a:extLst>
                    <a:ext uri="{9D8B030D-6E8A-4147-A177-3AD203B41FA5}">
                      <a16:colId xmlns:a16="http://schemas.microsoft.com/office/drawing/2014/main" val="1938601978"/>
                    </a:ext>
                  </a:extLst>
                </a:gridCol>
                <a:gridCol w="103538">
                  <a:extLst>
                    <a:ext uri="{9D8B030D-6E8A-4147-A177-3AD203B41FA5}">
                      <a16:colId xmlns:a16="http://schemas.microsoft.com/office/drawing/2014/main" val="1178369164"/>
                    </a:ext>
                  </a:extLst>
                </a:gridCol>
                <a:gridCol w="103538">
                  <a:extLst>
                    <a:ext uri="{9D8B030D-6E8A-4147-A177-3AD203B41FA5}">
                      <a16:colId xmlns:a16="http://schemas.microsoft.com/office/drawing/2014/main" val="1770930248"/>
                    </a:ext>
                  </a:extLst>
                </a:gridCol>
                <a:gridCol w="103538">
                  <a:extLst>
                    <a:ext uri="{9D8B030D-6E8A-4147-A177-3AD203B41FA5}">
                      <a16:colId xmlns:a16="http://schemas.microsoft.com/office/drawing/2014/main" val="1471992578"/>
                    </a:ext>
                  </a:extLst>
                </a:gridCol>
                <a:gridCol w="103538">
                  <a:extLst>
                    <a:ext uri="{9D8B030D-6E8A-4147-A177-3AD203B41FA5}">
                      <a16:colId xmlns:a16="http://schemas.microsoft.com/office/drawing/2014/main" val="2181782609"/>
                    </a:ext>
                  </a:extLst>
                </a:gridCol>
                <a:gridCol w="103538">
                  <a:extLst>
                    <a:ext uri="{9D8B030D-6E8A-4147-A177-3AD203B41FA5}">
                      <a16:colId xmlns:a16="http://schemas.microsoft.com/office/drawing/2014/main" val="398018774"/>
                    </a:ext>
                  </a:extLst>
                </a:gridCol>
                <a:gridCol w="103538">
                  <a:extLst>
                    <a:ext uri="{9D8B030D-6E8A-4147-A177-3AD203B41FA5}">
                      <a16:colId xmlns:a16="http://schemas.microsoft.com/office/drawing/2014/main" val="1184618021"/>
                    </a:ext>
                  </a:extLst>
                </a:gridCol>
                <a:gridCol w="103538">
                  <a:extLst>
                    <a:ext uri="{9D8B030D-6E8A-4147-A177-3AD203B41FA5}">
                      <a16:colId xmlns:a16="http://schemas.microsoft.com/office/drawing/2014/main" val="3129090434"/>
                    </a:ext>
                  </a:extLst>
                </a:gridCol>
                <a:gridCol w="103538">
                  <a:extLst>
                    <a:ext uri="{9D8B030D-6E8A-4147-A177-3AD203B41FA5}">
                      <a16:colId xmlns:a16="http://schemas.microsoft.com/office/drawing/2014/main" val="2001197555"/>
                    </a:ext>
                  </a:extLst>
                </a:gridCol>
                <a:gridCol w="103538">
                  <a:extLst>
                    <a:ext uri="{9D8B030D-6E8A-4147-A177-3AD203B41FA5}">
                      <a16:colId xmlns:a16="http://schemas.microsoft.com/office/drawing/2014/main" val="990622625"/>
                    </a:ext>
                  </a:extLst>
                </a:gridCol>
                <a:gridCol w="103538">
                  <a:extLst>
                    <a:ext uri="{9D8B030D-6E8A-4147-A177-3AD203B41FA5}">
                      <a16:colId xmlns:a16="http://schemas.microsoft.com/office/drawing/2014/main" val="53072240"/>
                    </a:ext>
                  </a:extLst>
                </a:gridCol>
                <a:gridCol w="103538">
                  <a:extLst>
                    <a:ext uri="{9D8B030D-6E8A-4147-A177-3AD203B41FA5}">
                      <a16:colId xmlns:a16="http://schemas.microsoft.com/office/drawing/2014/main" val="1824385826"/>
                    </a:ext>
                  </a:extLst>
                </a:gridCol>
                <a:gridCol w="103538">
                  <a:extLst>
                    <a:ext uri="{9D8B030D-6E8A-4147-A177-3AD203B41FA5}">
                      <a16:colId xmlns:a16="http://schemas.microsoft.com/office/drawing/2014/main" val="1488017272"/>
                    </a:ext>
                  </a:extLst>
                </a:gridCol>
                <a:gridCol w="103538">
                  <a:extLst>
                    <a:ext uri="{9D8B030D-6E8A-4147-A177-3AD203B41FA5}">
                      <a16:colId xmlns:a16="http://schemas.microsoft.com/office/drawing/2014/main" val="2760156642"/>
                    </a:ext>
                  </a:extLst>
                </a:gridCol>
                <a:gridCol w="103538">
                  <a:extLst>
                    <a:ext uri="{9D8B030D-6E8A-4147-A177-3AD203B41FA5}">
                      <a16:colId xmlns:a16="http://schemas.microsoft.com/office/drawing/2014/main" val="2928362713"/>
                    </a:ext>
                  </a:extLst>
                </a:gridCol>
                <a:gridCol w="103538">
                  <a:extLst>
                    <a:ext uri="{9D8B030D-6E8A-4147-A177-3AD203B41FA5}">
                      <a16:colId xmlns:a16="http://schemas.microsoft.com/office/drawing/2014/main" val="1872285213"/>
                    </a:ext>
                  </a:extLst>
                </a:gridCol>
                <a:gridCol w="103538">
                  <a:extLst>
                    <a:ext uri="{9D8B030D-6E8A-4147-A177-3AD203B41FA5}">
                      <a16:colId xmlns:a16="http://schemas.microsoft.com/office/drawing/2014/main" val="3924836468"/>
                    </a:ext>
                  </a:extLst>
                </a:gridCol>
                <a:gridCol w="103538">
                  <a:extLst>
                    <a:ext uri="{9D8B030D-6E8A-4147-A177-3AD203B41FA5}">
                      <a16:colId xmlns:a16="http://schemas.microsoft.com/office/drawing/2014/main" val="4072530749"/>
                    </a:ext>
                  </a:extLst>
                </a:gridCol>
                <a:gridCol w="103538">
                  <a:extLst>
                    <a:ext uri="{9D8B030D-6E8A-4147-A177-3AD203B41FA5}">
                      <a16:colId xmlns:a16="http://schemas.microsoft.com/office/drawing/2014/main" val="4210043091"/>
                    </a:ext>
                  </a:extLst>
                </a:gridCol>
                <a:gridCol w="103538">
                  <a:extLst>
                    <a:ext uri="{9D8B030D-6E8A-4147-A177-3AD203B41FA5}">
                      <a16:colId xmlns:a16="http://schemas.microsoft.com/office/drawing/2014/main" val="1391658585"/>
                    </a:ext>
                  </a:extLst>
                </a:gridCol>
                <a:gridCol w="103538">
                  <a:extLst>
                    <a:ext uri="{9D8B030D-6E8A-4147-A177-3AD203B41FA5}">
                      <a16:colId xmlns:a16="http://schemas.microsoft.com/office/drawing/2014/main" val="1319885276"/>
                    </a:ext>
                  </a:extLst>
                </a:gridCol>
                <a:gridCol w="103538">
                  <a:extLst>
                    <a:ext uri="{9D8B030D-6E8A-4147-A177-3AD203B41FA5}">
                      <a16:colId xmlns:a16="http://schemas.microsoft.com/office/drawing/2014/main" val="1937132940"/>
                    </a:ext>
                  </a:extLst>
                </a:gridCol>
                <a:gridCol w="103538">
                  <a:extLst>
                    <a:ext uri="{9D8B030D-6E8A-4147-A177-3AD203B41FA5}">
                      <a16:colId xmlns:a16="http://schemas.microsoft.com/office/drawing/2014/main" val="880924481"/>
                    </a:ext>
                  </a:extLst>
                </a:gridCol>
                <a:gridCol w="103538">
                  <a:extLst>
                    <a:ext uri="{9D8B030D-6E8A-4147-A177-3AD203B41FA5}">
                      <a16:colId xmlns:a16="http://schemas.microsoft.com/office/drawing/2014/main" val="784183828"/>
                    </a:ext>
                  </a:extLst>
                </a:gridCol>
                <a:gridCol w="103538">
                  <a:extLst>
                    <a:ext uri="{9D8B030D-6E8A-4147-A177-3AD203B41FA5}">
                      <a16:colId xmlns:a16="http://schemas.microsoft.com/office/drawing/2014/main" val="1221271541"/>
                    </a:ext>
                  </a:extLst>
                </a:gridCol>
                <a:gridCol w="103538">
                  <a:extLst>
                    <a:ext uri="{9D8B030D-6E8A-4147-A177-3AD203B41FA5}">
                      <a16:colId xmlns:a16="http://schemas.microsoft.com/office/drawing/2014/main" val="1254165832"/>
                    </a:ext>
                  </a:extLst>
                </a:gridCol>
                <a:gridCol w="103538">
                  <a:extLst>
                    <a:ext uri="{9D8B030D-6E8A-4147-A177-3AD203B41FA5}">
                      <a16:colId xmlns:a16="http://schemas.microsoft.com/office/drawing/2014/main" val="3341189511"/>
                    </a:ext>
                  </a:extLst>
                </a:gridCol>
                <a:gridCol w="103538">
                  <a:extLst>
                    <a:ext uri="{9D8B030D-6E8A-4147-A177-3AD203B41FA5}">
                      <a16:colId xmlns:a16="http://schemas.microsoft.com/office/drawing/2014/main" val="3403908264"/>
                    </a:ext>
                  </a:extLst>
                </a:gridCol>
                <a:gridCol w="103538">
                  <a:extLst>
                    <a:ext uri="{9D8B030D-6E8A-4147-A177-3AD203B41FA5}">
                      <a16:colId xmlns:a16="http://schemas.microsoft.com/office/drawing/2014/main" val="1595426958"/>
                    </a:ext>
                  </a:extLst>
                </a:gridCol>
                <a:gridCol w="103538">
                  <a:extLst>
                    <a:ext uri="{9D8B030D-6E8A-4147-A177-3AD203B41FA5}">
                      <a16:colId xmlns:a16="http://schemas.microsoft.com/office/drawing/2014/main" val="3961968369"/>
                    </a:ext>
                  </a:extLst>
                </a:gridCol>
                <a:gridCol w="103538">
                  <a:extLst>
                    <a:ext uri="{9D8B030D-6E8A-4147-A177-3AD203B41FA5}">
                      <a16:colId xmlns:a16="http://schemas.microsoft.com/office/drawing/2014/main" val="3951762723"/>
                    </a:ext>
                  </a:extLst>
                </a:gridCol>
                <a:gridCol w="103538">
                  <a:extLst>
                    <a:ext uri="{9D8B030D-6E8A-4147-A177-3AD203B41FA5}">
                      <a16:colId xmlns:a16="http://schemas.microsoft.com/office/drawing/2014/main" val="1406058080"/>
                    </a:ext>
                  </a:extLst>
                </a:gridCol>
                <a:gridCol w="103538">
                  <a:extLst>
                    <a:ext uri="{9D8B030D-6E8A-4147-A177-3AD203B41FA5}">
                      <a16:colId xmlns:a16="http://schemas.microsoft.com/office/drawing/2014/main" val="59913759"/>
                    </a:ext>
                  </a:extLst>
                </a:gridCol>
                <a:gridCol w="103538">
                  <a:extLst>
                    <a:ext uri="{9D8B030D-6E8A-4147-A177-3AD203B41FA5}">
                      <a16:colId xmlns:a16="http://schemas.microsoft.com/office/drawing/2014/main" val="997079903"/>
                    </a:ext>
                  </a:extLst>
                </a:gridCol>
                <a:gridCol w="103538">
                  <a:extLst>
                    <a:ext uri="{9D8B030D-6E8A-4147-A177-3AD203B41FA5}">
                      <a16:colId xmlns:a16="http://schemas.microsoft.com/office/drawing/2014/main" val="953053478"/>
                    </a:ext>
                  </a:extLst>
                </a:gridCol>
                <a:gridCol w="103538">
                  <a:extLst>
                    <a:ext uri="{9D8B030D-6E8A-4147-A177-3AD203B41FA5}">
                      <a16:colId xmlns:a16="http://schemas.microsoft.com/office/drawing/2014/main" val="130100229"/>
                    </a:ext>
                  </a:extLst>
                </a:gridCol>
                <a:gridCol w="103538">
                  <a:extLst>
                    <a:ext uri="{9D8B030D-6E8A-4147-A177-3AD203B41FA5}">
                      <a16:colId xmlns:a16="http://schemas.microsoft.com/office/drawing/2014/main" val="1188906760"/>
                    </a:ext>
                  </a:extLst>
                </a:gridCol>
                <a:gridCol w="103538">
                  <a:extLst>
                    <a:ext uri="{9D8B030D-6E8A-4147-A177-3AD203B41FA5}">
                      <a16:colId xmlns:a16="http://schemas.microsoft.com/office/drawing/2014/main" val="389988969"/>
                    </a:ext>
                  </a:extLst>
                </a:gridCol>
                <a:gridCol w="103538">
                  <a:extLst>
                    <a:ext uri="{9D8B030D-6E8A-4147-A177-3AD203B41FA5}">
                      <a16:colId xmlns:a16="http://schemas.microsoft.com/office/drawing/2014/main" val="2402312830"/>
                    </a:ext>
                  </a:extLst>
                </a:gridCol>
                <a:gridCol w="103538">
                  <a:extLst>
                    <a:ext uri="{9D8B030D-6E8A-4147-A177-3AD203B41FA5}">
                      <a16:colId xmlns:a16="http://schemas.microsoft.com/office/drawing/2014/main" val="3435030363"/>
                    </a:ext>
                  </a:extLst>
                </a:gridCol>
                <a:gridCol w="103538">
                  <a:extLst>
                    <a:ext uri="{9D8B030D-6E8A-4147-A177-3AD203B41FA5}">
                      <a16:colId xmlns:a16="http://schemas.microsoft.com/office/drawing/2014/main" val="3988366593"/>
                    </a:ext>
                  </a:extLst>
                </a:gridCol>
                <a:gridCol w="103538">
                  <a:extLst>
                    <a:ext uri="{9D8B030D-6E8A-4147-A177-3AD203B41FA5}">
                      <a16:colId xmlns:a16="http://schemas.microsoft.com/office/drawing/2014/main" val="1121047515"/>
                    </a:ext>
                  </a:extLst>
                </a:gridCol>
                <a:gridCol w="103538">
                  <a:extLst>
                    <a:ext uri="{9D8B030D-6E8A-4147-A177-3AD203B41FA5}">
                      <a16:colId xmlns:a16="http://schemas.microsoft.com/office/drawing/2014/main" val="2652590805"/>
                    </a:ext>
                  </a:extLst>
                </a:gridCol>
                <a:gridCol w="103538">
                  <a:extLst>
                    <a:ext uri="{9D8B030D-6E8A-4147-A177-3AD203B41FA5}">
                      <a16:colId xmlns:a16="http://schemas.microsoft.com/office/drawing/2014/main" val="1190341909"/>
                    </a:ext>
                  </a:extLst>
                </a:gridCol>
                <a:gridCol w="103538">
                  <a:extLst>
                    <a:ext uri="{9D8B030D-6E8A-4147-A177-3AD203B41FA5}">
                      <a16:colId xmlns:a16="http://schemas.microsoft.com/office/drawing/2014/main" val="284937706"/>
                    </a:ext>
                  </a:extLst>
                </a:gridCol>
                <a:gridCol w="103538">
                  <a:extLst>
                    <a:ext uri="{9D8B030D-6E8A-4147-A177-3AD203B41FA5}">
                      <a16:colId xmlns:a16="http://schemas.microsoft.com/office/drawing/2014/main" val="2057465052"/>
                    </a:ext>
                  </a:extLst>
                </a:gridCol>
                <a:gridCol w="103538">
                  <a:extLst>
                    <a:ext uri="{9D8B030D-6E8A-4147-A177-3AD203B41FA5}">
                      <a16:colId xmlns:a16="http://schemas.microsoft.com/office/drawing/2014/main" val="1680825329"/>
                    </a:ext>
                  </a:extLst>
                </a:gridCol>
                <a:gridCol w="103538">
                  <a:extLst>
                    <a:ext uri="{9D8B030D-6E8A-4147-A177-3AD203B41FA5}">
                      <a16:colId xmlns:a16="http://schemas.microsoft.com/office/drawing/2014/main" val="149413424"/>
                    </a:ext>
                  </a:extLst>
                </a:gridCol>
                <a:gridCol w="103538">
                  <a:extLst>
                    <a:ext uri="{9D8B030D-6E8A-4147-A177-3AD203B41FA5}">
                      <a16:colId xmlns:a16="http://schemas.microsoft.com/office/drawing/2014/main" val="516695086"/>
                    </a:ext>
                  </a:extLst>
                </a:gridCol>
                <a:gridCol w="103538">
                  <a:extLst>
                    <a:ext uri="{9D8B030D-6E8A-4147-A177-3AD203B41FA5}">
                      <a16:colId xmlns:a16="http://schemas.microsoft.com/office/drawing/2014/main" val="1346117201"/>
                    </a:ext>
                  </a:extLst>
                </a:gridCol>
                <a:gridCol w="103538">
                  <a:extLst>
                    <a:ext uri="{9D8B030D-6E8A-4147-A177-3AD203B41FA5}">
                      <a16:colId xmlns:a16="http://schemas.microsoft.com/office/drawing/2014/main" val="1959090528"/>
                    </a:ext>
                  </a:extLst>
                </a:gridCol>
                <a:gridCol w="103538">
                  <a:extLst>
                    <a:ext uri="{9D8B030D-6E8A-4147-A177-3AD203B41FA5}">
                      <a16:colId xmlns:a16="http://schemas.microsoft.com/office/drawing/2014/main" val="1770525272"/>
                    </a:ext>
                  </a:extLst>
                </a:gridCol>
                <a:gridCol w="103538">
                  <a:extLst>
                    <a:ext uri="{9D8B030D-6E8A-4147-A177-3AD203B41FA5}">
                      <a16:colId xmlns:a16="http://schemas.microsoft.com/office/drawing/2014/main" val="736962750"/>
                    </a:ext>
                  </a:extLst>
                </a:gridCol>
                <a:gridCol w="105388">
                  <a:extLst>
                    <a:ext uri="{9D8B030D-6E8A-4147-A177-3AD203B41FA5}">
                      <a16:colId xmlns:a16="http://schemas.microsoft.com/office/drawing/2014/main" val="1481837321"/>
                    </a:ext>
                  </a:extLst>
                </a:gridCol>
                <a:gridCol w="105388">
                  <a:extLst>
                    <a:ext uri="{9D8B030D-6E8A-4147-A177-3AD203B41FA5}">
                      <a16:colId xmlns:a16="http://schemas.microsoft.com/office/drawing/2014/main" val="538663226"/>
                    </a:ext>
                  </a:extLst>
                </a:gridCol>
                <a:gridCol w="105388">
                  <a:extLst>
                    <a:ext uri="{9D8B030D-6E8A-4147-A177-3AD203B41FA5}">
                      <a16:colId xmlns:a16="http://schemas.microsoft.com/office/drawing/2014/main" val="2373822629"/>
                    </a:ext>
                  </a:extLst>
                </a:gridCol>
                <a:gridCol w="105388">
                  <a:extLst>
                    <a:ext uri="{9D8B030D-6E8A-4147-A177-3AD203B41FA5}">
                      <a16:colId xmlns:a16="http://schemas.microsoft.com/office/drawing/2014/main" val="2942276291"/>
                    </a:ext>
                  </a:extLst>
                </a:gridCol>
                <a:gridCol w="105388">
                  <a:extLst>
                    <a:ext uri="{9D8B030D-6E8A-4147-A177-3AD203B41FA5}">
                      <a16:colId xmlns:a16="http://schemas.microsoft.com/office/drawing/2014/main" val="3664737219"/>
                    </a:ext>
                  </a:extLst>
                </a:gridCol>
                <a:gridCol w="105388">
                  <a:extLst>
                    <a:ext uri="{9D8B030D-6E8A-4147-A177-3AD203B41FA5}">
                      <a16:colId xmlns:a16="http://schemas.microsoft.com/office/drawing/2014/main" val="3915214048"/>
                    </a:ext>
                  </a:extLst>
                </a:gridCol>
                <a:gridCol w="105388">
                  <a:extLst>
                    <a:ext uri="{9D8B030D-6E8A-4147-A177-3AD203B41FA5}">
                      <a16:colId xmlns:a16="http://schemas.microsoft.com/office/drawing/2014/main" val="1457678223"/>
                    </a:ext>
                  </a:extLst>
                </a:gridCol>
                <a:gridCol w="105388">
                  <a:extLst>
                    <a:ext uri="{9D8B030D-6E8A-4147-A177-3AD203B41FA5}">
                      <a16:colId xmlns:a16="http://schemas.microsoft.com/office/drawing/2014/main" val="1950575915"/>
                    </a:ext>
                  </a:extLst>
                </a:gridCol>
                <a:gridCol w="105388">
                  <a:extLst>
                    <a:ext uri="{9D8B030D-6E8A-4147-A177-3AD203B41FA5}">
                      <a16:colId xmlns:a16="http://schemas.microsoft.com/office/drawing/2014/main" val="4138245493"/>
                    </a:ext>
                  </a:extLst>
                </a:gridCol>
                <a:gridCol w="105388">
                  <a:extLst>
                    <a:ext uri="{9D8B030D-6E8A-4147-A177-3AD203B41FA5}">
                      <a16:colId xmlns:a16="http://schemas.microsoft.com/office/drawing/2014/main" val="894909992"/>
                    </a:ext>
                  </a:extLst>
                </a:gridCol>
                <a:gridCol w="105388">
                  <a:extLst>
                    <a:ext uri="{9D8B030D-6E8A-4147-A177-3AD203B41FA5}">
                      <a16:colId xmlns:a16="http://schemas.microsoft.com/office/drawing/2014/main" val="3591183038"/>
                    </a:ext>
                  </a:extLst>
                </a:gridCol>
                <a:gridCol w="105388">
                  <a:extLst>
                    <a:ext uri="{9D8B030D-6E8A-4147-A177-3AD203B41FA5}">
                      <a16:colId xmlns:a16="http://schemas.microsoft.com/office/drawing/2014/main" val="2822555691"/>
                    </a:ext>
                  </a:extLst>
                </a:gridCol>
                <a:gridCol w="105388">
                  <a:extLst>
                    <a:ext uri="{9D8B030D-6E8A-4147-A177-3AD203B41FA5}">
                      <a16:colId xmlns:a16="http://schemas.microsoft.com/office/drawing/2014/main" val="820918103"/>
                    </a:ext>
                  </a:extLst>
                </a:gridCol>
              </a:tblGrid>
              <a:tr h="123000">
                <a:tc rowSpan="3">
                  <a:txBody>
                    <a:bodyPr/>
                    <a:lstStyle/>
                    <a:p>
                      <a:pPr algn="ctr" fontAlgn="ctr"/>
                      <a:r>
                        <a:rPr lang="cs-CZ" sz="800" b="1" i="0" u="none" strike="noStrike">
                          <a:solidFill>
                            <a:srgbClr val="000000"/>
                          </a:solidFill>
                          <a:effectLst/>
                          <a:latin typeface="Calibri" panose="020F0502020204030204" pitchFamily="34" charset="0"/>
                        </a:rPr>
                        <a:t>Kalendář 2024</a:t>
                      </a:r>
                    </a:p>
                  </a:txBody>
                  <a:tcPr marL="4874" marR="4874" marT="48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l" fontAlgn="ctr"/>
                      <a:r>
                        <a:rPr lang="cs-CZ" sz="400" b="0" i="0" u="none" strike="noStrike">
                          <a:solidFill>
                            <a:srgbClr val="000000"/>
                          </a:solidFill>
                          <a:effectLst/>
                          <a:latin typeface="Calibri" panose="020F0502020204030204" pitchFamily="34" charset="0"/>
                        </a:rPr>
                        <a:t>PO</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cs-CZ" sz="400" b="0" i="0" u="none" strike="noStrike">
                          <a:solidFill>
                            <a:srgbClr val="00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ST</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FF0000"/>
                          </a:solidFill>
                          <a:effectLst/>
                          <a:latin typeface="Calibri" panose="020F0502020204030204" pitchFamily="34" charset="0"/>
                        </a:rPr>
                        <a:t>NE</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PO</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ÚT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ČT</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PÁ</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0" i="0" u="none" strike="noStrike">
                          <a:solidFill>
                            <a:srgbClr val="000000"/>
                          </a:solidFill>
                          <a:effectLst/>
                          <a:latin typeface="Calibri" panose="020F0502020204030204" pitchFamily="34" charset="0"/>
                        </a:rPr>
                        <a:t>SO</a:t>
                      </a:r>
                    </a:p>
                  </a:txBody>
                  <a:tcPr marL="4874" marR="4874" marT="487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036453071"/>
                  </a:ext>
                </a:extLst>
              </a:tr>
              <a:tr h="150334">
                <a:tc vMerge="1">
                  <a:txBody>
                    <a:bodyPr/>
                    <a:lstStyle/>
                    <a:p>
                      <a:endParaRPr lang="cs-CZ"/>
                    </a:p>
                  </a:txBody>
                  <a:tcPr/>
                </a:tc>
                <a:tc>
                  <a:txBody>
                    <a:bodyPr/>
                    <a:lstStyle/>
                    <a:p>
                      <a:pPr algn="ctr" fontAlgn="ctr"/>
                      <a:r>
                        <a:rPr lang="cs-CZ" sz="400" b="1" i="0" u="none" strike="noStrike">
                          <a:solidFill>
                            <a:srgbClr val="000000"/>
                          </a:solidFill>
                          <a:effectLst/>
                          <a:latin typeface="Calibri" panose="020F0502020204030204" pitchFamily="34" charset="0"/>
                        </a:rPr>
                        <a:t>8.</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14.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21.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28.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30.</a:t>
                      </a:r>
                    </a:p>
                  </a:txBody>
                  <a:tcPr marL="4874" marR="4874" marT="487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1.</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9. </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12.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19.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26.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30.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31.</a:t>
                      </a:r>
                    </a:p>
                  </a:txBody>
                  <a:tcPr marL="4874" marR="4874" marT="487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16.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23.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30.</a:t>
                      </a:r>
                    </a:p>
                  </a:txBody>
                  <a:tcPr marL="4874" marR="4874" marT="487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FF0000"/>
                          </a:solidFill>
                          <a:effectLst/>
                          <a:latin typeface="Calibri" panose="020F0502020204030204" pitchFamily="34" charset="0"/>
                        </a:rPr>
                        <a:t>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a:txBody>
                    <a:bodyPr/>
                    <a:lstStyle/>
                    <a:p>
                      <a:pPr algn="ctr" fontAlgn="ctr"/>
                      <a:r>
                        <a:rPr lang="cs-CZ" sz="400" b="1" i="0" u="none" strike="noStrike">
                          <a:solidFill>
                            <a:srgbClr val="000000"/>
                          </a:solidFill>
                          <a:effectLst/>
                          <a:latin typeface="Calibri" panose="020F0502020204030204" pitchFamily="34" charset="0"/>
                        </a:rPr>
                        <a:t>13.</a:t>
                      </a:r>
                    </a:p>
                  </a:txBody>
                  <a:tcPr marL="4874" marR="4874" marT="487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744356154"/>
                  </a:ext>
                </a:extLst>
              </a:tr>
              <a:tr h="211832">
                <a:tc vMerge="1">
                  <a:txBody>
                    <a:bodyPr/>
                    <a:lstStyle/>
                    <a:p>
                      <a:endParaRPr lang="cs-CZ"/>
                    </a:p>
                  </a:txBody>
                  <a:tcPr/>
                </a:tc>
                <a:tc gridSpan="23">
                  <a:txBody>
                    <a:bodyPr/>
                    <a:lstStyle/>
                    <a:p>
                      <a:pPr algn="ctr" fontAlgn="ctr"/>
                      <a:r>
                        <a:rPr lang="cs-CZ" sz="700" b="1" i="0" u="none" strike="noStrike">
                          <a:solidFill>
                            <a:srgbClr val="000000"/>
                          </a:solidFill>
                          <a:effectLst/>
                          <a:latin typeface="Calibri" panose="020F0502020204030204" pitchFamily="34" charset="0"/>
                        </a:rPr>
                        <a:t>Duben </a:t>
                      </a:r>
                    </a:p>
                  </a:txBody>
                  <a:tcPr marL="4874" marR="4874" marT="48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gridSpan="31">
                  <a:txBody>
                    <a:bodyPr/>
                    <a:lstStyle/>
                    <a:p>
                      <a:pPr algn="ctr" fontAlgn="ctr"/>
                      <a:r>
                        <a:rPr lang="cs-CZ" sz="700" b="1" i="0" u="none" strike="noStrike">
                          <a:solidFill>
                            <a:srgbClr val="000000"/>
                          </a:solidFill>
                          <a:effectLst/>
                          <a:latin typeface="Calibri" panose="020F0502020204030204" pitchFamily="34" charset="0"/>
                        </a:rPr>
                        <a:t>Květen</a:t>
                      </a:r>
                    </a:p>
                  </a:txBody>
                  <a:tcPr marL="4874" marR="4874" marT="48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gridSpan="30">
                  <a:txBody>
                    <a:bodyPr/>
                    <a:lstStyle/>
                    <a:p>
                      <a:pPr algn="ctr" fontAlgn="ctr"/>
                      <a:r>
                        <a:rPr lang="cs-CZ" sz="700" b="1" i="0" u="none" strike="noStrike">
                          <a:solidFill>
                            <a:srgbClr val="000000"/>
                          </a:solidFill>
                          <a:effectLst/>
                          <a:latin typeface="Calibri" panose="020F0502020204030204" pitchFamily="34" charset="0"/>
                        </a:rPr>
                        <a:t>Červen</a:t>
                      </a:r>
                    </a:p>
                  </a:txBody>
                  <a:tcPr marL="4874" marR="4874" marT="48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gridSpan="13">
                  <a:txBody>
                    <a:bodyPr/>
                    <a:lstStyle/>
                    <a:p>
                      <a:pPr algn="ctr" fontAlgn="ctr"/>
                      <a:r>
                        <a:rPr lang="cs-CZ" sz="700" b="1" i="0" u="none" strike="noStrike">
                          <a:solidFill>
                            <a:srgbClr val="000000"/>
                          </a:solidFill>
                          <a:effectLst/>
                          <a:latin typeface="Calibri" panose="020F0502020204030204" pitchFamily="34" charset="0"/>
                        </a:rPr>
                        <a:t>Červenec</a:t>
                      </a:r>
                    </a:p>
                  </a:txBody>
                  <a:tcPr marL="4874" marR="4874" marT="48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E4D6"/>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355904049"/>
                  </a:ext>
                </a:extLst>
              </a:tr>
              <a:tr h="143499">
                <a:tc>
                  <a:txBody>
                    <a:bodyPr/>
                    <a:lstStyle/>
                    <a:p>
                      <a:pPr algn="l" fontAlgn="b"/>
                      <a:r>
                        <a:rPr lang="cs-CZ" sz="700" b="0" i="0" u="none" strike="noStrike">
                          <a:solidFill>
                            <a:srgbClr val="000000"/>
                          </a:solidFill>
                          <a:effectLst/>
                          <a:latin typeface="Calibri" panose="020F0502020204030204" pitchFamily="34" charset="0"/>
                        </a:rPr>
                        <a:t>Oznámení o svolání zastupitelstva obce</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8298929"/>
                  </a:ext>
                </a:extLst>
              </a:tr>
              <a:tr h="143499">
                <a:tc>
                  <a:txBody>
                    <a:bodyPr/>
                    <a:lstStyle/>
                    <a:p>
                      <a:pPr algn="l" fontAlgn="b"/>
                      <a:r>
                        <a:rPr lang="cs-CZ" sz="700" b="0" i="0" u="none" strike="noStrike">
                          <a:solidFill>
                            <a:srgbClr val="000000"/>
                          </a:solidFill>
                          <a:effectLst/>
                          <a:latin typeface="Calibri" panose="020F0502020204030204" pitchFamily="34" charset="0"/>
                        </a:rPr>
                        <a:t>Konání zastupitelstva obce - schválení návrhu OOP</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FFFFFF"/>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0905136"/>
                  </a:ext>
                </a:extLst>
              </a:tr>
              <a:tr h="143499">
                <a:tc>
                  <a:txBody>
                    <a:bodyPr/>
                    <a:lstStyle/>
                    <a:p>
                      <a:pPr algn="l" fontAlgn="b"/>
                      <a:r>
                        <a:rPr lang="cs-CZ" sz="700" b="0" i="0" u="none" strike="noStrike">
                          <a:solidFill>
                            <a:srgbClr val="000000"/>
                          </a:solidFill>
                          <a:effectLst/>
                          <a:latin typeface="Calibri" panose="020F0502020204030204" pitchFamily="34" charset="0"/>
                        </a:rPr>
                        <a:t>Návrh OOP zveřejněn na úř. desce</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FF66CC"/>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FF66CC"/>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FF66CC"/>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FF66CC"/>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9892076"/>
                  </a:ext>
                </a:extLst>
              </a:tr>
              <a:tr h="143499">
                <a:tc>
                  <a:txBody>
                    <a:bodyPr/>
                    <a:lstStyle/>
                    <a:p>
                      <a:pPr algn="l" fontAlgn="b"/>
                      <a:r>
                        <a:rPr lang="cs-CZ" sz="700" b="0" i="0" u="none" strike="noStrike">
                          <a:solidFill>
                            <a:srgbClr val="000000"/>
                          </a:solidFill>
                          <a:effectLst/>
                          <a:latin typeface="Calibri" panose="020F0502020204030204" pitchFamily="34" charset="0"/>
                        </a:rPr>
                        <a:t>Den doručení (zveřejnění návhru OOP na úřední desce</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671297"/>
                  </a:ext>
                </a:extLst>
              </a:tr>
              <a:tr h="143499">
                <a:tc>
                  <a:txBody>
                    <a:bodyPr/>
                    <a:lstStyle/>
                    <a:p>
                      <a:pPr algn="l" fontAlgn="b"/>
                      <a:r>
                        <a:rPr lang="cs-CZ" sz="700" b="0" i="0" u="none" strike="noStrike">
                          <a:solidFill>
                            <a:srgbClr val="000000"/>
                          </a:solidFill>
                          <a:effectLst/>
                          <a:latin typeface="Calibri" panose="020F0502020204030204" pitchFamily="34" charset="0"/>
                        </a:rPr>
                        <a:t>Lhůta pro podání námitek a připomínek</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FF66CC"/>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8048792"/>
                  </a:ext>
                </a:extLst>
              </a:tr>
              <a:tr h="143499">
                <a:tc>
                  <a:txBody>
                    <a:bodyPr/>
                    <a:lstStyle/>
                    <a:p>
                      <a:pPr algn="l" fontAlgn="b"/>
                      <a:r>
                        <a:rPr lang="cs-CZ" sz="700" b="0" i="0" u="none" strike="noStrike">
                          <a:solidFill>
                            <a:srgbClr val="000000"/>
                          </a:solidFill>
                          <a:effectLst/>
                          <a:latin typeface="Calibri" panose="020F0502020204030204" pitchFamily="34" charset="0"/>
                        </a:rPr>
                        <a:t>Oznámení konání veřejného projednání na úřední desce*</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3453473"/>
                  </a:ext>
                </a:extLst>
              </a:tr>
              <a:tr h="143499">
                <a:tc>
                  <a:txBody>
                    <a:bodyPr/>
                    <a:lstStyle/>
                    <a:p>
                      <a:pPr algn="l" fontAlgn="b"/>
                      <a:r>
                        <a:rPr lang="cs-CZ" sz="700" b="0" i="0" u="none" strike="noStrike">
                          <a:solidFill>
                            <a:srgbClr val="000000"/>
                          </a:solidFill>
                          <a:effectLst/>
                          <a:latin typeface="Calibri" panose="020F0502020204030204" pitchFamily="34" charset="0"/>
                        </a:rPr>
                        <a:t>Veřejné projednání OOP</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9D08E"/>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751582"/>
                  </a:ext>
                </a:extLst>
              </a:tr>
              <a:tr h="273332">
                <a:tc>
                  <a:txBody>
                    <a:bodyPr/>
                    <a:lstStyle/>
                    <a:p>
                      <a:pPr algn="l" fontAlgn="b"/>
                      <a:r>
                        <a:rPr lang="cs-CZ" sz="700" b="0" i="0" u="none" strike="noStrike">
                          <a:solidFill>
                            <a:srgbClr val="000000"/>
                          </a:solidFill>
                          <a:effectLst/>
                          <a:latin typeface="Calibri" panose="020F0502020204030204" pitchFamily="34" charset="0"/>
                        </a:rPr>
                        <a:t>Zahájení vypořádání připomínek a rozhodování o námytkách</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5544541"/>
                  </a:ext>
                </a:extLst>
              </a:tr>
              <a:tr h="143499">
                <a:tc>
                  <a:txBody>
                    <a:bodyPr/>
                    <a:lstStyle/>
                    <a:p>
                      <a:pPr algn="l" fontAlgn="b"/>
                      <a:r>
                        <a:rPr lang="cs-CZ" sz="700" b="0" i="0" u="none" strike="noStrike">
                          <a:solidFill>
                            <a:srgbClr val="000000"/>
                          </a:solidFill>
                          <a:effectLst/>
                          <a:latin typeface="Calibri" panose="020F0502020204030204" pitchFamily="34" charset="0"/>
                        </a:rPr>
                        <a:t>Svolání zastupitelstva obce</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2641443"/>
                  </a:ext>
                </a:extLst>
              </a:tr>
              <a:tr h="143499">
                <a:tc>
                  <a:txBody>
                    <a:bodyPr/>
                    <a:lstStyle/>
                    <a:p>
                      <a:pPr algn="l" fontAlgn="b"/>
                      <a:r>
                        <a:rPr lang="cs-CZ" sz="700" b="0" i="0" u="none" strike="noStrike">
                          <a:solidFill>
                            <a:srgbClr val="000000"/>
                          </a:solidFill>
                          <a:effectLst/>
                          <a:latin typeface="Calibri" panose="020F0502020204030204" pitchFamily="34" charset="0"/>
                        </a:rPr>
                        <a:t>Zastupitelstvo obce - schvál. vydání OOP</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0861930"/>
                  </a:ext>
                </a:extLst>
              </a:tr>
              <a:tr h="143499">
                <a:tc>
                  <a:txBody>
                    <a:bodyPr/>
                    <a:lstStyle/>
                    <a:p>
                      <a:pPr algn="l" fontAlgn="b"/>
                      <a:r>
                        <a:rPr lang="pt-BR" sz="700" b="0" i="0" u="none" strike="noStrike">
                          <a:solidFill>
                            <a:srgbClr val="000000"/>
                          </a:solidFill>
                          <a:effectLst/>
                          <a:latin typeface="Calibri" panose="020F0502020204030204" pitchFamily="34" charset="0"/>
                        </a:rPr>
                        <a:t>OOP zveřejněno na úř. desce**</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4749573"/>
                  </a:ext>
                </a:extLst>
              </a:tr>
              <a:tr h="143499">
                <a:tc>
                  <a:txBody>
                    <a:bodyPr/>
                    <a:lstStyle/>
                    <a:p>
                      <a:pPr algn="l" fontAlgn="b"/>
                      <a:r>
                        <a:rPr lang="cs-CZ" sz="700" b="1" i="0" u="none" strike="noStrike">
                          <a:solidFill>
                            <a:srgbClr val="000000"/>
                          </a:solidFill>
                          <a:effectLst/>
                          <a:latin typeface="Calibri" panose="020F0502020204030204" pitchFamily="34" charset="0"/>
                        </a:rPr>
                        <a:t>Odeslání finančnímu úřadu</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500" b="1"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500" b="1"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500" b="1"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500" b="1"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CC"/>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cs-CZ" sz="600" b="0" i="0" u="none" strike="noStrike">
                          <a:solidFill>
                            <a:srgbClr val="FFFFCC"/>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309463"/>
                  </a:ext>
                </a:extLst>
              </a:tr>
              <a:tr h="286999">
                <a:tc>
                  <a:txBody>
                    <a:bodyPr/>
                    <a:lstStyle/>
                    <a:p>
                      <a:pPr algn="l" fontAlgn="b"/>
                      <a:r>
                        <a:rPr lang="cs-CZ" sz="700" b="1" i="0" u="none" strike="noStrike" dirty="0">
                          <a:solidFill>
                            <a:srgbClr val="000000"/>
                          </a:solidFill>
                          <a:effectLst/>
                          <a:latin typeface="Calibri" panose="020F0502020204030204" pitchFamily="34" charset="0"/>
                        </a:rPr>
                        <a:t>Počet dní mezi svoláním prvního zastupitelstva a odesláním OOP správci daně</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1</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10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11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12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13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14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15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16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17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18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19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20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21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22</a:t>
                      </a:r>
                    </a:p>
                  </a:txBody>
                  <a:tcPr marL="4874" marR="4874" marT="487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23</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24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25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26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27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28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29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30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31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32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33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34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35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36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37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38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39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40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41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42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43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44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45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46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47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48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49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50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51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52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53</a:t>
                      </a:r>
                    </a:p>
                  </a:txBody>
                  <a:tcPr marL="4874" marR="4874" marT="487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54</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55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56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57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58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59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60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61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62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63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64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65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66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67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68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69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70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71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72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73</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74</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75</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76</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77</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78</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79</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80</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81</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82</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83</a:t>
                      </a:r>
                    </a:p>
                  </a:txBody>
                  <a:tcPr marL="4874" marR="4874" marT="487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1" i="0" u="none" strike="noStrike">
                          <a:solidFill>
                            <a:srgbClr val="000000"/>
                          </a:solidFill>
                          <a:effectLst/>
                          <a:latin typeface="Calibri" panose="020F0502020204030204" pitchFamily="34" charset="0"/>
                        </a:rPr>
                        <a:t>x</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fontAlgn="ctr"/>
                      <a:r>
                        <a:rPr lang="cs-CZ" sz="400" b="0" i="0" u="none" strike="noStrike">
                          <a:solidFill>
                            <a:srgbClr val="000000"/>
                          </a:solidFill>
                          <a:effectLst/>
                          <a:latin typeface="Calibri" panose="020F0502020204030204" pitchFamily="34" charset="0"/>
                        </a:rPr>
                        <a:t>x</a:t>
                      </a:r>
                    </a:p>
                  </a:txBody>
                  <a:tcPr marL="4874" marR="4874" marT="487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759948621"/>
                  </a:ext>
                </a:extLst>
              </a:tr>
              <a:tr h="143499">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cs-CZ" sz="4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4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4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4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4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91785004"/>
                  </a:ext>
                </a:extLst>
              </a:tr>
              <a:tr h="213656">
                <a:tc>
                  <a:txBody>
                    <a:bodyPr/>
                    <a:lstStyle/>
                    <a:p>
                      <a:pPr algn="l" fontAlgn="b"/>
                      <a:r>
                        <a:rPr lang="cs-CZ" sz="700" b="0" i="0" u="none" strike="noStrike">
                          <a:solidFill>
                            <a:srgbClr val="000000"/>
                          </a:solidFill>
                          <a:effectLst/>
                          <a:latin typeface="Calibri" panose="020F0502020204030204" pitchFamily="34" charset="0"/>
                        </a:rPr>
                        <a:t>* nejméně 15 dnů předem</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extLst>
                  <a:ext uri="{0D108BD9-81ED-4DB2-BD59-A6C34878D82A}">
                    <a16:rowId xmlns:a16="http://schemas.microsoft.com/office/drawing/2014/main" val="3061818551"/>
                  </a:ext>
                </a:extLst>
              </a:tr>
              <a:tr h="213656">
                <a:tc>
                  <a:txBody>
                    <a:bodyPr/>
                    <a:lstStyle/>
                    <a:p>
                      <a:pPr algn="l" fontAlgn="b"/>
                      <a:r>
                        <a:rPr lang="cs-CZ" sz="700" b="0" i="0" u="none" strike="noStrike">
                          <a:solidFill>
                            <a:srgbClr val="000000"/>
                          </a:solidFill>
                          <a:effectLst/>
                          <a:latin typeface="Calibri" panose="020F0502020204030204" pitchFamily="34" charset="0"/>
                        </a:rPr>
                        <a:t>** 15. dnem od zveřejnění nabývá účinnosti</a:t>
                      </a:r>
                    </a:p>
                  </a:txBody>
                  <a:tcPr marL="4874" marR="4874" marT="48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extLst>
                  <a:ext uri="{0D108BD9-81ED-4DB2-BD59-A6C34878D82A}">
                    <a16:rowId xmlns:a16="http://schemas.microsoft.com/office/drawing/2014/main" val="940320486"/>
                  </a:ext>
                </a:extLst>
              </a:tr>
              <a:tr h="143499">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7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8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extLst>
                  <a:ext uri="{0D108BD9-81ED-4DB2-BD59-A6C34878D82A}">
                    <a16:rowId xmlns:a16="http://schemas.microsoft.com/office/drawing/2014/main" val="3667702363"/>
                  </a:ext>
                </a:extLst>
              </a:tr>
              <a:tr h="213656">
                <a:tc gridSpan="27">
                  <a:txBody>
                    <a:bodyPr/>
                    <a:lstStyle/>
                    <a:p>
                      <a:pPr algn="l" fontAlgn="ctr"/>
                      <a:r>
                        <a:rPr lang="cs-CZ" sz="700" b="0" i="0" u="none" strike="noStrike">
                          <a:solidFill>
                            <a:srgbClr val="000000"/>
                          </a:solidFill>
                          <a:effectLst/>
                          <a:latin typeface="Calibri" panose="020F0502020204030204" pitchFamily="34" charset="0"/>
                        </a:rPr>
                        <a:t>Zákonné minimální lhůty</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CC"/>
                    </a:solidFill>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a:noFill/>
                    </a:lnL>
                    <a:lnR>
                      <a:noFill/>
                    </a:lnR>
                    <a:lnT>
                      <a:noFill/>
                    </a:lnT>
                    <a:lnB>
                      <a:noFill/>
                    </a:lnB>
                    <a:solidFill>
                      <a:srgbClr val="FFFFFF"/>
                    </a:solidFill>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a:noFill/>
                    </a:lnL>
                    <a:lnR>
                      <a:noFill/>
                    </a:lnR>
                    <a:lnT>
                      <a:noFill/>
                    </a:lnT>
                    <a:lnB>
                      <a:noFill/>
                    </a:lnB>
                    <a:solidFill>
                      <a:srgbClr val="FFFFFF"/>
                    </a:solidFill>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extLst>
                  <a:ext uri="{0D108BD9-81ED-4DB2-BD59-A6C34878D82A}">
                    <a16:rowId xmlns:a16="http://schemas.microsoft.com/office/drawing/2014/main" val="2953178753"/>
                  </a:ext>
                </a:extLst>
              </a:tr>
              <a:tr h="213656">
                <a:tc gridSpan="27">
                  <a:txBody>
                    <a:bodyPr/>
                    <a:lstStyle/>
                    <a:p>
                      <a:pPr algn="l" fontAlgn="ctr"/>
                      <a:r>
                        <a:rPr lang="cs-CZ" sz="700" b="0" i="0" u="none" strike="noStrike">
                          <a:solidFill>
                            <a:srgbClr val="000000"/>
                          </a:solidFill>
                          <a:effectLst/>
                          <a:latin typeface="Calibri" panose="020F0502020204030204" pitchFamily="34" charset="0"/>
                        </a:rPr>
                        <a:t>Zákonné minimální lhůty - dobrovolné instituty bez prodloužení celkové doby vydání</a:t>
                      </a: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a:noFill/>
                    </a:lnL>
                    <a:lnR>
                      <a:noFill/>
                    </a:lnR>
                    <a:lnT>
                      <a:noFill/>
                    </a:lnT>
                    <a:lnB>
                      <a:noFill/>
                    </a:lnB>
                    <a:solidFill>
                      <a:srgbClr val="FFFFFF"/>
                    </a:solidFill>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a:noFill/>
                    </a:lnL>
                    <a:lnR>
                      <a:noFill/>
                    </a:lnR>
                    <a:lnT>
                      <a:noFill/>
                    </a:lnT>
                    <a:lnB>
                      <a:noFill/>
                    </a:lnB>
                    <a:solidFill>
                      <a:srgbClr val="FFFFFF"/>
                    </a:solidFill>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extLst>
                  <a:ext uri="{0D108BD9-81ED-4DB2-BD59-A6C34878D82A}">
                    <a16:rowId xmlns:a16="http://schemas.microsoft.com/office/drawing/2014/main" val="1484710459"/>
                  </a:ext>
                </a:extLst>
              </a:tr>
              <a:tr h="196799">
                <a:tc gridSpan="27">
                  <a:txBody>
                    <a:bodyPr/>
                    <a:lstStyle/>
                    <a:p>
                      <a:pPr algn="l" fontAlgn="ctr"/>
                      <a:r>
                        <a:rPr lang="cs-CZ" sz="700" b="0" i="0" u="none" strike="noStrike" dirty="0">
                          <a:solidFill>
                            <a:srgbClr val="000000"/>
                          </a:solidFill>
                          <a:effectLst/>
                          <a:latin typeface="Calibri" panose="020F0502020204030204" pitchFamily="34" charset="0"/>
                        </a:rPr>
                        <a:t>Vypořádání připomínek/námitek - zcela individuální, závisí na konkrétním případu </a:t>
                      </a:r>
                      <a:r>
                        <a:rPr lang="cs-CZ" sz="700" b="0" i="1" u="none" strike="noStrike" dirty="0">
                          <a:solidFill>
                            <a:srgbClr val="000000"/>
                          </a:solidFill>
                          <a:effectLst/>
                          <a:latin typeface="Calibri" panose="020F0502020204030204" pitchFamily="34" charset="0"/>
                        </a:rPr>
                        <a:t>(zde počítáno  10 dní)</a:t>
                      </a:r>
                      <a:endParaRPr lang="cs-CZ" sz="700" b="0" i="0" u="none" strike="noStrike" dirty="0">
                        <a:solidFill>
                          <a:srgbClr val="000000"/>
                        </a:solidFill>
                        <a:effectLst/>
                        <a:latin typeface="Calibri" panose="020F0502020204030204" pitchFamily="34" charset="0"/>
                      </a:endParaRPr>
                    </a:p>
                  </a:txBody>
                  <a:tcPr marL="4874" marR="4874" marT="487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a:noFill/>
                    </a:lnL>
                    <a:lnR>
                      <a:noFill/>
                    </a:lnR>
                    <a:lnT>
                      <a:noFill/>
                    </a:lnT>
                    <a:lnB>
                      <a:noFill/>
                    </a:lnB>
                    <a:solidFill>
                      <a:srgbClr val="FFFFFF"/>
                    </a:solidFill>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5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r>
                        <a:rPr lang="cs-CZ" sz="500" b="0" i="0" u="none" strike="noStrike">
                          <a:solidFill>
                            <a:srgbClr val="000000"/>
                          </a:solidFill>
                          <a:effectLst/>
                          <a:latin typeface="Calibri" panose="020F0502020204030204" pitchFamily="34" charset="0"/>
                        </a:rPr>
                        <a:t> </a:t>
                      </a:r>
                    </a:p>
                  </a:txBody>
                  <a:tcPr marL="4874" marR="4874" marT="4874" marB="0" anchor="b">
                    <a:lnL>
                      <a:noFill/>
                    </a:lnL>
                    <a:lnR>
                      <a:noFill/>
                    </a:lnR>
                    <a:lnT>
                      <a:noFill/>
                    </a:lnT>
                    <a:lnB>
                      <a:noFill/>
                    </a:lnB>
                    <a:solidFill>
                      <a:srgbClr val="FFFFFF"/>
                    </a:solidFill>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a:solidFill>
                          <a:srgbClr val="000000"/>
                        </a:solidFill>
                        <a:effectLst/>
                        <a:latin typeface="Calibri" panose="020F0502020204030204" pitchFamily="34" charset="0"/>
                      </a:endParaRPr>
                    </a:p>
                  </a:txBody>
                  <a:tcPr marL="4874" marR="4874" marT="4874" marB="0" anchor="b">
                    <a:lnL>
                      <a:noFill/>
                    </a:lnL>
                    <a:lnR>
                      <a:noFill/>
                    </a:lnR>
                    <a:lnT>
                      <a:noFill/>
                    </a:lnT>
                    <a:lnB>
                      <a:noFill/>
                    </a:lnB>
                  </a:tcPr>
                </a:tc>
                <a:tc>
                  <a:txBody>
                    <a:bodyPr/>
                    <a:lstStyle/>
                    <a:p>
                      <a:pPr algn="l" fontAlgn="b"/>
                      <a:endParaRPr lang="cs-CZ" sz="600" b="0" i="0" u="none" strike="noStrike" dirty="0">
                        <a:solidFill>
                          <a:srgbClr val="000000"/>
                        </a:solidFill>
                        <a:effectLst/>
                        <a:latin typeface="Calibri" panose="020F0502020204030204" pitchFamily="34" charset="0"/>
                      </a:endParaRPr>
                    </a:p>
                  </a:txBody>
                  <a:tcPr marL="4874" marR="4874" marT="4874" marB="0" anchor="b">
                    <a:lnL>
                      <a:noFill/>
                    </a:lnL>
                    <a:lnR>
                      <a:noFill/>
                    </a:lnR>
                    <a:lnT>
                      <a:noFill/>
                    </a:lnT>
                    <a:lnB>
                      <a:noFill/>
                    </a:lnB>
                  </a:tcPr>
                </a:tc>
                <a:extLst>
                  <a:ext uri="{0D108BD9-81ED-4DB2-BD59-A6C34878D82A}">
                    <a16:rowId xmlns:a16="http://schemas.microsoft.com/office/drawing/2014/main" val="1064305138"/>
                  </a:ext>
                </a:extLst>
              </a:tr>
            </a:tbl>
          </a:graphicData>
        </a:graphic>
      </p:graphicFrame>
    </p:spTree>
    <p:extLst>
      <p:ext uri="{BB962C8B-B14F-4D97-AF65-F5344CB8AC3E}">
        <p14:creationId xmlns:p14="http://schemas.microsoft.com/office/powerpoint/2010/main" val="15497563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84393-23D7-64E7-B78B-D6CE5E1FE73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8B5DDC8-3C63-D186-5F8C-47E427ED7CC8}"/>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7EF0F87A-0930-203C-E664-49D9468D381A}"/>
              </a:ext>
            </a:extLst>
          </p:cNvPr>
          <p:cNvSpPr>
            <a:spLocks noGrp="1"/>
          </p:cNvSpPr>
          <p:nvPr>
            <p:ph type="body" sz="quarter" idx="14"/>
          </p:nvPr>
        </p:nvSpPr>
        <p:spPr/>
        <p:txBody>
          <a:bodyPr/>
          <a:lstStyle/>
          <a:p>
            <a:r>
              <a:rPr lang="cs-CZ" dirty="0"/>
              <a:t>Opatření obecné povahy (OOP)</a:t>
            </a:r>
          </a:p>
        </p:txBody>
      </p:sp>
      <p:sp>
        <p:nvSpPr>
          <p:cNvPr id="4" name="Zástupný obsah 3">
            <a:extLst>
              <a:ext uri="{FF2B5EF4-FFF2-40B4-BE49-F238E27FC236}">
                <a16:creationId xmlns:a16="http://schemas.microsoft.com/office/drawing/2014/main" id="{08657459-E3A2-F8A3-08E4-F6BA6C21661B}"/>
              </a:ext>
            </a:extLst>
          </p:cNvPr>
          <p:cNvSpPr>
            <a:spLocks noGrp="1"/>
          </p:cNvSpPr>
          <p:nvPr>
            <p:ph sz="quarter" idx="15"/>
          </p:nvPr>
        </p:nvSpPr>
        <p:spPr/>
        <p:txBody>
          <a:bodyPr>
            <a:normAutofit lnSpcReduction="10000"/>
          </a:bodyPr>
          <a:lstStyle/>
          <a:p>
            <a:r>
              <a:rPr lang="cs-CZ" dirty="0"/>
              <a:t>Informace a vzory k opatření obecné povahy jsou dostupné na tomto odkazu: </a:t>
            </a:r>
            <a:r>
              <a:rPr lang="cs-CZ" dirty="0">
                <a:hlinkClick r:id="rId2"/>
              </a:rPr>
              <a:t>https://www.financnisprava.cz/cs/dane/dane/dan-z-nemovitych-veci/informace-stanoviska-a-sdeleni/2024/aktualizace-informaci-ke-stanoveni-koeficientu-dnv</a:t>
            </a:r>
            <a:r>
              <a:rPr lang="cs-CZ" dirty="0"/>
              <a:t>   </a:t>
            </a:r>
          </a:p>
          <a:p>
            <a:r>
              <a:rPr lang="cs-CZ" dirty="0">
                <a:solidFill>
                  <a:srgbClr val="FF0000"/>
                </a:solidFill>
              </a:rPr>
              <a:t>POZOR </a:t>
            </a:r>
            <a:r>
              <a:rPr lang="cs-CZ" dirty="0"/>
              <a:t>– na daném odkazu jsou už </a:t>
            </a:r>
            <a:r>
              <a:rPr lang="cs-CZ" b="1" dirty="0">
                <a:solidFill>
                  <a:srgbClr val="FF0000"/>
                </a:solidFill>
              </a:rPr>
              <a:t>NEAKTUÁLNÍ VZORY</a:t>
            </a:r>
          </a:p>
        </p:txBody>
      </p:sp>
      <p:sp>
        <p:nvSpPr>
          <p:cNvPr id="5" name="Zástupný symbol pro zápatí 4">
            <a:extLst>
              <a:ext uri="{FF2B5EF4-FFF2-40B4-BE49-F238E27FC236}">
                <a16:creationId xmlns:a16="http://schemas.microsoft.com/office/drawing/2014/main" id="{EE19C331-E609-BCFF-07AB-88395B09A5C9}"/>
              </a:ext>
            </a:extLst>
          </p:cNvPr>
          <p:cNvSpPr>
            <a:spLocks noGrp="1"/>
          </p:cNvSpPr>
          <p:nvPr>
            <p:ph type="ftr" sz="quarter" idx="17"/>
          </p:nvPr>
        </p:nvSpPr>
        <p:spPr/>
        <p:txBody>
          <a:bodyPr/>
          <a:lstStyle/>
          <a:p>
            <a:pPr algn="l"/>
            <a:r>
              <a:rPr lang="cs-CZ" dirty="0"/>
              <a:t>Finanční správa České republiky </a:t>
            </a:r>
          </a:p>
        </p:txBody>
      </p:sp>
    </p:spTree>
    <p:extLst>
      <p:ext uri="{BB962C8B-B14F-4D97-AF65-F5344CB8AC3E}">
        <p14:creationId xmlns:p14="http://schemas.microsoft.com/office/powerpoint/2010/main" val="38530604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9503D-42E0-E6F1-9CE3-18CA21CE179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9996008-C0AE-B4CF-E973-0E61B97DCB19}"/>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039BC96A-B326-38D6-A10B-36F332B67FC1}"/>
              </a:ext>
            </a:extLst>
          </p:cNvPr>
          <p:cNvSpPr>
            <a:spLocks noGrp="1"/>
          </p:cNvSpPr>
          <p:nvPr>
            <p:ph type="body" sz="quarter" idx="14"/>
          </p:nvPr>
        </p:nvSpPr>
        <p:spPr/>
        <p:txBody>
          <a:bodyPr/>
          <a:lstStyle/>
          <a:p>
            <a:r>
              <a:rPr lang="cs-CZ" dirty="0"/>
              <a:t>Opatření obecné povahy (OOP)</a:t>
            </a:r>
          </a:p>
        </p:txBody>
      </p:sp>
      <p:sp>
        <p:nvSpPr>
          <p:cNvPr id="4" name="Zástupný obsah 3">
            <a:extLst>
              <a:ext uri="{FF2B5EF4-FFF2-40B4-BE49-F238E27FC236}">
                <a16:creationId xmlns:a16="http://schemas.microsoft.com/office/drawing/2014/main" id="{A6AE3DF8-788A-ACF7-5E01-34ACE0A46576}"/>
              </a:ext>
            </a:extLst>
          </p:cNvPr>
          <p:cNvSpPr>
            <a:spLocks noGrp="1"/>
          </p:cNvSpPr>
          <p:nvPr>
            <p:ph sz="quarter" idx="15"/>
          </p:nvPr>
        </p:nvSpPr>
        <p:spPr/>
        <p:txBody>
          <a:bodyPr>
            <a:normAutofit fontScale="92500" lnSpcReduction="20000"/>
          </a:bodyPr>
          <a:lstStyle/>
          <a:p>
            <a:r>
              <a:rPr lang="cs-CZ" i="1" dirty="0"/>
              <a:t>Kde najdu nějaký aktuální vzor OOP?</a:t>
            </a:r>
          </a:p>
          <a:p>
            <a:r>
              <a:rPr lang="cs-CZ" b="1" dirty="0"/>
              <a:t>Aktuální vzory jsou dostupné v </a:t>
            </a:r>
            <a:r>
              <a:rPr lang="cs-CZ" b="1" dirty="0">
                <a:sym typeface="Wingdings" panose="05000000000000000000" pitchFamily="2" charset="2"/>
              </a:rPr>
              <a:t>Metodickém doporučení k činnosti ÚSC č. 2.1 - Tvorba obecně závazných vyhlášek a opatření obecné povahy (úprava daně z nemovitých věcí) - </a:t>
            </a:r>
            <a:r>
              <a:rPr lang="cs-CZ" dirty="0">
                <a:sym typeface="Wingdings" panose="05000000000000000000" pitchFamily="2" charset="2"/>
                <a:hlinkClick r:id="rId2"/>
              </a:rPr>
              <a:t>https://mv.gov.cz/odk2/soubor/metodicke-doporuceni-k-cinnosti-usc-c-2-1-tvorba-obecne-zavaznych-vyhlasek-a-opatreni-obecne-povahy-uprava-dane-z-nemovitych-veci.aspx</a:t>
            </a:r>
            <a:r>
              <a:rPr lang="cs-CZ" dirty="0">
                <a:sym typeface="Wingdings" panose="05000000000000000000" pitchFamily="2" charset="2"/>
              </a:rPr>
              <a:t> </a:t>
            </a:r>
            <a:endParaRPr lang="cs-CZ" b="1" dirty="0"/>
          </a:p>
          <a:p>
            <a:endParaRPr lang="cs-CZ" dirty="0"/>
          </a:p>
        </p:txBody>
      </p:sp>
      <p:sp>
        <p:nvSpPr>
          <p:cNvPr id="5" name="Zástupný symbol pro zápatí 4">
            <a:extLst>
              <a:ext uri="{FF2B5EF4-FFF2-40B4-BE49-F238E27FC236}">
                <a16:creationId xmlns:a16="http://schemas.microsoft.com/office/drawing/2014/main" id="{536B8BF3-E9A5-37A1-80B4-0190B0FECEBC}"/>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16538133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46A18-2BD5-35EC-10A0-F7B101AFBBA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FE2CC63-BDC2-8DE1-6491-AD32F75491DC}"/>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BD5EC314-4364-9A09-18D6-99488EE1E6CD}"/>
              </a:ext>
            </a:extLst>
          </p:cNvPr>
          <p:cNvSpPr>
            <a:spLocks noGrp="1"/>
          </p:cNvSpPr>
          <p:nvPr>
            <p:ph type="body" sz="quarter" idx="14"/>
          </p:nvPr>
        </p:nvSpPr>
        <p:spPr/>
        <p:txBody>
          <a:bodyPr/>
          <a:lstStyle/>
          <a:p>
            <a:r>
              <a:rPr lang="cs-CZ" dirty="0"/>
              <a:t>Opatření obecné povahy (OOP)</a:t>
            </a:r>
          </a:p>
        </p:txBody>
      </p:sp>
      <p:sp>
        <p:nvSpPr>
          <p:cNvPr id="4" name="Zástupný obsah 3">
            <a:extLst>
              <a:ext uri="{FF2B5EF4-FFF2-40B4-BE49-F238E27FC236}">
                <a16:creationId xmlns:a16="http://schemas.microsoft.com/office/drawing/2014/main" id="{2281A525-5D5D-950B-EF1B-ABEBB56EA1B0}"/>
              </a:ext>
            </a:extLst>
          </p:cNvPr>
          <p:cNvSpPr>
            <a:spLocks noGrp="1"/>
          </p:cNvSpPr>
          <p:nvPr>
            <p:ph sz="quarter" idx="15"/>
          </p:nvPr>
        </p:nvSpPr>
        <p:spPr/>
        <p:txBody>
          <a:bodyPr/>
          <a:lstStyle/>
          <a:p>
            <a:r>
              <a:rPr lang="cs-CZ" i="1" dirty="0"/>
              <a:t>Může vlastník nemovité věci OOP napadnout?</a:t>
            </a:r>
          </a:p>
          <a:p>
            <a:r>
              <a:rPr lang="cs-CZ" b="1" dirty="0"/>
              <a:t>Ano, může podat námitku nebo připomínku, kterou musí obec v rámci procesu vydávání OOP vypořádat</a:t>
            </a:r>
          </a:p>
          <a:p>
            <a:r>
              <a:rPr lang="cs-CZ" b="1" dirty="0"/>
              <a:t>Následně může vlastník (dotčená osoba) do 1 roku od vydání OOP podat správní žalobu k soudu</a:t>
            </a:r>
          </a:p>
          <a:p>
            <a:endParaRPr lang="cs-CZ" dirty="0"/>
          </a:p>
        </p:txBody>
      </p:sp>
      <p:sp>
        <p:nvSpPr>
          <p:cNvPr id="5" name="Zástupný symbol pro zápatí 4">
            <a:extLst>
              <a:ext uri="{FF2B5EF4-FFF2-40B4-BE49-F238E27FC236}">
                <a16:creationId xmlns:a16="http://schemas.microsoft.com/office/drawing/2014/main" id="{7206D08F-DFFA-522A-1BA7-E7FFB93B3A40}"/>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10249309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13D7E-1C21-6E34-7F6F-532A4C78628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B1DEE60-3A73-5C17-7E68-A3B71E39916B}"/>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88A1B04D-E23C-1885-0237-7666C560DD3B}"/>
              </a:ext>
            </a:extLst>
          </p:cNvPr>
          <p:cNvSpPr>
            <a:spLocks noGrp="1"/>
          </p:cNvSpPr>
          <p:nvPr>
            <p:ph type="body" sz="quarter" idx="14"/>
          </p:nvPr>
        </p:nvSpPr>
        <p:spPr/>
        <p:txBody>
          <a:bodyPr/>
          <a:lstStyle/>
          <a:p>
            <a:r>
              <a:rPr lang="cs-CZ" dirty="0"/>
              <a:t>Opatření obecné povahy (OOP)</a:t>
            </a:r>
          </a:p>
        </p:txBody>
      </p:sp>
      <p:sp>
        <p:nvSpPr>
          <p:cNvPr id="4" name="Zástupný obsah 3">
            <a:extLst>
              <a:ext uri="{FF2B5EF4-FFF2-40B4-BE49-F238E27FC236}">
                <a16:creationId xmlns:a16="http://schemas.microsoft.com/office/drawing/2014/main" id="{F4331312-AC7D-EB62-3B34-6816F4759EB9}"/>
              </a:ext>
            </a:extLst>
          </p:cNvPr>
          <p:cNvSpPr>
            <a:spLocks noGrp="1"/>
          </p:cNvSpPr>
          <p:nvPr>
            <p:ph sz="quarter" idx="15"/>
          </p:nvPr>
        </p:nvSpPr>
        <p:spPr/>
        <p:txBody>
          <a:bodyPr/>
          <a:lstStyle/>
          <a:p>
            <a:r>
              <a:rPr lang="cs-CZ" i="1" dirty="0"/>
              <a:t>Existuje už nějaká judikatura ohledně OOP?</a:t>
            </a:r>
          </a:p>
          <a:p>
            <a:r>
              <a:rPr lang="cs-CZ" b="1" dirty="0"/>
              <a:t>Ano, zatím evidujeme tyto rozsudky:</a:t>
            </a:r>
          </a:p>
          <a:p>
            <a:pPr lvl="1"/>
            <a:r>
              <a:rPr lang="pl-PL" dirty="0"/>
              <a:t>Rozsudek KS č. j. 54 A 55/2025- 59 - žaloba zamítnuta (ZO 2024)</a:t>
            </a:r>
          </a:p>
          <a:p>
            <a:pPr lvl="1"/>
            <a:r>
              <a:rPr lang="cs-CZ" dirty="0"/>
              <a:t>Rozsudek NSS č.j. 4 </a:t>
            </a:r>
            <a:r>
              <a:rPr lang="cs-CZ" dirty="0" err="1"/>
              <a:t>Afs</a:t>
            </a:r>
            <a:r>
              <a:rPr lang="cs-CZ" dirty="0"/>
              <a:t> 214/2025-42 - OOP zrušeno </a:t>
            </a:r>
            <a:r>
              <a:rPr lang="pl-PL" dirty="0"/>
              <a:t>(ZO 2024)</a:t>
            </a:r>
            <a:endParaRPr lang="cs-CZ" dirty="0"/>
          </a:p>
          <a:p>
            <a:pPr lvl="1"/>
            <a:r>
              <a:rPr lang="cs-CZ" dirty="0"/>
              <a:t>Rozsudek NSS č.j. 1 </a:t>
            </a:r>
            <a:r>
              <a:rPr lang="cs-CZ" dirty="0" err="1"/>
              <a:t>Afs</a:t>
            </a:r>
            <a:r>
              <a:rPr lang="cs-CZ" dirty="0"/>
              <a:t> 82/2025 - 33 - OOP zrušeno </a:t>
            </a:r>
            <a:r>
              <a:rPr lang="pl-PL" dirty="0"/>
              <a:t>(ZO 2024)</a:t>
            </a:r>
            <a:endParaRPr lang="cs-CZ" dirty="0"/>
          </a:p>
          <a:p>
            <a:pPr lvl="1"/>
            <a:r>
              <a:rPr lang="pl-PL" dirty="0"/>
              <a:t>Rozsudek KS č. j. 52 A 33/2025- 97 - žaloba zamítnuta (ZO 2024)</a:t>
            </a:r>
            <a:endParaRPr lang="cs-CZ" dirty="0"/>
          </a:p>
          <a:p>
            <a:pPr lvl="1"/>
            <a:r>
              <a:rPr lang="cs-CZ" dirty="0"/>
              <a:t>Rozsudek NSS č.j. 10 </a:t>
            </a:r>
            <a:r>
              <a:rPr lang="cs-CZ" dirty="0" err="1"/>
              <a:t>Afs</a:t>
            </a:r>
            <a:r>
              <a:rPr lang="cs-CZ" dirty="0"/>
              <a:t> 203/2025 - 55 - OOP zrušeno </a:t>
            </a:r>
            <a:r>
              <a:rPr lang="pl-PL" dirty="0"/>
              <a:t>(ZO 2024)</a:t>
            </a:r>
            <a:endParaRPr lang="cs-CZ" dirty="0"/>
          </a:p>
          <a:p>
            <a:pPr lvl="1"/>
            <a:r>
              <a:rPr lang="cs-CZ" dirty="0"/>
              <a:t>Rozsudek NSS č.j. 22 </a:t>
            </a:r>
            <a:r>
              <a:rPr lang="cs-CZ" dirty="0" err="1"/>
              <a:t>Afs</a:t>
            </a:r>
            <a:r>
              <a:rPr lang="cs-CZ" dirty="0"/>
              <a:t> 257/2025-71 - žaloba zamítnuta </a:t>
            </a:r>
            <a:r>
              <a:rPr lang="pl-PL" dirty="0"/>
              <a:t>(ZO 2024)</a:t>
            </a:r>
            <a:endParaRPr lang="cs-CZ" dirty="0"/>
          </a:p>
          <a:p>
            <a:pPr marL="288000" lvl="1" indent="0">
              <a:buNone/>
            </a:pPr>
            <a:endParaRPr lang="cs-CZ" dirty="0"/>
          </a:p>
          <a:p>
            <a:pPr lvl="1"/>
            <a:endParaRPr lang="cs-CZ" b="1" dirty="0"/>
          </a:p>
          <a:p>
            <a:endParaRPr lang="cs-CZ" dirty="0"/>
          </a:p>
        </p:txBody>
      </p:sp>
      <p:sp>
        <p:nvSpPr>
          <p:cNvPr id="5" name="Zástupný symbol pro zápatí 4">
            <a:extLst>
              <a:ext uri="{FF2B5EF4-FFF2-40B4-BE49-F238E27FC236}">
                <a16:creationId xmlns:a16="http://schemas.microsoft.com/office/drawing/2014/main" id="{8CEC4E09-1D61-C1A2-ACAA-B0D1412E4FF8}"/>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35900565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854A5-5FE7-5F1B-44BA-B09C270EBC8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2F319C9-03B0-9557-4965-CD2D40A06069}"/>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4498D605-B79B-E906-2801-5950E8792E15}"/>
              </a:ext>
            </a:extLst>
          </p:cNvPr>
          <p:cNvSpPr>
            <a:spLocks noGrp="1"/>
          </p:cNvSpPr>
          <p:nvPr>
            <p:ph type="body" sz="quarter" idx="14"/>
          </p:nvPr>
        </p:nvSpPr>
        <p:spPr/>
        <p:txBody>
          <a:bodyPr/>
          <a:lstStyle/>
          <a:p>
            <a:r>
              <a:rPr lang="cs-CZ" dirty="0"/>
              <a:t>Opatření obecné povahy (OOP)</a:t>
            </a:r>
          </a:p>
        </p:txBody>
      </p:sp>
      <p:sp>
        <p:nvSpPr>
          <p:cNvPr id="4" name="Zástupný obsah 3">
            <a:extLst>
              <a:ext uri="{FF2B5EF4-FFF2-40B4-BE49-F238E27FC236}">
                <a16:creationId xmlns:a16="http://schemas.microsoft.com/office/drawing/2014/main" id="{2D1E92C7-D812-F05B-2261-09A54C43DE3E}"/>
              </a:ext>
            </a:extLst>
          </p:cNvPr>
          <p:cNvSpPr>
            <a:spLocks noGrp="1"/>
          </p:cNvSpPr>
          <p:nvPr>
            <p:ph sz="quarter" idx="15"/>
          </p:nvPr>
        </p:nvSpPr>
        <p:spPr/>
        <p:txBody>
          <a:bodyPr/>
          <a:lstStyle/>
          <a:p>
            <a:r>
              <a:rPr lang="cs-CZ" b="1" dirty="0"/>
              <a:t>Pokračování:</a:t>
            </a:r>
          </a:p>
          <a:p>
            <a:pPr lvl="1"/>
            <a:r>
              <a:rPr lang="pl-PL" dirty="0"/>
              <a:t>Rozsudek KS č.j. 73 A 3/2025-65 - žaloba zamítnuta (ZO 2024)</a:t>
            </a:r>
            <a:endParaRPr lang="cs-CZ" dirty="0"/>
          </a:p>
          <a:p>
            <a:pPr lvl="1"/>
            <a:r>
              <a:rPr lang="pl-PL" dirty="0"/>
              <a:t>Rozsudek KS č.j.  51 A 49/2025 - 41 - žaloba zamítnuta (ZO 2024)</a:t>
            </a:r>
            <a:endParaRPr lang="cs-CZ" dirty="0"/>
          </a:p>
          <a:p>
            <a:pPr lvl="1"/>
            <a:r>
              <a:rPr lang="pl-PL" dirty="0"/>
              <a:t>Rozsudek NSS č.j. 21 Afs 203/2025 - 38 - OOP zrušeno (ZO 2024)</a:t>
            </a:r>
            <a:endParaRPr lang="cs-CZ" dirty="0"/>
          </a:p>
          <a:p>
            <a:pPr lvl="1"/>
            <a:r>
              <a:rPr lang="pl-PL" dirty="0"/>
              <a:t>Rozsudek KS č.j. č. j. 40 A 4/2025-65 - OOP částečně zrušeno (ZO 2024)</a:t>
            </a:r>
            <a:endParaRPr lang="cs-CZ" dirty="0"/>
          </a:p>
          <a:p>
            <a:pPr lvl="1"/>
            <a:r>
              <a:rPr lang="pl-PL" dirty="0"/>
              <a:t>Rozsudek KS č.j. 63 A 8/2025-137 - žaloba zamítnuta (ZO 2025)</a:t>
            </a:r>
          </a:p>
          <a:p>
            <a:pPr lvl="1"/>
            <a:endParaRPr lang="pl-PL" dirty="0"/>
          </a:p>
          <a:p>
            <a:pPr lvl="1"/>
            <a:endParaRPr lang="pl-PL" b="1" dirty="0"/>
          </a:p>
          <a:p>
            <a:pPr lvl="1"/>
            <a:endParaRPr lang="cs-CZ" b="1" dirty="0"/>
          </a:p>
          <a:p>
            <a:endParaRPr lang="cs-CZ" dirty="0"/>
          </a:p>
        </p:txBody>
      </p:sp>
      <p:sp>
        <p:nvSpPr>
          <p:cNvPr id="5" name="Zástupný symbol pro zápatí 4">
            <a:extLst>
              <a:ext uri="{FF2B5EF4-FFF2-40B4-BE49-F238E27FC236}">
                <a16:creationId xmlns:a16="http://schemas.microsoft.com/office/drawing/2014/main" id="{817EA5B3-8AC2-6CAD-47F3-3EF476DB0D98}"/>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9475358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68927-5B71-1BE8-C8A3-495A3E06F83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6E86E05-EB6A-F922-640D-50153A5580B0}"/>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6BB4E506-3CA5-1959-7607-26C8C32EF133}"/>
              </a:ext>
            </a:extLst>
          </p:cNvPr>
          <p:cNvSpPr>
            <a:spLocks noGrp="1"/>
          </p:cNvSpPr>
          <p:nvPr>
            <p:ph type="body" sz="quarter" idx="14"/>
          </p:nvPr>
        </p:nvSpPr>
        <p:spPr/>
        <p:txBody>
          <a:bodyPr/>
          <a:lstStyle/>
          <a:p>
            <a:r>
              <a:rPr lang="cs-CZ" dirty="0"/>
              <a:t>Opatření obecné povahy (OOP)</a:t>
            </a:r>
          </a:p>
        </p:txBody>
      </p:sp>
      <p:sp>
        <p:nvSpPr>
          <p:cNvPr id="4" name="Zástupný obsah 3">
            <a:extLst>
              <a:ext uri="{FF2B5EF4-FFF2-40B4-BE49-F238E27FC236}">
                <a16:creationId xmlns:a16="http://schemas.microsoft.com/office/drawing/2014/main" id="{9F0B5C78-FC16-FCF8-4E51-783E3227DD4E}"/>
              </a:ext>
            </a:extLst>
          </p:cNvPr>
          <p:cNvSpPr>
            <a:spLocks noGrp="1"/>
          </p:cNvSpPr>
          <p:nvPr>
            <p:ph sz="quarter" idx="15"/>
          </p:nvPr>
        </p:nvSpPr>
        <p:spPr/>
        <p:txBody>
          <a:bodyPr/>
          <a:lstStyle/>
          <a:p>
            <a:r>
              <a:rPr lang="cs-CZ" i="1" dirty="0"/>
              <a:t>Jaké nejčastější chyby eviduje finanční správa při vydávání OOP?</a:t>
            </a:r>
          </a:p>
          <a:p>
            <a:r>
              <a:rPr lang="cs-CZ" b="1" dirty="0"/>
              <a:t>Nejčastější chyby v OOP jsou v případě vymezení nemovitých věcí dle § 12e ZDNV</a:t>
            </a:r>
          </a:p>
          <a:p>
            <a:r>
              <a:rPr lang="cs-CZ" b="1" dirty="0"/>
              <a:t>Doporučujeme obrátit se ohledně správného vymezení nemovitých věcí na finanční úřad nebo Generální finanční ředitelství</a:t>
            </a:r>
          </a:p>
          <a:p>
            <a:pPr marL="288000" lvl="1" indent="0">
              <a:buNone/>
            </a:pPr>
            <a:endParaRPr lang="pl-PL" dirty="0"/>
          </a:p>
          <a:p>
            <a:pPr lvl="1"/>
            <a:endParaRPr lang="pl-PL" dirty="0"/>
          </a:p>
          <a:p>
            <a:pPr lvl="1"/>
            <a:endParaRPr lang="pl-PL" b="1" dirty="0"/>
          </a:p>
          <a:p>
            <a:pPr lvl="1"/>
            <a:endParaRPr lang="cs-CZ" b="1" dirty="0"/>
          </a:p>
          <a:p>
            <a:endParaRPr lang="cs-CZ" dirty="0"/>
          </a:p>
        </p:txBody>
      </p:sp>
      <p:sp>
        <p:nvSpPr>
          <p:cNvPr id="5" name="Zástupný symbol pro zápatí 4">
            <a:extLst>
              <a:ext uri="{FF2B5EF4-FFF2-40B4-BE49-F238E27FC236}">
                <a16:creationId xmlns:a16="http://schemas.microsoft.com/office/drawing/2014/main" id="{C31FE22A-4A67-3CC7-0DFA-DA9B8731DB52}"/>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20076907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3A92F-9767-479A-41E0-F0A021BB1CB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5EE792B-0895-59AC-8778-1ED30D528DBA}"/>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EB1A5678-0258-CD12-512B-2F569A1D5FC6}"/>
              </a:ext>
            </a:extLst>
          </p:cNvPr>
          <p:cNvSpPr>
            <a:spLocks noGrp="1"/>
          </p:cNvSpPr>
          <p:nvPr>
            <p:ph type="body" sz="quarter" idx="14"/>
          </p:nvPr>
        </p:nvSpPr>
        <p:spPr/>
        <p:txBody>
          <a:bodyPr/>
          <a:lstStyle/>
          <a:p>
            <a:r>
              <a:rPr lang="cs-CZ" dirty="0"/>
              <a:t>Opatření obecné povahy (OOP) – vymezení nemovitých věcí (§ 12e ZDNV)</a:t>
            </a:r>
          </a:p>
        </p:txBody>
      </p:sp>
      <p:sp>
        <p:nvSpPr>
          <p:cNvPr id="4" name="Zástupný obsah 3">
            <a:extLst>
              <a:ext uri="{FF2B5EF4-FFF2-40B4-BE49-F238E27FC236}">
                <a16:creationId xmlns:a16="http://schemas.microsoft.com/office/drawing/2014/main" id="{BDA154DE-6065-D215-6496-C745BECE76E2}"/>
              </a:ext>
            </a:extLst>
          </p:cNvPr>
          <p:cNvSpPr>
            <a:spLocks noGrp="1"/>
          </p:cNvSpPr>
          <p:nvPr>
            <p:ph sz="quarter" idx="15"/>
          </p:nvPr>
        </p:nvSpPr>
        <p:spPr/>
        <p:txBody>
          <a:bodyPr>
            <a:normAutofit/>
          </a:bodyPr>
          <a:lstStyle/>
          <a:p>
            <a:r>
              <a:rPr lang="cs-CZ" i="1" dirty="0"/>
              <a:t>Pozemky se označí těmito údaji:</a:t>
            </a:r>
          </a:p>
          <a:p>
            <a:pPr lvl="1"/>
            <a:r>
              <a:rPr lang="cs-CZ" i="1" dirty="0"/>
              <a:t>parcelní číslo</a:t>
            </a:r>
          </a:p>
          <a:p>
            <a:pPr lvl="1"/>
            <a:r>
              <a:rPr lang="cs-CZ" i="1" dirty="0"/>
              <a:t>název katastrálního území</a:t>
            </a:r>
          </a:p>
          <a:p>
            <a:pPr lvl="1"/>
            <a:r>
              <a:rPr lang="cs-CZ" i="1" dirty="0"/>
              <a:t>uvedení číselné řady (pokud jsou v katastrálním území dvě řady parcel – pozemkové a stavební)</a:t>
            </a:r>
          </a:p>
          <a:p>
            <a:r>
              <a:rPr lang="cs-CZ" i="1" dirty="0"/>
              <a:t>Nepovinné údaje – doporučení</a:t>
            </a:r>
          </a:p>
          <a:p>
            <a:pPr lvl="1"/>
            <a:r>
              <a:rPr lang="cs-CZ" i="1" dirty="0"/>
              <a:t>kód katastrálního území</a:t>
            </a:r>
          </a:p>
          <a:p>
            <a:pPr marL="288000" lvl="1" indent="0">
              <a:buNone/>
            </a:pPr>
            <a:endParaRPr lang="pl-PL" dirty="0"/>
          </a:p>
          <a:p>
            <a:pPr lvl="1"/>
            <a:endParaRPr lang="pl-PL" dirty="0"/>
          </a:p>
          <a:p>
            <a:pPr lvl="1"/>
            <a:endParaRPr lang="pl-PL" b="1" dirty="0"/>
          </a:p>
          <a:p>
            <a:pPr lvl="1"/>
            <a:endParaRPr lang="cs-CZ" b="1" dirty="0"/>
          </a:p>
          <a:p>
            <a:endParaRPr lang="cs-CZ" dirty="0"/>
          </a:p>
        </p:txBody>
      </p:sp>
      <p:sp>
        <p:nvSpPr>
          <p:cNvPr id="5" name="Zástupný symbol pro zápatí 4">
            <a:extLst>
              <a:ext uri="{FF2B5EF4-FFF2-40B4-BE49-F238E27FC236}">
                <a16:creationId xmlns:a16="http://schemas.microsoft.com/office/drawing/2014/main" id="{EDBEB6EB-7956-F831-760A-9B3CBE6947C3}"/>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1114240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E9FD2B-C419-3CF8-9E78-74BFC212FBEB}"/>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ACE2F78E-31B7-B36A-F562-088B49DA17F6}"/>
              </a:ext>
            </a:extLst>
          </p:cNvPr>
          <p:cNvSpPr>
            <a:spLocks noGrp="1"/>
          </p:cNvSpPr>
          <p:nvPr>
            <p:ph type="body" sz="quarter" idx="14"/>
          </p:nvPr>
        </p:nvSpPr>
        <p:spPr/>
        <p:txBody>
          <a:bodyPr/>
          <a:lstStyle/>
          <a:p>
            <a:r>
              <a:rPr lang="cs-CZ" dirty="0"/>
              <a:t>Stručný popis daně – předmět daně (§ 2 ZDNV)</a:t>
            </a:r>
          </a:p>
        </p:txBody>
      </p:sp>
      <p:sp>
        <p:nvSpPr>
          <p:cNvPr id="4" name="Zástupný obsah 3">
            <a:extLst>
              <a:ext uri="{FF2B5EF4-FFF2-40B4-BE49-F238E27FC236}">
                <a16:creationId xmlns:a16="http://schemas.microsoft.com/office/drawing/2014/main" id="{F616427D-D074-8B5C-177F-29C00EC4C731}"/>
              </a:ext>
            </a:extLst>
          </p:cNvPr>
          <p:cNvSpPr>
            <a:spLocks noGrp="1"/>
          </p:cNvSpPr>
          <p:nvPr>
            <p:ph sz="quarter" idx="15"/>
          </p:nvPr>
        </p:nvSpPr>
        <p:spPr/>
        <p:txBody>
          <a:bodyPr>
            <a:normAutofit/>
          </a:bodyPr>
          <a:lstStyle/>
          <a:p>
            <a:r>
              <a:rPr lang="cs-CZ" sz="2800" b="1" dirty="0"/>
              <a:t>Pozemky </a:t>
            </a:r>
            <a:r>
              <a:rPr lang="cs-CZ" sz="2800" dirty="0"/>
              <a:t>= pozemky na území ČR evidované v katastru nemovitostí</a:t>
            </a:r>
          </a:p>
          <a:p>
            <a:pPr lvl="1"/>
            <a:r>
              <a:rPr lang="cs-CZ" sz="2800" dirty="0"/>
              <a:t>Předmětem daně nejsou: </a:t>
            </a:r>
          </a:p>
          <a:p>
            <a:pPr lvl="2"/>
            <a:r>
              <a:rPr lang="cs-CZ" sz="1800" dirty="0"/>
              <a:t>pozemky pod zdanitelnou stavbou, </a:t>
            </a:r>
          </a:p>
          <a:p>
            <a:pPr lvl="2"/>
            <a:r>
              <a:rPr lang="cs-CZ" sz="1800" dirty="0"/>
              <a:t>lesní pozemky, v rozsahu, v němž jsou lesy ochrannými nebo lesy zvláštního určení podle lesního zákona,</a:t>
            </a:r>
          </a:p>
          <a:p>
            <a:pPr lvl="2"/>
            <a:r>
              <a:rPr lang="cs-CZ" sz="1800" dirty="0"/>
              <a:t>vodní plochy, </a:t>
            </a:r>
          </a:p>
          <a:p>
            <a:pPr lvl="2"/>
            <a:r>
              <a:rPr lang="cs-CZ" sz="1800" dirty="0"/>
              <a:t>pozemky ve vojenských újezdech, </a:t>
            </a:r>
          </a:p>
          <a:p>
            <a:pPr lvl="2"/>
            <a:r>
              <a:rPr lang="cs-CZ" sz="1800" dirty="0"/>
              <a:t>spoluvlastnické podíly na pozemcích k jednotkám v bytovém domě</a:t>
            </a:r>
          </a:p>
          <a:p>
            <a:endParaRPr lang="cs-CZ" dirty="0"/>
          </a:p>
        </p:txBody>
      </p:sp>
      <p:sp>
        <p:nvSpPr>
          <p:cNvPr id="5" name="Zástupný symbol pro zápatí 4">
            <a:extLst>
              <a:ext uri="{FF2B5EF4-FFF2-40B4-BE49-F238E27FC236}">
                <a16:creationId xmlns:a16="http://schemas.microsoft.com/office/drawing/2014/main" id="{9C8AF3AF-3D89-59AD-2393-122FA6A06B7A}"/>
              </a:ext>
            </a:extLst>
          </p:cNvPr>
          <p:cNvSpPr>
            <a:spLocks noGrp="1"/>
          </p:cNvSpPr>
          <p:nvPr>
            <p:ph type="ftr" sz="quarter" idx="17"/>
          </p:nvPr>
        </p:nvSpPr>
        <p:spPr/>
        <p:txBody>
          <a:bodyPr/>
          <a:lstStyle/>
          <a:p>
            <a:r>
              <a:rPr lang="cs-CZ"/>
              <a:t>Finanční správa České republiky</a:t>
            </a:r>
            <a:endParaRPr lang="cs-CZ" dirty="0"/>
          </a:p>
        </p:txBody>
      </p:sp>
    </p:spTree>
    <p:extLst>
      <p:ext uri="{BB962C8B-B14F-4D97-AF65-F5344CB8AC3E}">
        <p14:creationId xmlns:p14="http://schemas.microsoft.com/office/powerpoint/2010/main" val="16953205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E4782-94AC-8956-DD38-E2EFCE441C7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16FAB28-E7B1-A9EC-C008-191106617286}"/>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1E39FF60-19DC-1953-B080-86C5ED13975A}"/>
              </a:ext>
            </a:extLst>
          </p:cNvPr>
          <p:cNvSpPr>
            <a:spLocks noGrp="1"/>
          </p:cNvSpPr>
          <p:nvPr>
            <p:ph type="body" sz="quarter" idx="14"/>
          </p:nvPr>
        </p:nvSpPr>
        <p:spPr/>
        <p:txBody>
          <a:bodyPr/>
          <a:lstStyle/>
          <a:p>
            <a:r>
              <a:rPr lang="cs-CZ" dirty="0"/>
              <a:t>Opatření obecné povahy (OOP) – vymezení nemovitých věcí (§ 12e ZDNV)</a:t>
            </a:r>
          </a:p>
        </p:txBody>
      </p:sp>
      <p:sp>
        <p:nvSpPr>
          <p:cNvPr id="4" name="Zástupný obsah 3">
            <a:extLst>
              <a:ext uri="{FF2B5EF4-FFF2-40B4-BE49-F238E27FC236}">
                <a16:creationId xmlns:a16="http://schemas.microsoft.com/office/drawing/2014/main" id="{06230625-D6F9-C533-66C5-28F9B145ADA7}"/>
              </a:ext>
            </a:extLst>
          </p:cNvPr>
          <p:cNvSpPr>
            <a:spLocks noGrp="1"/>
          </p:cNvSpPr>
          <p:nvPr>
            <p:ph sz="quarter" idx="15"/>
          </p:nvPr>
        </p:nvSpPr>
        <p:spPr/>
        <p:txBody>
          <a:bodyPr>
            <a:normAutofit/>
          </a:bodyPr>
          <a:lstStyle/>
          <a:p>
            <a:r>
              <a:rPr lang="cs-CZ" i="1" dirty="0"/>
              <a:t>Zdanitelné stavby se označí těmito údaji:</a:t>
            </a:r>
          </a:p>
          <a:p>
            <a:pPr lvl="1"/>
            <a:r>
              <a:rPr lang="cs-CZ" i="1" dirty="0"/>
              <a:t>parcelní číslo</a:t>
            </a:r>
          </a:p>
          <a:p>
            <a:pPr lvl="1"/>
            <a:r>
              <a:rPr lang="cs-CZ" i="1" dirty="0"/>
              <a:t>název katastrálního území</a:t>
            </a:r>
          </a:p>
          <a:p>
            <a:pPr lvl="1"/>
            <a:r>
              <a:rPr lang="cs-CZ" i="1" dirty="0"/>
              <a:t>uvedení číselné řady (pokud jsou v katastrálním území dvě řady parcel – pozemkové a stavební)</a:t>
            </a:r>
          </a:p>
          <a:p>
            <a:r>
              <a:rPr lang="cs-CZ" i="1" dirty="0"/>
              <a:t>Vymezením zdanitelných staveb výše uvedenými údaji dojde k zatížení všech zdanitelných staveb na pozemku.</a:t>
            </a:r>
          </a:p>
          <a:p>
            <a:pPr marL="288000" lvl="1" indent="0">
              <a:buNone/>
            </a:pPr>
            <a:endParaRPr lang="pl-PL" dirty="0"/>
          </a:p>
          <a:p>
            <a:pPr lvl="1"/>
            <a:endParaRPr lang="pl-PL" dirty="0"/>
          </a:p>
          <a:p>
            <a:pPr lvl="1"/>
            <a:endParaRPr lang="pl-PL" b="1" dirty="0"/>
          </a:p>
          <a:p>
            <a:pPr lvl="1"/>
            <a:endParaRPr lang="cs-CZ" b="1" dirty="0"/>
          </a:p>
          <a:p>
            <a:endParaRPr lang="cs-CZ" dirty="0"/>
          </a:p>
        </p:txBody>
      </p:sp>
      <p:sp>
        <p:nvSpPr>
          <p:cNvPr id="5" name="Zástupný symbol pro zápatí 4">
            <a:extLst>
              <a:ext uri="{FF2B5EF4-FFF2-40B4-BE49-F238E27FC236}">
                <a16:creationId xmlns:a16="http://schemas.microsoft.com/office/drawing/2014/main" id="{542A75D2-C96D-77B4-CCE7-5BBD0AC95F09}"/>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6504979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2D572A-79A8-15BD-44BB-3D9D7BBDC52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3C5E137-2760-3984-6614-E97FA44284DB}"/>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24270299-0F92-B96F-C778-23AE3FB4E571}"/>
              </a:ext>
            </a:extLst>
          </p:cNvPr>
          <p:cNvSpPr>
            <a:spLocks noGrp="1"/>
          </p:cNvSpPr>
          <p:nvPr>
            <p:ph type="body" sz="quarter" idx="14"/>
          </p:nvPr>
        </p:nvSpPr>
        <p:spPr/>
        <p:txBody>
          <a:bodyPr/>
          <a:lstStyle/>
          <a:p>
            <a:r>
              <a:rPr lang="cs-CZ" dirty="0"/>
              <a:t>Opatření obecné povahy (OOP) – vymezení nemovitých věcí (§ 12e ZDNV)</a:t>
            </a:r>
          </a:p>
        </p:txBody>
      </p:sp>
      <p:sp>
        <p:nvSpPr>
          <p:cNvPr id="4" name="Zástupný obsah 3">
            <a:extLst>
              <a:ext uri="{FF2B5EF4-FFF2-40B4-BE49-F238E27FC236}">
                <a16:creationId xmlns:a16="http://schemas.microsoft.com/office/drawing/2014/main" id="{D5E5805D-4F3A-7557-63EF-6A61B4FF95BB}"/>
              </a:ext>
            </a:extLst>
          </p:cNvPr>
          <p:cNvSpPr>
            <a:spLocks noGrp="1"/>
          </p:cNvSpPr>
          <p:nvPr>
            <p:ph sz="quarter" idx="15"/>
          </p:nvPr>
        </p:nvSpPr>
        <p:spPr/>
        <p:txBody>
          <a:bodyPr>
            <a:normAutofit fontScale="92500" lnSpcReduction="10000"/>
          </a:bodyPr>
          <a:lstStyle/>
          <a:p>
            <a:r>
              <a:rPr lang="cs-CZ" i="1" dirty="0"/>
              <a:t>Pokud chce obec zatížit pouze určité zdanitelné stavby tak ještě uvede:</a:t>
            </a:r>
          </a:p>
          <a:p>
            <a:pPr lvl="1"/>
            <a:r>
              <a:rPr lang="cs-CZ" i="1" dirty="0"/>
              <a:t>U zdanitelných staveb, které mají číslo popisné</a:t>
            </a:r>
          </a:p>
          <a:p>
            <a:pPr lvl="2"/>
            <a:r>
              <a:rPr lang="cs-CZ" i="1" dirty="0"/>
              <a:t>číslo popisné nebo číslo evidenční </a:t>
            </a:r>
          </a:p>
          <a:p>
            <a:pPr lvl="2"/>
            <a:r>
              <a:rPr lang="cs-CZ" i="1" dirty="0"/>
              <a:t>příslušnost k části obce pokud je odlišná od katastrálního území</a:t>
            </a:r>
          </a:p>
          <a:p>
            <a:pPr lvl="1"/>
            <a:r>
              <a:rPr lang="cs-CZ" i="1" dirty="0"/>
              <a:t>U zdanitelných staveb, které nemají číslo popisné </a:t>
            </a:r>
          </a:p>
          <a:p>
            <a:pPr lvl="2"/>
            <a:r>
              <a:rPr lang="cs-CZ" i="1" dirty="0"/>
              <a:t>skupinu, ve které je zařazena zdanitelná stavba</a:t>
            </a:r>
          </a:p>
          <a:p>
            <a:r>
              <a:rPr lang="cs-CZ" i="1" dirty="0"/>
              <a:t>Nepovinné údaje – doporučení</a:t>
            </a:r>
          </a:p>
          <a:p>
            <a:pPr lvl="1"/>
            <a:r>
              <a:rPr lang="cs-CZ" i="1" dirty="0"/>
              <a:t>kód katastrálního území</a:t>
            </a:r>
          </a:p>
          <a:p>
            <a:pPr marL="288000" lvl="1" indent="0">
              <a:buNone/>
            </a:pPr>
            <a:endParaRPr lang="pl-PL" dirty="0"/>
          </a:p>
          <a:p>
            <a:pPr lvl="1"/>
            <a:endParaRPr lang="pl-PL" dirty="0"/>
          </a:p>
          <a:p>
            <a:pPr lvl="1"/>
            <a:endParaRPr lang="pl-PL" b="1" dirty="0"/>
          </a:p>
          <a:p>
            <a:pPr lvl="1"/>
            <a:endParaRPr lang="cs-CZ" b="1" dirty="0"/>
          </a:p>
          <a:p>
            <a:endParaRPr lang="cs-CZ" dirty="0"/>
          </a:p>
        </p:txBody>
      </p:sp>
      <p:sp>
        <p:nvSpPr>
          <p:cNvPr id="5" name="Zástupný symbol pro zápatí 4">
            <a:extLst>
              <a:ext uri="{FF2B5EF4-FFF2-40B4-BE49-F238E27FC236}">
                <a16:creationId xmlns:a16="http://schemas.microsoft.com/office/drawing/2014/main" id="{B70D4D7A-D91D-505F-06BE-781334D1F540}"/>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26777074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6BBC5-DB96-BC29-25BE-470D7D70AED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862FA57-69E3-B3A2-7412-2B1723CF77B6}"/>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145C8805-ACA2-37C8-E505-D9BB92D1A220}"/>
              </a:ext>
            </a:extLst>
          </p:cNvPr>
          <p:cNvSpPr>
            <a:spLocks noGrp="1"/>
          </p:cNvSpPr>
          <p:nvPr>
            <p:ph type="body" sz="quarter" idx="14"/>
          </p:nvPr>
        </p:nvSpPr>
        <p:spPr/>
        <p:txBody>
          <a:bodyPr/>
          <a:lstStyle/>
          <a:p>
            <a:r>
              <a:rPr lang="cs-CZ" dirty="0"/>
              <a:t>Opatření obecné povahy (OOP) – vymezení nemovitých věcí (§ 12e ZDNV)</a:t>
            </a:r>
          </a:p>
        </p:txBody>
      </p:sp>
      <p:sp>
        <p:nvSpPr>
          <p:cNvPr id="4" name="Zástupný obsah 3">
            <a:extLst>
              <a:ext uri="{FF2B5EF4-FFF2-40B4-BE49-F238E27FC236}">
                <a16:creationId xmlns:a16="http://schemas.microsoft.com/office/drawing/2014/main" id="{9BA8605C-376E-0EA6-8AF2-80ED532CF053}"/>
              </a:ext>
            </a:extLst>
          </p:cNvPr>
          <p:cNvSpPr>
            <a:spLocks noGrp="1"/>
          </p:cNvSpPr>
          <p:nvPr>
            <p:ph sz="quarter" idx="15"/>
          </p:nvPr>
        </p:nvSpPr>
        <p:spPr/>
        <p:txBody>
          <a:bodyPr>
            <a:normAutofit/>
          </a:bodyPr>
          <a:lstStyle/>
          <a:p>
            <a:r>
              <a:rPr lang="cs-CZ" i="1" dirty="0"/>
              <a:t>Zdanitelné jednotky</a:t>
            </a:r>
          </a:p>
          <a:p>
            <a:pPr lvl="1"/>
            <a:r>
              <a:rPr lang="cs-CZ" i="1" dirty="0"/>
              <a:t>parcelní číslo</a:t>
            </a:r>
          </a:p>
          <a:p>
            <a:pPr lvl="1"/>
            <a:r>
              <a:rPr lang="cs-CZ" i="1" dirty="0"/>
              <a:t>název katastrálního území</a:t>
            </a:r>
          </a:p>
          <a:p>
            <a:pPr lvl="1"/>
            <a:r>
              <a:rPr lang="cs-CZ" i="1" dirty="0"/>
              <a:t>uvedení číselné řady (pokud jsou v katastrálním území dvě řady parcel – pozemkové a stavební)</a:t>
            </a:r>
          </a:p>
          <a:p>
            <a:r>
              <a:rPr lang="cs-CZ" i="1" dirty="0"/>
              <a:t>Vymezením zdanitelných jednotek výše uvedenými údaji dojde k zatížení všech zdanitelných jednotek na pozemku.</a:t>
            </a:r>
          </a:p>
          <a:p>
            <a:pPr marL="288000" lvl="1" indent="0">
              <a:buNone/>
            </a:pPr>
            <a:endParaRPr lang="pl-PL" dirty="0"/>
          </a:p>
          <a:p>
            <a:pPr lvl="1"/>
            <a:endParaRPr lang="pl-PL" dirty="0"/>
          </a:p>
          <a:p>
            <a:pPr lvl="1"/>
            <a:endParaRPr lang="pl-PL" b="1" dirty="0"/>
          </a:p>
          <a:p>
            <a:pPr lvl="1"/>
            <a:endParaRPr lang="cs-CZ" b="1" dirty="0"/>
          </a:p>
          <a:p>
            <a:endParaRPr lang="cs-CZ" dirty="0"/>
          </a:p>
        </p:txBody>
      </p:sp>
      <p:sp>
        <p:nvSpPr>
          <p:cNvPr id="5" name="Zástupný symbol pro zápatí 4">
            <a:extLst>
              <a:ext uri="{FF2B5EF4-FFF2-40B4-BE49-F238E27FC236}">
                <a16:creationId xmlns:a16="http://schemas.microsoft.com/office/drawing/2014/main" id="{8AA70F91-BC89-3637-77C3-52551771140D}"/>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39758211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58102-5148-C15F-3F39-0124BFD373B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8D51CCD-5A54-FD02-26AB-EEF8525DB692}"/>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C0BE097D-A5AA-359D-B09A-38DFCFCE46B9}"/>
              </a:ext>
            </a:extLst>
          </p:cNvPr>
          <p:cNvSpPr>
            <a:spLocks noGrp="1"/>
          </p:cNvSpPr>
          <p:nvPr>
            <p:ph type="body" sz="quarter" idx="14"/>
          </p:nvPr>
        </p:nvSpPr>
        <p:spPr/>
        <p:txBody>
          <a:bodyPr/>
          <a:lstStyle/>
          <a:p>
            <a:r>
              <a:rPr lang="cs-CZ" dirty="0"/>
              <a:t>Opatření obecné povahy (OOP) – vymezení nemovitých věcí (§ 12e ZDNV)</a:t>
            </a:r>
          </a:p>
        </p:txBody>
      </p:sp>
      <p:sp>
        <p:nvSpPr>
          <p:cNvPr id="4" name="Zástupný obsah 3">
            <a:extLst>
              <a:ext uri="{FF2B5EF4-FFF2-40B4-BE49-F238E27FC236}">
                <a16:creationId xmlns:a16="http://schemas.microsoft.com/office/drawing/2014/main" id="{7632EDA2-7DA2-916F-29C1-F6964CEE325F}"/>
              </a:ext>
            </a:extLst>
          </p:cNvPr>
          <p:cNvSpPr>
            <a:spLocks noGrp="1"/>
          </p:cNvSpPr>
          <p:nvPr>
            <p:ph sz="quarter" idx="15"/>
          </p:nvPr>
        </p:nvSpPr>
        <p:spPr/>
        <p:txBody>
          <a:bodyPr>
            <a:normAutofit/>
          </a:bodyPr>
          <a:lstStyle/>
          <a:p>
            <a:r>
              <a:rPr lang="cs-CZ" i="1" dirty="0"/>
              <a:t>Pokud chce obec zatížit pouze jednotky v určitých zdanitelných stavbách na pozemku tak ještě uvede:</a:t>
            </a:r>
          </a:p>
          <a:p>
            <a:pPr lvl="1"/>
            <a:r>
              <a:rPr lang="cs-CZ" i="1" dirty="0"/>
              <a:t>U zdanitelných staveb s číslem popisným rozdělených na jednotky</a:t>
            </a:r>
          </a:p>
          <a:p>
            <a:pPr lvl="2"/>
            <a:r>
              <a:rPr lang="cs-CZ" i="1" dirty="0"/>
              <a:t>číslo popisné nebo číslo evidenční </a:t>
            </a:r>
          </a:p>
          <a:p>
            <a:pPr lvl="2"/>
            <a:r>
              <a:rPr lang="cs-CZ" i="1" dirty="0"/>
              <a:t>příslušnost k části obce pokud je odlišná od katastrálního území</a:t>
            </a:r>
          </a:p>
          <a:p>
            <a:pPr lvl="1"/>
            <a:r>
              <a:rPr lang="cs-CZ" i="1" dirty="0"/>
              <a:t>U zdanitelných staveb bez čísla popisného rozdělených na jednotky </a:t>
            </a:r>
          </a:p>
          <a:p>
            <a:pPr lvl="2"/>
            <a:r>
              <a:rPr lang="cs-CZ" i="1" dirty="0"/>
              <a:t>skupinu, ve které je zařazena zdanitelná stavba</a:t>
            </a:r>
          </a:p>
          <a:p>
            <a:pPr marL="288000" lvl="1" indent="0">
              <a:buNone/>
            </a:pPr>
            <a:endParaRPr lang="pl-PL" dirty="0"/>
          </a:p>
          <a:p>
            <a:pPr lvl="1"/>
            <a:endParaRPr lang="pl-PL" dirty="0"/>
          </a:p>
          <a:p>
            <a:pPr lvl="1"/>
            <a:endParaRPr lang="pl-PL" b="1" dirty="0"/>
          </a:p>
          <a:p>
            <a:pPr lvl="1"/>
            <a:endParaRPr lang="cs-CZ" b="1" dirty="0"/>
          </a:p>
          <a:p>
            <a:endParaRPr lang="cs-CZ" dirty="0"/>
          </a:p>
        </p:txBody>
      </p:sp>
      <p:sp>
        <p:nvSpPr>
          <p:cNvPr id="5" name="Zástupný symbol pro zápatí 4">
            <a:extLst>
              <a:ext uri="{FF2B5EF4-FFF2-40B4-BE49-F238E27FC236}">
                <a16:creationId xmlns:a16="http://schemas.microsoft.com/office/drawing/2014/main" id="{37EAC272-9BE4-BE7A-D6FE-81170A7D0283}"/>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30691387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8DC38-7F7A-D481-8EED-313CDA78E3B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1031510-F447-4318-8643-2B7D14C59C03}"/>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0535F760-E9EC-73A8-9127-7D911278001C}"/>
              </a:ext>
            </a:extLst>
          </p:cNvPr>
          <p:cNvSpPr>
            <a:spLocks noGrp="1"/>
          </p:cNvSpPr>
          <p:nvPr>
            <p:ph type="body" sz="quarter" idx="14"/>
          </p:nvPr>
        </p:nvSpPr>
        <p:spPr/>
        <p:txBody>
          <a:bodyPr/>
          <a:lstStyle/>
          <a:p>
            <a:r>
              <a:rPr lang="cs-CZ" dirty="0"/>
              <a:t>Opatření obecné povahy (OOP) – vymezení nemovitých věcí (§ 12e ZDNV)</a:t>
            </a:r>
          </a:p>
        </p:txBody>
      </p:sp>
      <p:sp>
        <p:nvSpPr>
          <p:cNvPr id="4" name="Zástupný obsah 3">
            <a:extLst>
              <a:ext uri="{FF2B5EF4-FFF2-40B4-BE49-F238E27FC236}">
                <a16:creationId xmlns:a16="http://schemas.microsoft.com/office/drawing/2014/main" id="{21E9F672-0D25-F0FB-D65B-33DA4168FB30}"/>
              </a:ext>
            </a:extLst>
          </p:cNvPr>
          <p:cNvSpPr>
            <a:spLocks noGrp="1"/>
          </p:cNvSpPr>
          <p:nvPr>
            <p:ph sz="quarter" idx="15"/>
          </p:nvPr>
        </p:nvSpPr>
        <p:spPr/>
        <p:txBody>
          <a:bodyPr>
            <a:normAutofit/>
          </a:bodyPr>
          <a:lstStyle/>
          <a:p>
            <a:r>
              <a:rPr lang="cs-CZ" i="1" dirty="0"/>
              <a:t>Pokud chce obec zatížit pouze určité jednotky, tak ještě uvede:</a:t>
            </a:r>
          </a:p>
          <a:p>
            <a:pPr lvl="1"/>
            <a:r>
              <a:rPr lang="cs-CZ" i="1" dirty="0"/>
              <a:t>číslo jednotky</a:t>
            </a:r>
          </a:p>
          <a:p>
            <a:r>
              <a:rPr lang="cs-CZ" i="1" dirty="0"/>
              <a:t>Nepovinné údaje – doporučení</a:t>
            </a:r>
          </a:p>
          <a:p>
            <a:pPr lvl="1"/>
            <a:r>
              <a:rPr lang="cs-CZ" i="1" dirty="0"/>
              <a:t>kód katastrálního území</a:t>
            </a:r>
          </a:p>
          <a:p>
            <a:pPr marL="288000" lvl="1" indent="0">
              <a:buNone/>
            </a:pPr>
            <a:endParaRPr lang="pl-PL" dirty="0"/>
          </a:p>
          <a:p>
            <a:pPr lvl="1"/>
            <a:endParaRPr lang="pl-PL" dirty="0"/>
          </a:p>
          <a:p>
            <a:pPr lvl="1"/>
            <a:endParaRPr lang="pl-PL" b="1" dirty="0"/>
          </a:p>
          <a:p>
            <a:pPr lvl="1"/>
            <a:endParaRPr lang="cs-CZ" b="1" dirty="0"/>
          </a:p>
          <a:p>
            <a:endParaRPr lang="cs-CZ" dirty="0"/>
          </a:p>
        </p:txBody>
      </p:sp>
      <p:sp>
        <p:nvSpPr>
          <p:cNvPr id="5" name="Zástupný symbol pro zápatí 4">
            <a:extLst>
              <a:ext uri="{FF2B5EF4-FFF2-40B4-BE49-F238E27FC236}">
                <a16:creationId xmlns:a16="http://schemas.microsoft.com/office/drawing/2014/main" id="{98AA239C-7C53-ED96-D217-7EFC558F48C4}"/>
              </a:ext>
            </a:extLst>
          </p:cNvPr>
          <p:cNvSpPr>
            <a:spLocks noGrp="1"/>
          </p:cNvSpPr>
          <p:nvPr>
            <p:ph type="ftr" sz="quarter" idx="17"/>
          </p:nvPr>
        </p:nvSpPr>
        <p:spPr/>
        <p:txBody>
          <a:bodyPr/>
          <a:lstStyle/>
          <a:p>
            <a:pPr algn="l"/>
            <a:r>
              <a:rPr lang="cs-CZ"/>
              <a:t>Finanční správa České republiky </a:t>
            </a:r>
            <a:endParaRPr lang="cs-CZ" dirty="0"/>
          </a:p>
        </p:txBody>
      </p:sp>
    </p:spTree>
    <p:extLst>
      <p:ext uri="{BB962C8B-B14F-4D97-AF65-F5344CB8AC3E}">
        <p14:creationId xmlns:p14="http://schemas.microsoft.com/office/powerpoint/2010/main" val="10647620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0159F3-4293-D7F0-8981-9ED6C9306769}"/>
              </a:ext>
            </a:extLst>
          </p:cNvPr>
          <p:cNvSpPr>
            <a:spLocks noGrp="1"/>
          </p:cNvSpPr>
          <p:nvPr>
            <p:ph type="title"/>
          </p:nvPr>
        </p:nvSpPr>
        <p:spPr/>
        <p:txBody>
          <a:bodyPr/>
          <a:lstStyle/>
          <a:p>
            <a:r>
              <a:rPr lang="cs-CZ" dirty="0"/>
              <a:t>Děkuji za pozornost</a:t>
            </a:r>
          </a:p>
        </p:txBody>
      </p:sp>
      <p:sp>
        <p:nvSpPr>
          <p:cNvPr id="3" name="Podnadpis 2">
            <a:extLst>
              <a:ext uri="{FF2B5EF4-FFF2-40B4-BE49-F238E27FC236}">
                <a16:creationId xmlns:a16="http://schemas.microsoft.com/office/drawing/2014/main" id="{974AA4D1-8C5A-0A96-8927-7E43958F86B7}"/>
              </a:ext>
            </a:extLst>
          </p:cNvPr>
          <p:cNvSpPr>
            <a:spLocks noGrp="1"/>
          </p:cNvSpPr>
          <p:nvPr>
            <p:ph type="subTitle" idx="1"/>
          </p:nvPr>
        </p:nvSpPr>
        <p:spPr/>
        <p:txBody>
          <a:bodyPr/>
          <a:lstStyle/>
          <a:p>
            <a:r>
              <a:rPr lang="cs-CZ" dirty="0"/>
              <a:t>Jan Koreček</a:t>
            </a:r>
          </a:p>
          <a:p>
            <a:r>
              <a:rPr lang="cs-CZ" dirty="0"/>
              <a:t>jan.korecek@fs.gov.cz</a:t>
            </a:r>
          </a:p>
        </p:txBody>
      </p:sp>
    </p:spTree>
    <p:extLst>
      <p:ext uri="{BB962C8B-B14F-4D97-AF65-F5344CB8AC3E}">
        <p14:creationId xmlns:p14="http://schemas.microsoft.com/office/powerpoint/2010/main" val="2058636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EBE23-7ABD-6BEF-DB47-04E1212D055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03B208F-D1C0-0331-AB31-775DA6E98F7D}"/>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58C41CC8-6FFC-7078-B5FA-83919C8CAC5B}"/>
              </a:ext>
            </a:extLst>
          </p:cNvPr>
          <p:cNvSpPr>
            <a:spLocks noGrp="1"/>
          </p:cNvSpPr>
          <p:nvPr>
            <p:ph type="body" sz="quarter" idx="14"/>
          </p:nvPr>
        </p:nvSpPr>
        <p:spPr/>
        <p:txBody>
          <a:bodyPr/>
          <a:lstStyle/>
          <a:p>
            <a:r>
              <a:rPr lang="cs-CZ" dirty="0"/>
              <a:t>Stručný popis daně – předmět daně</a:t>
            </a:r>
          </a:p>
        </p:txBody>
      </p:sp>
      <p:sp>
        <p:nvSpPr>
          <p:cNvPr id="4" name="Zástupný obsah 3">
            <a:extLst>
              <a:ext uri="{FF2B5EF4-FFF2-40B4-BE49-F238E27FC236}">
                <a16:creationId xmlns:a16="http://schemas.microsoft.com/office/drawing/2014/main" id="{EC71D625-D5D1-ECA8-8FDE-BA3BEE4B4F61}"/>
              </a:ext>
            </a:extLst>
          </p:cNvPr>
          <p:cNvSpPr>
            <a:spLocks noGrp="1"/>
          </p:cNvSpPr>
          <p:nvPr>
            <p:ph sz="quarter" idx="15"/>
          </p:nvPr>
        </p:nvSpPr>
        <p:spPr/>
        <p:txBody>
          <a:bodyPr>
            <a:normAutofit lnSpcReduction="10000"/>
          </a:bodyPr>
          <a:lstStyle/>
          <a:p>
            <a:r>
              <a:rPr lang="cs-CZ" sz="2400" b="1" dirty="0"/>
              <a:t>Zdanitelné stavby (§ 7 ZDNV):</a:t>
            </a:r>
          </a:p>
          <a:p>
            <a:pPr lvl="1"/>
            <a:r>
              <a:rPr lang="cs-CZ" sz="2400" dirty="0"/>
              <a:t>Budovy = nadzemní stavba spojená se zemí pevným základem, která je prostorově soustředěna a navenek převážně uzavřena obvodovými stěnami a střešní konstrukcí.</a:t>
            </a:r>
          </a:p>
          <a:p>
            <a:pPr lvl="1"/>
            <a:r>
              <a:rPr lang="cs-CZ" sz="2400" dirty="0"/>
              <a:t>Inženýrské stavby - stavby uvedené v příloze ZDNV</a:t>
            </a:r>
          </a:p>
          <a:p>
            <a:pPr lvl="1"/>
            <a:r>
              <a:rPr lang="cs-CZ" sz="2400" dirty="0"/>
              <a:t>Budovy a inženýrské stavby jsou předmětem daně bez ohledu na skutečnost, zda jsou evidovány v katastru nemovitostí</a:t>
            </a:r>
          </a:p>
          <a:p>
            <a:r>
              <a:rPr lang="cs-CZ" sz="2400" b="1" dirty="0"/>
              <a:t>Zdanitelné jednotky (§ 7 ZDNV) </a:t>
            </a:r>
            <a:r>
              <a:rPr lang="cs-CZ" sz="2400" dirty="0"/>
              <a:t>– jednotky vymezené zpravidla podle občanského zákoníku nebo zákona o vlastnictví bytu</a:t>
            </a:r>
          </a:p>
          <a:p>
            <a:pPr marL="0" indent="0">
              <a:buNone/>
            </a:pPr>
            <a:endParaRPr lang="cs-CZ" sz="2400" dirty="0"/>
          </a:p>
          <a:p>
            <a:endParaRPr lang="cs-CZ" dirty="0"/>
          </a:p>
        </p:txBody>
      </p:sp>
      <p:sp>
        <p:nvSpPr>
          <p:cNvPr id="5" name="Zástupný symbol pro zápatí 4">
            <a:extLst>
              <a:ext uri="{FF2B5EF4-FFF2-40B4-BE49-F238E27FC236}">
                <a16:creationId xmlns:a16="http://schemas.microsoft.com/office/drawing/2014/main" id="{A4BE1502-8E4E-1E7E-5C1D-7B23BEE8CD34}"/>
              </a:ext>
            </a:extLst>
          </p:cNvPr>
          <p:cNvSpPr>
            <a:spLocks noGrp="1"/>
          </p:cNvSpPr>
          <p:nvPr>
            <p:ph type="ftr" sz="quarter" idx="17"/>
          </p:nvPr>
        </p:nvSpPr>
        <p:spPr/>
        <p:txBody>
          <a:bodyPr/>
          <a:lstStyle/>
          <a:p>
            <a:r>
              <a:rPr lang="cs-CZ"/>
              <a:t>Finanční správa České republiky</a:t>
            </a:r>
            <a:endParaRPr lang="cs-CZ" dirty="0"/>
          </a:p>
        </p:txBody>
      </p:sp>
    </p:spTree>
    <p:extLst>
      <p:ext uri="{BB962C8B-B14F-4D97-AF65-F5344CB8AC3E}">
        <p14:creationId xmlns:p14="http://schemas.microsoft.com/office/powerpoint/2010/main" val="306860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0CBEB-DF7F-C6EB-8534-F6A6A283C91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02D7140-801D-189A-4ABB-88791692BED0}"/>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DCC6E6C1-C45A-6FF7-63F1-6DE9505F66F0}"/>
              </a:ext>
            </a:extLst>
          </p:cNvPr>
          <p:cNvSpPr>
            <a:spLocks noGrp="1"/>
          </p:cNvSpPr>
          <p:nvPr>
            <p:ph type="body" sz="quarter" idx="14"/>
          </p:nvPr>
        </p:nvSpPr>
        <p:spPr/>
        <p:txBody>
          <a:bodyPr/>
          <a:lstStyle/>
          <a:p>
            <a:r>
              <a:rPr lang="cs-CZ" dirty="0"/>
              <a:t>Stručný popis daně – pozemky (§ 1a ZDNV)</a:t>
            </a:r>
          </a:p>
        </p:txBody>
      </p:sp>
      <p:sp>
        <p:nvSpPr>
          <p:cNvPr id="4" name="Zástupný obsah 3">
            <a:extLst>
              <a:ext uri="{FF2B5EF4-FFF2-40B4-BE49-F238E27FC236}">
                <a16:creationId xmlns:a16="http://schemas.microsoft.com/office/drawing/2014/main" id="{7A01857D-EA95-0404-FBE5-035566F2B62C}"/>
              </a:ext>
            </a:extLst>
          </p:cNvPr>
          <p:cNvSpPr>
            <a:spLocks noGrp="1"/>
          </p:cNvSpPr>
          <p:nvPr>
            <p:ph sz="quarter" idx="15"/>
          </p:nvPr>
        </p:nvSpPr>
        <p:spPr/>
        <p:txBody>
          <a:bodyPr>
            <a:normAutofit/>
          </a:bodyPr>
          <a:lstStyle/>
          <a:p>
            <a:r>
              <a:rPr lang="cs-CZ" dirty="0"/>
              <a:t>Pozemky se zařazují do skupin </a:t>
            </a:r>
            <a:r>
              <a:rPr lang="cs-CZ" b="1" u="sng" dirty="0"/>
              <a:t>dle druhu pozemku uvedeného v katastru nemovitostí</a:t>
            </a:r>
            <a:r>
              <a:rPr lang="cs-CZ" dirty="0"/>
              <a:t> s výjimkou</a:t>
            </a:r>
          </a:p>
          <a:p>
            <a:pPr lvl="1"/>
            <a:r>
              <a:rPr lang="cs-CZ" dirty="0"/>
              <a:t>Stavebních pozemků</a:t>
            </a:r>
          </a:p>
          <a:p>
            <a:pPr lvl="1"/>
            <a:r>
              <a:rPr lang="cs-CZ" dirty="0"/>
              <a:t>Zpevněných ploch pozemků</a:t>
            </a:r>
          </a:p>
          <a:p>
            <a:r>
              <a:rPr lang="cs-CZ" b="1" dirty="0"/>
              <a:t>Stavební pozemek</a:t>
            </a:r>
          </a:p>
          <a:p>
            <a:pPr lvl="1"/>
            <a:r>
              <a:rPr lang="cs-CZ" dirty="0"/>
              <a:t>jedná se o </a:t>
            </a:r>
            <a:r>
              <a:rPr lang="cs-CZ" b="1" dirty="0"/>
              <a:t>pozemek nebo jeho část</a:t>
            </a:r>
            <a:r>
              <a:rPr lang="cs-CZ" dirty="0"/>
              <a:t>, které jsou určené podle pravomocného povolení stavby k zastavění zdanitelnou stavbou (§ a1 odst. 1 písm. k) ZDNV). </a:t>
            </a:r>
          </a:p>
          <a:p>
            <a:pPr lvl="1"/>
            <a:r>
              <a:rPr lang="cs-CZ" dirty="0"/>
              <a:t>Stavební pozemek vzniká v rozsahu výměry pozemku v m</a:t>
            </a:r>
            <a:r>
              <a:rPr lang="cs-CZ" baseline="30000" dirty="0"/>
              <a:t>2</a:t>
            </a:r>
            <a:r>
              <a:rPr lang="cs-CZ" dirty="0"/>
              <a:t> odpovídající zastavěné ploše nadzemní části zdanitelné stavby</a:t>
            </a:r>
          </a:p>
          <a:p>
            <a:endParaRPr lang="cs-CZ" dirty="0"/>
          </a:p>
        </p:txBody>
      </p:sp>
      <p:sp>
        <p:nvSpPr>
          <p:cNvPr id="5" name="Zástupný symbol pro zápatí 4">
            <a:extLst>
              <a:ext uri="{FF2B5EF4-FFF2-40B4-BE49-F238E27FC236}">
                <a16:creationId xmlns:a16="http://schemas.microsoft.com/office/drawing/2014/main" id="{3CCB109E-A3C1-378C-7A99-964C9871F471}"/>
              </a:ext>
            </a:extLst>
          </p:cNvPr>
          <p:cNvSpPr>
            <a:spLocks noGrp="1"/>
          </p:cNvSpPr>
          <p:nvPr>
            <p:ph type="ftr" sz="quarter" idx="17"/>
          </p:nvPr>
        </p:nvSpPr>
        <p:spPr/>
        <p:txBody>
          <a:bodyPr/>
          <a:lstStyle/>
          <a:p>
            <a:r>
              <a:rPr lang="cs-CZ"/>
              <a:t>Finanční správa České republiky</a:t>
            </a:r>
            <a:endParaRPr lang="cs-CZ" dirty="0"/>
          </a:p>
        </p:txBody>
      </p:sp>
    </p:spTree>
    <p:extLst>
      <p:ext uri="{BB962C8B-B14F-4D97-AF65-F5344CB8AC3E}">
        <p14:creationId xmlns:p14="http://schemas.microsoft.com/office/powerpoint/2010/main" val="4228299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714EE-4E42-4061-7813-2633AA05443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B9D4B92-93A9-BE98-9F4D-D0DBFD2DF47F}"/>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F6243BA8-6E32-F252-7E8F-A9F6A993CD23}"/>
              </a:ext>
            </a:extLst>
          </p:cNvPr>
          <p:cNvSpPr>
            <a:spLocks noGrp="1"/>
          </p:cNvSpPr>
          <p:nvPr>
            <p:ph type="body" sz="quarter" idx="14"/>
          </p:nvPr>
        </p:nvSpPr>
        <p:spPr/>
        <p:txBody>
          <a:bodyPr/>
          <a:lstStyle/>
          <a:p>
            <a:r>
              <a:rPr lang="cs-CZ" dirty="0"/>
              <a:t>Stručný popis daně – pozemky (§ 1a ZDNV)</a:t>
            </a:r>
          </a:p>
        </p:txBody>
      </p:sp>
      <p:sp>
        <p:nvSpPr>
          <p:cNvPr id="4" name="Zástupný obsah 3">
            <a:extLst>
              <a:ext uri="{FF2B5EF4-FFF2-40B4-BE49-F238E27FC236}">
                <a16:creationId xmlns:a16="http://schemas.microsoft.com/office/drawing/2014/main" id="{390C9CC7-ACB5-4331-6314-06C25E951A58}"/>
              </a:ext>
            </a:extLst>
          </p:cNvPr>
          <p:cNvSpPr>
            <a:spLocks noGrp="1"/>
          </p:cNvSpPr>
          <p:nvPr>
            <p:ph sz="quarter" idx="15"/>
          </p:nvPr>
        </p:nvSpPr>
        <p:spPr/>
        <p:txBody>
          <a:bodyPr>
            <a:normAutofit/>
          </a:bodyPr>
          <a:lstStyle/>
          <a:p>
            <a:r>
              <a:rPr lang="cs-CZ" b="1" dirty="0"/>
              <a:t>Zpevněná plocha pozemku</a:t>
            </a:r>
          </a:p>
          <a:p>
            <a:pPr lvl="1"/>
            <a:r>
              <a:rPr lang="cs-CZ" b="1" dirty="0"/>
              <a:t>pozemek nebo jeho část</a:t>
            </a:r>
            <a:r>
              <a:rPr lang="cs-CZ" dirty="0"/>
              <a:t>, které jsou </a:t>
            </a:r>
            <a:r>
              <a:rPr lang="cs-CZ" b="1" dirty="0"/>
              <a:t>užívány k podnikání </a:t>
            </a:r>
            <a:r>
              <a:rPr lang="cs-CZ" dirty="0"/>
              <a:t>nebo které má </a:t>
            </a:r>
            <a:r>
              <a:rPr lang="cs-CZ" b="1" dirty="0"/>
              <a:t>podnikatel zařazeny v obchodním majetku </a:t>
            </a:r>
            <a:r>
              <a:rPr lang="cs-CZ" dirty="0"/>
              <a:t>podle zákona upravujícího daně z příjmů, jejichž </a:t>
            </a:r>
            <a:r>
              <a:rPr lang="cs-CZ" b="1" dirty="0"/>
              <a:t>povrch je zpevněn stavbou podle stavebního zákona bez svislé nosné konstrukce, včetně plochy vlečky, bazénu nebo nádrže, pokud tyto nejsou zdanitelnou stavbou.</a:t>
            </a:r>
          </a:p>
          <a:p>
            <a:pPr lvl="1"/>
            <a:r>
              <a:rPr lang="cs-CZ" dirty="0"/>
              <a:t>za zpevněnou plochu pozemku </a:t>
            </a:r>
            <a:r>
              <a:rPr lang="cs-CZ" b="1" dirty="0"/>
              <a:t>nelze považovat plochu zpevněnou snadno rozebíratelným povrchem bez nutnosti použití speciálních technologií </a:t>
            </a:r>
            <a:r>
              <a:rPr lang="cs-CZ" dirty="0"/>
              <a:t>(např. dlažba nebo panely uložené bez podloží nebo v podloží z písku, štěrku, škváry apod.), nebo zpevnění povrchu pozemku pouhým rozprostřením materiálu (škváry, drtě, asfaltový potěr) na povrchu pozemku</a:t>
            </a:r>
          </a:p>
          <a:p>
            <a:endParaRPr lang="cs-CZ" dirty="0"/>
          </a:p>
        </p:txBody>
      </p:sp>
      <p:sp>
        <p:nvSpPr>
          <p:cNvPr id="5" name="Zástupný symbol pro zápatí 4">
            <a:extLst>
              <a:ext uri="{FF2B5EF4-FFF2-40B4-BE49-F238E27FC236}">
                <a16:creationId xmlns:a16="http://schemas.microsoft.com/office/drawing/2014/main" id="{2C534F16-C1E1-22A8-E7BA-EE90E9842157}"/>
              </a:ext>
            </a:extLst>
          </p:cNvPr>
          <p:cNvSpPr>
            <a:spLocks noGrp="1"/>
          </p:cNvSpPr>
          <p:nvPr>
            <p:ph type="ftr" sz="quarter" idx="17"/>
          </p:nvPr>
        </p:nvSpPr>
        <p:spPr/>
        <p:txBody>
          <a:bodyPr/>
          <a:lstStyle/>
          <a:p>
            <a:r>
              <a:rPr lang="cs-CZ"/>
              <a:t>Finanční správa České republiky</a:t>
            </a:r>
            <a:endParaRPr lang="cs-CZ" dirty="0"/>
          </a:p>
        </p:txBody>
      </p:sp>
    </p:spTree>
    <p:extLst>
      <p:ext uri="{BB962C8B-B14F-4D97-AF65-F5344CB8AC3E}">
        <p14:creationId xmlns:p14="http://schemas.microsoft.com/office/powerpoint/2010/main" val="2795608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2955A-B2F1-4783-160A-5C1B062179F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A3814B0-3FED-6F33-B757-9BC6EAAC8E55}"/>
              </a:ext>
            </a:extLst>
          </p:cNvPr>
          <p:cNvSpPr>
            <a:spLocks noGrp="1"/>
          </p:cNvSpPr>
          <p:nvPr>
            <p:ph type="title"/>
          </p:nvPr>
        </p:nvSpPr>
        <p:spPr/>
        <p:txBody>
          <a:bodyPr/>
          <a:lstStyle/>
          <a:p>
            <a:r>
              <a:rPr lang="cs-CZ" dirty="0"/>
              <a:t>Daň z nemovitých věcí</a:t>
            </a:r>
          </a:p>
        </p:txBody>
      </p:sp>
      <p:sp>
        <p:nvSpPr>
          <p:cNvPr id="3" name="Zástupný text 2">
            <a:extLst>
              <a:ext uri="{FF2B5EF4-FFF2-40B4-BE49-F238E27FC236}">
                <a16:creationId xmlns:a16="http://schemas.microsoft.com/office/drawing/2014/main" id="{A5089352-7271-E73D-B19D-2B7C04715826}"/>
              </a:ext>
            </a:extLst>
          </p:cNvPr>
          <p:cNvSpPr>
            <a:spLocks noGrp="1"/>
          </p:cNvSpPr>
          <p:nvPr>
            <p:ph type="body" sz="quarter" idx="14"/>
          </p:nvPr>
        </p:nvSpPr>
        <p:spPr/>
        <p:txBody>
          <a:bodyPr/>
          <a:lstStyle/>
          <a:p>
            <a:r>
              <a:rPr lang="cs-CZ" dirty="0"/>
              <a:t>Stručný popis daně – skupiny pozemků (§ 5a ZDNV)</a:t>
            </a:r>
          </a:p>
        </p:txBody>
      </p:sp>
      <p:pic>
        <p:nvPicPr>
          <p:cNvPr id="9" name="Zástupný obsah 8">
            <a:extLst>
              <a:ext uri="{FF2B5EF4-FFF2-40B4-BE49-F238E27FC236}">
                <a16:creationId xmlns:a16="http://schemas.microsoft.com/office/drawing/2014/main" id="{9C0E34DD-A6A3-02AE-871C-DEB77FE01D30}"/>
              </a:ext>
            </a:extLst>
          </p:cNvPr>
          <p:cNvPicPr>
            <a:picLocks noGrp="1" noChangeAspect="1"/>
          </p:cNvPicPr>
          <p:nvPr>
            <p:ph sz="quarter" idx="20"/>
          </p:nvPr>
        </p:nvPicPr>
        <p:blipFill>
          <a:blip r:embed="rId2"/>
          <a:stretch>
            <a:fillRect/>
          </a:stretch>
        </p:blipFill>
        <p:spPr>
          <a:xfrm>
            <a:off x="657302" y="1885951"/>
            <a:ext cx="4890018" cy="4351338"/>
          </a:xfrm>
          <a:prstGeom prst="rect">
            <a:avLst/>
          </a:prstGeom>
        </p:spPr>
      </p:pic>
      <p:sp>
        <p:nvSpPr>
          <p:cNvPr id="5" name="Zástupný symbol pro zápatí 4">
            <a:extLst>
              <a:ext uri="{FF2B5EF4-FFF2-40B4-BE49-F238E27FC236}">
                <a16:creationId xmlns:a16="http://schemas.microsoft.com/office/drawing/2014/main" id="{1EDC3754-ECF2-237C-C723-07B21B122038}"/>
              </a:ext>
            </a:extLst>
          </p:cNvPr>
          <p:cNvSpPr>
            <a:spLocks noGrp="1"/>
          </p:cNvSpPr>
          <p:nvPr>
            <p:ph type="ftr" sz="quarter" idx="18"/>
          </p:nvPr>
        </p:nvSpPr>
        <p:spPr/>
        <p:txBody>
          <a:bodyPr/>
          <a:lstStyle/>
          <a:p>
            <a:r>
              <a:rPr lang="cs-CZ"/>
              <a:t>Finanční správa České republiky</a:t>
            </a:r>
            <a:endParaRPr lang="cs-CZ" dirty="0"/>
          </a:p>
        </p:txBody>
      </p:sp>
      <p:graphicFrame>
        <p:nvGraphicFramePr>
          <p:cNvPr id="8" name="Tabulka 7">
            <a:extLst>
              <a:ext uri="{FF2B5EF4-FFF2-40B4-BE49-F238E27FC236}">
                <a16:creationId xmlns:a16="http://schemas.microsoft.com/office/drawing/2014/main" id="{9EF85861-01CC-9A5F-5B7B-D3BB3E0E2615}"/>
              </a:ext>
            </a:extLst>
          </p:cNvPr>
          <p:cNvGraphicFramePr>
            <a:graphicFrameLocks noGrp="1"/>
          </p:cNvGraphicFramePr>
          <p:nvPr>
            <p:extLst>
              <p:ext uri="{D42A27DB-BD31-4B8C-83A1-F6EECF244321}">
                <p14:modId xmlns:p14="http://schemas.microsoft.com/office/powerpoint/2010/main" val="4020611191"/>
              </p:ext>
            </p:extLst>
          </p:nvPr>
        </p:nvGraphicFramePr>
        <p:xfrm>
          <a:off x="5831840" y="2010570"/>
          <a:ext cx="5748019" cy="3616800"/>
        </p:xfrm>
        <a:graphic>
          <a:graphicData uri="http://schemas.openxmlformats.org/drawingml/2006/table">
            <a:tbl>
              <a:tblPr firstRow="1" firstCol="1" bandRow="1"/>
              <a:tblGrid>
                <a:gridCol w="2269437">
                  <a:extLst>
                    <a:ext uri="{9D8B030D-6E8A-4147-A177-3AD203B41FA5}">
                      <a16:colId xmlns:a16="http://schemas.microsoft.com/office/drawing/2014/main" val="1604908318"/>
                    </a:ext>
                  </a:extLst>
                </a:gridCol>
                <a:gridCol w="2269437">
                  <a:extLst>
                    <a:ext uri="{9D8B030D-6E8A-4147-A177-3AD203B41FA5}">
                      <a16:colId xmlns:a16="http://schemas.microsoft.com/office/drawing/2014/main" val="597529565"/>
                    </a:ext>
                  </a:extLst>
                </a:gridCol>
                <a:gridCol w="1209145">
                  <a:extLst>
                    <a:ext uri="{9D8B030D-6E8A-4147-A177-3AD203B41FA5}">
                      <a16:colId xmlns:a16="http://schemas.microsoft.com/office/drawing/2014/main" val="3953976973"/>
                    </a:ext>
                  </a:extLst>
                </a:gridCol>
              </a:tblGrid>
              <a:tr h="0">
                <a:tc>
                  <a:txBody>
                    <a:bodyPr/>
                    <a:lstStyle/>
                    <a:p>
                      <a:pPr algn="ctr"/>
                      <a:r>
                        <a:rPr lang="cs-CZ" sz="1100" b="1">
                          <a:effectLst/>
                          <a:latin typeface="Arial" panose="020B0604020202020204" pitchFamily="34" charset="0"/>
                          <a:ea typeface="Times New Roman" panose="02020603050405020304" pitchFamily="18" charset="0"/>
                          <a:cs typeface="Arial" panose="020B0604020202020204" pitchFamily="34" charset="0"/>
                        </a:rPr>
                        <a:t>Název skupiny nemovitých věcí</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r>
                        <a:rPr lang="cs-CZ" sz="1100" b="1">
                          <a:effectLst/>
                          <a:latin typeface="Arial" panose="020B0604020202020204" pitchFamily="34" charset="0"/>
                          <a:ea typeface="Times New Roman" panose="02020603050405020304" pitchFamily="18" charset="0"/>
                          <a:cs typeface="Arial" panose="020B0604020202020204" pitchFamily="34" charset="0"/>
                        </a:rPr>
                        <a:t>Vymezení skupiny nemovitých věcí</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r>
                        <a:rPr lang="cs-CZ" sz="1100" b="1">
                          <a:effectLst/>
                          <a:latin typeface="Arial" panose="020B0604020202020204" pitchFamily="34" charset="0"/>
                          <a:ea typeface="Times New Roman" panose="02020603050405020304" pitchFamily="18" charset="0"/>
                          <a:cs typeface="Arial" panose="020B0604020202020204" pitchFamily="34" charset="0"/>
                        </a:rPr>
                        <a:t>Předmět daně v přiznání</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extLst>
                  <a:ext uri="{0D108BD9-81ED-4DB2-BD59-A6C34878D82A}">
                    <a16:rowId xmlns:a16="http://schemas.microsoft.com/office/drawing/2014/main" val="700503527"/>
                  </a:ext>
                </a:extLst>
              </a:tr>
              <a:tr h="323850">
                <a:tc>
                  <a:txBody>
                    <a:bodyPr/>
                    <a:lstStyle/>
                    <a:p>
                      <a:pPr algn="l"/>
                      <a:r>
                        <a:rPr lang="cs-CZ" sz="1100">
                          <a:effectLst/>
                          <a:latin typeface="Arial" panose="020B0604020202020204" pitchFamily="34" charset="0"/>
                          <a:ea typeface="Times New Roman" panose="02020603050405020304" pitchFamily="18" charset="0"/>
                          <a:cs typeface="Arial" panose="020B0604020202020204" pitchFamily="34" charset="0"/>
                        </a:rPr>
                        <a:t>skupina nevyužitelných ostatních ploch</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l"/>
                      <a:r>
                        <a:rPr lang="cs-CZ" sz="1100" dirty="0">
                          <a:effectLst/>
                          <a:latin typeface="Arial" panose="020B0604020202020204" pitchFamily="34" charset="0"/>
                          <a:ea typeface="Times New Roman" panose="02020603050405020304" pitchFamily="18" charset="0"/>
                          <a:cs typeface="Arial" panose="020B0604020202020204" pitchFamily="34" charset="0"/>
                        </a:rPr>
                        <a:t>všechny pozemky druhu ostatní plocha se způsobem využití neplodná půda, zamokřená plocha, zeleň nebo mez, stráň</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r>
                        <a:rPr lang="cs-CZ" sz="1100" b="1">
                          <a:effectLst/>
                          <a:latin typeface="Arial" panose="020B0604020202020204" pitchFamily="34" charset="0"/>
                          <a:ea typeface="Times New Roman" panose="02020603050405020304" pitchFamily="18" charset="0"/>
                          <a:cs typeface="Arial" panose="020B0604020202020204" pitchFamily="34" charset="0"/>
                        </a:rPr>
                        <a:t>W</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extLst>
                  <a:ext uri="{0D108BD9-81ED-4DB2-BD59-A6C34878D82A}">
                    <a16:rowId xmlns:a16="http://schemas.microsoft.com/office/drawing/2014/main" val="1575002366"/>
                  </a:ext>
                </a:extLst>
              </a:tr>
              <a:tr h="264000">
                <a:tc gridSpan="3">
                  <a:txBody>
                    <a:bodyPr/>
                    <a:lstStyle/>
                    <a:p>
                      <a:pPr algn="l"/>
                      <a:r>
                        <a:rPr lang="cs-CZ" sz="1100" dirty="0">
                          <a:solidFill>
                            <a:srgbClr val="000000"/>
                          </a:solidFill>
                          <a:effectLst/>
                          <a:latin typeface="Arial" panose="020B0604020202020204" pitchFamily="34" charset="0"/>
                          <a:cs typeface="Arial" panose="020B0604020202020204" pitchFamily="34" charset="0"/>
                        </a:rPr>
                        <a:t>zpevněné plochy pozemku</a:t>
                      </a:r>
                      <a:r>
                        <a:rPr lang="cs-CZ" sz="1100" b="1" dirty="0">
                          <a:solidFill>
                            <a:srgbClr val="000000"/>
                          </a:solidFill>
                          <a:effectLst/>
                          <a:latin typeface="Arial" panose="020B0604020202020204" pitchFamily="34" charset="0"/>
                          <a:cs typeface="Arial" panose="020B0604020202020204" pitchFamily="34" charset="0"/>
                        </a:rPr>
                        <a:t>:</a:t>
                      </a: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xBody>
                    <a:bodyPr/>
                    <a:lstStyle/>
                    <a:p>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hMerge="1">
                  <a:txBody>
                    <a:bodyPr/>
                    <a:lstStyle/>
                    <a:p>
                      <a:endParaRPr dirty="0"/>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extLst>
                  <a:ext uri="{0D108BD9-81ED-4DB2-BD59-A6C34878D82A}">
                    <a16:rowId xmlns:a16="http://schemas.microsoft.com/office/drawing/2014/main" val="4047692421"/>
                  </a:ext>
                </a:extLst>
              </a:tr>
              <a:tr h="32385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skupina zemědělských zpevněných ploch pozemku  </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l"/>
                      <a:r>
                        <a:rPr lang="cs-CZ" sz="11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užívané k podnikání pro zemědělskou prvovýrobu, lesní hospodářství nebo vodní hospodářství nebo</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a:noFill/>
                    </a:lnB>
                  </a:tcPr>
                </a:tc>
                <a:tc>
                  <a:txBody>
                    <a:bodyPr/>
                    <a:lstStyle/>
                    <a:p>
                      <a:pPr algn="ctr"/>
                      <a:r>
                        <a:rPr lang="cs-CZ" sz="1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X</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a:noFill/>
                    </a:lnB>
                  </a:tcPr>
                </a:tc>
                <a:extLst>
                  <a:ext uri="{0D108BD9-81ED-4DB2-BD59-A6C34878D82A}">
                    <a16:rowId xmlns:a16="http://schemas.microsoft.com/office/drawing/2014/main" val="3154194273"/>
                  </a:ext>
                </a:extLst>
              </a:tr>
              <a:tr h="1341120">
                <a:tc vMerge="1">
                  <a:txBody>
                    <a:bodyPr/>
                    <a:lstStyle/>
                    <a:p>
                      <a:endParaRPr lang="cs-CZ"/>
                    </a:p>
                  </a:txBody>
                  <a:tcPr/>
                </a:tc>
                <a:tc>
                  <a:txBody>
                    <a:bodyPr/>
                    <a:lstStyle/>
                    <a:p>
                      <a:pPr algn="l"/>
                      <a:r>
                        <a:rPr lang="cs-CZ" sz="1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zařazené do obchodního majetku podle zákona upravujícího daně z příjmů, je-li poplatníkem daně podnikatel převážně podnikající v některé z oblastí podnikání podle bodu 1, pokud tyto zpevněné plochy nejsou současně užívány pro jinou oblast podnikání,</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a:noFill/>
                    </a:lnT>
                    <a:lnB w="12700" cap="flat" cmpd="sng" algn="ctr">
                      <a:solidFill>
                        <a:srgbClr val="666666"/>
                      </a:solidFill>
                      <a:prstDash val="solid"/>
                      <a:round/>
                      <a:headEnd type="none" w="med" len="med"/>
                      <a:tailEnd type="none" w="med" len="med"/>
                    </a:lnB>
                  </a:tcPr>
                </a:tc>
                <a:tc>
                  <a:txBody>
                    <a:bodyPr/>
                    <a:lstStyle/>
                    <a:p>
                      <a:pPr algn="ctr"/>
                      <a:r>
                        <a:rPr lang="cs-CZ" sz="1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a:noFill/>
                    </a:lnT>
                    <a:lnB w="12700" cap="flat" cmpd="sng" algn="ctr">
                      <a:solidFill>
                        <a:srgbClr val="666666"/>
                      </a:solidFill>
                      <a:prstDash val="solid"/>
                      <a:round/>
                      <a:headEnd type="none" w="med" len="med"/>
                      <a:tailEnd type="none" w="med" len="med"/>
                    </a:lnB>
                  </a:tcPr>
                </a:tc>
                <a:extLst>
                  <a:ext uri="{0D108BD9-81ED-4DB2-BD59-A6C34878D82A}">
                    <a16:rowId xmlns:a16="http://schemas.microsoft.com/office/drawing/2014/main" val="3773015441"/>
                  </a:ext>
                </a:extLst>
              </a:tr>
              <a:tr h="0">
                <a:tc>
                  <a:txBody>
                    <a:bodyPr/>
                    <a:lstStyle/>
                    <a:p>
                      <a:pPr algn="l"/>
                      <a:r>
                        <a:rPr lang="cs-CZ" sz="1100">
                          <a:effectLst/>
                          <a:latin typeface="Arial" panose="020B0604020202020204" pitchFamily="34" charset="0"/>
                          <a:ea typeface="Times New Roman" panose="02020603050405020304" pitchFamily="18" charset="0"/>
                          <a:cs typeface="Arial" panose="020B0604020202020204" pitchFamily="34" charset="0"/>
                        </a:rPr>
                        <a:t>skupina ostatních zpevněných ploch</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l"/>
                      <a:r>
                        <a:rPr lang="cs-CZ" sz="1100">
                          <a:effectLst/>
                          <a:latin typeface="Arial" panose="020B0604020202020204" pitchFamily="34" charset="0"/>
                          <a:ea typeface="Times New Roman" panose="02020603050405020304" pitchFamily="18" charset="0"/>
                          <a:cs typeface="Arial" panose="020B0604020202020204" pitchFamily="34" charset="0"/>
                        </a:rPr>
                        <a:t>zpevněné plochy pozemku jiné než uvedené výše</a:t>
                      </a:r>
                      <a:endParaRPr lang="cs-CZ" sz="110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r>
                        <a:rPr lang="cs-CZ" sz="1100" b="1" dirty="0">
                          <a:effectLst/>
                          <a:latin typeface="Arial" panose="020B0604020202020204" pitchFamily="34" charset="0"/>
                          <a:ea typeface="Times New Roman" panose="02020603050405020304" pitchFamily="18" charset="0"/>
                          <a:cs typeface="Arial" panose="020B0604020202020204" pitchFamily="34" charset="0"/>
                        </a:rPr>
                        <a:t>Y</a:t>
                      </a:r>
                      <a:endParaRPr lang="cs-CZ" sz="1100" dirty="0">
                        <a:effectLst/>
                        <a:latin typeface="Arial" panose="020B060402020202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8770459"/>
                  </a:ext>
                </a:extLst>
              </a:tr>
            </a:tbl>
          </a:graphicData>
        </a:graphic>
      </p:graphicFrame>
    </p:spTree>
    <p:extLst>
      <p:ext uri="{BB962C8B-B14F-4D97-AF65-F5344CB8AC3E}">
        <p14:creationId xmlns:p14="http://schemas.microsoft.com/office/powerpoint/2010/main" val="4229157614"/>
      </p:ext>
    </p:extLst>
  </p:cSld>
  <p:clrMapOvr>
    <a:masterClrMapping/>
  </p:clrMapOvr>
</p:sld>
</file>

<file path=ppt/theme/theme1.xml><?xml version="1.0" encoding="utf-8"?>
<a:theme xmlns:a="http://schemas.openxmlformats.org/drawingml/2006/main" name="JVS PPS Light">
  <a:themeElements>
    <a:clrScheme name="JVS PPT Light">
      <a:dk1>
        <a:srgbClr val="545860"/>
      </a:dk1>
      <a:lt1>
        <a:srgbClr val="FFFFFF"/>
      </a:lt1>
      <a:dk2>
        <a:srgbClr val="0C1838"/>
      </a:dk2>
      <a:lt2>
        <a:srgbClr val="A7A9B3"/>
      </a:lt2>
      <a:accent1>
        <a:srgbClr val="00469B"/>
      </a:accent1>
      <a:accent2>
        <a:srgbClr val="D70C0F"/>
      </a:accent2>
      <a:accent3>
        <a:srgbClr val="F8C2B9"/>
      </a:accent3>
      <a:accent4>
        <a:srgbClr val="680526"/>
      </a:accent4>
      <a:accent5>
        <a:srgbClr val="9EC8E9"/>
      </a:accent5>
      <a:accent6>
        <a:srgbClr val="545860"/>
      </a:accent6>
      <a:hlink>
        <a:srgbClr val="00469B"/>
      </a:hlink>
      <a:folHlink>
        <a:srgbClr val="00469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marL="263525" indent="-263525" algn="l">
          <a:spcBef>
            <a:spcPts val="1000"/>
          </a:spcBef>
          <a:spcAft>
            <a:spcPts val="1000"/>
          </a:spcAft>
          <a:buFont typeface="Wingdings" panose="05000000000000000000" pitchFamily="2" charset="2"/>
          <a:buChar char="§"/>
          <a:defRPr sz="2000" dirty="0" err="1" smtClean="0">
            <a:solidFill>
              <a:schemeClr val="bg1"/>
            </a:solidFill>
          </a:defRPr>
        </a:defPPr>
      </a:lstStyle>
      <a:style>
        <a:lnRef idx="2">
          <a:schemeClr val="accent1">
            <a:shade val="15000"/>
          </a:schemeClr>
        </a:lnRef>
        <a:fillRef idx="1">
          <a:schemeClr val="accent1"/>
        </a:fillRef>
        <a:effectRef idx="0">
          <a:schemeClr val="accent1"/>
        </a:effectRef>
        <a:fontRef idx="minor">
          <a:schemeClr val="lt1"/>
        </a:fontRef>
      </a:style>
    </a:spDef>
    <a:txDef>
      <a:spPr>
        <a:noFill/>
      </a:spPr>
      <a:bodyPr wrap="square" rtlCol="0">
        <a:spAutoFit/>
      </a:bodyPr>
      <a:lstStyle>
        <a:defPPr marL="270000" indent="-270000" algn="l">
          <a:spcBef>
            <a:spcPts val="1000"/>
          </a:spcBef>
          <a:spcAft>
            <a:spcPts val="1000"/>
          </a:spcAft>
          <a:buSzPct val="100000"/>
          <a:buFont typeface="Wingdings" panose="05000000000000000000" pitchFamily="2" charset="2"/>
          <a:buChar char="§"/>
          <a:defRPr sz="2000" dirty="0" err="1"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Blank.potx" id="{B63C15FE-335D-45D7-BD44-8D466D6ECC1B}" vid="{0D0E00CD-EA67-4840-AE70-BA80CFE56916}"/>
    </a:ext>
  </a:extLst>
</a:theme>
</file>

<file path=docProps/app.xml><?xml version="1.0" encoding="utf-8"?>
<Properties xmlns="http://schemas.openxmlformats.org/officeDocument/2006/extended-properties" xmlns:vt="http://schemas.openxmlformats.org/officeDocument/2006/docPropsVTypes">
  <Template/>
  <TotalTime>306</TotalTime>
  <Words>6238</Words>
  <Application>Microsoft Office PowerPoint</Application>
  <PresentationFormat>Širokoúhlá obrazovka</PresentationFormat>
  <Paragraphs>1918</Paragraphs>
  <Slides>55</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55</vt:i4>
      </vt:variant>
    </vt:vector>
  </HeadingPairs>
  <TitlesOfParts>
    <vt:vector size="61" baseType="lpstr">
      <vt:lpstr>Arial</vt:lpstr>
      <vt:lpstr>Calibri</vt:lpstr>
      <vt:lpstr>Symbol</vt:lpstr>
      <vt:lpstr>Times New Roman</vt:lpstr>
      <vt:lpstr>Wingdings</vt:lpstr>
      <vt:lpstr>JVS PPS Light</vt:lpstr>
      <vt:lpstr>Daň z nemovitých věcí</vt:lpstr>
      <vt:lpstr>Obsah</vt:lpstr>
      <vt:lpstr>Stručný popis daně</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Typy koeficientů</vt:lpstr>
      <vt:lpstr>Daň z nemovitých věcí</vt:lpstr>
      <vt:lpstr>Daň z nemovitých věcí</vt:lpstr>
      <vt:lpstr>Daň z nemovitých věcí</vt:lpstr>
      <vt:lpstr>Daň z nemovitých věcí</vt:lpstr>
      <vt:lpstr>Koeficienty podle počtu obyvatel</vt:lpstr>
      <vt:lpstr>Daň z nemovitých věcí</vt:lpstr>
      <vt:lpstr>Daň z nemovitých věcí</vt:lpstr>
      <vt:lpstr>Daň z nemovitých věcí</vt:lpstr>
      <vt:lpstr>Místní koeficienty</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Obecně závazná vyhláška</vt:lpstr>
      <vt:lpstr>Daň z nemovitých věcí</vt:lpstr>
      <vt:lpstr>Daň z nemovitých věcí</vt:lpstr>
      <vt:lpstr>Daň z nemovitých věcí</vt:lpstr>
      <vt:lpstr>Daň z nemovitých věcí</vt:lpstr>
      <vt:lpstr>Opatření obecné povahy</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Daň z nemovitých věcí</vt:lpstr>
      <vt:lpstr>Děkuji za pozornost</vt:lpstr>
    </vt:vector>
  </TitlesOfParts>
  <Company>GFR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Koreček Jan Ing. (GFŘ)</dc:creator>
  <cp:lastModifiedBy>Koreček Jan Ing. (GFŘ)</cp:lastModifiedBy>
  <cp:revision>14</cp:revision>
  <dcterms:created xsi:type="dcterms:W3CDTF">2026-06-02T08:36:26Z</dcterms:created>
  <dcterms:modified xsi:type="dcterms:W3CDTF">2026-06-04T11:12:33Z</dcterms:modified>
</cp:coreProperties>
</file>