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0080625" cy="7559675"/>
  <p:notesSz cx="6669088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4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body"/>
          </p:nvPr>
        </p:nvSpPr>
        <p:spPr>
          <a:xfrm>
            <a:off x="666938" y="4715068"/>
            <a:ext cx="5335182" cy="446673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komentářů</a:t>
            </a:r>
          </a:p>
        </p:txBody>
      </p:sp>
      <p:sp>
        <p:nvSpPr>
          <p:cNvPr id="11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2894191" cy="49600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&lt;záhlaví&gt;</a:t>
            </a:r>
          </a:p>
        </p:txBody>
      </p:sp>
      <p:sp>
        <p:nvSpPr>
          <p:cNvPr id="111" name="PlaceHolder 3"/>
          <p:cNvSpPr>
            <a:spLocks noGrp="1"/>
          </p:cNvSpPr>
          <p:nvPr>
            <p:ph type="dt"/>
          </p:nvPr>
        </p:nvSpPr>
        <p:spPr>
          <a:xfrm>
            <a:off x="3774866" y="0"/>
            <a:ext cx="2894191" cy="496006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&lt;datum/čas&gt;</a:t>
            </a:r>
          </a:p>
        </p:txBody>
      </p:sp>
      <p:sp>
        <p:nvSpPr>
          <p:cNvPr id="112" name="PlaceHolder 4"/>
          <p:cNvSpPr>
            <a:spLocks noGrp="1"/>
          </p:cNvSpPr>
          <p:nvPr>
            <p:ph type="ftr"/>
          </p:nvPr>
        </p:nvSpPr>
        <p:spPr>
          <a:xfrm>
            <a:off x="0" y="9430471"/>
            <a:ext cx="2894191" cy="496006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&lt;zápatí&gt;</a:t>
            </a:r>
          </a:p>
        </p:txBody>
      </p:sp>
      <p:sp>
        <p:nvSpPr>
          <p:cNvPr id="113" name="PlaceHolder 5"/>
          <p:cNvSpPr>
            <a:spLocks noGrp="1"/>
          </p:cNvSpPr>
          <p:nvPr>
            <p:ph type="sldNum"/>
          </p:nvPr>
        </p:nvSpPr>
        <p:spPr>
          <a:xfrm>
            <a:off x="3774866" y="9430471"/>
            <a:ext cx="2894191" cy="496006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67EC439-3141-48DB-926D-9ABBE2DD06A0}" type="slidenum">
              <a:rPr lang="cs-CZ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cs-CZ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666937" y="4715069"/>
            <a:ext cx="5325337" cy="44560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6" name="Obrázek 35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2" name="Obrázek 71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Obrázek 106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08" name="Obrázek 107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cs-CZ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_duha"/>
          <p:cNvPicPr/>
          <p:nvPr/>
        </p:nvPicPr>
        <p:blipFill>
          <a:blip r:embed="rId14"/>
          <a:stretch/>
        </p:blipFill>
        <p:spPr>
          <a:xfrm>
            <a:off x="504000" y="6212160"/>
            <a:ext cx="1175760" cy="101088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erowastecities.eu/cities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756000" y="655920"/>
            <a:ext cx="8568360" cy="179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900" b="0" strike="noStrike" spc="-1" dirty="0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Komunální odpady</a:t>
            </a:r>
            <a:br>
              <a:rPr lang="cs-CZ" sz="4900" b="0" strike="noStrike" spc="-1" dirty="0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</a:br>
            <a:r>
              <a:rPr lang="cs-CZ" sz="4900" b="0" strike="noStrike" spc="-1" dirty="0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v obcích</a:t>
            </a:r>
            <a:endParaRPr lang="cs-CZ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1007640" y="2855880"/>
            <a:ext cx="8316360" cy="357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93000"/>
              </a:lnSpc>
            </a:pPr>
            <a:r>
              <a:rPr lang="cs-CZ" sz="353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Ivo Kropáček, Hnutí DUHA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cs-CZ" sz="353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NÁPADY A AKTUALITY PRO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cs-CZ" sz="353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ROZVOJ NAŠEHO VENKOVA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cs-CZ" sz="353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Příkazy, 6. září 2018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504000" y="301320"/>
            <a:ext cx="906840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(1) Lepší recyklační služby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504000" y="1769040"/>
            <a:ext cx="9068400" cy="438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Usnadnit třídění a ztížit produkci SKO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Namísto anonymních kontejnerů na ulici (odvozný systém)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osobní kontejnery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nebo pytle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(door-to-door)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1" name="Obrázek 140"/>
          <p:cNvPicPr/>
          <p:nvPr/>
        </p:nvPicPr>
        <p:blipFill>
          <a:blip r:embed="rId2"/>
          <a:stretch/>
        </p:blipFill>
        <p:spPr>
          <a:xfrm>
            <a:off x="4091400" y="3312000"/>
            <a:ext cx="6014160" cy="4247280"/>
          </a:xfrm>
          <a:prstGeom prst="rect">
            <a:avLst/>
          </a:prstGeom>
          <a:ln>
            <a:noFill/>
          </a:ln>
        </p:spPr>
      </p:pic>
      <p:pic>
        <p:nvPicPr>
          <p:cNvPr id="142" name="Obrázek 141"/>
          <p:cNvPicPr/>
          <p:nvPr/>
        </p:nvPicPr>
        <p:blipFill>
          <a:blip r:embed="rId3"/>
          <a:stretch/>
        </p:blipFill>
        <p:spPr>
          <a:xfrm>
            <a:off x="720" y="6347160"/>
            <a:ext cx="1380240" cy="118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504000" y="301320"/>
            <a:ext cx="906840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(2) Třídění bioodpadů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504000" y="1769040"/>
            <a:ext cx="9068400" cy="438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Bioodpady tvoří 1/3 hm. komunálních odpadů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StarSymbol"/>
              <a:buChar char="l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Potřeba zavést takový systém, kdy bioodpad nekončí v popelnicích na SKO: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Priorita: Domácí a komunitní kompostování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Snadné třídění bioodpadů vč. kuchyňských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Obrázek 144"/>
          <p:cNvPicPr/>
          <p:nvPr/>
        </p:nvPicPr>
        <p:blipFill>
          <a:blip r:embed="rId2"/>
          <a:stretch/>
        </p:blipFill>
        <p:spPr>
          <a:xfrm>
            <a:off x="720" y="6347160"/>
            <a:ext cx="1380240" cy="118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Obrázek 145"/>
          <p:cNvPicPr/>
          <p:nvPr/>
        </p:nvPicPr>
        <p:blipFill>
          <a:blip r:embed="rId2"/>
          <a:stretch/>
        </p:blipFill>
        <p:spPr>
          <a:xfrm>
            <a:off x="0" y="-16920"/>
            <a:ext cx="10078920" cy="7559280"/>
          </a:xfrm>
          <a:prstGeom prst="rect">
            <a:avLst/>
          </a:prstGeom>
          <a:ln>
            <a:noFill/>
          </a:ln>
        </p:spPr>
      </p:pic>
      <p:pic>
        <p:nvPicPr>
          <p:cNvPr id="147" name="Obrázek 146"/>
          <p:cNvPicPr/>
          <p:nvPr/>
        </p:nvPicPr>
        <p:blipFill>
          <a:blip r:embed="rId3"/>
          <a:stretch/>
        </p:blipFill>
        <p:spPr>
          <a:xfrm>
            <a:off x="720" y="6347160"/>
            <a:ext cx="1380240" cy="118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Obrázek 147"/>
          <p:cNvPicPr/>
          <p:nvPr/>
        </p:nvPicPr>
        <p:blipFill>
          <a:blip r:embed="rId2"/>
          <a:stretch/>
        </p:blipFill>
        <p:spPr>
          <a:xfrm rot="16200000">
            <a:off x="4134600" y="943200"/>
            <a:ext cx="7582680" cy="5686920"/>
          </a:xfrm>
          <a:prstGeom prst="rect">
            <a:avLst/>
          </a:prstGeom>
          <a:ln>
            <a:noFill/>
          </a:ln>
        </p:spPr>
      </p:pic>
      <p:pic>
        <p:nvPicPr>
          <p:cNvPr id="149" name="Obrázek 148"/>
          <p:cNvPicPr/>
          <p:nvPr/>
        </p:nvPicPr>
        <p:blipFill>
          <a:blip r:embed="rId3"/>
          <a:stretch/>
        </p:blipFill>
        <p:spPr>
          <a:xfrm rot="5400000">
            <a:off x="-1223640" y="1007280"/>
            <a:ext cx="7487640" cy="5615640"/>
          </a:xfrm>
          <a:prstGeom prst="rect">
            <a:avLst/>
          </a:prstGeom>
          <a:ln>
            <a:noFill/>
          </a:ln>
        </p:spPr>
      </p:pic>
      <p:pic>
        <p:nvPicPr>
          <p:cNvPr id="150" name="Obrázek 149"/>
          <p:cNvPicPr/>
          <p:nvPr/>
        </p:nvPicPr>
        <p:blipFill>
          <a:blip r:embed="rId4"/>
          <a:stretch/>
        </p:blipFill>
        <p:spPr>
          <a:xfrm>
            <a:off x="720" y="6347160"/>
            <a:ext cx="1380240" cy="118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ázek 150"/>
          <p:cNvPicPr/>
          <p:nvPr/>
        </p:nvPicPr>
        <p:blipFill>
          <a:blip r:embed="rId2"/>
          <a:stretch/>
        </p:blipFill>
        <p:spPr>
          <a:xfrm>
            <a:off x="720" y="6347160"/>
            <a:ext cx="1380240" cy="118692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44000" y="301320"/>
            <a:ext cx="978912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(3) Motivace platbou za odpad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504000" y="1769040"/>
            <a:ext cx="9287640" cy="438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Nepřímá motivace: Domašov n.Bystřicí: „Když budete třídit, bude nízký paušál.“ PRÝ FUNGUJE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Přímá motivace: Hrušovany n.Bečvou: kolik SKO tolik zaplatí (PAYT: pay-as-you-throw) FUNGUJE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PAYT = nižší produkce SKO/os a vyšší recyklace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Osvědčené: 40-60 % paušál a 60-40 % PAYT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brázek 153"/>
          <p:cNvPicPr/>
          <p:nvPr/>
        </p:nvPicPr>
        <p:blipFill>
          <a:blip r:embed="rId2"/>
          <a:stretch/>
        </p:blipFill>
        <p:spPr>
          <a:xfrm>
            <a:off x="720" y="6347160"/>
            <a:ext cx="1380240" cy="118692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144000" y="301320"/>
            <a:ext cx="978912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Příklady z ČR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504000" y="1562040"/>
            <a:ext cx="9068400" cy="458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Olomouc:</a:t>
            </a: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Recyklace kolem 50%, třídění bioodpadů a obalů, 180 kg SKO/os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Písek</a:t>
            </a: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(29 824 ob.): sběr bioodpadů, biosáčky na sběr, paušál, 66,6 % rec., 133 kg SKO/os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Fulnek</a:t>
            </a: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(5 825 ob.): platba dle frekvence svozu, 60 % recykalce, 119 kg SKO/os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Hustopeče n.Bečvou </a:t>
            </a: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(1 800 ob.): žetony, 100 kg SKO/os, náklady jen 300 Kč/os a rok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Mikulovsko, Březí </a:t>
            </a: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(1 542 ob.): sada kontejnerů do domácnosti, RFID čipy na SKO i tříď., až 70% 			sleva z paušálu, 53 % rec., 78kg SKO/os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144000" y="301320"/>
            <a:ext cx="978912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Závěr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504000" y="1769040"/>
            <a:ext cx="9068400" cy="438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3"/>
          <p:cNvSpPr/>
          <p:nvPr/>
        </p:nvSpPr>
        <p:spPr>
          <a:xfrm>
            <a:off x="432000" y="1944000"/>
            <a:ext cx="8565120" cy="525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Nakládání se SKO bude dražší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Úspory možné snížením produkce SKO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Hnutí DUHA je připraveno obcím pomoci.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Ing. Ivo Kropáček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5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odpadový expert Hnutí DUHA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5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člen Komise pro ŽP Rady Ol. kraje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44000" lvl="8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člen Zero Waste Europe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7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ivo.kropacek@hnutiduha.cz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0" name="Obrázek 159"/>
          <p:cNvPicPr/>
          <p:nvPr/>
        </p:nvPicPr>
        <p:blipFill>
          <a:blip r:embed="rId2"/>
          <a:stretch/>
        </p:blipFill>
        <p:spPr>
          <a:xfrm>
            <a:off x="720" y="6347160"/>
            <a:ext cx="1380240" cy="118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rázek 115"/>
          <p:cNvPicPr/>
          <p:nvPr/>
        </p:nvPicPr>
        <p:blipFill>
          <a:blip r:embed="rId2"/>
          <a:stretch/>
        </p:blipFill>
        <p:spPr>
          <a:xfrm>
            <a:off x="0" y="6347160"/>
            <a:ext cx="1380240" cy="1186920"/>
          </a:xfrm>
          <a:prstGeom prst="rect">
            <a:avLst/>
          </a:prstGeom>
          <a:ln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504000" y="301320"/>
            <a:ext cx="906840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Kde jsme (1)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504000" y="1769040"/>
            <a:ext cx="9068400" cy="49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R.Brabec (ANO) v r. 2015 v POH ČR snížil cíl pro recyklaci KO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Nový nižší cíl byl splněn hned v roce 2016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Olomoucký kraj a fa FITE, a.s. také nastavili v roce 2016 POH kraje nízký cíl recyklace: cca 40% v 2025 (v roce 2015 byla 20%)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Více recyklace = méně SKO = nižší náklady obcí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504000" y="301320"/>
            <a:ext cx="906840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Zákon o obalech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432000" y="1736280"/>
            <a:ext cx="9068400" cy="438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1" name="Obrázek 120"/>
          <p:cNvPicPr/>
          <p:nvPr/>
        </p:nvPicPr>
        <p:blipFill>
          <a:blip r:embed="rId2"/>
          <a:stretch/>
        </p:blipFill>
        <p:spPr>
          <a:xfrm>
            <a:off x="497520" y="1326600"/>
            <a:ext cx="9378720" cy="6231960"/>
          </a:xfrm>
          <a:prstGeom prst="rect">
            <a:avLst/>
          </a:prstGeom>
          <a:ln>
            <a:noFill/>
          </a:ln>
        </p:spPr>
      </p:pic>
      <p:pic>
        <p:nvPicPr>
          <p:cNvPr id="122" name="Obrázek 121"/>
          <p:cNvPicPr/>
          <p:nvPr/>
        </p:nvPicPr>
        <p:blipFill>
          <a:blip r:embed="rId3"/>
          <a:stretch/>
        </p:blipFill>
        <p:spPr>
          <a:xfrm>
            <a:off x="360" y="6347160"/>
            <a:ext cx="1380240" cy="118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Obrázek 122"/>
          <p:cNvPicPr/>
          <p:nvPr/>
        </p:nvPicPr>
        <p:blipFill>
          <a:blip r:embed="rId2"/>
          <a:stretch/>
        </p:blipFill>
        <p:spPr>
          <a:xfrm>
            <a:off x="360" y="6347160"/>
            <a:ext cx="1380240" cy="118692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504000" y="301320"/>
            <a:ext cx="906840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Kde jsme (2)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504000" y="1769040"/>
            <a:ext cx="9068400" cy="49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Balíček pro oběhové hospodářství: změna šesti odpadových směrnic. Cíl recyklace KO: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 2025 min.55 %, v 2035 min. 65%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POH ČR (z 2015) i krajů (z 2016) překonané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Balíček požaduje skutečnou recyklaci, ne třídění = třídění komunálních odpadů má být cca 75%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SKO jen 20-25% KO (z 300kt), tedy max 75kt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konec snů o spalovně ZEVO o kapacitě 100kt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Obrázek 125"/>
          <p:cNvPicPr/>
          <p:nvPr/>
        </p:nvPicPr>
        <p:blipFill>
          <a:blip r:embed="rId2"/>
          <a:stretch/>
        </p:blipFill>
        <p:spPr>
          <a:xfrm>
            <a:off x="360" y="6347160"/>
            <a:ext cx="1380240" cy="118692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504000" y="301320"/>
            <a:ext cx="906840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 čekat? Nový zákon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504000" y="1769040"/>
            <a:ext cx="9068400" cy="49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Zvýšení skládkovacího poplatku = dražší SKO. Hnutí DUHA prosadilo recyklační slevu pro obce:  při recyklaci 50% se skl. poplatek nezvyšuje.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Poplatek pro občany: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Paušál až 1100 Kč/os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Podle produkce (objem, hmotnost, pč. Svozů)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Zákaz skládkování od 2024 pro odpady využitelné a biologicky rozložitelné (=problém)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rázek 128"/>
          <p:cNvPicPr/>
          <p:nvPr/>
        </p:nvPicPr>
        <p:blipFill>
          <a:blip r:embed="rId3"/>
          <a:stretch/>
        </p:blipFill>
        <p:spPr>
          <a:xfrm>
            <a:off x="2119320" y="17280"/>
            <a:ext cx="7405560" cy="7434360"/>
          </a:xfrm>
          <a:prstGeom prst="rect">
            <a:avLst/>
          </a:prstGeom>
          <a:ln>
            <a:noFill/>
          </a:ln>
        </p:spPr>
      </p:pic>
      <p:pic>
        <p:nvPicPr>
          <p:cNvPr id="130" name="Obrázek 129"/>
          <p:cNvPicPr/>
          <p:nvPr/>
        </p:nvPicPr>
        <p:blipFill>
          <a:blip r:embed="rId4"/>
          <a:stretch/>
        </p:blipFill>
        <p:spPr>
          <a:xfrm>
            <a:off x="360" y="6347160"/>
            <a:ext cx="1380240" cy="118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Obrázek 130"/>
          <p:cNvPicPr/>
          <p:nvPr/>
        </p:nvPicPr>
        <p:blipFill>
          <a:blip r:embed="rId2"/>
          <a:stretch/>
        </p:blipFill>
        <p:spPr>
          <a:xfrm>
            <a:off x="360" y="6347160"/>
            <a:ext cx="1380240" cy="118692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504000" y="301320"/>
            <a:ext cx="906840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 mají obce dělat?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504000" y="1769040"/>
            <a:ext cx="9068400" cy="49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KO = vytříděné suroviny k recyklaci + SKO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Snižovat produkci SKO!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Princip populárního konceptu Zero Waste je snižovat SKO tak, aby v budoucnu žádný nevznikal. Třeba začít hned.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 EU je skoro 400 ZeroWaste obcí: 									</a:t>
            </a:r>
            <a:r>
              <a:rPr lang="cs-CZ" sz="3200" b="0" u="sng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hlinkClick r:id="rId3"/>
              </a:rPr>
              <a:t>https://zerowastecities.eu/cities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	Řada z obcí produkuje méně než 100 kg/os. 			(Průměr v ČR: 280 kg/os SKO)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rázek 133"/>
          <p:cNvPicPr/>
          <p:nvPr/>
        </p:nvPicPr>
        <p:blipFill>
          <a:blip r:embed="rId2"/>
          <a:stretch/>
        </p:blipFill>
        <p:spPr>
          <a:xfrm>
            <a:off x="-260280" y="0"/>
            <a:ext cx="10627920" cy="7553880"/>
          </a:xfrm>
          <a:prstGeom prst="rect">
            <a:avLst/>
          </a:prstGeom>
          <a:ln>
            <a:noFill/>
          </a:ln>
        </p:spPr>
      </p:pic>
      <p:pic>
        <p:nvPicPr>
          <p:cNvPr id="135" name="Obrázek 134"/>
          <p:cNvPicPr/>
          <p:nvPr/>
        </p:nvPicPr>
        <p:blipFill>
          <a:blip r:embed="rId3"/>
          <a:stretch/>
        </p:blipFill>
        <p:spPr>
          <a:xfrm>
            <a:off x="360" y="6347160"/>
            <a:ext cx="1380240" cy="118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ázek 135"/>
          <p:cNvPicPr/>
          <p:nvPr/>
        </p:nvPicPr>
        <p:blipFill>
          <a:blip r:embed="rId2"/>
          <a:stretch/>
        </p:blipFill>
        <p:spPr>
          <a:xfrm>
            <a:off x="360" y="6347160"/>
            <a:ext cx="1380240" cy="118692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504000" y="301320"/>
            <a:ext cx="9068400" cy="12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b="1" strike="noStrike" spc="-1">
                <a:solidFill>
                  <a:srgbClr val="00AB3C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Produkce SKO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504000" y="1769040"/>
            <a:ext cx="9068400" cy="49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Rok 2000: 225 kg/os kraj, 368 kg/os EU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Rok 2013: 270kg/os kraj, 269 kg/os EU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V 2025 chce kraj: 258 kg/os (dle POH kraje)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Přitom: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Vlámsko (6 mil. obyv., Belgie): 			  150 kg/os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Slovinsko (mil obyv.): 							  100 kg/os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Provincie Treviso (0,5 mil obyv., Itálie):   55 kg/os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5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Jak na to? = Tři důležité kroky: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cs-CZ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</TotalTime>
  <Words>592</Words>
  <Application>Microsoft Office PowerPoint</Application>
  <PresentationFormat>Vlastní</PresentationFormat>
  <Paragraphs>96</Paragraphs>
  <Slides>16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16</vt:i4>
      </vt:variant>
    </vt:vector>
  </HeadingPairs>
  <TitlesOfParts>
    <vt:vector size="26" baseType="lpstr">
      <vt:lpstr>Arial</vt:lpstr>
      <vt:lpstr>Arial Black</vt:lpstr>
      <vt:lpstr>DejaVu Sans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/>
  <dc:description/>
  <cp:lastModifiedBy>Starosta</cp:lastModifiedBy>
  <cp:revision>20</cp:revision>
  <cp:lastPrinted>2018-09-11T14:40:42Z</cp:lastPrinted>
  <dcterms:modified xsi:type="dcterms:W3CDTF">2018-09-11T14:40:47Z</dcterms:modified>
  <dc:language>cs-CZ</dc:language>
</cp:coreProperties>
</file>