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40" r:id="rId2"/>
    <p:sldId id="358" r:id="rId3"/>
    <p:sldId id="363" r:id="rId4"/>
    <p:sldId id="334" r:id="rId5"/>
    <p:sldId id="364" r:id="rId6"/>
    <p:sldId id="346" r:id="rId7"/>
    <p:sldId id="345" r:id="rId8"/>
    <p:sldId id="356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4" clrIdx="0"/>
  <p:cmAuthor id="1" name="a" initials="a" lastIdx="8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087" autoAdjust="0"/>
  </p:normalViewPr>
  <p:slideViewPr>
    <p:cSldViewPr>
      <p:cViewPr varScale="1">
        <p:scale>
          <a:sx n="75" d="100"/>
          <a:sy n="75" d="100"/>
        </p:scale>
        <p:origin x="296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097BDA3-6F9A-4B7F-A937-1552F7DB6784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141FA4-E25A-45A5-8E31-1294EEDE2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709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D158A-8AFE-4FC0-B6F1-BB2386DD2C92}" type="datetimeFigureOut">
              <a:rPr lang="cs-CZ" smtClean="0"/>
              <a:t>25.06.2018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D3B15-7609-47C3-BA0B-6701A92E2E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969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D3B15-7609-47C3-BA0B-6701A92E2E5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452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D3B15-7609-47C3-BA0B-6701A92E2E5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216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-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D3B15-7609-47C3-BA0B-6701A92E2E5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653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BY SE MĚLO ZAMĚŘIT NA PROJEKTY S PŘIDANOU HODNOTOU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D3B15-7609-47C3-BA0B-6701A92E2E5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89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192B3-91CC-4A71-AEAC-6DCC38A49004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EE3F8-4EA7-446D-A1E2-A25607136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D1255-EDC7-4DDF-B21E-152CBD931C45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77FA3-9990-466E-AEBE-62055214DD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2ABCC-3D96-4B9E-A26B-AB497079B61F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E1DEA-1F3E-488E-BD49-09703F2AC4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871C0-38A4-455F-AD9F-2577F34D64CE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E1F95-3540-490C-BB9B-168ABEA0B0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EA255-7EC8-4522-9571-90F2D5CD6BEF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06B1D-C5C0-4A44-8061-23B5F35C93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E0388-0691-4CCF-880D-5C1963002394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751A0-C1FD-4E95-B608-B7887097A3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C9073-29BD-4B87-8EE5-C34F6F42E9AD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A6226-9DD2-4128-8975-27FA8FB4B2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22D2F-4D9A-4056-90C6-CA24079E045A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1F23-DEE8-4BA0-B0F9-394DFCB4B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DC87B-887E-4C05-9176-84C407C6F455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2E65C-B59D-45FF-90D7-D43FD340B6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6100C-6B58-4706-A128-7F87B4B2E226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9D88-6EB3-42C6-8E8C-6E0CDF9521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0A04-CD53-4284-B29F-A9570B0007D5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A21A-C3A0-4409-A3D6-2E4AB91A1B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/>
              <a:t>Klepnutím lze upravit styly předlohy textu.</a:t>
            </a:r>
          </a:p>
          <a:p>
            <a:pPr lvl="1"/>
            <a:r>
              <a:rPr lang="cs-CZ" altLang="en-US"/>
              <a:t>Druhá úroveň</a:t>
            </a:r>
          </a:p>
          <a:p>
            <a:pPr lvl="2"/>
            <a:r>
              <a:rPr lang="cs-CZ" altLang="en-US"/>
              <a:t>Třetí úroveň</a:t>
            </a:r>
          </a:p>
          <a:p>
            <a:pPr lvl="3"/>
            <a:r>
              <a:rPr lang="cs-CZ" altLang="en-US"/>
              <a:t>Čtvrtá úroveň</a:t>
            </a:r>
          </a:p>
          <a:p>
            <a:pPr lvl="4"/>
            <a:r>
              <a:rPr lang="cs-CZ" altLang="en-US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BE24F3-7526-49C2-915D-E39FA0CE1907}" type="datetimeFigureOut">
              <a:rPr lang="cs-CZ"/>
              <a:pPr>
                <a:defRPr/>
              </a:pPr>
              <a:t>25.06.2018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BFC1A6-45B6-473E-8CB2-63C269A4E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3" descr="titulka-sm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510" y="0"/>
            <a:ext cx="917050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95536" y="3356992"/>
            <a:ext cx="59046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bg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ODPOVĚDNÉ VEŘEJNÉ ZADÁVÁNÍ – JAK NESOUTĚŽIT O NEJNIŽŠÍ CENU </a:t>
            </a:r>
          </a:p>
        </p:txBody>
      </p:sp>
    </p:spTree>
    <p:extLst>
      <p:ext uri="{BB962C8B-B14F-4D97-AF65-F5344CB8AC3E}">
        <p14:creationId xmlns:p14="http://schemas.microsoft.com/office/powerpoint/2010/main" val="166780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320000"/>
          </a:xfrm>
        </p:spPr>
        <p:txBody>
          <a:bodyPr/>
          <a:lstStyle/>
          <a:p>
            <a:r>
              <a:rPr lang="cs-CZ" sz="2400" dirty="0"/>
              <a:t>Fáze přípravy zadávacího řízení </a:t>
            </a:r>
          </a:p>
          <a:p>
            <a:r>
              <a:rPr lang="cs-CZ" sz="2400" dirty="0"/>
              <a:t>Komunikace se zadavatelem a dodavateli či nezávislými odborníky </a:t>
            </a:r>
          </a:p>
          <a:p>
            <a:r>
              <a:rPr lang="cs-CZ" sz="2400" dirty="0"/>
              <a:t>Využití – specifikace předmětu plnění, zjištění možností trhu, nastavení technické specifikace předmětu plnění</a:t>
            </a:r>
          </a:p>
          <a:p>
            <a:r>
              <a:rPr lang="cs-CZ" sz="2400" dirty="0"/>
              <a:t>Otevřená a efektivní metoda zlepšující informovanost zadavatele o možnostech plnění veřejné zakázky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600" b="1" dirty="0"/>
              <a:t>Předběžné tržní konzultace </a:t>
            </a:r>
          </a:p>
        </p:txBody>
      </p:sp>
    </p:spTree>
    <p:extLst>
      <p:ext uri="{BB962C8B-B14F-4D97-AF65-F5344CB8AC3E}">
        <p14:creationId xmlns:p14="http://schemas.microsoft.com/office/powerpoint/2010/main" val="294287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320000"/>
          </a:xfrm>
        </p:spPr>
        <p:txBody>
          <a:bodyPr/>
          <a:lstStyle/>
          <a:p>
            <a:r>
              <a:rPr lang="cs-CZ" sz="2400" dirty="0"/>
              <a:t>Ideální způsob umožňující přiměřené a odpovídající nastavení zadávacích podmínek </a:t>
            </a:r>
          </a:p>
          <a:p>
            <a:r>
              <a:rPr lang="cs-CZ" sz="2400" dirty="0"/>
              <a:t>Důraz na transparentnost – pořízení záznamu (obrazový, zvukový), zveřejnění výstupů, označení části zadávací dokumentace upravené na základě tržní konzultace + označení části zadávací dokumentace formulované na základě předběžných tržních konzultací 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600" b="1" dirty="0"/>
              <a:t>Předběžné tržní konzultace </a:t>
            </a:r>
          </a:p>
        </p:txBody>
      </p:sp>
    </p:spTree>
    <p:extLst>
      <p:ext uri="{BB962C8B-B14F-4D97-AF65-F5344CB8AC3E}">
        <p14:creationId xmlns:p14="http://schemas.microsoft.com/office/powerpoint/2010/main" val="838867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525963"/>
          </a:xfrm>
        </p:spPr>
        <p:txBody>
          <a:bodyPr/>
          <a:lstStyle/>
          <a:p>
            <a:r>
              <a:rPr lang="cs-CZ" sz="2400" u="sng" dirty="0"/>
              <a:t>Fakultativně zadavatel může požadovat</a:t>
            </a:r>
            <a:r>
              <a:rPr lang="cs-CZ" sz="2400" dirty="0"/>
              <a:t>: </a:t>
            </a:r>
          </a:p>
          <a:p>
            <a:pPr>
              <a:buAutoNum type="alphaLcParenR"/>
            </a:pPr>
            <a:r>
              <a:rPr lang="cs-CZ" sz="2200" dirty="0"/>
              <a:t>Doklad o oprávnění k podnikání </a:t>
            </a:r>
          </a:p>
          <a:p>
            <a:pPr>
              <a:buFontTx/>
              <a:buChar char="-"/>
            </a:pPr>
            <a:r>
              <a:rPr lang="cs-CZ" sz="2200" dirty="0"/>
              <a:t>např. živnostenské oprávnění – Projektová činnost ve výstavbě </a:t>
            </a:r>
          </a:p>
          <a:p>
            <a:pPr marL="0" indent="0">
              <a:buNone/>
            </a:pPr>
            <a:r>
              <a:rPr lang="cs-CZ" sz="2200" dirty="0"/>
              <a:t>b) Členství v profesní samosprávné komoře nebo jiné profesní organizaci</a:t>
            </a:r>
          </a:p>
          <a:p>
            <a:pPr>
              <a:buFontTx/>
              <a:buChar char="-"/>
            </a:pPr>
            <a:r>
              <a:rPr lang="cs-CZ" sz="2200" dirty="0"/>
              <a:t>např. Česká komora architektů </a:t>
            </a:r>
          </a:p>
          <a:p>
            <a:pPr marL="0" indent="0">
              <a:buNone/>
            </a:pPr>
            <a:r>
              <a:rPr lang="cs-CZ" sz="2200" dirty="0"/>
              <a:t>c) Odbornou způsobilost </a:t>
            </a:r>
          </a:p>
          <a:p>
            <a:pPr>
              <a:buFontTx/>
              <a:buChar char="-"/>
            </a:pPr>
            <a:r>
              <a:rPr lang="cs-CZ" sz="2200" dirty="0"/>
              <a:t>např. osvědčení o autorizaci – pro obor - Architektura, územní plánování, krajinářská architektura</a:t>
            </a:r>
          </a:p>
          <a:p>
            <a:r>
              <a:rPr lang="cs-CZ" sz="2400" u="sng" dirty="0"/>
              <a:t>Pozor na zásadu přiměřenosti!!!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600" b="1" dirty="0"/>
              <a:t>Zadávací podmínky – profesní způsobilost </a:t>
            </a:r>
          </a:p>
        </p:txBody>
      </p:sp>
    </p:spTree>
    <p:extLst>
      <p:ext uri="{BB962C8B-B14F-4D97-AF65-F5344CB8AC3E}">
        <p14:creationId xmlns:p14="http://schemas.microsoft.com/office/powerpoint/2010/main" val="371614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8"/>
            <a:ext cx="8712968" cy="4525963"/>
          </a:xfrm>
        </p:spPr>
        <p:txBody>
          <a:bodyPr/>
          <a:lstStyle/>
          <a:p>
            <a:r>
              <a:rPr lang="cs-CZ" sz="2400" dirty="0"/>
              <a:t>Prokazování ekonomické síly a stability dodavatele </a:t>
            </a:r>
          </a:p>
          <a:p>
            <a:r>
              <a:rPr lang="cs-CZ" sz="2400" dirty="0"/>
              <a:t>Požadavek na prokázání určité minimální úrovně ročního obratu za maximálně 3 předcházející účetní období </a:t>
            </a:r>
          </a:p>
          <a:p>
            <a:r>
              <a:rPr lang="cs-CZ" sz="2400" dirty="0"/>
              <a:t>Vazba na předpokládanou hodnotu veřejné zakázky - maximálně dvojnásobek předpokládané hodnoty veřejné zakázky </a:t>
            </a:r>
          </a:p>
          <a:p>
            <a:r>
              <a:rPr lang="cs-CZ" sz="2400" dirty="0"/>
              <a:t>Předložení celkového obratu nebo obratu vztahující se ho k předmětu plnění veřejné zakázky </a:t>
            </a:r>
          </a:p>
          <a:p>
            <a:r>
              <a:rPr lang="cs-CZ" sz="2400" u="sng" dirty="0"/>
              <a:t>Pozor na zásadu přiměřenosti!!!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cs-CZ" sz="3400" b="1" dirty="0"/>
              <a:t>Zadávací podmínky – ekonomická kvalifikace</a:t>
            </a:r>
          </a:p>
        </p:txBody>
      </p:sp>
    </p:spTree>
    <p:extLst>
      <p:ext uri="{BB962C8B-B14F-4D97-AF65-F5344CB8AC3E}">
        <p14:creationId xmlns:p14="http://schemas.microsoft.com/office/powerpoint/2010/main" val="234089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67709"/>
            <a:ext cx="8712968" cy="4009564"/>
          </a:xfrm>
        </p:spPr>
        <p:txBody>
          <a:bodyPr/>
          <a:lstStyle/>
          <a:p>
            <a:r>
              <a:rPr lang="cs-CZ" sz="2400" dirty="0"/>
              <a:t>Ověření personálních a technických kapacit dodavatele a jeho odborných schopností a zkušeností </a:t>
            </a:r>
          </a:p>
          <a:p>
            <a:r>
              <a:rPr lang="cs-CZ" sz="2400" u="sng" dirty="0"/>
              <a:t>Zadavatel může požadovat např</a:t>
            </a:r>
            <a:r>
              <a:rPr lang="cs-CZ" sz="2400" dirty="0"/>
              <a:t>.</a:t>
            </a:r>
          </a:p>
          <a:p>
            <a:pPr>
              <a:buAutoNum type="alphaLcParenR"/>
            </a:pPr>
            <a:r>
              <a:rPr lang="cs-CZ" sz="2200" dirty="0"/>
              <a:t>Seznam významných dodávek nebo služeb včetně uvedení ceny </a:t>
            </a:r>
          </a:p>
          <a:p>
            <a:pPr>
              <a:buAutoNum type="alphaLcParenR"/>
            </a:pPr>
            <a:r>
              <a:rPr lang="cs-CZ" sz="2200" dirty="0"/>
              <a:t>Seznam techniků nebo technických útvarů </a:t>
            </a:r>
          </a:p>
          <a:p>
            <a:pPr>
              <a:buAutoNum type="alphaLcParenR"/>
            </a:pPr>
            <a:r>
              <a:rPr lang="cs-CZ" sz="2200" dirty="0"/>
              <a:t>Osvědčení o vzdělání a odborné kvalifikaci </a:t>
            </a:r>
          </a:p>
          <a:p>
            <a:pPr>
              <a:buAutoNum type="alphaLcParenR"/>
            </a:pPr>
            <a:r>
              <a:rPr lang="cs-CZ" sz="2200" dirty="0"/>
              <a:t>Přehled nástrojů nebo pomůcek, provozních nebo technických zařízení  </a:t>
            </a:r>
          </a:p>
          <a:p>
            <a:r>
              <a:rPr lang="cs-CZ" sz="2400" u="sng" dirty="0"/>
              <a:t>Pozor na zásadu přiměřenosti!!!  </a:t>
            </a:r>
          </a:p>
          <a:p>
            <a:pPr>
              <a:buFontTx/>
              <a:buChar char="-"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692696"/>
            <a:ext cx="8568952" cy="1143000"/>
          </a:xfrm>
        </p:spPr>
        <p:txBody>
          <a:bodyPr/>
          <a:lstStyle/>
          <a:p>
            <a:r>
              <a:rPr lang="cs-CZ" sz="3600" b="1" dirty="0"/>
              <a:t>Zadávací podmínky – technická kvalifikace </a:t>
            </a:r>
          </a:p>
        </p:txBody>
      </p:sp>
    </p:spTree>
    <p:extLst>
      <p:ext uri="{BB962C8B-B14F-4D97-AF65-F5344CB8AC3E}">
        <p14:creationId xmlns:p14="http://schemas.microsoft.com/office/powerpoint/2010/main" val="152864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4172" y="-13467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536503"/>
          </a:xfrm>
        </p:spPr>
        <p:txBody>
          <a:bodyPr/>
          <a:lstStyle/>
          <a:p>
            <a:r>
              <a:rPr lang="cs-CZ" sz="2400" dirty="0"/>
              <a:t>Nově se hodnotí pouze dle </a:t>
            </a:r>
            <a:r>
              <a:rPr lang="cs-CZ" sz="2400" u="sng" dirty="0"/>
              <a:t>kritéria ekonomické výhodnosti </a:t>
            </a:r>
          </a:p>
          <a:p>
            <a:pPr>
              <a:buAutoNum type="alphaLcParenR"/>
            </a:pPr>
            <a:r>
              <a:rPr lang="cs-CZ" sz="2200" dirty="0"/>
              <a:t>Nejvýhodnější poměr nabídkové ceny a kvality </a:t>
            </a:r>
          </a:p>
          <a:p>
            <a:pPr>
              <a:buAutoNum type="alphaLcParenR"/>
            </a:pPr>
            <a:r>
              <a:rPr lang="cs-CZ" sz="2200" dirty="0"/>
              <a:t>Nejvýhodnější poměr nákladů životního cyklu a kvality </a:t>
            </a:r>
          </a:p>
          <a:p>
            <a:pPr>
              <a:buAutoNum type="alphaLcParenR"/>
            </a:pPr>
            <a:r>
              <a:rPr lang="cs-CZ" sz="2200" dirty="0"/>
              <a:t>Nejnižší nabídková cena </a:t>
            </a:r>
          </a:p>
          <a:p>
            <a:pPr>
              <a:buAutoNum type="alphaLcParenR"/>
            </a:pPr>
            <a:r>
              <a:rPr lang="cs-CZ" sz="2200" dirty="0"/>
              <a:t>Nejnižší náklady životního cyklu </a:t>
            </a:r>
          </a:p>
          <a:p>
            <a:r>
              <a:rPr lang="cs-CZ" sz="2400" u="sng" dirty="0"/>
              <a:t>Kritéria kvality např. </a:t>
            </a:r>
          </a:p>
          <a:p>
            <a:pPr>
              <a:buAutoNum type="alphaLcParenR"/>
            </a:pPr>
            <a:r>
              <a:rPr lang="cs-CZ" sz="2200" dirty="0"/>
              <a:t>Technická úroveň a inovační aspekt </a:t>
            </a:r>
          </a:p>
          <a:p>
            <a:pPr>
              <a:buAutoNum type="alphaLcParenR"/>
            </a:pPr>
            <a:r>
              <a:rPr lang="cs-CZ" sz="2200" dirty="0"/>
              <a:t>Estetické nebo funkční vlastnosti </a:t>
            </a:r>
          </a:p>
          <a:p>
            <a:pPr>
              <a:buAutoNum type="alphaLcParenR"/>
            </a:pPr>
            <a:r>
              <a:rPr lang="cs-CZ" sz="2200" dirty="0"/>
              <a:t>Organizace, kvalifikace a zkušenost osob podílejících se na plnění </a:t>
            </a:r>
          </a:p>
          <a:p>
            <a:r>
              <a:rPr lang="cs-CZ" sz="2400" dirty="0"/>
              <a:t>Důležité je dostatečné odůvodnění hodnocení zejména u kritérií kvalitativní povahy, které nelze číselně vyjádřit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03040"/>
          </a:xfrm>
        </p:spPr>
        <p:txBody>
          <a:bodyPr/>
          <a:lstStyle/>
          <a:p>
            <a:r>
              <a:rPr lang="cs-CZ" sz="3600" b="1" dirty="0"/>
              <a:t>Zadávací podmínky – hodnotící kritéria </a:t>
            </a:r>
          </a:p>
        </p:txBody>
      </p:sp>
    </p:spTree>
    <p:extLst>
      <p:ext uri="{BB962C8B-B14F-4D97-AF65-F5344CB8AC3E}">
        <p14:creationId xmlns:p14="http://schemas.microsoft.com/office/powerpoint/2010/main" val="2921840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4" descr="podkla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536503"/>
          </a:xfrm>
        </p:spPr>
        <p:txBody>
          <a:bodyPr anchor="ctr"/>
          <a:lstStyle/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en-US" sz="2800" dirty="0"/>
              <a:t>„Think different and then again.“</a:t>
            </a:r>
            <a:br>
              <a:rPr lang="cs-CZ" sz="2800" dirty="0"/>
            </a:br>
            <a:r>
              <a:rPr lang="cs-CZ" sz="1600" dirty="0"/>
              <a:t>Steve </a:t>
            </a:r>
            <a:r>
              <a:rPr lang="cs-CZ" sz="1600" dirty="0" err="1"/>
              <a:t>Jobs</a:t>
            </a:r>
            <a:endParaRPr lang="cs-CZ" sz="1600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DĚKUJI ZA POZORNOST… </a:t>
            </a:r>
          </a:p>
          <a:p>
            <a:pPr marL="0" indent="0">
              <a:buNone/>
            </a:pPr>
            <a:endParaRPr lang="cs-CZ" sz="3000" b="1" dirty="0"/>
          </a:p>
          <a:p>
            <a:endParaRPr lang="cs-CZ" sz="3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03040"/>
          </a:xfrm>
        </p:spPr>
        <p:txBody>
          <a:bodyPr/>
          <a:lstStyle/>
          <a:p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2240869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6875</TotalTime>
  <Words>365</Words>
  <Application>Microsoft Office PowerPoint</Application>
  <PresentationFormat>Předvádění na obrazovce (4:3)</PresentationFormat>
  <Paragraphs>58</Paragraphs>
  <Slides>8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Prezentace aplikace PowerPoint</vt:lpstr>
      <vt:lpstr>Předběžné tržní konzultace </vt:lpstr>
      <vt:lpstr>Předběžné tržní konzultace </vt:lpstr>
      <vt:lpstr>Zadávací podmínky – profesní způsobilost </vt:lpstr>
      <vt:lpstr>Zadávací podmínky – ekonomická kvalifikace</vt:lpstr>
      <vt:lpstr>Zadávací podmínky – technická kvalifikace </vt:lpstr>
      <vt:lpstr>Zadávací podmínky – hodnotící kritéria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TISKOVÉ MATERIÁLY SMSČR</dc:title>
  <dc:creator>Admin</dc:creator>
  <cp:lastModifiedBy>Danielova Dari</cp:lastModifiedBy>
  <cp:revision>255</cp:revision>
  <dcterms:created xsi:type="dcterms:W3CDTF">2014-04-15T11:05:22Z</dcterms:created>
  <dcterms:modified xsi:type="dcterms:W3CDTF">2018-06-25T21:33:34Z</dcterms:modified>
</cp:coreProperties>
</file>