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7"/>
  </p:notesMasterIdLst>
  <p:sldIdLst>
    <p:sldId id="329" r:id="rId2"/>
    <p:sldId id="332" r:id="rId3"/>
    <p:sldId id="331" r:id="rId4"/>
    <p:sldId id="337" r:id="rId5"/>
    <p:sldId id="381" r:id="rId6"/>
    <p:sldId id="347" r:id="rId7"/>
    <p:sldId id="349" r:id="rId8"/>
    <p:sldId id="376" r:id="rId9"/>
    <p:sldId id="328" r:id="rId10"/>
    <p:sldId id="276" r:id="rId11"/>
    <p:sldId id="377" r:id="rId12"/>
    <p:sldId id="277" r:id="rId13"/>
    <p:sldId id="285" r:id="rId14"/>
    <p:sldId id="286" r:id="rId15"/>
    <p:sldId id="287" r:id="rId16"/>
    <p:sldId id="288" r:id="rId17"/>
    <p:sldId id="290" r:id="rId18"/>
    <p:sldId id="292" r:id="rId19"/>
    <p:sldId id="293" r:id="rId20"/>
    <p:sldId id="302" r:id="rId21"/>
    <p:sldId id="294" r:id="rId22"/>
    <p:sldId id="295" r:id="rId23"/>
    <p:sldId id="296" r:id="rId24"/>
    <p:sldId id="324" r:id="rId25"/>
    <p:sldId id="298" r:id="rId26"/>
    <p:sldId id="300" r:id="rId27"/>
    <p:sldId id="304" r:id="rId28"/>
    <p:sldId id="305" r:id="rId29"/>
    <p:sldId id="306" r:id="rId30"/>
    <p:sldId id="308" r:id="rId31"/>
    <p:sldId id="309" r:id="rId32"/>
    <p:sldId id="311" r:id="rId33"/>
    <p:sldId id="380" r:id="rId34"/>
    <p:sldId id="379" r:id="rId35"/>
    <p:sldId id="313" r:id="rId36"/>
    <p:sldId id="383" r:id="rId37"/>
    <p:sldId id="314" r:id="rId38"/>
    <p:sldId id="382" r:id="rId39"/>
    <p:sldId id="315" r:id="rId40"/>
    <p:sldId id="316" r:id="rId41"/>
    <p:sldId id="318" r:id="rId42"/>
    <p:sldId id="320" r:id="rId43"/>
    <p:sldId id="321" r:id="rId44"/>
    <p:sldId id="384" r:id="rId45"/>
    <p:sldId id="322" r:id="rId46"/>
  </p:sldIdLst>
  <p:sldSz cx="9144000" cy="6858000" type="screen4x3"/>
  <p:notesSz cx="6799263" cy="9929813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44076"/>
    <a:srgbClr val="003A62"/>
    <a:srgbClr val="DE6400"/>
    <a:srgbClr val="EC770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820" autoAdjust="0"/>
    <p:restoredTop sz="94660"/>
  </p:normalViewPr>
  <p:slideViewPr>
    <p:cSldViewPr>
      <p:cViewPr varScale="1">
        <p:scale>
          <a:sx n="74" d="100"/>
          <a:sy n="74" d="100"/>
        </p:scale>
        <p:origin x="105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75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550" cy="495952"/>
          </a:xfrm>
          <a:prstGeom prst="rect">
            <a:avLst/>
          </a:prstGeom>
        </p:spPr>
        <p:txBody>
          <a:bodyPr vert="horz" lIns="88239" tIns="44120" rIns="88239" bIns="44120" rtlCol="0"/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1194" y="0"/>
            <a:ext cx="2946550" cy="495952"/>
          </a:xfrm>
          <a:prstGeom prst="rect">
            <a:avLst/>
          </a:prstGeom>
        </p:spPr>
        <p:txBody>
          <a:bodyPr vert="horz" wrap="square" lIns="88239" tIns="44120" rIns="88239" bIns="441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charset="0"/>
              </a:defRPr>
            </a:lvl1pPr>
          </a:lstStyle>
          <a:p>
            <a:fld id="{543FC849-41F3-B94F-8926-629477D687C7}" type="datetimeFigureOut">
              <a:rPr lang="cs-CZ"/>
              <a:pPr/>
              <a:t>2. 2. 2018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8239" tIns="44120" rIns="88239" bIns="44120" rtlCol="0" anchor="ctr"/>
          <a:lstStyle/>
          <a:p>
            <a:pPr lvl="0"/>
            <a:endParaRPr lang="cs-CZ" noProof="0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623" y="4716161"/>
            <a:ext cx="5440019" cy="4468185"/>
          </a:xfrm>
          <a:prstGeom prst="rect">
            <a:avLst/>
          </a:prstGeom>
        </p:spPr>
        <p:txBody>
          <a:bodyPr vert="horz" wrap="square" lIns="88239" tIns="44120" rIns="88239" bIns="441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32321"/>
            <a:ext cx="2946550" cy="495952"/>
          </a:xfrm>
          <a:prstGeom prst="rect">
            <a:avLst/>
          </a:prstGeom>
        </p:spPr>
        <p:txBody>
          <a:bodyPr vert="horz" lIns="88239" tIns="44120" rIns="88239" bIns="44120" rtlCol="0" anchor="b"/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1194" y="9432321"/>
            <a:ext cx="2946550" cy="495952"/>
          </a:xfrm>
          <a:prstGeom prst="rect">
            <a:avLst/>
          </a:prstGeom>
        </p:spPr>
        <p:txBody>
          <a:bodyPr vert="horz" wrap="square" lIns="88239" tIns="44120" rIns="88239" bIns="441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charset="0"/>
              </a:defRPr>
            </a:lvl1pPr>
          </a:lstStyle>
          <a:p>
            <a:fld id="{4C0009D8-787E-5647-8D76-275646D46492}" type="slidenum">
              <a:rPr lang="cs-CZ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484931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481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Calibri" charset="0"/>
            </a:endParaRPr>
          </a:p>
        </p:txBody>
      </p:sp>
      <p:sp>
        <p:nvSpPr>
          <p:cNvPr id="3482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16941" indent="-27574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02987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44182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85377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26571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67766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961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50156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44006D0-394D-E045-A85E-C65509D0A00F}" type="slidenum">
              <a:rPr lang="cs-CZ">
                <a:cs typeface="Arial" charset="0"/>
              </a:rPr>
              <a:pPr eaLnBrk="1" hangingPunct="1"/>
              <a:t>1</a:t>
            </a:fld>
            <a:endParaRPr lang="cs-CZ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390529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481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Calibri" charset="0"/>
            </a:endParaRPr>
          </a:p>
        </p:txBody>
      </p:sp>
      <p:sp>
        <p:nvSpPr>
          <p:cNvPr id="3482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16941" indent="-27574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02987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44182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85377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26571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67766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961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50156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44006D0-394D-E045-A85E-C65509D0A00F}" type="slidenum">
              <a:rPr lang="cs-CZ">
                <a:cs typeface="Arial" charset="0"/>
              </a:rPr>
              <a:pPr eaLnBrk="1" hangingPunct="1"/>
              <a:t>10</a:t>
            </a:fld>
            <a:endParaRPr lang="cs-CZ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51565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481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Calibri" charset="0"/>
            </a:endParaRPr>
          </a:p>
        </p:txBody>
      </p:sp>
      <p:sp>
        <p:nvSpPr>
          <p:cNvPr id="3482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16941" indent="-27574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02987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44182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85377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26571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67766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961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50156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44006D0-394D-E045-A85E-C65509D0A00F}" type="slidenum">
              <a:rPr lang="cs-CZ">
                <a:cs typeface="Arial" charset="0"/>
              </a:rPr>
              <a:pPr eaLnBrk="1" hangingPunct="1"/>
              <a:t>11</a:t>
            </a:fld>
            <a:endParaRPr lang="cs-CZ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055765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481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Calibri" charset="0"/>
            </a:endParaRPr>
          </a:p>
        </p:txBody>
      </p:sp>
      <p:sp>
        <p:nvSpPr>
          <p:cNvPr id="3482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16941" indent="-27574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02987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44182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85377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26571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67766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961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50156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44006D0-394D-E045-A85E-C65509D0A00F}" type="slidenum">
              <a:rPr lang="cs-CZ">
                <a:cs typeface="Arial" charset="0"/>
              </a:rPr>
              <a:pPr eaLnBrk="1" hangingPunct="1"/>
              <a:t>12</a:t>
            </a:fld>
            <a:endParaRPr lang="cs-CZ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400919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481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Calibri" charset="0"/>
            </a:endParaRPr>
          </a:p>
        </p:txBody>
      </p:sp>
      <p:sp>
        <p:nvSpPr>
          <p:cNvPr id="3482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16941" indent="-27574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02987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44182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85377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26571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67766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961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50156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44006D0-394D-E045-A85E-C65509D0A00F}" type="slidenum">
              <a:rPr lang="cs-CZ">
                <a:cs typeface="Arial" charset="0"/>
              </a:rPr>
              <a:pPr eaLnBrk="1" hangingPunct="1"/>
              <a:t>13</a:t>
            </a:fld>
            <a:endParaRPr lang="cs-CZ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575187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481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Calibri" charset="0"/>
            </a:endParaRPr>
          </a:p>
        </p:txBody>
      </p:sp>
      <p:sp>
        <p:nvSpPr>
          <p:cNvPr id="3482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16941" indent="-27574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02987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44182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85377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26571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67766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961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50156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44006D0-394D-E045-A85E-C65509D0A00F}" type="slidenum">
              <a:rPr lang="cs-CZ">
                <a:cs typeface="Arial" charset="0"/>
              </a:rPr>
              <a:pPr eaLnBrk="1" hangingPunct="1"/>
              <a:t>14</a:t>
            </a:fld>
            <a:endParaRPr lang="cs-CZ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15941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481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Calibri" charset="0"/>
            </a:endParaRPr>
          </a:p>
        </p:txBody>
      </p:sp>
      <p:sp>
        <p:nvSpPr>
          <p:cNvPr id="3482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16941" indent="-27574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02987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44182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85377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26571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67766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961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50156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44006D0-394D-E045-A85E-C65509D0A00F}" type="slidenum">
              <a:rPr lang="cs-CZ">
                <a:cs typeface="Arial" charset="0"/>
              </a:rPr>
              <a:pPr eaLnBrk="1" hangingPunct="1"/>
              <a:t>15</a:t>
            </a:fld>
            <a:endParaRPr lang="cs-CZ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076463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481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Calibri" charset="0"/>
            </a:endParaRPr>
          </a:p>
        </p:txBody>
      </p:sp>
      <p:sp>
        <p:nvSpPr>
          <p:cNvPr id="3482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16941" indent="-27574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02987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44182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85377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26571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67766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961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50156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44006D0-394D-E045-A85E-C65509D0A00F}" type="slidenum">
              <a:rPr lang="cs-CZ">
                <a:cs typeface="Arial" charset="0"/>
              </a:rPr>
              <a:pPr eaLnBrk="1" hangingPunct="1"/>
              <a:t>16</a:t>
            </a:fld>
            <a:endParaRPr lang="cs-CZ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279281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481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Calibri" charset="0"/>
            </a:endParaRPr>
          </a:p>
        </p:txBody>
      </p:sp>
      <p:sp>
        <p:nvSpPr>
          <p:cNvPr id="3482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16941" indent="-27574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02987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44182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85377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26571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67766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961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50156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44006D0-394D-E045-A85E-C65509D0A00F}" type="slidenum">
              <a:rPr lang="cs-CZ">
                <a:cs typeface="Arial" charset="0"/>
              </a:rPr>
              <a:pPr eaLnBrk="1" hangingPunct="1"/>
              <a:t>17</a:t>
            </a:fld>
            <a:endParaRPr lang="cs-CZ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093345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481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Calibri" charset="0"/>
            </a:endParaRPr>
          </a:p>
        </p:txBody>
      </p:sp>
      <p:sp>
        <p:nvSpPr>
          <p:cNvPr id="3482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16941" indent="-27574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02987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44182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85377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26571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67766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961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50156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44006D0-394D-E045-A85E-C65509D0A00F}" type="slidenum">
              <a:rPr lang="cs-CZ">
                <a:cs typeface="Arial" charset="0"/>
              </a:rPr>
              <a:pPr eaLnBrk="1" hangingPunct="1"/>
              <a:t>18</a:t>
            </a:fld>
            <a:endParaRPr lang="cs-CZ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434048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481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Calibri" charset="0"/>
            </a:endParaRPr>
          </a:p>
        </p:txBody>
      </p:sp>
      <p:sp>
        <p:nvSpPr>
          <p:cNvPr id="3482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16941" indent="-27574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02987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44182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85377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26571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67766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961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50156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44006D0-394D-E045-A85E-C65509D0A00F}" type="slidenum">
              <a:rPr lang="cs-CZ">
                <a:cs typeface="Arial" charset="0"/>
              </a:rPr>
              <a:pPr eaLnBrk="1" hangingPunct="1"/>
              <a:t>19</a:t>
            </a:fld>
            <a:endParaRPr lang="cs-CZ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96935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481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Calibri" charset="0"/>
            </a:endParaRPr>
          </a:p>
        </p:txBody>
      </p:sp>
      <p:sp>
        <p:nvSpPr>
          <p:cNvPr id="3482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16941" indent="-27574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02987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44182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85377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26571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67766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961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50156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44006D0-394D-E045-A85E-C65509D0A00F}" type="slidenum">
              <a:rPr lang="cs-CZ">
                <a:cs typeface="Arial" charset="0"/>
              </a:rPr>
              <a:pPr eaLnBrk="1" hangingPunct="1"/>
              <a:t>2</a:t>
            </a:fld>
            <a:endParaRPr lang="cs-CZ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226110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481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Calibri" charset="0"/>
            </a:endParaRPr>
          </a:p>
        </p:txBody>
      </p:sp>
      <p:sp>
        <p:nvSpPr>
          <p:cNvPr id="3482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16941" indent="-27574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02987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44182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85377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26571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67766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961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50156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44006D0-394D-E045-A85E-C65509D0A00F}" type="slidenum">
              <a:rPr lang="cs-CZ">
                <a:cs typeface="Arial" charset="0"/>
              </a:rPr>
              <a:pPr eaLnBrk="1" hangingPunct="1"/>
              <a:t>20</a:t>
            </a:fld>
            <a:endParaRPr lang="cs-CZ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62049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481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Calibri" charset="0"/>
            </a:endParaRPr>
          </a:p>
        </p:txBody>
      </p:sp>
      <p:sp>
        <p:nvSpPr>
          <p:cNvPr id="3482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16941" indent="-27574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02987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44182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85377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26571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67766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961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50156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44006D0-394D-E045-A85E-C65509D0A00F}" type="slidenum">
              <a:rPr lang="cs-CZ">
                <a:cs typeface="Arial" charset="0"/>
              </a:rPr>
              <a:pPr eaLnBrk="1" hangingPunct="1"/>
              <a:t>21</a:t>
            </a:fld>
            <a:endParaRPr lang="cs-CZ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485931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481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Calibri" charset="0"/>
            </a:endParaRPr>
          </a:p>
        </p:txBody>
      </p:sp>
      <p:sp>
        <p:nvSpPr>
          <p:cNvPr id="3482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16941" indent="-27574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02987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44182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85377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26571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67766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961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50156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44006D0-394D-E045-A85E-C65509D0A00F}" type="slidenum">
              <a:rPr lang="cs-CZ">
                <a:cs typeface="Arial" charset="0"/>
              </a:rPr>
              <a:pPr eaLnBrk="1" hangingPunct="1"/>
              <a:t>22</a:t>
            </a:fld>
            <a:endParaRPr lang="cs-CZ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148211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481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Calibri" charset="0"/>
            </a:endParaRPr>
          </a:p>
        </p:txBody>
      </p:sp>
      <p:sp>
        <p:nvSpPr>
          <p:cNvPr id="3482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16941" indent="-27574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02987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44182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85377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26571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67766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961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50156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44006D0-394D-E045-A85E-C65509D0A00F}" type="slidenum">
              <a:rPr lang="cs-CZ">
                <a:cs typeface="Arial" charset="0"/>
              </a:rPr>
              <a:pPr eaLnBrk="1" hangingPunct="1"/>
              <a:t>23</a:t>
            </a:fld>
            <a:endParaRPr lang="cs-CZ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583203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481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Calibri" charset="0"/>
            </a:endParaRPr>
          </a:p>
        </p:txBody>
      </p:sp>
      <p:sp>
        <p:nvSpPr>
          <p:cNvPr id="3482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16941" indent="-27574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02987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44182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85377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26571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67766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961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50156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44006D0-394D-E045-A85E-C65509D0A00F}" type="slidenum">
              <a:rPr lang="cs-CZ">
                <a:cs typeface="Arial" charset="0"/>
              </a:rPr>
              <a:pPr eaLnBrk="1" hangingPunct="1"/>
              <a:t>24</a:t>
            </a:fld>
            <a:endParaRPr lang="cs-CZ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945618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481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Calibri" charset="0"/>
            </a:endParaRPr>
          </a:p>
        </p:txBody>
      </p:sp>
      <p:sp>
        <p:nvSpPr>
          <p:cNvPr id="3482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16941" indent="-27574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02987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44182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85377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26571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67766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961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50156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44006D0-394D-E045-A85E-C65509D0A00F}" type="slidenum">
              <a:rPr lang="cs-CZ">
                <a:cs typeface="Arial" charset="0"/>
              </a:rPr>
              <a:pPr eaLnBrk="1" hangingPunct="1"/>
              <a:t>25</a:t>
            </a:fld>
            <a:endParaRPr lang="cs-CZ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259797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481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Calibri" charset="0"/>
            </a:endParaRPr>
          </a:p>
        </p:txBody>
      </p:sp>
      <p:sp>
        <p:nvSpPr>
          <p:cNvPr id="3482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16941" indent="-27574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02987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44182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85377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26571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67766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961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50156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44006D0-394D-E045-A85E-C65509D0A00F}" type="slidenum">
              <a:rPr lang="cs-CZ">
                <a:cs typeface="Arial" charset="0"/>
              </a:rPr>
              <a:pPr eaLnBrk="1" hangingPunct="1"/>
              <a:t>26</a:t>
            </a:fld>
            <a:endParaRPr lang="cs-CZ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866105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481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Calibri" charset="0"/>
            </a:endParaRPr>
          </a:p>
        </p:txBody>
      </p:sp>
      <p:sp>
        <p:nvSpPr>
          <p:cNvPr id="3482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16941" indent="-27574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02987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44182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85377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26571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67766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961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50156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44006D0-394D-E045-A85E-C65509D0A00F}" type="slidenum">
              <a:rPr lang="cs-CZ">
                <a:cs typeface="Arial" charset="0"/>
              </a:rPr>
              <a:pPr eaLnBrk="1" hangingPunct="1"/>
              <a:t>27</a:t>
            </a:fld>
            <a:endParaRPr lang="cs-CZ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674704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481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Calibri" charset="0"/>
            </a:endParaRPr>
          </a:p>
        </p:txBody>
      </p:sp>
      <p:sp>
        <p:nvSpPr>
          <p:cNvPr id="3482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16941" indent="-27574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02987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44182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85377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26571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67766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961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50156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44006D0-394D-E045-A85E-C65509D0A00F}" type="slidenum">
              <a:rPr lang="cs-CZ">
                <a:cs typeface="Arial" charset="0"/>
              </a:rPr>
              <a:pPr eaLnBrk="1" hangingPunct="1"/>
              <a:t>28</a:t>
            </a:fld>
            <a:endParaRPr lang="cs-CZ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234222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481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Calibri" charset="0"/>
            </a:endParaRPr>
          </a:p>
        </p:txBody>
      </p:sp>
      <p:sp>
        <p:nvSpPr>
          <p:cNvPr id="3482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16941" indent="-27574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02987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44182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85377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26571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67766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961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50156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44006D0-394D-E045-A85E-C65509D0A00F}" type="slidenum">
              <a:rPr lang="cs-CZ">
                <a:cs typeface="Arial" charset="0"/>
              </a:rPr>
              <a:pPr eaLnBrk="1" hangingPunct="1"/>
              <a:t>29</a:t>
            </a:fld>
            <a:endParaRPr lang="cs-CZ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84849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481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Calibri" charset="0"/>
            </a:endParaRPr>
          </a:p>
        </p:txBody>
      </p:sp>
      <p:sp>
        <p:nvSpPr>
          <p:cNvPr id="3482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16941" indent="-27574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02987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44182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85377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26571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67766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961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50156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44006D0-394D-E045-A85E-C65509D0A00F}" type="slidenum">
              <a:rPr lang="cs-CZ">
                <a:cs typeface="Arial" charset="0"/>
              </a:rPr>
              <a:pPr eaLnBrk="1" hangingPunct="1"/>
              <a:t>3</a:t>
            </a:fld>
            <a:endParaRPr lang="cs-CZ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898319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481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Calibri" charset="0"/>
            </a:endParaRPr>
          </a:p>
        </p:txBody>
      </p:sp>
      <p:sp>
        <p:nvSpPr>
          <p:cNvPr id="3482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16941" indent="-27574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02987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44182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85377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26571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67766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961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50156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44006D0-394D-E045-A85E-C65509D0A00F}" type="slidenum">
              <a:rPr lang="cs-CZ">
                <a:cs typeface="Arial" charset="0"/>
              </a:rPr>
              <a:pPr eaLnBrk="1" hangingPunct="1"/>
              <a:t>30</a:t>
            </a:fld>
            <a:endParaRPr lang="cs-CZ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553519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481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Calibri" charset="0"/>
            </a:endParaRPr>
          </a:p>
        </p:txBody>
      </p:sp>
      <p:sp>
        <p:nvSpPr>
          <p:cNvPr id="3482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16941" indent="-27574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02987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44182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85377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26571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67766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961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50156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44006D0-394D-E045-A85E-C65509D0A00F}" type="slidenum">
              <a:rPr lang="cs-CZ">
                <a:cs typeface="Arial" charset="0"/>
              </a:rPr>
              <a:pPr eaLnBrk="1" hangingPunct="1"/>
              <a:t>31</a:t>
            </a:fld>
            <a:endParaRPr lang="cs-CZ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679174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481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Calibri" charset="0"/>
            </a:endParaRPr>
          </a:p>
        </p:txBody>
      </p:sp>
      <p:sp>
        <p:nvSpPr>
          <p:cNvPr id="3482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16941" indent="-27574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02987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44182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85377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26571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67766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961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50156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44006D0-394D-E045-A85E-C65509D0A00F}" type="slidenum">
              <a:rPr lang="cs-CZ">
                <a:cs typeface="Arial" charset="0"/>
              </a:rPr>
              <a:pPr eaLnBrk="1" hangingPunct="1"/>
              <a:t>32</a:t>
            </a:fld>
            <a:endParaRPr lang="cs-CZ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3205755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481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Calibri" charset="0"/>
            </a:endParaRPr>
          </a:p>
        </p:txBody>
      </p:sp>
      <p:sp>
        <p:nvSpPr>
          <p:cNvPr id="3482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16941" indent="-27574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02987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44182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85377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26571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67766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961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50156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44006D0-394D-E045-A85E-C65509D0A00F}" type="slidenum">
              <a:rPr lang="cs-CZ">
                <a:cs typeface="Arial" charset="0"/>
              </a:rPr>
              <a:pPr eaLnBrk="1" hangingPunct="1"/>
              <a:t>33</a:t>
            </a:fld>
            <a:endParaRPr lang="cs-CZ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755591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481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Calibri" charset="0"/>
            </a:endParaRPr>
          </a:p>
        </p:txBody>
      </p:sp>
      <p:sp>
        <p:nvSpPr>
          <p:cNvPr id="3482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16941" indent="-27574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02987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44182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85377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26571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67766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961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50156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44006D0-394D-E045-A85E-C65509D0A00F}" type="slidenum">
              <a:rPr lang="cs-CZ">
                <a:cs typeface="Arial" charset="0"/>
              </a:rPr>
              <a:pPr eaLnBrk="1" hangingPunct="1"/>
              <a:t>34</a:t>
            </a:fld>
            <a:endParaRPr lang="cs-CZ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4417559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481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Calibri" charset="0"/>
            </a:endParaRPr>
          </a:p>
        </p:txBody>
      </p:sp>
      <p:sp>
        <p:nvSpPr>
          <p:cNvPr id="3482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16941" indent="-27574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02987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44182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85377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26571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67766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961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50156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44006D0-394D-E045-A85E-C65509D0A00F}" type="slidenum">
              <a:rPr lang="cs-CZ">
                <a:cs typeface="Arial" charset="0"/>
              </a:rPr>
              <a:pPr eaLnBrk="1" hangingPunct="1"/>
              <a:t>35</a:t>
            </a:fld>
            <a:endParaRPr lang="cs-CZ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6824967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481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Calibri" charset="0"/>
            </a:endParaRPr>
          </a:p>
        </p:txBody>
      </p:sp>
      <p:sp>
        <p:nvSpPr>
          <p:cNvPr id="3482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16941" indent="-27574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02987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44182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85377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26571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67766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961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50156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44006D0-394D-E045-A85E-C65509D0A00F}" type="slidenum">
              <a:rPr lang="cs-CZ">
                <a:cs typeface="Arial" charset="0"/>
              </a:rPr>
              <a:pPr eaLnBrk="1" hangingPunct="1"/>
              <a:t>36</a:t>
            </a:fld>
            <a:endParaRPr lang="cs-CZ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739676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481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Calibri" charset="0"/>
            </a:endParaRPr>
          </a:p>
        </p:txBody>
      </p:sp>
      <p:sp>
        <p:nvSpPr>
          <p:cNvPr id="3482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16941" indent="-27574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02987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44182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85377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26571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67766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961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50156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44006D0-394D-E045-A85E-C65509D0A00F}" type="slidenum">
              <a:rPr lang="cs-CZ">
                <a:cs typeface="Arial" charset="0"/>
              </a:rPr>
              <a:pPr eaLnBrk="1" hangingPunct="1"/>
              <a:t>37</a:t>
            </a:fld>
            <a:endParaRPr lang="cs-CZ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4909446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481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Calibri" charset="0"/>
            </a:endParaRPr>
          </a:p>
        </p:txBody>
      </p:sp>
      <p:sp>
        <p:nvSpPr>
          <p:cNvPr id="3482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16941" indent="-27574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02987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44182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85377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26571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67766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961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50156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44006D0-394D-E045-A85E-C65509D0A00F}" type="slidenum">
              <a:rPr lang="cs-CZ">
                <a:cs typeface="Arial" charset="0"/>
              </a:rPr>
              <a:pPr eaLnBrk="1" hangingPunct="1"/>
              <a:t>38</a:t>
            </a:fld>
            <a:endParaRPr lang="cs-CZ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217765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481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Calibri" charset="0"/>
            </a:endParaRPr>
          </a:p>
        </p:txBody>
      </p:sp>
      <p:sp>
        <p:nvSpPr>
          <p:cNvPr id="3482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16941" indent="-27574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02987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44182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85377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26571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67766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961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50156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44006D0-394D-E045-A85E-C65509D0A00F}" type="slidenum">
              <a:rPr lang="cs-CZ">
                <a:cs typeface="Arial" charset="0"/>
              </a:rPr>
              <a:pPr eaLnBrk="1" hangingPunct="1"/>
              <a:t>39</a:t>
            </a:fld>
            <a:endParaRPr lang="cs-CZ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37266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481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Calibri" charset="0"/>
            </a:endParaRPr>
          </a:p>
        </p:txBody>
      </p:sp>
      <p:sp>
        <p:nvSpPr>
          <p:cNvPr id="3482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16941" indent="-27574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02987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44182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85377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26571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67766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961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50156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44006D0-394D-E045-A85E-C65509D0A00F}" type="slidenum">
              <a:rPr lang="cs-CZ">
                <a:cs typeface="Arial" charset="0"/>
              </a:rPr>
              <a:pPr eaLnBrk="1" hangingPunct="1"/>
              <a:t>4</a:t>
            </a:fld>
            <a:endParaRPr lang="cs-CZ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985216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481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Calibri" charset="0"/>
            </a:endParaRPr>
          </a:p>
        </p:txBody>
      </p:sp>
      <p:sp>
        <p:nvSpPr>
          <p:cNvPr id="3482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16941" indent="-27574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02987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44182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85377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26571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67766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961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50156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44006D0-394D-E045-A85E-C65509D0A00F}" type="slidenum">
              <a:rPr lang="cs-CZ">
                <a:cs typeface="Arial" charset="0"/>
              </a:rPr>
              <a:pPr eaLnBrk="1" hangingPunct="1"/>
              <a:t>40</a:t>
            </a:fld>
            <a:endParaRPr lang="cs-CZ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0428926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481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Calibri" charset="0"/>
            </a:endParaRPr>
          </a:p>
        </p:txBody>
      </p:sp>
      <p:sp>
        <p:nvSpPr>
          <p:cNvPr id="3482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16941" indent="-27574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02987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44182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85377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26571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67766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961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50156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44006D0-394D-E045-A85E-C65509D0A00F}" type="slidenum">
              <a:rPr lang="cs-CZ">
                <a:cs typeface="Arial" charset="0"/>
              </a:rPr>
              <a:pPr eaLnBrk="1" hangingPunct="1"/>
              <a:t>41</a:t>
            </a:fld>
            <a:endParaRPr lang="cs-CZ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4132515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481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Calibri" charset="0"/>
            </a:endParaRPr>
          </a:p>
        </p:txBody>
      </p:sp>
      <p:sp>
        <p:nvSpPr>
          <p:cNvPr id="3482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16941" indent="-27574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02987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44182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85377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26571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67766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961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50156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44006D0-394D-E045-A85E-C65509D0A00F}" type="slidenum">
              <a:rPr lang="cs-CZ">
                <a:cs typeface="Arial" charset="0"/>
              </a:rPr>
              <a:pPr eaLnBrk="1" hangingPunct="1"/>
              <a:t>42</a:t>
            </a:fld>
            <a:endParaRPr lang="cs-CZ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1176293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481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Calibri" charset="0"/>
            </a:endParaRPr>
          </a:p>
        </p:txBody>
      </p:sp>
      <p:sp>
        <p:nvSpPr>
          <p:cNvPr id="3482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16941" indent="-27574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02987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44182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85377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26571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67766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961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50156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44006D0-394D-E045-A85E-C65509D0A00F}" type="slidenum">
              <a:rPr lang="cs-CZ">
                <a:cs typeface="Arial" charset="0"/>
              </a:rPr>
              <a:pPr eaLnBrk="1" hangingPunct="1"/>
              <a:t>43</a:t>
            </a:fld>
            <a:endParaRPr lang="cs-CZ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5799450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481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Calibri" charset="0"/>
            </a:endParaRPr>
          </a:p>
        </p:txBody>
      </p:sp>
      <p:sp>
        <p:nvSpPr>
          <p:cNvPr id="3482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16941" indent="-27574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02987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44182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85377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26571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67766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961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50156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44006D0-394D-E045-A85E-C65509D0A00F}" type="slidenum">
              <a:rPr lang="cs-CZ">
                <a:cs typeface="Arial" charset="0"/>
              </a:rPr>
              <a:pPr eaLnBrk="1" hangingPunct="1"/>
              <a:t>44</a:t>
            </a:fld>
            <a:endParaRPr lang="cs-CZ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203101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481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Calibri" charset="0"/>
            </a:endParaRPr>
          </a:p>
        </p:txBody>
      </p:sp>
      <p:sp>
        <p:nvSpPr>
          <p:cNvPr id="3482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16941" indent="-27574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02987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44182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85377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26571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67766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961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50156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44006D0-394D-E045-A85E-C65509D0A00F}" type="slidenum">
              <a:rPr lang="cs-CZ">
                <a:cs typeface="Arial" charset="0"/>
              </a:rPr>
              <a:pPr eaLnBrk="1" hangingPunct="1"/>
              <a:t>45</a:t>
            </a:fld>
            <a:endParaRPr lang="cs-CZ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30287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481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Calibri" charset="0"/>
            </a:endParaRPr>
          </a:p>
        </p:txBody>
      </p:sp>
      <p:sp>
        <p:nvSpPr>
          <p:cNvPr id="3482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16941" indent="-27574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02987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44182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85377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26571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67766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961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50156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44006D0-394D-E045-A85E-C65509D0A00F}" type="slidenum">
              <a:rPr lang="cs-CZ">
                <a:cs typeface="Arial" charset="0"/>
              </a:rPr>
              <a:pPr eaLnBrk="1" hangingPunct="1"/>
              <a:t>5</a:t>
            </a:fld>
            <a:endParaRPr lang="cs-CZ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37625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481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Calibri" charset="0"/>
            </a:endParaRPr>
          </a:p>
        </p:txBody>
      </p:sp>
      <p:sp>
        <p:nvSpPr>
          <p:cNvPr id="3482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16941" indent="-27574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02987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44182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85377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26571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67766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961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50156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44006D0-394D-E045-A85E-C65509D0A00F}" type="slidenum">
              <a:rPr lang="cs-CZ">
                <a:cs typeface="Arial" charset="0"/>
              </a:rPr>
              <a:pPr eaLnBrk="1" hangingPunct="1"/>
              <a:t>6</a:t>
            </a:fld>
            <a:endParaRPr lang="cs-CZ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37490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481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Calibri" charset="0"/>
            </a:endParaRPr>
          </a:p>
        </p:txBody>
      </p:sp>
      <p:sp>
        <p:nvSpPr>
          <p:cNvPr id="3482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16941" indent="-27574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02987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44182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85377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26571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67766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961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50156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44006D0-394D-E045-A85E-C65509D0A00F}" type="slidenum">
              <a:rPr lang="cs-CZ">
                <a:cs typeface="Arial" charset="0"/>
              </a:rPr>
              <a:pPr eaLnBrk="1" hangingPunct="1"/>
              <a:t>7</a:t>
            </a:fld>
            <a:endParaRPr lang="cs-CZ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97946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481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Calibri" charset="0"/>
            </a:endParaRPr>
          </a:p>
        </p:txBody>
      </p:sp>
      <p:sp>
        <p:nvSpPr>
          <p:cNvPr id="3482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16941" indent="-27574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02987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44182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85377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26571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67766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961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50156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44006D0-394D-E045-A85E-C65509D0A00F}" type="slidenum">
              <a:rPr lang="cs-CZ">
                <a:cs typeface="Arial" charset="0"/>
              </a:rPr>
              <a:pPr eaLnBrk="1" hangingPunct="1"/>
              <a:t>8</a:t>
            </a:fld>
            <a:endParaRPr lang="cs-CZ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91167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481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Calibri" charset="0"/>
            </a:endParaRPr>
          </a:p>
        </p:txBody>
      </p:sp>
      <p:sp>
        <p:nvSpPr>
          <p:cNvPr id="3482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16941" indent="-27574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02987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44182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85377" indent="-220597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26571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67766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8961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50156" indent="-22059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44006D0-394D-E045-A85E-C65509D0A00F}" type="slidenum">
              <a:rPr lang="cs-CZ">
                <a:cs typeface="Arial" charset="0"/>
              </a:rPr>
              <a:pPr eaLnBrk="1" hangingPunct="1"/>
              <a:t>9</a:t>
            </a:fld>
            <a:endParaRPr lang="cs-CZ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96425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>
            <a:lvl1pPr>
              <a:defRPr b="1">
                <a:solidFill>
                  <a:srgbClr val="EC7703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99084E-099C-DF4F-8325-63278AEFD64A}" type="slidenum">
              <a:rPr lang="cs-CZ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59404955"/>
      </p:ext>
    </p:extLst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36527C-2144-304D-AF99-65A4032BAB2C}" type="slidenum">
              <a:rPr lang="cs-CZ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71140993"/>
      </p:ext>
    </p:extLst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300ADE-43EC-D343-8ADF-628A7FBB13CE}" type="slidenum">
              <a:rPr lang="cs-CZ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02255139"/>
      </p:ext>
    </p:extLst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003A62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>
                <a:solidFill>
                  <a:srgbClr val="003A62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>
                <a:solidFill>
                  <a:srgbClr val="003A62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>
                <a:solidFill>
                  <a:srgbClr val="003A62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>
                <a:solidFill>
                  <a:srgbClr val="003A62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8E5BF5-EDBA-0143-ADFE-9D28C0CDE253}" type="slidenum">
              <a:rPr lang="cs-CZ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03129547"/>
      </p:ext>
    </p:extLst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E7DEEF-D5A2-0C4D-86CD-35B208E156A3}" type="slidenum">
              <a:rPr lang="cs-CZ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43793741"/>
      </p:ext>
    </p:extLst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7237A1-1A6D-BB4C-93DD-FF4FC757D8FB}" type="slidenum">
              <a:rPr lang="cs-CZ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96287718"/>
      </p:ext>
    </p:extLst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CC20FE-4337-5549-91E9-0B67B054F986}" type="slidenum">
              <a:rPr lang="cs-CZ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47592159"/>
      </p:ext>
    </p:extLst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00613E-4630-914D-8445-AACA5C679FF0}" type="slidenum">
              <a:rPr lang="cs-CZ"/>
              <a:pPr/>
              <a:t>‹#›</a:t>
            </a:fld>
            <a:endParaRPr lang="cs-CZ" dirty="0"/>
          </a:p>
        </p:txBody>
      </p:sp>
      <p:grpSp>
        <p:nvGrpSpPr>
          <p:cNvPr id="6" name="Skupina 5"/>
          <p:cNvGrpSpPr/>
          <p:nvPr userDrawn="1"/>
        </p:nvGrpSpPr>
        <p:grpSpPr>
          <a:xfrm>
            <a:off x="0" y="0"/>
            <a:ext cx="9144000" cy="1214438"/>
            <a:chOff x="0" y="0"/>
            <a:chExt cx="9144000" cy="1214438"/>
          </a:xfrm>
        </p:grpSpPr>
        <p:pic>
          <p:nvPicPr>
            <p:cNvPr id="7" name="Picture 10"/>
            <p:cNvPicPr>
              <a:picLocks noChangeAspect="1" noChangeArrowheads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9144000" cy="1214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Text Box 6"/>
            <p:cNvSpPr txBox="1">
              <a:spLocks noChangeArrowheads="1"/>
            </p:cNvSpPr>
            <p:nvPr/>
          </p:nvSpPr>
          <p:spPr bwMode="auto">
            <a:xfrm>
              <a:off x="2204294" y="272842"/>
              <a:ext cx="6616178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r"/>
              <a:r>
                <a:rPr lang="cs-CZ" sz="2000" b="1" dirty="0">
                  <a:solidFill>
                    <a:srgbClr val="EC7703"/>
                  </a:solidFill>
                  <a:latin typeface="Calibri" panose="020F0502020204030204" pitchFamily="34" charset="0"/>
                </a:rPr>
                <a:t>Neustále v pohybu…</a:t>
              </a:r>
            </a:p>
            <a:p>
              <a:pPr algn="r"/>
              <a:r>
                <a:rPr lang="cs-CZ" sz="2000" b="1" dirty="0">
                  <a:solidFill>
                    <a:srgbClr val="EC7703"/>
                  </a:solidFill>
                  <a:latin typeface="Calibri" panose="020F0502020204030204" pitchFamily="34" charset="0"/>
                </a:rPr>
                <a:t>… Vaším směrem</a:t>
              </a:r>
            </a:p>
          </p:txBody>
        </p:sp>
        <p:pic>
          <p:nvPicPr>
            <p:cNvPr id="9" name="Obrázek 8"/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5536" y="188640"/>
              <a:ext cx="1800000" cy="85308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89359858"/>
      </p:ext>
    </p:extLst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9B5CC0-E728-774F-92F9-D1C2D4A36493}" type="slidenum">
              <a:rPr lang="cs-CZ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39960888"/>
      </p:ext>
    </p:extLst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42D9E8-B2AA-A94E-867D-2516F265371E}" type="slidenum">
              <a:rPr lang="cs-CZ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22954531"/>
      </p:ext>
    </p:extLst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/>
              <a:t>Kliknutím na ikonu přidáte obrázek.</a:t>
            </a:r>
            <a:endParaRPr lang="cs-CZ" noProof="0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1CF705-4CF9-D542-A8C5-7AE0811DCFF4}" type="slidenum">
              <a:rPr lang="cs-CZ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0321680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 userDrawn="1"/>
        </p:nvSpPr>
        <p:spPr>
          <a:xfrm>
            <a:off x="2267743" y="6072188"/>
            <a:ext cx="6876000" cy="792162"/>
          </a:xfrm>
          <a:prstGeom prst="rect">
            <a:avLst/>
          </a:prstGeom>
          <a:solidFill>
            <a:srgbClr val="003A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rgbClr val="003A62"/>
                </a:solidFill>
              </a:rPr>
              <a:t> </a:t>
            </a:r>
          </a:p>
        </p:txBody>
      </p:sp>
      <p:sp>
        <p:nvSpPr>
          <p:cNvPr id="7" name="Obdélník 6"/>
          <p:cNvSpPr/>
          <p:nvPr userDrawn="1"/>
        </p:nvSpPr>
        <p:spPr>
          <a:xfrm>
            <a:off x="0" y="6072188"/>
            <a:ext cx="2286000" cy="785812"/>
          </a:xfrm>
          <a:prstGeom prst="rect">
            <a:avLst/>
          </a:prstGeom>
          <a:solidFill>
            <a:srgbClr val="EC77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srgbClr val="EC7703"/>
              </a:solidFill>
            </a:endParaRPr>
          </a:p>
        </p:txBody>
      </p:sp>
      <p:grpSp>
        <p:nvGrpSpPr>
          <p:cNvPr id="10" name="Skupina 9"/>
          <p:cNvGrpSpPr/>
          <p:nvPr userDrawn="1"/>
        </p:nvGrpSpPr>
        <p:grpSpPr>
          <a:xfrm>
            <a:off x="0" y="0"/>
            <a:ext cx="9144000" cy="1214438"/>
            <a:chOff x="0" y="0"/>
            <a:chExt cx="9144000" cy="1214438"/>
          </a:xfrm>
        </p:grpSpPr>
        <p:pic>
          <p:nvPicPr>
            <p:cNvPr id="11" name="Picture 10"/>
            <p:cNvPicPr>
              <a:picLocks noChangeAspect="1" noChangeArrowheads="1"/>
            </p:cNvPicPr>
            <p:nvPr/>
          </p:nvPicPr>
          <p:blipFill>
            <a:blip r:embed="rId1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9144000" cy="1214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" name="Text Box 6"/>
            <p:cNvSpPr txBox="1">
              <a:spLocks noChangeArrowheads="1"/>
            </p:cNvSpPr>
            <p:nvPr/>
          </p:nvSpPr>
          <p:spPr bwMode="auto">
            <a:xfrm>
              <a:off x="2204294" y="272842"/>
              <a:ext cx="6616178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r"/>
              <a:r>
                <a:rPr lang="cs-CZ" sz="2000" b="1" dirty="0">
                  <a:solidFill>
                    <a:srgbClr val="EC7703"/>
                  </a:solidFill>
                  <a:latin typeface="Calibri" panose="020F0502020204030204" pitchFamily="34" charset="0"/>
                </a:rPr>
                <a:t>Neustále v pohybu…</a:t>
              </a:r>
            </a:p>
            <a:p>
              <a:pPr algn="r"/>
              <a:r>
                <a:rPr lang="cs-CZ" sz="2000" b="1" dirty="0">
                  <a:solidFill>
                    <a:srgbClr val="EC7703"/>
                  </a:solidFill>
                  <a:latin typeface="Calibri" panose="020F0502020204030204" pitchFamily="34" charset="0"/>
                </a:rPr>
                <a:t>… Vaším směrem</a:t>
              </a:r>
            </a:p>
          </p:txBody>
        </p:sp>
        <p:pic>
          <p:nvPicPr>
            <p:cNvPr id="13" name="Obrázek 12"/>
            <p:cNvPicPr>
              <a:picLocks noChangeAspect="1"/>
            </p:cNvPicPr>
            <p:nvPr/>
          </p:nvPicPr>
          <p:blipFill>
            <a:blip r:embed="rId1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5536" y="188640"/>
              <a:ext cx="1800000" cy="853081"/>
            </a:xfrm>
            <a:prstGeom prst="rect">
              <a:avLst/>
            </a:prstGeom>
          </p:spPr>
        </p:pic>
      </p:grp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Arial" charset="0"/>
              </a:defRPr>
            </a:lvl1pPr>
          </a:lstStyle>
          <a:p>
            <a:fld id="{CB619263-5C8D-A840-951C-17A2433C68AE}" type="slidenum">
              <a:rPr lang="cs-CZ"/>
              <a:pPr/>
              <a:t>‹#›</a:t>
            </a:fld>
            <a:endParaRPr lang="cs-CZ" dirty="0"/>
          </a:p>
        </p:txBody>
      </p:sp>
      <p:sp>
        <p:nvSpPr>
          <p:cNvPr id="9" name="Text Box 6"/>
          <p:cNvSpPr txBox="1">
            <a:spLocks noChangeArrowheads="1"/>
          </p:cNvSpPr>
          <p:nvPr userDrawn="1"/>
        </p:nvSpPr>
        <p:spPr bwMode="auto">
          <a:xfrm>
            <a:off x="2428874" y="6215063"/>
            <a:ext cx="631958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cs-CZ" sz="14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OK GROUP a.s.  </a:t>
            </a:r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|  Mánesova 3014/16, 612 00 Brno  |  tel.: +420 542 216 235  |  e-mail: okgroup@okgroup.cz</a:t>
            </a:r>
          </a:p>
          <a:p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Společnost je zapsaná v obchodním rejstříku vedeném Krajským soudem v Brně, oddíl B, vložka 2954 | IČO: 255 61 804</a:t>
            </a:r>
          </a:p>
          <a:p>
            <a:pPr eaLnBrk="1" hangingPunct="1"/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www.</a:t>
            </a:r>
            <a:r>
              <a:rPr lang="cs-CZ" sz="14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okgroup</a:t>
            </a:r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.cz</a:t>
            </a:r>
          </a:p>
        </p:txBody>
      </p:sp>
      <p:sp>
        <p:nvSpPr>
          <p:cNvPr id="14" name="Obdélník 13"/>
          <p:cNvSpPr/>
          <p:nvPr userDrawn="1"/>
        </p:nvSpPr>
        <p:spPr>
          <a:xfrm>
            <a:off x="-17686" y="1142999"/>
            <a:ext cx="2285430" cy="36000"/>
          </a:xfrm>
          <a:prstGeom prst="rect">
            <a:avLst/>
          </a:prstGeom>
          <a:solidFill>
            <a:srgbClr val="EC77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srgbClr val="DE6400"/>
              </a:solidFill>
            </a:endParaRPr>
          </a:p>
        </p:txBody>
      </p:sp>
      <p:sp>
        <p:nvSpPr>
          <p:cNvPr id="15" name="Obdélník 14"/>
          <p:cNvSpPr/>
          <p:nvPr userDrawn="1"/>
        </p:nvSpPr>
        <p:spPr>
          <a:xfrm>
            <a:off x="2267743" y="1143000"/>
            <a:ext cx="6876000" cy="36000"/>
          </a:xfrm>
          <a:prstGeom prst="rect">
            <a:avLst/>
          </a:prstGeom>
          <a:solidFill>
            <a:srgbClr val="1440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rgbClr val="144076"/>
                </a:solidFill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</p:sldLayoutIdLst>
  <p:transition spd="slow">
    <p:wipe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7.jpe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8.jpeg"/><Relationship Id="rId4" Type="http://schemas.openxmlformats.org/officeDocument/2006/relationships/image" Target="../media/image2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9.jpeg"/><Relationship Id="rId4" Type="http://schemas.openxmlformats.org/officeDocument/2006/relationships/image" Target="../media/image2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10.jpe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png"/><Relationship Id="rId4" Type="http://schemas.openxmlformats.org/officeDocument/2006/relationships/hyperlink" Target="http://www.okgroup.cz/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0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21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bdélník 7"/>
          <p:cNvSpPr/>
          <p:nvPr/>
        </p:nvSpPr>
        <p:spPr>
          <a:xfrm>
            <a:off x="0" y="1143000"/>
            <a:ext cx="2357438" cy="36000"/>
          </a:xfrm>
          <a:prstGeom prst="rect">
            <a:avLst/>
          </a:prstGeom>
          <a:solidFill>
            <a:srgbClr val="DE64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/>
          </a:p>
        </p:txBody>
      </p:sp>
      <p:sp>
        <p:nvSpPr>
          <p:cNvPr id="10" name="Obdélník 9"/>
          <p:cNvSpPr/>
          <p:nvPr/>
        </p:nvSpPr>
        <p:spPr>
          <a:xfrm>
            <a:off x="2357438" y="1143000"/>
            <a:ext cx="6804025" cy="36000"/>
          </a:xfrm>
          <a:prstGeom prst="rect">
            <a:avLst/>
          </a:prstGeom>
          <a:solidFill>
            <a:srgbClr val="1440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/>
              <a:t> </a:t>
            </a:r>
          </a:p>
        </p:txBody>
      </p:sp>
      <p:sp>
        <p:nvSpPr>
          <p:cNvPr id="11" name="Obdélník 10"/>
          <p:cNvSpPr/>
          <p:nvPr/>
        </p:nvSpPr>
        <p:spPr>
          <a:xfrm>
            <a:off x="0" y="6072188"/>
            <a:ext cx="2357438" cy="785812"/>
          </a:xfrm>
          <a:prstGeom prst="rect">
            <a:avLst/>
          </a:prstGeom>
          <a:solidFill>
            <a:srgbClr val="EC77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srgbClr val="EC7703"/>
              </a:solidFill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2357438" y="6072188"/>
            <a:ext cx="6804025" cy="792162"/>
          </a:xfrm>
          <a:prstGeom prst="rect">
            <a:avLst/>
          </a:prstGeom>
          <a:solidFill>
            <a:srgbClr val="003A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rgbClr val="003A62"/>
                </a:solidFill>
              </a:rPr>
              <a:t> </a:t>
            </a:r>
          </a:p>
        </p:txBody>
      </p:sp>
      <p:sp>
        <p:nvSpPr>
          <p:cNvPr id="13319" name="Text Box 6"/>
          <p:cNvSpPr txBox="1">
            <a:spLocks noChangeArrowheads="1"/>
          </p:cNvSpPr>
          <p:nvPr/>
        </p:nvSpPr>
        <p:spPr bwMode="auto">
          <a:xfrm>
            <a:off x="2428874" y="6215063"/>
            <a:ext cx="631958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cs-CZ" sz="14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OK GROUP a.s.  </a:t>
            </a:r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|  Mánesova 3014/16, 612 00 Brno  |  tel.: +420 542 216 235  |  e-mail: okgroup@okgroup.cz</a:t>
            </a:r>
          </a:p>
          <a:p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Společnost je zapsaná v obchodním rejstříku vedeném Krajským soudem v Brně, oddíl B, vložka 2954 | IČO: 255 61 804</a:t>
            </a:r>
          </a:p>
          <a:p>
            <a:pPr eaLnBrk="1" hangingPunct="1"/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www.</a:t>
            </a:r>
            <a:r>
              <a:rPr lang="cs-CZ" sz="14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okgroup</a:t>
            </a:r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.cz</a:t>
            </a:r>
          </a:p>
        </p:txBody>
      </p:sp>
      <p:pic>
        <p:nvPicPr>
          <p:cNvPr id="13320" name="Obrázek 8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7737" y="204552"/>
            <a:ext cx="1721962" cy="814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1" name="Text Box 6"/>
          <p:cNvSpPr txBox="1">
            <a:spLocks noChangeArrowheads="1"/>
          </p:cNvSpPr>
          <p:nvPr/>
        </p:nvSpPr>
        <p:spPr bwMode="auto">
          <a:xfrm>
            <a:off x="325028" y="1664781"/>
            <a:ext cx="8663260" cy="4062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ts val="1200"/>
              </a:spcBef>
              <a:tabLst>
                <a:tab pos="7443788" algn="l"/>
              </a:tabLst>
            </a:pPr>
            <a:endParaRPr lang="cs-CZ" sz="3600" b="1" dirty="0">
              <a:solidFill>
                <a:srgbClr val="EC7703"/>
              </a:solidFill>
              <a:latin typeface="Calibri" panose="020F0502020204030204" pitchFamily="34" charset="0"/>
            </a:endParaRPr>
          </a:p>
          <a:p>
            <a:r>
              <a:rPr lang="cs-CZ" sz="4000" b="1" dirty="0">
                <a:solidFill>
                  <a:srgbClr val="EC7703"/>
                </a:solidFill>
                <a:latin typeface="Calibri" panose="020F0502020204030204" pitchFamily="34" charset="0"/>
              </a:rPr>
              <a:t>Pojištění kybernetických rizik, pojištění odpovědnosti obce a zastupitelů</a:t>
            </a:r>
          </a:p>
          <a:p>
            <a:pPr eaLnBrk="1" hangingPunct="1">
              <a:spcBef>
                <a:spcPts val="1200"/>
              </a:spcBef>
              <a:tabLst>
                <a:tab pos="7443788" algn="l"/>
              </a:tabLst>
            </a:pPr>
            <a:endParaRPr lang="cs-CZ" sz="2400" b="1" dirty="0" smtClean="0">
              <a:solidFill>
                <a:srgbClr val="003A62"/>
              </a:solidFill>
              <a:latin typeface="Calibri" panose="020F0502020204030204" pitchFamily="34" charset="0"/>
            </a:endParaRPr>
          </a:p>
          <a:p>
            <a:pPr algn="ctr" eaLnBrk="1" hangingPunct="1">
              <a:spcBef>
                <a:spcPct val="50000"/>
              </a:spcBef>
            </a:pPr>
            <a:endParaRPr lang="cs-CZ" sz="4400" b="1" dirty="0">
              <a:solidFill>
                <a:srgbClr val="DE6400"/>
              </a:solidFill>
              <a:latin typeface="Calibri" panose="020F0502020204030204" pitchFamily="34" charset="0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cs-CZ" sz="2800" b="1" dirty="0">
                <a:solidFill>
                  <a:srgbClr val="DE6400"/>
                </a:solidFill>
                <a:latin typeface="Candara" charset="0"/>
              </a:rPr>
              <a:t> </a:t>
            </a:r>
          </a:p>
        </p:txBody>
      </p:sp>
      <p:sp>
        <p:nvSpPr>
          <p:cNvPr id="13" name="Text Box 6"/>
          <p:cNvSpPr txBox="1">
            <a:spLocks noChangeArrowheads="1"/>
          </p:cNvSpPr>
          <p:nvPr/>
        </p:nvSpPr>
        <p:spPr bwMode="auto">
          <a:xfrm>
            <a:off x="326194" y="4838391"/>
            <a:ext cx="852456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cs-CZ" sz="2400" b="1" dirty="0" smtClean="0">
                <a:solidFill>
                  <a:srgbClr val="DE6400"/>
                </a:solidFill>
                <a:latin typeface="Calibri" panose="020F0502020204030204" pitchFamily="34" charset="0"/>
              </a:rPr>
              <a:t>Brno, 2. 2. 2018</a:t>
            </a:r>
            <a:r>
              <a:rPr lang="cs-CZ" sz="2400" b="1" dirty="0" smtClean="0">
                <a:solidFill>
                  <a:srgbClr val="EC7703"/>
                </a:solidFill>
                <a:latin typeface="Calibri" panose="020F0502020204030204" pitchFamily="34" charset="0"/>
              </a:rPr>
              <a:t>			</a:t>
            </a:r>
            <a:r>
              <a:rPr lang="cs-CZ" sz="24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Mgr. Pavla Bělská </a:t>
            </a:r>
            <a:r>
              <a:rPr lang="cs-CZ" sz="2400" b="1" dirty="0" err="1" smtClean="0">
                <a:solidFill>
                  <a:srgbClr val="002060"/>
                </a:solidFill>
                <a:latin typeface="Calibri" panose="020F0502020204030204" pitchFamily="34" charset="0"/>
              </a:rPr>
              <a:t>Juranová</a:t>
            </a:r>
            <a:endParaRPr lang="cs-CZ" sz="2400" b="1" dirty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2357438" y="257802"/>
            <a:ext cx="6616178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cs-CZ" sz="2000" b="1" dirty="0">
                <a:solidFill>
                  <a:srgbClr val="EC7703"/>
                </a:solidFill>
                <a:latin typeface="Calibri" panose="020F0502020204030204" pitchFamily="34" charset="0"/>
              </a:rPr>
              <a:t>Neustále v pohybu…</a:t>
            </a:r>
          </a:p>
          <a:p>
            <a:pPr algn="r"/>
            <a:r>
              <a:rPr lang="cs-CZ" sz="2000" b="1" dirty="0">
                <a:solidFill>
                  <a:srgbClr val="EC7703"/>
                </a:solidFill>
                <a:latin typeface="Calibri" panose="020F0502020204030204" pitchFamily="34" charset="0"/>
              </a:rPr>
              <a:t>… Vaším směrem</a:t>
            </a:r>
          </a:p>
        </p:txBody>
      </p:sp>
    </p:spTree>
    <p:extLst>
      <p:ext uri="{BB962C8B-B14F-4D97-AF65-F5344CB8AC3E}">
        <p14:creationId xmlns:p14="http://schemas.microsoft.com/office/powerpoint/2010/main" val="324605856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1" grpId="0"/>
      <p:bldP spid="1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0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21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bdélník 7"/>
          <p:cNvSpPr/>
          <p:nvPr/>
        </p:nvSpPr>
        <p:spPr>
          <a:xfrm>
            <a:off x="-17686" y="1142999"/>
            <a:ext cx="2285430" cy="36000"/>
          </a:xfrm>
          <a:prstGeom prst="rect">
            <a:avLst/>
          </a:prstGeom>
          <a:solidFill>
            <a:srgbClr val="EC77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srgbClr val="DE6400"/>
              </a:solidFill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2267743" y="1143000"/>
            <a:ext cx="6876000" cy="36000"/>
          </a:xfrm>
          <a:prstGeom prst="rect">
            <a:avLst/>
          </a:prstGeom>
          <a:solidFill>
            <a:srgbClr val="1440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rgbClr val="144076"/>
                </a:solidFill>
              </a:rPr>
              <a:t> </a:t>
            </a:r>
          </a:p>
        </p:txBody>
      </p:sp>
      <p:sp>
        <p:nvSpPr>
          <p:cNvPr id="11" name="Obdélník 10"/>
          <p:cNvSpPr/>
          <p:nvPr/>
        </p:nvSpPr>
        <p:spPr>
          <a:xfrm>
            <a:off x="0" y="6072188"/>
            <a:ext cx="2286000" cy="785812"/>
          </a:xfrm>
          <a:prstGeom prst="rect">
            <a:avLst/>
          </a:prstGeom>
          <a:solidFill>
            <a:srgbClr val="EC77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srgbClr val="EC7703"/>
              </a:solidFill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2267743" y="6072188"/>
            <a:ext cx="6876000" cy="792162"/>
          </a:xfrm>
          <a:prstGeom prst="rect">
            <a:avLst/>
          </a:prstGeom>
          <a:solidFill>
            <a:srgbClr val="003A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rgbClr val="003A62"/>
                </a:solidFill>
              </a:rPr>
              <a:t> </a:t>
            </a:r>
          </a:p>
        </p:txBody>
      </p:sp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296920" y="1358462"/>
            <a:ext cx="8496300" cy="38472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endParaRPr lang="cs-CZ" dirty="0"/>
          </a:p>
          <a:p>
            <a:pPr marL="0" algn="ctr"/>
            <a:r>
              <a:rPr lang="cs-CZ" sz="2800" b="1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Pomůže nám současná pojistná smlouva i v případech, které na územně správní celky dopadají v souvislosti s aktuální právní úpravou? </a:t>
            </a:r>
            <a:endParaRPr lang="cs-CZ" sz="2800" b="1" dirty="0" smtClean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cs-CZ" sz="8000" b="1" dirty="0" smtClean="0">
                <a:solidFill>
                  <a:srgbClr val="DE64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  <a:endParaRPr lang="cs-CZ" sz="8000" b="1" dirty="0">
              <a:solidFill>
                <a:srgbClr val="DE64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algn="ctr"/>
            <a:r>
              <a:rPr lang="cs-CZ" sz="2800" b="1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Jsme schopni se bez odborné pomoci orientovat v široké škále pojistných produktů?</a:t>
            </a:r>
          </a:p>
        </p:txBody>
      </p:sp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2357438" y="460641"/>
            <a:ext cx="661617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cs-CZ" sz="2800" b="1" dirty="0">
                <a:solidFill>
                  <a:srgbClr val="EC7703"/>
                </a:solidFill>
                <a:latin typeface="Calibri" panose="020F0502020204030204" pitchFamily="34" charset="0"/>
              </a:rPr>
              <a:t>Moderní ochrana města, obce či kraje</a:t>
            </a:r>
          </a:p>
        </p:txBody>
      </p:sp>
      <p:sp>
        <p:nvSpPr>
          <p:cNvPr id="14" name="Text Box 6"/>
          <p:cNvSpPr txBox="1">
            <a:spLocks noChangeArrowheads="1"/>
          </p:cNvSpPr>
          <p:nvPr/>
        </p:nvSpPr>
        <p:spPr bwMode="auto">
          <a:xfrm>
            <a:off x="2428874" y="6215063"/>
            <a:ext cx="631958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cs-CZ" sz="14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OK GROUP a.s.  </a:t>
            </a:r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|  Mánesova 3014/16, 612 00 Brno  |  tel.: +420 542 216 235  |  e-mail: okgroup@okgroup.cz</a:t>
            </a:r>
          </a:p>
          <a:p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Společnost je zapsaná v obchodním rejstříku vedeném Krajským soudem v Brně, oddíl B, vložka 2954 | IČO: 255 61 804</a:t>
            </a:r>
          </a:p>
          <a:p>
            <a:pPr eaLnBrk="1" hangingPunct="1"/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www.</a:t>
            </a:r>
            <a:r>
              <a:rPr lang="cs-CZ" sz="14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okgroup</a:t>
            </a:r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.cz</a:t>
            </a: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88640"/>
            <a:ext cx="1800000" cy="853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670581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0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21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bdélník 7"/>
          <p:cNvSpPr/>
          <p:nvPr/>
        </p:nvSpPr>
        <p:spPr>
          <a:xfrm>
            <a:off x="-17686" y="1142999"/>
            <a:ext cx="2285430" cy="36000"/>
          </a:xfrm>
          <a:prstGeom prst="rect">
            <a:avLst/>
          </a:prstGeom>
          <a:solidFill>
            <a:srgbClr val="EC77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srgbClr val="DE6400"/>
              </a:solidFill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2267743" y="1143000"/>
            <a:ext cx="6876000" cy="36000"/>
          </a:xfrm>
          <a:prstGeom prst="rect">
            <a:avLst/>
          </a:prstGeom>
          <a:solidFill>
            <a:srgbClr val="1440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rgbClr val="144076"/>
                </a:solidFill>
              </a:rPr>
              <a:t> </a:t>
            </a:r>
          </a:p>
        </p:txBody>
      </p:sp>
      <p:sp>
        <p:nvSpPr>
          <p:cNvPr id="11" name="Obdélník 10"/>
          <p:cNvSpPr/>
          <p:nvPr/>
        </p:nvSpPr>
        <p:spPr>
          <a:xfrm>
            <a:off x="0" y="6072188"/>
            <a:ext cx="2286000" cy="785812"/>
          </a:xfrm>
          <a:prstGeom prst="rect">
            <a:avLst/>
          </a:prstGeom>
          <a:solidFill>
            <a:srgbClr val="EC77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srgbClr val="EC7703"/>
              </a:solidFill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2267743" y="6072188"/>
            <a:ext cx="6876000" cy="792162"/>
          </a:xfrm>
          <a:prstGeom prst="rect">
            <a:avLst/>
          </a:prstGeom>
          <a:solidFill>
            <a:srgbClr val="003A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rgbClr val="003A62"/>
                </a:solidFill>
              </a:rPr>
              <a:t> </a:t>
            </a:r>
          </a:p>
        </p:txBody>
      </p:sp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2357438" y="460641"/>
            <a:ext cx="661617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cs-CZ" sz="2800" b="1" dirty="0">
                <a:solidFill>
                  <a:srgbClr val="EC7703"/>
                </a:solidFill>
                <a:latin typeface="Calibri" panose="020F0502020204030204" pitchFamily="34" charset="0"/>
              </a:rPr>
              <a:t>Moderní ochrana města, obce či kraje</a:t>
            </a:r>
          </a:p>
        </p:txBody>
      </p:sp>
      <p:sp>
        <p:nvSpPr>
          <p:cNvPr id="14" name="Text Box 6"/>
          <p:cNvSpPr txBox="1">
            <a:spLocks noChangeArrowheads="1"/>
          </p:cNvSpPr>
          <p:nvPr/>
        </p:nvSpPr>
        <p:spPr bwMode="auto">
          <a:xfrm>
            <a:off x="2428874" y="6215063"/>
            <a:ext cx="631958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cs-CZ" sz="14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OK GROUP a.s.  </a:t>
            </a:r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|  Mánesova 3014/16, 612 00 Brno  |  tel.: +420 542 216 235  |  e-mail: okgroup@okgroup.cz</a:t>
            </a:r>
          </a:p>
          <a:p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Společnost je zapsaná v obchodním rejstříku vedeném Krajským soudem v Brně, oddíl B, vložka 2954 | IČO: 255 61 804</a:t>
            </a:r>
          </a:p>
          <a:p>
            <a:pPr eaLnBrk="1" hangingPunct="1"/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www.</a:t>
            </a:r>
            <a:r>
              <a:rPr lang="cs-CZ" sz="14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okgroup</a:t>
            </a:r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.cz</a:t>
            </a: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88640"/>
            <a:ext cx="1800000" cy="853081"/>
          </a:xfrm>
          <a:prstGeom prst="rect">
            <a:avLst/>
          </a:prstGeom>
        </p:spPr>
      </p:pic>
      <p:sp>
        <p:nvSpPr>
          <p:cNvPr id="5" name="Obdélník: se zakulacenými rohy 4">
            <a:extLst>
              <a:ext uri="{FF2B5EF4-FFF2-40B4-BE49-F238E27FC236}">
                <a16:creationId xmlns:a16="http://schemas.microsoft.com/office/drawing/2014/main" xmlns="" id="{194D344A-69F4-4D1E-BD30-FA53318FA314}"/>
              </a:ext>
            </a:extLst>
          </p:cNvPr>
          <p:cNvSpPr/>
          <p:nvPr/>
        </p:nvSpPr>
        <p:spPr>
          <a:xfrm>
            <a:off x="3923928" y="3403232"/>
            <a:ext cx="1296144" cy="766922"/>
          </a:xfrm>
          <a:prstGeom prst="roundRect">
            <a:avLst/>
          </a:prstGeom>
          <a:solidFill>
            <a:srgbClr val="EC7703"/>
          </a:solidFill>
          <a:ln>
            <a:solidFill>
              <a:srgbClr val="003A6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Komplexní pojistná ochrana</a:t>
            </a:r>
          </a:p>
        </p:txBody>
      </p:sp>
      <p:sp>
        <p:nvSpPr>
          <p:cNvPr id="6" name="Obdélník: se zakulacenými rohy 5">
            <a:extLst>
              <a:ext uri="{FF2B5EF4-FFF2-40B4-BE49-F238E27FC236}">
                <a16:creationId xmlns:a16="http://schemas.microsoft.com/office/drawing/2014/main" xmlns="" id="{90B6A2A3-CEE8-4404-A650-76E6C7EB2701}"/>
              </a:ext>
            </a:extLst>
          </p:cNvPr>
          <p:cNvSpPr/>
          <p:nvPr/>
        </p:nvSpPr>
        <p:spPr>
          <a:xfrm>
            <a:off x="989286" y="1537273"/>
            <a:ext cx="2736304" cy="1800200"/>
          </a:xfrm>
          <a:prstGeom prst="roundRect">
            <a:avLst/>
          </a:prstGeom>
          <a:noFill/>
          <a:ln>
            <a:solidFill>
              <a:srgbClr val="003A6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 Pojištění odpovědnosti obce</a:t>
            </a:r>
          </a:p>
        </p:txBody>
      </p:sp>
      <p:sp>
        <p:nvSpPr>
          <p:cNvPr id="7" name="Obdélník: se zakulacenými rohy 6">
            <a:extLst>
              <a:ext uri="{FF2B5EF4-FFF2-40B4-BE49-F238E27FC236}">
                <a16:creationId xmlns:a16="http://schemas.microsoft.com/office/drawing/2014/main" xmlns="" id="{896BCB24-9F50-4F50-AE42-10612767F7EF}"/>
              </a:ext>
            </a:extLst>
          </p:cNvPr>
          <p:cNvSpPr/>
          <p:nvPr/>
        </p:nvSpPr>
        <p:spPr>
          <a:xfrm>
            <a:off x="5506278" y="1563793"/>
            <a:ext cx="2736304" cy="1800200"/>
          </a:xfrm>
          <a:prstGeom prst="roundRect">
            <a:avLst/>
          </a:prstGeom>
          <a:noFill/>
          <a:ln>
            <a:solidFill>
              <a:srgbClr val="003A6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3. Pojištění odpovědnosti primátora, starosty a zastupitelů</a:t>
            </a:r>
          </a:p>
        </p:txBody>
      </p:sp>
      <p:sp>
        <p:nvSpPr>
          <p:cNvPr id="9" name="Obdélník: se zakulacenými rohy 8">
            <a:extLst>
              <a:ext uri="{FF2B5EF4-FFF2-40B4-BE49-F238E27FC236}">
                <a16:creationId xmlns:a16="http://schemas.microsoft.com/office/drawing/2014/main" xmlns="" id="{C161D31C-37BC-4D69-A16F-3B713B96C28F}"/>
              </a:ext>
            </a:extLst>
          </p:cNvPr>
          <p:cNvSpPr/>
          <p:nvPr/>
        </p:nvSpPr>
        <p:spPr>
          <a:xfrm>
            <a:off x="973427" y="4172229"/>
            <a:ext cx="2736304" cy="1773892"/>
          </a:xfrm>
          <a:prstGeom prst="roundRect">
            <a:avLst/>
          </a:prstGeom>
          <a:ln>
            <a:solidFill>
              <a:srgbClr val="003A6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b="1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 Majetková pojištění</a:t>
            </a:r>
          </a:p>
        </p:txBody>
      </p:sp>
      <p:sp>
        <p:nvSpPr>
          <p:cNvPr id="13" name="Obdélník: se zakulacenými rohy 12">
            <a:extLst>
              <a:ext uri="{FF2B5EF4-FFF2-40B4-BE49-F238E27FC236}">
                <a16:creationId xmlns:a16="http://schemas.microsoft.com/office/drawing/2014/main" xmlns="" id="{0AA540DD-9666-4097-9ABA-F393C2007547}"/>
              </a:ext>
            </a:extLst>
          </p:cNvPr>
          <p:cNvSpPr/>
          <p:nvPr/>
        </p:nvSpPr>
        <p:spPr>
          <a:xfrm>
            <a:off x="5506278" y="4181582"/>
            <a:ext cx="2736304" cy="1764539"/>
          </a:xfrm>
          <a:prstGeom prst="roundRect">
            <a:avLst/>
          </a:prstGeom>
          <a:noFill/>
          <a:ln>
            <a:solidFill>
              <a:srgbClr val="003A6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4. Doplňková pojištění</a:t>
            </a:r>
            <a:endParaRPr lang="cs-CZ" dirty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21" name="Přímá spojnice se šipkou 20">
            <a:extLst>
              <a:ext uri="{FF2B5EF4-FFF2-40B4-BE49-F238E27FC236}">
                <a16:creationId xmlns:a16="http://schemas.microsoft.com/office/drawing/2014/main" xmlns="" id="{7634EBF6-8A11-4222-9BC4-A06F9DAC5438}"/>
              </a:ext>
            </a:extLst>
          </p:cNvPr>
          <p:cNvCxnSpPr>
            <a:cxnSpLocks/>
          </p:cNvCxnSpPr>
          <p:nvPr/>
        </p:nvCxnSpPr>
        <p:spPr>
          <a:xfrm>
            <a:off x="3637723" y="3277165"/>
            <a:ext cx="286205" cy="163227"/>
          </a:xfrm>
          <a:prstGeom prst="straightConnector1">
            <a:avLst/>
          </a:prstGeom>
          <a:ln cmpd="tri">
            <a:solidFill>
              <a:srgbClr val="003A6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Přímá spojnice se šipkou 25">
            <a:extLst>
              <a:ext uri="{FF2B5EF4-FFF2-40B4-BE49-F238E27FC236}">
                <a16:creationId xmlns:a16="http://schemas.microsoft.com/office/drawing/2014/main" xmlns="" id="{89907FE0-6F0E-426F-997B-88125E5CD7BB}"/>
              </a:ext>
            </a:extLst>
          </p:cNvPr>
          <p:cNvCxnSpPr>
            <a:cxnSpLocks/>
          </p:cNvCxnSpPr>
          <p:nvPr/>
        </p:nvCxnSpPr>
        <p:spPr>
          <a:xfrm flipH="1">
            <a:off x="5187283" y="3264563"/>
            <a:ext cx="341440" cy="163227"/>
          </a:xfrm>
          <a:prstGeom prst="straightConnector1">
            <a:avLst/>
          </a:prstGeom>
          <a:ln>
            <a:solidFill>
              <a:srgbClr val="003A6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Přímá spojnice se šipkou 28">
            <a:extLst>
              <a:ext uri="{FF2B5EF4-FFF2-40B4-BE49-F238E27FC236}">
                <a16:creationId xmlns:a16="http://schemas.microsoft.com/office/drawing/2014/main" xmlns="" id="{9073332A-DDA8-4B5E-87FD-FF9E8A94A33D}"/>
              </a:ext>
            </a:extLst>
          </p:cNvPr>
          <p:cNvCxnSpPr>
            <a:cxnSpLocks/>
          </p:cNvCxnSpPr>
          <p:nvPr/>
        </p:nvCxnSpPr>
        <p:spPr>
          <a:xfrm flipH="1" flipV="1">
            <a:off x="5174258" y="4116432"/>
            <a:ext cx="368595" cy="132307"/>
          </a:xfrm>
          <a:prstGeom prst="straightConnector1">
            <a:avLst/>
          </a:prstGeom>
          <a:ln>
            <a:solidFill>
              <a:srgbClr val="003A6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Přímá spojnice se šipkou 33">
            <a:extLst>
              <a:ext uri="{FF2B5EF4-FFF2-40B4-BE49-F238E27FC236}">
                <a16:creationId xmlns:a16="http://schemas.microsoft.com/office/drawing/2014/main" xmlns="" id="{A9A6DB1B-D6C9-4E25-8050-D51D07B477EF}"/>
              </a:ext>
            </a:extLst>
          </p:cNvPr>
          <p:cNvCxnSpPr>
            <a:cxnSpLocks/>
          </p:cNvCxnSpPr>
          <p:nvPr/>
        </p:nvCxnSpPr>
        <p:spPr>
          <a:xfrm flipV="1">
            <a:off x="3637723" y="4100792"/>
            <a:ext cx="286205" cy="174356"/>
          </a:xfrm>
          <a:prstGeom prst="straightConnector1">
            <a:avLst/>
          </a:prstGeom>
          <a:ln>
            <a:solidFill>
              <a:srgbClr val="003A6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023013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0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21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bdélník 7"/>
          <p:cNvSpPr/>
          <p:nvPr/>
        </p:nvSpPr>
        <p:spPr>
          <a:xfrm>
            <a:off x="-17686" y="1142999"/>
            <a:ext cx="2285430" cy="36000"/>
          </a:xfrm>
          <a:prstGeom prst="rect">
            <a:avLst/>
          </a:prstGeom>
          <a:solidFill>
            <a:srgbClr val="EC77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srgbClr val="DE6400"/>
              </a:solidFill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2267743" y="1143000"/>
            <a:ext cx="6876000" cy="36000"/>
          </a:xfrm>
          <a:prstGeom prst="rect">
            <a:avLst/>
          </a:prstGeom>
          <a:solidFill>
            <a:srgbClr val="1440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rgbClr val="144076"/>
                </a:solidFill>
              </a:rPr>
              <a:t> </a:t>
            </a:r>
          </a:p>
        </p:txBody>
      </p:sp>
      <p:sp>
        <p:nvSpPr>
          <p:cNvPr id="11" name="Obdélník 10"/>
          <p:cNvSpPr/>
          <p:nvPr/>
        </p:nvSpPr>
        <p:spPr>
          <a:xfrm>
            <a:off x="0" y="6072188"/>
            <a:ext cx="2286000" cy="785812"/>
          </a:xfrm>
          <a:prstGeom prst="rect">
            <a:avLst/>
          </a:prstGeom>
          <a:solidFill>
            <a:srgbClr val="EC77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srgbClr val="EC7703"/>
              </a:solidFill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2267743" y="6072188"/>
            <a:ext cx="6876000" cy="792162"/>
          </a:xfrm>
          <a:prstGeom prst="rect">
            <a:avLst/>
          </a:prstGeom>
          <a:solidFill>
            <a:srgbClr val="003A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rgbClr val="003A62"/>
                </a:solidFill>
              </a:rPr>
              <a:t> </a:t>
            </a:r>
          </a:p>
        </p:txBody>
      </p:sp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296920" y="1358462"/>
            <a:ext cx="8496300" cy="4708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lvl="0" indent="0"/>
            <a:endParaRPr lang="cs-CZ" sz="2000" b="1" dirty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cs-CZ" sz="2800" b="1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Pojištění odpovědnosti obce</a:t>
            </a:r>
          </a:p>
          <a:p>
            <a:pPr marL="0" lvl="0" indent="0"/>
            <a:endParaRPr lang="cs-CZ" sz="2000" dirty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s-CZ" sz="32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cs-CZ" sz="2800" u="sng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Povinnost </a:t>
            </a:r>
            <a:r>
              <a:rPr lang="cs-CZ" sz="2800" u="sng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nahradit škodu či újmu</a:t>
            </a:r>
            <a:r>
              <a:rPr lang="cs-CZ" sz="2800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endParaRPr lang="cs-CZ" sz="2800" dirty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 majetku a zdraví třetích osob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vzniklou v souvislosti s vlastnictvím nemovitostí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způsobenou osobami vykonávající obecně prospěšné </a:t>
            </a:r>
            <a:r>
              <a:rPr lang="cs-CZ" sz="2800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práce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způsobenou obcí jako zřizovatelem městské policie</a:t>
            </a:r>
          </a:p>
          <a:p>
            <a:pPr marL="0" lvl="0" indent="0"/>
            <a:endParaRPr lang="cs-CZ" sz="2800" dirty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2357438" y="460641"/>
            <a:ext cx="661617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cs-CZ" sz="2800" b="1" dirty="0">
                <a:solidFill>
                  <a:srgbClr val="EC7703"/>
                </a:solidFill>
                <a:latin typeface="Calibri" panose="020F0502020204030204" pitchFamily="34" charset="0"/>
              </a:rPr>
              <a:t>Moderní ochrana města, obce či kraje</a:t>
            </a:r>
          </a:p>
        </p:txBody>
      </p:sp>
      <p:sp>
        <p:nvSpPr>
          <p:cNvPr id="14" name="Text Box 6"/>
          <p:cNvSpPr txBox="1">
            <a:spLocks noChangeArrowheads="1"/>
          </p:cNvSpPr>
          <p:nvPr/>
        </p:nvSpPr>
        <p:spPr bwMode="auto">
          <a:xfrm>
            <a:off x="2428874" y="6215063"/>
            <a:ext cx="631958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cs-CZ" sz="14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OK GROUP a.s.  </a:t>
            </a:r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|  Mánesova 3014/16, 612 00 Brno  |  tel.: +420 542 216 235  |  e-mail: okgroup@okgroup.cz</a:t>
            </a:r>
          </a:p>
          <a:p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Společnost je zapsaná v obchodním rejstříku vedeném Krajským soudem v Brně, oddíl B, vložka 2954 | IČO: 255 61 804</a:t>
            </a:r>
          </a:p>
          <a:p>
            <a:pPr eaLnBrk="1" hangingPunct="1"/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www.</a:t>
            </a:r>
            <a:r>
              <a:rPr lang="cs-CZ" sz="14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okgroup</a:t>
            </a:r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.cz</a:t>
            </a: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88640"/>
            <a:ext cx="1800000" cy="853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623060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0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21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bdélník 7"/>
          <p:cNvSpPr/>
          <p:nvPr/>
        </p:nvSpPr>
        <p:spPr>
          <a:xfrm>
            <a:off x="-17686" y="1142999"/>
            <a:ext cx="2285430" cy="36000"/>
          </a:xfrm>
          <a:prstGeom prst="rect">
            <a:avLst/>
          </a:prstGeom>
          <a:solidFill>
            <a:srgbClr val="EC77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srgbClr val="DE6400"/>
              </a:solidFill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2267743" y="1143000"/>
            <a:ext cx="6876000" cy="36000"/>
          </a:xfrm>
          <a:prstGeom prst="rect">
            <a:avLst/>
          </a:prstGeom>
          <a:solidFill>
            <a:srgbClr val="1440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rgbClr val="144076"/>
                </a:solidFill>
              </a:rPr>
              <a:t> </a:t>
            </a:r>
          </a:p>
        </p:txBody>
      </p:sp>
      <p:sp>
        <p:nvSpPr>
          <p:cNvPr id="11" name="Obdélník 10"/>
          <p:cNvSpPr/>
          <p:nvPr/>
        </p:nvSpPr>
        <p:spPr>
          <a:xfrm>
            <a:off x="0" y="6072188"/>
            <a:ext cx="2286000" cy="785812"/>
          </a:xfrm>
          <a:prstGeom prst="rect">
            <a:avLst/>
          </a:prstGeom>
          <a:solidFill>
            <a:srgbClr val="EC77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srgbClr val="EC7703"/>
              </a:solidFill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2267743" y="6072188"/>
            <a:ext cx="6876000" cy="792162"/>
          </a:xfrm>
          <a:prstGeom prst="rect">
            <a:avLst/>
          </a:prstGeom>
          <a:solidFill>
            <a:srgbClr val="003A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rgbClr val="003A62"/>
                </a:solidFill>
              </a:rPr>
              <a:t> </a:t>
            </a:r>
          </a:p>
        </p:txBody>
      </p:sp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296920" y="1358462"/>
            <a:ext cx="8496300" cy="44904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cs-CZ" sz="2800" dirty="0" smtClean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800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vzniklou </a:t>
            </a: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 věcech zaměstnanců</a:t>
            </a: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způsobenou při výkonu veřejné </a:t>
            </a:r>
            <a:r>
              <a:rPr lang="cs-CZ" sz="2800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moci </a:t>
            </a: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rozhodnutím nebo nesprávným úředním postupem</a:t>
            </a: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regresy nemocenské a zdravotních pojišťoven </a:t>
            </a: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škody na věcech převzatých a užívaných</a:t>
            </a:r>
          </a:p>
          <a:p>
            <a:pPr marL="0" indent="0" eaLnBrk="1" hangingPunct="1">
              <a:lnSpc>
                <a:spcPct val="120000"/>
              </a:lnSpc>
              <a:spcBef>
                <a:spcPts val="600"/>
              </a:spcBef>
            </a:pPr>
            <a:endParaRPr lang="cs-CZ" dirty="0">
              <a:solidFill>
                <a:srgbClr val="003A62"/>
              </a:solidFill>
              <a:latin typeface="Calibri" panose="020F0502020204030204" pitchFamily="34" charset="0"/>
            </a:endParaRPr>
          </a:p>
        </p:txBody>
      </p:sp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2357438" y="460641"/>
            <a:ext cx="661617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cs-CZ" sz="2800" b="1" dirty="0">
                <a:solidFill>
                  <a:srgbClr val="EC7703"/>
                </a:solidFill>
                <a:latin typeface="Calibri" panose="020F0502020204030204" pitchFamily="34" charset="0"/>
              </a:rPr>
              <a:t>Moderní ochrana města, obce či kraje</a:t>
            </a:r>
          </a:p>
        </p:txBody>
      </p:sp>
      <p:sp>
        <p:nvSpPr>
          <p:cNvPr id="14" name="Text Box 6"/>
          <p:cNvSpPr txBox="1">
            <a:spLocks noChangeArrowheads="1"/>
          </p:cNvSpPr>
          <p:nvPr/>
        </p:nvSpPr>
        <p:spPr bwMode="auto">
          <a:xfrm>
            <a:off x="2428874" y="6215063"/>
            <a:ext cx="631958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cs-CZ" sz="14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OK GROUP a.s.  </a:t>
            </a:r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|  Mánesova 3014/16, 612 00 Brno  |  tel.: +420 542 216 235  |  e-mail: okgroup@okgroup.cz</a:t>
            </a:r>
          </a:p>
          <a:p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Společnost je zapsaná v obchodním rejstříku vedeném Krajským soudem v Brně, oddíl B, vložka 2954 | IČO: 255 61 804</a:t>
            </a:r>
          </a:p>
          <a:p>
            <a:pPr eaLnBrk="1" hangingPunct="1"/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www.</a:t>
            </a:r>
            <a:r>
              <a:rPr lang="cs-CZ" sz="14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okgroup</a:t>
            </a:r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.cz</a:t>
            </a: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88640"/>
            <a:ext cx="1800000" cy="853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4461187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0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21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bdélník 7"/>
          <p:cNvSpPr/>
          <p:nvPr/>
        </p:nvSpPr>
        <p:spPr>
          <a:xfrm>
            <a:off x="-17686" y="1142999"/>
            <a:ext cx="2285430" cy="36000"/>
          </a:xfrm>
          <a:prstGeom prst="rect">
            <a:avLst/>
          </a:prstGeom>
          <a:solidFill>
            <a:srgbClr val="EC77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srgbClr val="DE6400"/>
              </a:solidFill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2267743" y="1143000"/>
            <a:ext cx="6876000" cy="36000"/>
          </a:xfrm>
          <a:prstGeom prst="rect">
            <a:avLst/>
          </a:prstGeom>
          <a:solidFill>
            <a:srgbClr val="1440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rgbClr val="144076"/>
                </a:solidFill>
              </a:rPr>
              <a:t> </a:t>
            </a:r>
          </a:p>
        </p:txBody>
      </p:sp>
      <p:sp>
        <p:nvSpPr>
          <p:cNvPr id="11" name="Obdélník 10"/>
          <p:cNvSpPr/>
          <p:nvPr/>
        </p:nvSpPr>
        <p:spPr>
          <a:xfrm>
            <a:off x="0" y="6072188"/>
            <a:ext cx="2286000" cy="785812"/>
          </a:xfrm>
          <a:prstGeom prst="rect">
            <a:avLst/>
          </a:prstGeom>
          <a:solidFill>
            <a:srgbClr val="EC77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srgbClr val="EC7703"/>
              </a:solidFill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2267743" y="6072188"/>
            <a:ext cx="6876000" cy="792162"/>
          </a:xfrm>
          <a:prstGeom prst="rect">
            <a:avLst/>
          </a:prstGeom>
          <a:solidFill>
            <a:srgbClr val="003A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rgbClr val="003A62"/>
                </a:solidFill>
              </a:rPr>
              <a:t> </a:t>
            </a:r>
          </a:p>
        </p:txBody>
      </p:sp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296920" y="1358462"/>
            <a:ext cx="8496300" cy="44289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457200" lvl="0" indent="-457200">
              <a:buFont typeface="+mj-lt"/>
              <a:buAutoNum type="arabicPeriod" startAt="2"/>
            </a:pPr>
            <a:r>
              <a:rPr lang="cs-CZ" sz="2800" b="1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Majetkové pojištění</a:t>
            </a:r>
          </a:p>
          <a:p>
            <a:pPr marL="0" lvl="0" indent="0"/>
            <a:endParaRPr lang="cs-CZ" sz="2000" dirty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s-CZ" sz="2800" u="sng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Stavby:</a:t>
            </a:r>
            <a:endParaRPr lang="cs-CZ" sz="2800" dirty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soubory budov pro bydlení či administrativu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kotelny, ČOV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budovy s pečovatelskou službou, domovy důchodců, zdravotní střediska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školy, školky, tělocvičny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hřiště, parky, cyklostezky</a:t>
            </a:r>
          </a:p>
          <a:p>
            <a:pPr marL="0" indent="0" eaLnBrk="1" hangingPunct="1">
              <a:lnSpc>
                <a:spcPct val="120000"/>
              </a:lnSpc>
              <a:spcBef>
                <a:spcPts val="600"/>
              </a:spcBef>
            </a:pPr>
            <a:endParaRPr lang="cs-CZ" dirty="0">
              <a:solidFill>
                <a:srgbClr val="003A62"/>
              </a:solidFill>
              <a:latin typeface="Calibri" panose="020F0502020204030204" pitchFamily="34" charset="0"/>
            </a:endParaRPr>
          </a:p>
        </p:txBody>
      </p:sp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2357438" y="460641"/>
            <a:ext cx="661617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cs-CZ" sz="2800" b="1" dirty="0">
                <a:solidFill>
                  <a:srgbClr val="EC7703"/>
                </a:solidFill>
                <a:latin typeface="Calibri" panose="020F0502020204030204" pitchFamily="34" charset="0"/>
              </a:rPr>
              <a:t>Moderní ochrana města, obce či kraje</a:t>
            </a:r>
          </a:p>
        </p:txBody>
      </p:sp>
      <p:sp>
        <p:nvSpPr>
          <p:cNvPr id="14" name="Text Box 6"/>
          <p:cNvSpPr txBox="1">
            <a:spLocks noChangeArrowheads="1"/>
          </p:cNvSpPr>
          <p:nvPr/>
        </p:nvSpPr>
        <p:spPr bwMode="auto">
          <a:xfrm>
            <a:off x="2428874" y="6215063"/>
            <a:ext cx="631958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cs-CZ" sz="14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OK GROUP a.s.  </a:t>
            </a:r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|  Mánesova 3014/16, 612 00 Brno  |  tel.: +420 542 216 235  |  e-mail: okgroup@okgroup.cz</a:t>
            </a:r>
          </a:p>
          <a:p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Společnost je zapsaná v obchodním rejstříku vedeném Krajským soudem v Brně, oddíl B, vložka 2954 | IČO: 255 61 804</a:t>
            </a:r>
          </a:p>
          <a:p>
            <a:pPr eaLnBrk="1" hangingPunct="1"/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www.</a:t>
            </a:r>
            <a:r>
              <a:rPr lang="cs-CZ" sz="14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okgroup</a:t>
            </a:r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.cz</a:t>
            </a: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88640"/>
            <a:ext cx="1800000" cy="853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444899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0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21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bdélník 7"/>
          <p:cNvSpPr/>
          <p:nvPr/>
        </p:nvSpPr>
        <p:spPr>
          <a:xfrm>
            <a:off x="-17686" y="1142999"/>
            <a:ext cx="2285430" cy="36000"/>
          </a:xfrm>
          <a:prstGeom prst="rect">
            <a:avLst/>
          </a:prstGeom>
          <a:solidFill>
            <a:srgbClr val="EC77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srgbClr val="DE6400"/>
              </a:solidFill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2267743" y="1143000"/>
            <a:ext cx="6876000" cy="36000"/>
          </a:xfrm>
          <a:prstGeom prst="rect">
            <a:avLst/>
          </a:prstGeom>
          <a:solidFill>
            <a:srgbClr val="1440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rgbClr val="144076"/>
                </a:solidFill>
              </a:rPr>
              <a:t> </a:t>
            </a:r>
          </a:p>
        </p:txBody>
      </p:sp>
      <p:sp>
        <p:nvSpPr>
          <p:cNvPr id="11" name="Obdélník 10"/>
          <p:cNvSpPr/>
          <p:nvPr/>
        </p:nvSpPr>
        <p:spPr>
          <a:xfrm>
            <a:off x="0" y="6072188"/>
            <a:ext cx="2286000" cy="785812"/>
          </a:xfrm>
          <a:prstGeom prst="rect">
            <a:avLst/>
          </a:prstGeom>
          <a:solidFill>
            <a:srgbClr val="EC77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srgbClr val="EC7703"/>
              </a:solidFill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2267743" y="6072188"/>
            <a:ext cx="6876000" cy="792162"/>
          </a:xfrm>
          <a:prstGeom prst="rect">
            <a:avLst/>
          </a:prstGeom>
          <a:solidFill>
            <a:srgbClr val="003A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rgbClr val="003A62"/>
                </a:solidFill>
              </a:rPr>
              <a:t> </a:t>
            </a:r>
          </a:p>
        </p:txBody>
      </p:sp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296920" y="1358462"/>
            <a:ext cx="8496300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cs-CZ" sz="2800" u="sng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Movité věci:</a:t>
            </a:r>
            <a:endParaRPr lang="cs-CZ" sz="2800" dirty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zařízení a vybavení škol, kanceláří a sportovišť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městský rozhlas, rozvody internetových sítí, kamerový systém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lang="cs-CZ" sz="2800" dirty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s-CZ" sz="2800" u="sng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Pojištění strojů, elektronických zařízení:</a:t>
            </a:r>
            <a:endParaRPr lang="cs-CZ" sz="2800" dirty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komunální technika, sekačky, stroje na čištění komunikací a chodníků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počítačová síť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elektronické zařízení dle inventárního seznamu</a:t>
            </a:r>
          </a:p>
        </p:txBody>
      </p:sp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2357438" y="460641"/>
            <a:ext cx="661617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cs-CZ" sz="2800" b="1" dirty="0">
                <a:solidFill>
                  <a:srgbClr val="EC7703"/>
                </a:solidFill>
                <a:latin typeface="Calibri" panose="020F0502020204030204" pitchFamily="34" charset="0"/>
              </a:rPr>
              <a:t>Moderní ochrana města, obce či kraje</a:t>
            </a:r>
          </a:p>
        </p:txBody>
      </p:sp>
      <p:sp>
        <p:nvSpPr>
          <p:cNvPr id="14" name="Text Box 6"/>
          <p:cNvSpPr txBox="1">
            <a:spLocks noChangeArrowheads="1"/>
          </p:cNvSpPr>
          <p:nvPr/>
        </p:nvSpPr>
        <p:spPr bwMode="auto">
          <a:xfrm>
            <a:off x="2428874" y="6215063"/>
            <a:ext cx="631958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cs-CZ" sz="14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OK GROUP a.s.  </a:t>
            </a:r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|  Mánesova 3014/16, 612 00 Brno  |  tel.: +420 542 216 235  |  e-mail: okgroup@okgroup.cz</a:t>
            </a:r>
          </a:p>
          <a:p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Společnost je zapsaná v obchodním rejstříku vedeném Krajským soudem v Brně, oddíl B, vložka 2954 | IČO: 255 61 804</a:t>
            </a:r>
          </a:p>
          <a:p>
            <a:pPr eaLnBrk="1" hangingPunct="1"/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www.</a:t>
            </a:r>
            <a:r>
              <a:rPr lang="cs-CZ" sz="14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okgroup</a:t>
            </a:r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.cz</a:t>
            </a: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88640"/>
            <a:ext cx="1800000" cy="853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241467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0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21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bdélník 7"/>
          <p:cNvSpPr/>
          <p:nvPr/>
        </p:nvSpPr>
        <p:spPr>
          <a:xfrm>
            <a:off x="-17686" y="1142999"/>
            <a:ext cx="2285430" cy="36000"/>
          </a:xfrm>
          <a:prstGeom prst="rect">
            <a:avLst/>
          </a:prstGeom>
          <a:solidFill>
            <a:srgbClr val="EC77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srgbClr val="DE6400"/>
              </a:solidFill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2267743" y="1143000"/>
            <a:ext cx="6876000" cy="36000"/>
          </a:xfrm>
          <a:prstGeom prst="rect">
            <a:avLst/>
          </a:prstGeom>
          <a:solidFill>
            <a:srgbClr val="1440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rgbClr val="144076"/>
                </a:solidFill>
              </a:rPr>
              <a:t> </a:t>
            </a:r>
          </a:p>
        </p:txBody>
      </p:sp>
      <p:sp>
        <p:nvSpPr>
          <p:cNvPr id="11" name="Obdélník 10"/>
          <p:cNvSpPr/>
          <p:nvPr/>
        </p:nvSpPr>
        <p:spPr>
          <a:xfrm>
            <a:off x="0" y="6072188"/>
            <a:ext cx="2286000" cy="785812"/>
          </a:xfrm>
          <a:prstGeom prst="rect">
            <a:avLst/>
          </a:prstGeom>
          <a:solidFill>
            <a:srgbClr val="EC77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srgbClr val="EC7703"/>
              </a:solidFill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2267743" y="6072188"/>
            <a:ext cx="6876000" cy="792162"/>
          </a:xfrm>
          <a:prstGeom prst="rect">
            <a:avLst/>
          </a:prstGeom>
          <a:solidFill>
            <a:srgbClr val="003A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rgbClr val="003A62"/>
                </a:solidFill>
              </a:rPr>
              <a:t> </a:t>
            </a:r>
          </a:p>
        </p:txBody>
      </p:sp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296920" y="1358462"/>
            <a:ext cx="8496300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514350" indent="-514350">
              <a:buFont typeface="+mj-lt"/>
              <a:buAutoNum type="arabicPeriod" startAt="3"/>
            </a:pPr>
            <a:r>
              <a:rPr lang="cs-CZ" sz="2800" b="1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Pojištění odpovědnosti primátora, starosty a </a:t>
            </a:r>
            <a:r>
              <a:rPr lang="cs-CZ" sz="2800" b="1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zastupitelů</a:t>
            </a:r>
            <a:endParaRPr lang="cs-CZ" sz="3200" dirty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s-CZ" sz="2800" u="sng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Kryje škody vzniklé:</a:t>
            </a:r>
            <a:endParaRPr lang="cs-CZ" sz="2800" dirty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obci, městu nebo </a:t>
            </a:r>
            <a:r>
              <a:rPr lang="cs-CZ" sz="2800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kraji</a:t>
            </a:r>
            <a:endParaRPr lang="cs-CZ" sz="2800" dirty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s-CZ" sz="2800" u="sng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Kryje škody, které je povinen nahradit:</a:t>
            </a:r>
            <a:endParaRPr lang="cs-CZ" sz="2800" dirty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starosta, primátor, hejtman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místostarosta, člen rady či </a:t>
            </a:r>
            <a:r>
              <a:rPr lang="cs-CZ" sz="2800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zastupitelstva</a:t>
            </a:r>
          </a:p>
          <a:p>
            <a:pPr marL="0" lvl="0" indent="0"/>
            <a:r>
              <a:rPr lang="cs-CZ" sz="2800" u="sng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Kryje škody: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cs-CZ" sz="2800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finanční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cs-CZ" sz="2800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věcech svěřených k výkonu funkce</a:t>
            </a:r>
            <a:endParaRPr lang="cs-CZ" sz="2800" dirty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2357438" y="460641"/>
            <a:ext cx="661617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cs-CZ" sz="2800" b="1" dirty="0">
                <a:solidFill>
                  <a:srgbClr val="EC7703"/>
                </a:solidFill>
                <a:latin typeface="Calibri" panose="020F0502020204030204" pitchFamily="34" charset="0"/>
              </a:rPr>
              <a:t>Moderní ochrana města, obce či kraje</a:t>
            </a:r>
          </a:p>
        </p:txBody>
      </p:sp>
      <p:sp>
        <p:nvSpPr>
          <p:cNvPr id="14" name="Text Box 6"/>
          <p:cNvSpPr txBox="1">
            <a:spLocks noChangeArrowheads="1"/>
          </p:cNvSpPr>
          <p:nvPr/>
        </p:nvSpPr>
        <p:spPr bwMode="auto">
          <a:xfrm>
            <a:off x="2428874" y="6215063"/>
            <a:ext cx="631958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cs-CZ" sz="14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OK GROUP a.s.  </a:t>
            </a:r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|  Mánesova 3014/16, 612 00 Brno  |  tel.: +420 542 216 235  |  e-mail: okgroup@okgroup.cz</a:t>
            </a:r>
          </a:p>
          <a:p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Společnost je zapsaná v obchodním rejstříku vedeném Krajským soudem v Brně, oddíl B, vložka 2954 | IČO: 255 61 804</a:t>
            </a:r>
          </a:p>
          <a:p>
            <a:pPr eaLnBrk="1" hangingPunct="1"/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www.</a:t>
            </a:r>
            <a:r>
              <a:rPr lang="cs-CZ" sz="14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okgroup</a:t>
            </a:r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.cz</a:t>
            </a: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88640"/>
            <a:ext cx="1800000" cy="853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103449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0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21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bdélník 7"/>
          <p:cNvSpPr/>
          <p:nvPr/>
        </p:nvSpPr>
        <p:spPr>
          <a:xfrm>
            <a:off x="-17686" y="1142999"/>
            <a:ext cx="2285430" cy="36000"/>
          </a:xfrm>
          <a:prstGeom prst="rect">
            <a:avLst/>
          </a:prstGeom>
          <a:solidFill>
            <a:srgbClr val="EC77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srgbClr val="DE6400"/>
              </a:solidFill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2267743" y="1143000"/>
            <a:ext cx="6876000" cy="36000"/>
          </a:xfrm>
          <a:prstGeom prst="rect">
            <a:avLst/>
          </a:prstGeom>
          <a:solidFill>
            <a:srgbClr val="1440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rgbClr val="144076"/>
                </a:solidFill>
              </a:rPr>
              <a:t> </a:t>
            </a:r>
          </a:p>
        </p:txBody>
      </p:sp>
      <p:sp>
        <p:nvSpPr>
          <p:cNvPr id="11" name="Obdélník 10"/>
          <p:cNvSpPr/>
          <p:nvPr/>
        </p:nvSpPr>
        <p:spPr>
          <a:xfrm>
            <a:off x="0" y="6072188"/>
            <a:ext cx="2286000" cy="785812"/>
          </a:xfrm>
          <a:prstGeom prst="rect">
            <a:avLst/>
          </a:prstGeom>
          <a:solidFill>
            <a:srgbClr val="EC77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srgbClr val="EC7703"/>
              </a:solidFill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2267743" y="6072188"/>
            <a:ext cx="6876000" cy="792162"/>
          </a:xfrm>
          <a:prstGeom prst="rect">
            <a:avLst/>
          </a:prstGeom>
          <a:solidFill>
            <a:srgbClr val="003A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rgbClr val="003A62"/>
                </a:solidFill>
              </a:rPr>
              <a:t> </a:t>
            </a:r>
          </a:p>
        </p:txBody>
      </p:sp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296920" y="1358462"/>
            <a:ext cx="8496300" cy="5816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514350" lvl="0" indent="-514350">
              <a:buFont typeface="+mj-lt"/>
              <a:buAutoNum type="arabicPeriod" startAt="4"/>
            </a:pPr>
            <a:r>
              <a:rPr lang="cs-CZ" sz="2800" b="1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Doplňková </a:t>
            </a:r>
            <a:r>
              <a:rPr lang="cs-CZ" sz="2800" b="1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pojištění</a:t>
            </a:r>
            <a:endParaRPr lang="cs-CZ" sz="2800" dirty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s-CZ" sz="2800" u="sng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Zemědělské pojištění</a:t>
            </a:r>
            <a:r>
              <a:rPr lang="cs-CZ" sz="2800" u="sng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cs-CZ" sz="2800" dirty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pojištění městských a obecních lesů, lesních školek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pojištění okrasných výsadeb a okrasných dřevin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pojištění </a:t>
            </a:r>
            <a:r>
              <a:rPr lang="cs-CZ" sz="2800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koní</a:t>
            </a:r>
          </a:p>
          <a:p>
            <a:r>
              <a:rPr lang="cs-CZ" sz="2800" u="sng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Pojištění kybernetických rizik:</a:t>
            </a:r>
            <a:endParaRPr lang="cs-CZ" sz="2000" dirty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pojištění vlastních škod v souvislosti s narušením systému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pojištění škod vzniklých třetím stranám v souvislosti s únikem dat</a:t>
            </a:r>
          </a:p>
          <a:p>
            <a:pPr marL="0" lvl="0" indent="0"/>
            <a:endParaRPr lang="cs-CZ" sz="2800" dirty="0" smtClean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lang="cs-CZ" sz="2800" dirty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/>
            <a:endParaRPr lang="cs-CZ" sz="3200" dirty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2357438" y="460641"/>
            <a:ext cx="661617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cs-CZ" sz="2800" b="1" dirty="0">
                <a:solidFill>
                  <a:srgbClr val="EC7703"/>
                </a:solidFill>
                <a:latin typeface="Calibri" panose="020F0502020204030204" pitchFamily="34" charset="0"/>
              </a:rPr>
              <a:t>Moderní ochrana města, obce či kraje</a:t>
            </a:r>
          </a:p>
        </p:txBody>
      </p:sp>
      <p:sp>
        <p:nvSpPr>
          <p:cNvPr id="14" name="Text Box 6"/>
          <p:cNvSpPr txBox="1">
            <a:spLocks noChangeArrowheads="1"/>
          </p:cNvSpPr>
          <p:nvPr/>
        </p:nvSpPr>
        <p:spPr bwMode="auto">
          <a:xfrm>
            <a:off x="2428874" y="6215063"/>
            <a:ext cx="631958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cs-CZ" sz="14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OK GROUP a.s.  </a:t>
            </a:r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|  Mánesova 3014/16, 612 00 Brno  |  tel.: +420 542 216 235  |  e-mail: okgroup@okgroup.cz</a:t>
            </a:r>
          </a:p>
          <a:p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Společnost je zapsaná v obchodním rejstříku vedeném Krajským soudem v Brně, oddíl B, vložka 2954 | IČO: 255 61 804</a:t>
            </a:r>
          </a:p>
          <a:p>
            <a:pPr eaLnBrk="1" hangingPunct="1"/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www.</a:t>
            </a:r>
            <a:r>
              <a:rPr lang="cs-CZ" sz="14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okgroup</a:t>
            </a:r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.cz</a:t>
            </a: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88640"/>
            <a:ext cx="1800000" cy="853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28417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0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21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bdélník 7"/>
          <p:cNvSpPr/>
          <p:nvPr/>
        </p:nvSpPr>
        <p:spPr>
          <a:xfrm>
            <a:off x="-17686" y="1142999"/>
            <a:ext cx="2285430" cy="36000"/>
          </a:xfrm>
          <a:prstGeom prst="rect">
            <a:avLst/>
          </a:prstGeom>
          <a:solidFill>
            <a:srgbClr val="EC77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srgbClr val="DE6400"/>
              </a:solidFill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2267743" y="1143000"/>
            <a:ext cx="6876000" cy="36000"/>
          </a:xfrm>
          <a:prstGeom prst="rect">
            <a:avLst/>
          </a:prstGeom>
          <a:solidFill>
            <a:srgbClr val="1440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rgbClr val="144076"/>
                </a:solidFill>
              </a:rPr>
              <a:t> </a:t>
            </a:r>
          </a:p>
        </p:txBody>
      </p:sp>
      <p:sp>
        <p:nvSpPr>
          <p:cNvPr id="11" name="Obdélník 10"/>
          <p:cNvSpPr/>
          <p:nvPr/>
        </p:nvSpPr>
        <p:spPr>
          <a:xfrm>
            <a:off x="0" y="6072188"/>
            <a:ext cx="2286000" cy="785812"/>
          </a:xfrm>
          <a:prstGeom prst="rect">
            <a:avLst/>
          </a:prstGeom>
          <a:solidFill>
            <a:srgbClr val="EC77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srgbClr val="EC7703"/>
              </a:solidFill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2267743" y="6072188"/>
            <a:ext cx="6876000" cy="792162"/>
          </a:xfrm>
          <a:prstGeom prst="rect">
            <a:avLst/>
          </a:prstGeom>
          <a:solidFill>
            <a:srgbClr val="003A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rgbClr val="003A62"/>
                </a:solidFill>
              </a:rPr>
              <a:t> </a:t>
            </a:r>
          </a:p>
        </p:txBody>
      </p:sp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296920" y="1358462"/>
            <a:ext cx="8496300" cy="49552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cs-CZ" sz="2800" u="sng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Pojištění finančních rizik:</a:t>
            </a:r>
            <a:endParaRPr lang="cs-CZ" sz="2800" dirty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marně vynaložené náklady na pořádání akce (majáles, slavnosti, výstavy, výročí založení obce,…), která byla přesunuta nebo zrušena lze hradit </a:t>
            </a:r>
            <a:r>
              <a:rPr lang="cs-CZ" sz="2800" b="1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 pojištění nekonání akce</a:t>
            </a:r>
          </a:p>
          <a:p>
            <a:pPr marL="0" indent="0"/>
            <a:endParaRPr lang="cs-CZ" sz="2800" dirty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pojistná nebezpečí:</a:t>
            </a:r>
          </a:p>
          <a:p>
            <a:pPr marL="900000" lvl="0" indent="-457200">
              <a:buFont typeface="Wingdings" panose="05000000000000000000" pitchFamily="2" charset="2"/>
              <a:buChar char="Ø"/>
            </a:pP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nepřízeň počasí</a:t>
            </a:r>
          </a:p>
          <a:p>
            <a:pPr marL="900000" lvl="0" indent="-457200">
              <a:buFont typeface="Wingdings" panose="05000000000000000000" pitchFamily="2" charset="2"/>
              <a:buChar char="Ø"/>
            </a:pP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neúčast umělce</a:t>
            </a:r>
          </a:p>
          <a:p>
            <a:pPr marL="900000" lvl="0" indent="-457200">
              <a:buFont typeface="Wingdings" panose="05000000000000000000" pitchFamily="2" charset="2"/>
              <a:buChar char="Ø"/>
            </a:pP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selhání techniky</a:t>
            </a:r>
          </a:p>
          <a:p>
            <a:pPr marL="0" indent="0"/>
            <a:endParaRPr lang="cs-CZ" sz="3200" dirty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2357438" y="460641"/>
            <a:ext cx="661617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cs-CZ" sz="2800" b="1" dirty="0">
                <a:solidFill>
                  <a:srgbClr val="EC7703"/>
                </a:solidFill>
                <a:latin typeface="Calibri" panose="020F0502020204030204" pitchFamily="34" charset="0"/>
              </a:rPr>
              <a:t>Moderní ochrana města, obce či kraje</a:t>
            </a:r>
          </a:p>
        </p:txBody>
      </p:sp>
      <p:sp>
        <p:nvSpPr>
          <p:cNvPr id="14" name="Text Box 6"/>
          <p:cNvSpPr txBox="1">
            <a:spLocks noChangeArrowheads="1"/>
          </p:cNvSpPr>
          <p:nvPr/>
        </p:nvSpPr>
        <p:spPr bwMode="auto">
          <a:xfrm>
            <a:off x="2428874" y="6215063"/>
            <a:ext cx="631958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cs-CZ" sz="14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OK GROUP a.s.  </a:t>
            </a:r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|  Mánesova 3014/16, 612 00 Brno  |  tel.: +420 542 216 235  |  e-mail: okgroup@okgroup.cz</a:t>
            </a:r>
          </a:p>
          <a:p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Společnost je zapsaná v obchodním rejstříku vedeném Krajským soudem v Brně, oddíl B, vložka 2954 | IČO: 255 61 804</a:t>
            </a:r>
          </a:p>
          <a:p>
            <a:pPr eaLnBrk="1" hangingPunct="1"/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www.</a:t>
            </a:r>
            <a:r>
              <a:rPr lang="cs-CZ" sz="14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okgroup</a:t>
            </a:r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.cz</a:t>
            </a: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88640"/>
            <a:ext cx="1800000" cy="853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876141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0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21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bdélník 7"/>
          <p:cNvSpPr/>
          <p:nvPr/>
        </p:nvSpPr>
        <p:spPr>
          <a:xfrm>
            <a:off x="-17686" y="1142999"/>
            <a:ext cx="2285430" cy="36000"/>
          </a:xfrm>
          <a:prstGeom prst="rect">
            <a:avLst/>
          </a:prstGeom>
          <a:solidFill>
            <a:srgbClr val="EC77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srgbClr val="DE6400"/>
              </a:solidFill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2267743" y="1143000"/>
            <a:ext cx="6876000" cy="36000"/>
          </a:xfrm>
          <a:prstGeom prst="rect">
            <a:avLst/>
          </a:prstGeom>
          <a:solidFill>
            <a:srgbClr val="1440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rgbClr val="144076"/>
                </a:solidFill>
              </a:rPr>
              <a:t> </a:t>
            </a:r>
          </a:p>
        </p:txBody>
      </p:sp>
      <p:sp>
        <p:nvSpPr>
          <p:cNvPr id="11" name="Obdélník 10"/>
          <p:cNvSpPr/>
          <p:nvPr/>
        </p:nvSpPr>
        <p:spPr>
          <a:xfrm>
            <a:off x="0" y="6072188"/>
            <a:ext cx="2286000" cy="785812"/>
          </a:xfrm>
          <a:prstGeom prst="rect">
            <a:avLst/>
          </a:prstGeom>
          <a:solidFill>
            <a:srgbClr val="EC77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srgbClr val="EC7703"/>
              </a:solidFill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2267743" y="6072188"/>
            <a:ext cx="6876000" cy="792162"/>
          </a:xfrm>
          <a:prstGeom prst="rect">
            <a:avLst/>
          </a:prstGeom>
          <a:solidFill>
            <a:srgbClr val="003A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rgbClr val="003A62"/>
                </a:solidFill>
              </a:rPr>
              <a:t> </a:t>
            </a:r>
          </a:p>
        </p:txBody>
      </p:sp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296920" y="1358462"/>
            <a:ext cx="8496300" cy="40934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endParaRPr lang="cs-CZ" sz="3200" dirty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Arial" charset="0"/>
              <a:buChar char="•"/>
            </a:pPr>
            <a:r>
              <a:rPr lang="cs-CZ" sz="2800" b="1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Pojištění kybernetických rizik </a:t>
            </a:r>
            <a:r>
              <a:rPr lang="cs-CZ" sz="2800" b="1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cs-CZ" sz="2800" b="1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návaznosti na GDPR</a:t>
            </a:r>
          </a:p>
          <a:p>
            <a:pPr marL="0" indent="0"/>
            <a:endParaRPr lang="cs-CZ" sz="2800" b="1" dirty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Arial" charset="0"/>
              <a:buChar char="•"/>
            </a:pPr>
            <a:r>
              <a:rPr lang="cs-CZ" sz="2800" b="1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Odpovědnost za škody způsobené při výkonu veřejné moci</a:t>
            </a:r>
          </a:p>
          <a:p>
            <a:pPr marL="0" indent="0"/>
            <a:endParaRPr lang="cs-CZ" sz="2800" b="1" dirty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Arial" charset="0"/>
              <a:buChar char="•"/>
            </a:pPr>
            <a:r>
              <a:rPr lang="cs-CZ" sz="2800" b="1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Odpovědnost starosty (primátora, hejtmana), členů zastupitelstev a rady obce</a:t>
            </a:r>
          </a:p>
          <a:p>
            <a:pPr marL="0" indent="0"/>
            <a:endParaRPr lang="cs-CZ" sz="3200" dirty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2357438" y="460641"/>
            <a:ext cx="661617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cs-CZ" sz="2800" b="1" dirty="0">
                <a:solidFill>
                  <a:srgbClr val="EC7703"/>
                </a:solidFill>
                <a:latin typeface="Calibri" panose="020F0502020204030204" pitchFamily="34" charset="0"/>
              </a:rPr>
              <a:t>Moderní ochrana města, obce či kraje</a:t>
            </a:r>
          </a:p>
        </p:txBody>
      </p:sp>
      <p:sp>
        <p:nvSpPr>
          <p:cNvPr id="14" name="Text Box 6"/>
          <p:cNvSpPr txBox="1">
            <a:spLocks noChangeArrowheads="1"/>
          </p:cNvSpPr>
          <p:nvPr/>
        </p:nvSpPr>
        <p:spPr bwMode="auto">
          <a:xfrm>
            <a:off x="2428874" y="6215063"/>
            <a:ext cx="631958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cs-CZ" sz="14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OK GROUP a.s.  </a:t>
            </a:r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|  Mánesova 3014/16, 612 00 Brno  |  tel.: +420 542 216 235  |  e-mail: okgroup@okgroup.cz</a:t>
            </a:r>
          </a:p>
          <a:p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Společnost je zapsaná v obchodním rejstříku vedeném Krajským soudem v Brně, oddíl B, vložka 2954 | IČO: 255 61 804</a:t>
            </a:r>
          </a:p>
          <a:p>
            <a:pPr eaLnBrk="1" hangingPunct="1"/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www.</a:t>
            </a:r>
            <a:r>
              <a:rPr lang="cs-CZ" sz="14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okgroup</a:t>
            </a:r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.cz</a:t>
            </a: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88640"/>
            <a:ext cx="1800000" cy="853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592633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0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21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bdélník 7"/>
          <p:cNvSpPr/>
          <p:nvPr/>
        </p:nvSpPr>
        <p:spPr>
          <a:xfrm>
            <a:off x="0" y="1143000"/>
            <a:ext cx="2357438" cy="36000"/>
          </a:xfrm>
          <a:prstGeom prst="rect">
            <a:avLst/>
          </a:prstGeom>
          <a:solidFill>
            <a:srgbClr val="DE64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srgbClr val="DE6400"/>
              </a:solidFill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2357438" y="1143000"/>
            <a:ext cx="6804025" cy="36000"/>
          </a:xfrm>
          <a:prstGeom prst="rect">
            <a:avLst/>
          </a:prstGeom>
          <a:solidFill>
            <a:srgbClr val="1440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rgbClr val="144076"/>
                </a:solidFill>
              </a:rPr>
              <a:t> </a:t>
            </a:r>
          </a:p>
        </p:txBody>
      </p:sp>
      <p:sp>
        <p:nvSpPr>
          <p:cNvPr id="11" name="Obdélník 10"/>
          <p:cNvSpPr/>
          <p:nvPr/>
        </p:nvSpPr>
        <p:spPr>
          <a:xfrm>
            <a:off x="0" y="6072188"/>
            <a:ext cx="2357438" cy="785812"/>
          </a:xfrm>
          <a:prstGeom prst="rect">
            <a:avLst/>
          </a:prstGeom>
          <a:solidFill>
            <a:srgbClr val="EC77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srgbClr val="DE6400"/>
              </a:solidFill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2357438" y="6072188"/>
            <a:ext cx="6804025" cy="792162"/>
          </a:xfrm>
          <a:prstGeom prst="rect">
            <a:avLst/>
          </a:prstGeom>
          <a:solidFill>
            <a:srgbClr val="003A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rgbClr val="003A62"/>
                </a:solidFill>
              </a:rPr>
              <a:t> </a:t>
            </a:r>
          </a:p>
        </p:txBody>
      </p:sp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2357438" y="460641"/>
            <a:ext cx="661617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cs-CZ" sz="2800" b="1" dirty="0">
                <a:solidFill>
                  <a:srgbClr val="EC7703"/>
                </a:solidFill>
                <a:latin typeface="Calibri" panose="020F0502020204030204" pitchFamily="34" charset="0"/>
              </a:rPr>
              <a:t>OK HOLDING</a:t>
            </a:r>
          </a:p>
        </p:txBody>
      </p:sp>
      <p:sp>
        <p:nvSpPr>
          <p:cNvPr id="14" name="Text Box 6"/>
          <p:cNvSpPr txBox="1">
            <a:spLocks noChangeArrowheads="1"/>
          </p:cNvSpPr>
          <p:nvPr/>
        </p:nvSpPr>
        <p:spPr bwMode="auto">
          <a:xfrm>
            <a:off x="2428874" y="6215063"/>
            <a:ext cx="631958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cs-CZ" sz="14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OK GROUP a.s.  </a:t>
            </a:r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|  Mánesova 3014/16, 612 00 Brno  |  tel.: +420 542 216 235  |  e-mail: okgroup@okgroup.cz</a:t>
            </a:r>
          </a:p>
          <a:p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Společnost je zapsaná v obchodním rejstříku vedeném Krajským soudem v Brně, oddíl B, vložka 2954 | IČO: 255 61 804</a:t>
            </a:r>
          </a:p>
          <a:p>
            <a:pPr eaLnBrk="1" hangingPunct="1"/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www.</a:t>
            </a:r>
            <a:r>
              <a:rPr lang="cs-CZ" sz="14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okgroup</a:t>
            </a:r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.cz</a:t>
            </a:r>
          </a:p>
        </p:txBody>
      </p:sp>
      <p:pic>
        <p:nvPicPr>
          <p:cNvPr id="17" name="Obrázek 8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7737" y="204552"/>
            <a:ext cx="1721962" cy="814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Obrázek 1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0457" y="1315327"/>
            <a:ext cx="5743087" cy="4633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646417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0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21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bdélník 7"/>
          <p:cNvSpPr/>
          <p:nvPr/>
        </p:nvSpPr>
        <p:spPr>
          <a:xfrm>
            <a:off x="-17686" y="1142999"/>
            <a:ext cx="2285430" cy="36000"/>
          </a:xfrm>
          <a:prstGeom prst="rect">
            <a:avLst/>
          </a:prstGeom>
          <a:solidFill>
            <a:srgbClr val="EC77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srgbClr val="DE6400"/>
              </a:solidFill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2267743" y="1143000"/>
            <a:ext cx="6876000" cy="36000"/>
          </a:xfrm>
          <a:prstGeom prst="rect">
            <a:avLst/>
          </a:prstGeom>
          <a:solidFill>
            <a:srgbClr val="1440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rgbClr val="144076"/>
                </a:solidFill>
              </a:rPr>
              <a:t> </a:t>
            </a:r>
          </a:p>
        </p:txBody>
      </p:sp>
      <p:sp>
        <p:nvSpPr>
          <p:cNvPr id="11" name="Obdélník 10"/>
          <p:cNvSpPr/>
          <p:nvPr/>
        </p:nvSpPr>
        <p:spPr>
          <a:xfrm>
            <a:off x="0" y="6072188"/>
            <a:ext cx="2286000" cy="785812"/>
          </a:xfrm>
          <a:prstGeom prst="rect">
            <a:avLst/>
          </a:prstGeom>
          <a:solidFill>
            <a:srgbClr val="EC77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srgbClr val="EC7703"/>
              </a:solidFill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2267743" y="6072188"/>
            <a:ext cx="6876000" cy="792162"/>
          </a:xfrm>
          <a:prstGeom prst="rect">
            <a:avLst/>
          </a:prstGeom>
          <a:solidFill>
            <a:srgbClr val="003A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rgbClr val="003A62"/>
                </a:solidFill>
              </a:rPr>
              <a:t> </a:t>
            </a:r>
          </a:p>
        </p:txBody>
      </p:sp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252163" y="1525391"/>
            <a:ext cx="8496300" cy="1261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indent="0" algn="ctr"/>
            <a:r>
              <a:rPr lang="cs-CZ" sz="4400" b="1" dirty="0">
                <a:solidFill>
                  <a:srgbClr val="EC7703"/>
                </a:solidFill>
                <a:latin typeface="Calibri" panose="020F0502020204030204" pitchFamily="34" charset="0"/>
              </a:rPr>
              <a:t>Pojištění kybernetických rizik</a:t>
            </a:r>
          </a:p>
          <a:p>
            <a:pPr marL="0" indent="0" algn="ctr"/>
            <a:endParaRPr lang="cs-CZ" sz="3200" dirty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2357438" y="460641"/>
            <a:ext cx="661617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cs-CZ" sz="2800" b="1" dirty="0">
                <a:solidFill>
                  <a:srgbClr val="EC7703"/>
                </a:solidFill>
                <a:latin typeface="Calibri" panose="020F0502020204030204" pitchFamily="34" charset="0"/>
              </a:rPr>
              <a:t>Pojištění kybernetických rizik</a:t>
            </a:r>
          </a:p>
        </p:txBody>
      </p:sp>
      <p:sp>
        <p:nvSpPr>
          <p:cNvPr id="14" name="Text Box 6"/>
          <p:cNvSpPr txBox="1">
            <a:spLocks noChangeArrowheads="1"/>
          </p:cNvSpPr>
          <p:nvPr/>
        </p:nvSpPr>
        <p:spPr bwMode="auto">
          <a:xfrm>
            <a:off x="2428874" y="6215063"/>
            <a:ext cx="631958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cs-CZ" sz="14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OK GROUP a.s.  </a:t>
            </a:r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|  Mánesova 3014/16, 612 00 Brno  |  tel.: +420 542 216 235  |  e-mail: okgroup@okgroup.cz</a:t>
            </a:r>
          </a:p>
          <a:p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Společnost je zapsaná v obchodním rejstříku vedeném Krajským soudem v Brně, oddíl B, vložka 2954 | IČO: 255 61 804</a:t>
            </a:r>
          </a:p>
          <a:p>
            <a:pPr eaLnBrk="1" hangingPunct="1"/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www.</a:t>
            </a:r>
            <a:r>
              <a:rPr lang="cs-CZ" sz="14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okgroup</a:t>
            </a:r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.cz</a:t>
            </a: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88640"/>
            <a:ext cx="1800000" cy="853081"/>
          </a:xfrm>
          <a:prstGeom prst="rect">
            <a:avLst/>
          </a:prstGeom>
        </p:spPr>
      </p:pic>
      <p:pic>
        <p:nvPicPr>
          <p:cNvPr id="4" name="Obrázek 3">
            <a:extLst>
              <a:ext uri="{FF2B5EF4-FFF2-40B4-BE49-F238E27FC236}">
                <a16:creationId xmlns:a16="http://schemas.microsoft.com/office/drawing/2014/main" xmlns="" id="{59ACF994-E5D0-44B3-996E-101738A73B78}"/>
              </a:ext>
            </a:extLst>
          </p:cNvPr>
          <p:cNvPicPr>
            <a:picLocks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8723" y="2846726"/>
            <a:ext cx="4320000" cy="24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162556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0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21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bdélník 7"/>
          <p:cNvSpPr/>
          <p:nvPr/>
        </p:nvSpPr>
        <p:spPr>
          <a:xfrm>
            <a:off x="-17686" y="1142999"/>
            <a:ext cx="2285430" cy="36000"/>
          </a:xfrm>
          <a:prstGeom prst="rect">
            <a:avLst/>
          </a:prstGeom>
          <a:solidFill>
            <a:srgbClr val="EC77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srgbClr val="DE6400"/>
              </a:solidFill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2267743" y="1143000"/>
            <a:ext cx="6876000" cy="36000"/>
          </a:xfrm>
          <a:prstGeom prst="rect">
            <a:avLst/>
          </a:prstGeom>
          <a:solidFill>
            <a:srgbClr val="1440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rgbClr val="144076"/>
                </a:solidFill>
              </a:rPr>
              <a:t> </a:t>
            </a:r>
          </a:p>
        </p:txBody>
      </p:sp>
      <p:sp>
        <p:nvSpPr>
          <p:cNvPr id="11" name="Obdélník 10"/>
          <p:cNvSpPr/>
          <p:nvPr/>
        </p:nvSpPr>
        <p:spPr>
          <a:xfrm>
            <a:off x="0" y="6072188"/>
            <a:ext cx="2286000" cy="785812"/>
          </a:xfrm>
          <a:prstGeom prst="rect">
            <a:avLst/>
          </a:prstGeom>
          <a:solidFill>
            <a:srgbClr val="EC77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srgbClr val="EC7703"/>
              </a:solidFill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2267743" y="6072188"/>
            <a:ext cx="6876000" cy="792162"/>
          </a:xfrm>
          <a:prstGeom prst="rect">
            <a:avLst/>
          </a:prstGeom>
          <a:solidFill>
            <a:srgbClr val="003A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rgbClr val="003A62"/>
                </a:solidFill>
              </a:rPr>
              <a:t> </a:t>
            </a:r>
          </a:p>
        </p:txBody>
      </p:sp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296920" y="1358462"/>
            <a:ext cx="8496300" cy="4031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cs-CZ" sz="2800" b="1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Pojištění kybernetických rizik v návaznosti na GDPR</a:t>
            </a:r>
            <a:endParaRPr lang="cs-CZ" sz="2800" dirty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sz="2800" dirty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Arial" charset="0"/>
              <a:buChar char="•"/>
            </a:pP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cs-CZ" sz="2800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oučást </a:t>
            </a: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každodenního života – data, informace, citlivé údaje</a:t>
            </a:r>
          </a:p>
          <a:p>
            <a:pPr marL="457200" indent="-457200">
              <a:buFont typeface="Arial" charset="0"/>
              <a:buChar char="•"/>
            </a:pP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</a:t>
            </a:r>
            <a:r>
              <a:rPr lang="cs-CZ" sz="2800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ýskyt</a:t>
            </a: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počítače, mobilní telefony, notebooky, tablety, webové stránky, e-mail</a:t>
            </a:r>
          </a:p>
          <a:p>
            <a:pPr marL="457200" indent="-457200">
              <a:buFont typeface="Arial" charset="0"/>
              <a:buChar char="•"/>
            </a:pP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</a:t>
            </a:r>
            <a:r>
              <a:rPr lang="cs-CZ" sz="2800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aždá </a:t>
            </a: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společnost, která shromažďuje, pracuje </a:t>
            </a:r>
            <a:r>
              <a:rPr lang="cs-CZ" sz="2800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cs-CZ" sz="2800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cs-CZ" sz="2800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či </a:t>
            </a: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jakýmkoliv způsobem nakládá s daty je v ohrožení</a:t>
            </a:r>
          </a:p>
          <a:p>
            <a:pPr marL="0" indent="0"/>
            <a:endParaRPr lang="cs-CZ" sz="3200" dirty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2357438" y="460641"/>
            <a:ext cx="661617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cs-CZ" sz="2800" b="1" dirty="0">
                <a:solidFill>
                  <a:srgbClr val="EC7703"/>
                </a:solidFill>
                <a:latin typeface="Calibri" panose="020F0502020204030204" pitchFamily="34" charset="0"/>
              </a:rPr>
              <a:t>Pojištění kybernetických rizik</a:t>
            </a:r>
          </a:p>
        </p:txBody>
      </p:sp>
      <p:sp>
        <p:nvSpPr>
          <p:cNvPr id="14" name="Text Box 6"/>
          <p:cNvSpPr txBox="1">
            <a:spLocks noChangeArrowheads="1"/>
          </p:cNvSpPr>
          <p:nvPr/>
        </p:nvSpPr>
        <p:spPr bwMode="auto">
          <a:xfrm>
            <a:off x="2428874" y="6215063"/>
            <a:ext cx="631958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cs-CZ" sz="14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OK GROUP a.s.  </a:t>
            </a:r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|  Mánesova 3014/16, 612 00 Brno  |  tel.: +420 542 216 235  |  e-mail: okgroup@okgroup.cz</a:t>
            </a:r>
          </a:p>
          <a:p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Společnost je zapsaná v obchodním rejstříku vedeném Krajským soudem v Brně, oddíl B, vložka 2954 | IČO: 255 61 804</a:t>
            </a:r>
          </a:p>
          <a:p>
            <a:pPr eaLnBrk="1" hangingPunct="1"/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www.</a:t>
            </a:r>
            <a:r>
              <a:rPr lang="cs-CZ" sz="14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okgroup</a:t>
            </a:r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.cz</a:t>
            </a: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88640"/>
            <a:ext cx="1800000" cy="853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758606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0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21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bdélník 7"/>
          <p:cNvSpPr/>
          <p:nvPr/>
        </p:nvSpPr>
        <p:spPr>
          <a:xfrm>
            <a:off x="-17686" y="1142999"/>
            <a:ext cx="2285430" cy="36000"/>
          </a:xfrm>
          <a:prstGeom prst="rect">
            <a:avLst/>
          </a:prstGeom>
          <a:solidFill>
            <a:srgbClr val="EC77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srgbClr val="DE6400"/>
              </a:solidFill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2267743" y="1143000"/>
            <a:ext cx="6876000" cy="36000"/>
          </a:xfrm>
          <a:prstGeom prst="rect">
            <a:avLst/>
          </a:prstGeom>
          <a:solidFill>
            <a:srgbClr val="1440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rgbClr val="144076"/>
                </a:solidFill>
              </a:rPr>
              <a:t> </a:t>
            </a:r>
          </a:p>
        </p:txBody>
      </p:sp>
      <p:sp>
        <p:nvSpPr>
          <p:cNvPr id="11" name="Obdélník 10"/>
          <p:cNvSpPr/>
          <p:nvPr/>
        </p:nvSpPr>
        <p:spPr>
          <a:xfrm>
            <a:off x="0" y="6072188"/>
            <a:ext cx="2286000" cy="785812"/>
          </a:xfrm>
          <a:prstGeom prst="rect">
            <a:avLst/>
          </a:prstGeom>
          <a:solidFill>
            <a:srgbClr val="EC77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srgbClr val="EC7703"/>
              </a:solidFill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2267743" y="6072188"/>
            <a:ext cx="6876000" cy="792162"/>
          </a:xfrm>
          <a:prstGeom prst="rect">
            <a:avLst/>
          </a:prstGeom>
          <a:solidFill>
            <a:srgbClr val="003A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rgbClr val="003A62"/>
                </a:solidFill>
              </a:rPr>
              <a:t> </a:t>
            </a:r>
          </a:p>
        </p:txBody>
      </p:sp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296920" y="1358462"/>
            <a:ext cx="8496300" cy="45858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Kybernetická </a:t>
            </a:r>
            <a:r>
              <a:rPr lang="cs-CZ" sz="2800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rizika jsou:</a:t>
            </a:r>
            <a:endParaRPr lang="cs-CZ" sz="2800" dirty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sz="2800" dirty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kybernetická kriminalita (cílené útoky, terorismus)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cs-CZ" sz="2800" dirty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ztráta/odcizení dat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cs-CZ" sz="2800" dirty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ztráta/odcizení HW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lang="cs-CZ" sz="2800" dirty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on-line rizika – e-mail, cloud</a:t>
            </a:r>
          </a:p>
          <a:p>
            <a:pPr marL="0" indent="0"/>
            <a:endParaRPr lang="cs-CZ" sz="3200" dirty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2357438" y="460641"/>
            <a:ext cx="661617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cs-CZ" sz="2800" b="1" dirty="0">
                <a:solidFill>
                  <a:srgbClr val="EC7703"/>
                </a:solidFill>
                <a:latin typeface="Calibri" panose="020F0502020204030204" pitchFamily="34" charset="0"/>
              </a:rPr>
              <a:t>Pojištění kybernetických rizik</a:t>
            </a:r>
          </a:p>
        </p:txBody>
      </p:sp>
      <p:sp>
        <p:nvSpPr>
          <p:cNvPr id="14" name="Text Box 6"/>
          <p:cNvSpPr txBox="1">
            <a:spLocks noChangeArrowheads="1"/>
          </p:cNvSpPr>
          <p:nvPr/>
        </p:nvSpPr>
        <p:spPr bwMode="auto">
          <a:xfrm>
            <a:off x="2428874" y="6215063"/>
            <a:ext cx="631958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cs-CZ" sz="14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OK GROUP a.s.  </a:t>
            </a:r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|  Mánesova 3014/16, 612 00 Brno  |  tel.: +420 542 216 235  |  e-mail: okgroup@okgroup.cz</a:t>
            </a:r>
          </a:p>
          <a:p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Společnost je zapsaná v obchodním rejstříku vedeném Krajským soudem v Brně, oddíl B, vložka 2954 | IČO: 255 61 804</a:t>
            </a:r>
          </a:p>
          <a:p>
            <a:pPr eaLnBrk="1" hangingPunct="1"/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www.</a:t>
            </a:r>
            <a:r>
              <a:rPr lang="cs-CZ" sz="14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okgroup</a:t>
            </a:r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.cz</a:t>
            </a: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88640"/>
            <a:ext cx="1800000" cy="853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2103452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0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21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bdélník 7"/>
          <p:cNvSpPr/>
          <p:nvPr/>
        </p:nvSpPr>
        <p:spPr>
          <a:xfrm>
            <a:off x="-17686" y="1142999"/>
            <a:ext cx="2285430" cy="36000"/>
          </a:xfrm>
          <a:prstGeom prst="rect">
            <a:avLst/>
          </a:prstGeom>
          <a:solidFill>
            <a:srgbClr val="EC77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srgbClr val="DE6400"/>
              </a:solidFill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2267743" y="1143000"/>
            <a:ext cx="6876000" cy="36000"/>
          </a:xfrm>
          <a:prstGeom prst="rect">
            <a:avLst/>
          </a:prstGeom>
          <a:solidFill>
            <a:srgbClr val="1440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rgbClr val="144076"/>
                </a:solidFill>
              </a:rPr>
              <a:t> </a:t>
            </a:r>
          </a:p>
        </p:txBody>
      </p:sp>
      <p:sp>
        <p:nvSpPr>
          <p:cNvPr id="11" name="Obdélník 10"/>
          <p:cNvSpPr/>
          <p:nvPr/>
        </p:nvSpPr>
        <p:spPr>
          <a:xfrm>
            <a:off x="0" y="6072188"/>
            <a:ext cx="2286000" cy="785812"/>
          </a:xfrm>
          <a:prstGeom prst="rect">
            <a:avLst/>
          </a:prstGeom>
          <a:solidFill>
            <a:srgbClr val="EC77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srgbClr val="EC7703"/>
              </a:solidFill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2267743" y="6072188"/>
            <a:ext cx="6876000" cy="792162"/>
          </a:xfrm>
          <a:prstGeom prst="rect">
            <a:avLst/>
          </a:prstGeom>
          <a:solidFill>
            <a:srgbClr val="003A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rgbClr val="003A62"/>
                </a:solidFill>
              </a:rPr>
              <a:t> </a:t>
            </a:r>
          </a:p>
        </p:txBody>
      </p:sp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323850" y="1230361"/>
            <a:ext cx="8496300" cy="5016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Nejčastější rizika ohrožující data instituce:</a:t>
            </a:r>
          </a:p>
          <a:p>
            <a:endParaRPr lang="cs-CZ" sz="2800" dirty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zastaralý HW a SW – nedostatečná ochrana dat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cs-CZ" sz="2800" dirty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neloajální zaměstnanci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cs-CZ" sz="2800" dirty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ztráta/zcizení HW, který obsahuje citlivé informace - notebooky, MT, tablety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cs-CZ" sz="2800" dirty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hackerský útok – kybernetická kriminalita</a:t>
            </a:r>
          </a:p>
          <a:p>
            <a:pPr marL="0" indent="0"/>
            <a:endParaRPr lang="cs-CZ" sz="3200" dirty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2357438" y="460641"/>
            <a:ext cx="661617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cs-CZ" sz="2800" b="1" dirty="0">
                <a:solidFill>
                  <a:srgbClr val="EC7703"/>
                </a:solidFill>
                <a:latin typeface="Calibri" panose="020F0502020204030204" pitchFamily="34" charset="0"/>
              </a:rPr>
              <a:t>Pojištění kybernetických rizik</a:t>
            </a:r>
          </a:p>
        </p:txBody>
      </p:sp>
      <p:sp>
        <p:nvSpPr>
          <p:cNvPr id="14" name="Text Box 6"/>
          <p:cNvSpPr txBox="1">
            <a:spLocks noChangeArrowheads="1"/>
          </p:cNvSpPr>
          <p:nvPr/>
        </p:nvSpPr>
        <p:spPr bwMode="auto">
          <a:xfrm>
            <a:off x="2428874" y="6215063"/>
            <a:ext cx="631958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cs-CZ" sz="14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OK GROUP a.s.  </a:t>
            </a:r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|  Mánesova 3014/16, 612 00 Brno  |  tel.: +420 542 216 235  |  e-mail: okgroup@okgroup.cz</a:t>
            </a:r>
          </a:p>
          <a:p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Společnost je zapsaná v obchodním rejstříku vedeném Krajským soudem v Brně, oddíl B, vložka 2954 | IČO: 255 61 804</a:t>
            </a:r>
          </a:p>
          <a:p>
            <a:pPr eaLnBrk="1" hangingPunct="1"/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www.</a:t>
            </a:r>
            <a:r>
              <a:rPr lang="cs-CZ" sz="14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okgroup</a:t>
            </a:r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.cz</a:t>
            </a: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88640"/>
            <a:ext cx="1800000" cy="853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245326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0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21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bdélník 7"/>
          <p:cNvSpPr/>
          <p:nvPr/>
        </p:nvSpPr>
        <p:spPr>
          <a:xfrm>
            <a:off x="-17686" y="1142999"/>
            <a:ext cx="2285430" cy="36000"/>
          </a:xfrm>
          <a:prstGeom prst="rect">
            <a:avLst/>
          </a:prstGeom>
          <a:solidFill>
            <a:srgbClr val="EC77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srgbClr val="DE6400"/>
              </a:solidFill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2267743" y="1143000"/>
            <a:ext cx="6876000" cy="36000"/>
          </a:xfrm>
          <a:prstGeom prst="rect">
            <a:avLst/>
          </a:prstGeom>
          <a:solidFill>
            <a:srgbClr val="1440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rgbClr val="144076"/>
                </a:solidFill>
              </a:rPr>
              <a:t> </a:t>
            </a:r>
          </a:p>
        </p:txBody>
      </p:sp>
      <p:sp>
        <p:nvSpPr>
          <p:cNvPr id="11" name="Obdélník 10"/>
          <p:cNvSpPr/>
          <p:nvPr/>
        </p:nvSpPr>
        <p:spPr>
          <a:xfrm>
            <a:off x="0" y="6072188"/>
            <a:ext cx="2286000" cy="785812"/>
          </a:xfrm>
          <a:prstGeom prst="rect">
            <a:avLst/>
          </a:prstGeom>
          <a:solidFill>
            <a:srgbClr val="EC77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srgbClr val="EC7703"/>
              </a:solidFill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2267743" y="6072188"/>
            <a:ext cx="6876000" cy="792162"/>
          </a:xfrm>
          <a:prstGeom prst="rect">
            <a:avLst/>
          </a:prstGeom>
          <a:solidFill>
            <a:srgbClr val="003A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rgbClr val="003A62"/>
                </a:solidFill>
              </a:rPr>
              <a:t> </a:t>
            </a:r>
          </a:p>
        </p:txBody>
      </p:sp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296920" y="1358462"/>
            <a:ext cx="8496300" cy="5262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Pojištění kybernetických rizik</a:t>
            </a:r>
            <a:r>
              <a:rPr lang="cs-CZ" sz="2800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cs-CZ" sz="3200" dirty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pojistný produkt relativně nový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dlouhodobě nabízejí zahraniční pojistitelé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 souvislosti s GDPR </a:t>
            </a:r>
            <a:r>
              <a:rPr lang="cs-CZ" sz="2800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připravují a začínají </a:t>
            </a: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nabízet i pojistitelé na našem trhu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je nabízen samostatně nebo jako připojištění k ostatním </a:t>
            </a:r>
            <a:r>
              <a:rPr lang="cs-CZ" sz="2800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rizikům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nevyřeší všechny problémy vzniklé s ochranou dat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ale poskytne finanční náhradu a pomoc odborníků v případě vyjmenovaných rizik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lang="cs-CZ" sz="2800" dirty="0" smtClean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lang="cs-CZ" sz="2800" dirty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2357438" y="460641"/>
            <a:ext cx="661617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cs-CZ" sz="2800" b="1" dirty="0">
                <a:solidFill>
                  <a:srgbClr val="EC7703"/>
                </a:solidFill>
                <a:latin typeface="Calibri" panose="020F0502020204030204" pitchFamily="34" charset="0"/>
              </a:rPr>
              <a:t>Pojištění kybernetických rizik</a:t>
            </a:r>
          </a:p>
        </p:txBody>
      </p:sp>
      <p:sp>
        <p:nvSpPr>
          <p:cNvPr id="14" name="Text Box 6"/>
          <p:cNvSpPr txBox="1">
            <a:spLocks noChangeArrowheads="1"/>
          </p:cNvSpPr>
          <p:nvPr/>
        </p:nvSpPr>
        <p:spPr bwMode="auto">
          <a:xfrm>
            <a:off x="2428874" y="6215063"/>
            <a:ext cx="631958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cs-CZ" sz="14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OK GROUP a.s.  </a:t>
            </a:r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|  Mánesova 3014/16, 612 00 Brno  |  tel.: +420 542 216 235  |  e-mail: okgroup@okgroup.cz</a:t>
            </a:r>
          </a:p>
          <a:p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Společnost je zapsaná v obchodním rejstříku vedeném Krajským soudem v Brně, oddíl B, vložka 2954 | IČO: 255 61 804</a:t>
            </a:r>
          </a:p>
          <a:p>
            <a:pPr eaLnBrk="1" hangingPunct="1"/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www.</a:t>
            </a:r>
            <a:r>
              <a:rPr lang="cs-CZ" sz="14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okgroup</a:t>
            </a:r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.cz</a:t>
            </a: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88640"/>
            <a:ext cx="1800000" cy="853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6290764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0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21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bdélník 7"/>
          <p:cNvSpPr/>
          <p:nvPr/>
        </p:nvSpPr>
        <p:spPr>
          <a:xfrm>
            <a:off x="-17686" y="1142999"/>
            <a:ext cx="2285430" cy="36000"/>
          </a:xfrm>
          <a:prstGeom prst="rect">
            <a:avLst/>
          </a:prstGeom>
          <a:solidFill>
            <a:srgbClr val="EC77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srgbClr val="DE6400"/>
              </a:solidFill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2267743" y="1143000"/>
            <a:ext cx="6876000" cy="36000"/>
          </a:xfrm>
          <a:prstGeom prst="rect">
            <a:avLst/>
          </a:prstGeom>
          <a:solidFill>
            <a:srgbClr val="1440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rgbClr val="144076"/>
                </a:solidFill>
              </a:rPr>
              <a:t> </a:t>
            </a:r>
          </a:p>
        </p:txBody>
      </p:sp>
      <p:sp>
        <p:nvSpPr>
          <p:cNvPr id="11" name="Obdélník 10"/>
          <p:cNvSpPr/>
          <p:nvPr/>
        </p:nvSpPr>
        <p:spPr>
          <a:xfrm>
            <a:off x="0" y="6072188"/>
            <a:ext cx="2286000" cy="785812"/>
          </a:xfrm>
          <a:prstGeom prst="rect">
            <a:avLst/>
          </a:prstGeom>
          <a:solidFill>
            <a:srgbClr val="EC77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srgbClr val="EC7703"/>
              </a:solidFill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2267743" y="6072188"/>
            <a:ext cx="6876000" cy="792162"/>
          </a:xfrm>
          <a:prstGeom prst="rect">
            <a:avLst/>
          </a:prstGeom>
          <a:solidFill>
            <a:srgbClr val="003A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rgbClr val="003A62"/>
                </a:solidFill>
              </a:rPr>
              <a:t> </a:t>
            </a:r>
          </a:p>
        </p:txBody>
      </p:sp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296920" y="1358462"/>
            <a:ext cx="8496300" cy="61247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Pojištění kybernetických rizik je kombinací</a:t>
            </a:r>
            <a:r>
              <a:rPr lang="cs-CZ" sz="2800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endParaRPr lang="cs-CZ" sz="2800" dirty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AutoNum type="arabicPeriod"/>
            </a:pPr>
            <a:r>
              <a:rPr lang="cs-CZ" sz="2800" b="1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majetkového pojištění - vlastní škody pojištěného</a:t>
            </a:r>
            <a:r>
              <a:rPr lang="cs-CZ" sz="2800" b="1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cs-CZ" sz="2800" dirty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00000" lvl="0" indent="-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náklady spojené s narušením</a:t>
            </a:r>
          </a:p>
          <a:p>
            <a:pPr marL="900000" lvl="0" indent="-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kybernetické přerušení provozu</a:t>
            </a:r>
          </a:p>
          <a:p>
            <a:pPr marL="900000" lvl="0" indent="-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kybernetické </a:t>
            </a:r>
            <a:r>
              <a:rPr lang="cs-CZ" sz="2800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vydírání</a:t>
            </a:r>
          </a:p>
          <a:p>
            <a:pPr marL="514350" indent="-514350">
              <a:buFont typeface="+mj-lt"/>
              <a:buAutoNum type="arabicPeriod" startAt="2"/>
            </a:pPr>
            <a:r>
              <a:rPr lang="cs-CZ" sz="2800" b="1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odpovědnostního </a:t>
            </a:r>
            <a:r>
              <a:rPr lang="cs-CZ" sz="2800" b="1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pojištění – škody, újmy vzniklé třetím </a:t>
            </a:r>
            <a:r>
              <a:rPr lang="cs-CZ" sz="2800" b="1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osobám – </a:t>
            </a:r>
            <a:r>
              <a:rPr lang="cs-CZ" sz="2800" i="1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návaznost na GDPR</a:t>
            </a:r>
            <a:r>
              <a:rPr lang="cs-CZ" sz="2800" b="1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cs-CZ" sz="2800" dirty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00000" lvl="0" indent="-457200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ochrana soukromí</a:t>
            </a:r>
          </a:p>
          <a:p>
            <a:pPr marL="900000" lvl="0" indent="-457200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mediální odpovědnost</a:t>
            </a:r>
          </a:p>
          <a:p>
            <a:pPr marL="442800" lvl="0" indent="0">
              <a:spcBef>
                <a:spcPts val="0"/>
              </a:spcBef>
            </a:pPr>
            <a:endParaRPr lang="cs-CZ" sz="2800" dirty="0" smtClean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42800" lvl="0" indent="0">
              <a:spcBef>
                <a:spcPts val="0"/>
              </a:spcBef>
            </a:pPr>
            <a:endParaRPr lang="cs-CZ" sz="2800" dirty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AutoNum type="arabicPeriod"/>
            </a:pPr>
            <a:endParaRPr lang="cs-CZ" dirty="0"/>
          </a:p>
          <a:p>
            <a:endParaRPr lang="cs-CZ" sz="3200" dirty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2357438" y="460641"/>
            <a:ext cx="661617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cs-CZ" sz="2800" b="1" dirty="0">
                <a:solidFill>
                  <a:srgbClr val="EC7703"/>
                </a:solidFill>
                <a:latin typeface="Calibri" panose="020F0502020204030204" pitchFamily="34" charset="0"/>
              </a:rPr>
              <a:t>Pojištění kybernetických rizik</a:t>
            </a:r>
          </a:p>
        </p:txBody>
      </p:sp>
      <p:sp>
        <p:nvSpPr>
          <p:cNvPr id="14" name="Text Box 6"/>
          <p:cNvSpPr txBox="1">
            <a:spLocks noChangeArrowheads="1"/>
          </p:cNvSpPr>
          <p:nvPr/>
        </p:nvSpPr>
        <p:spPr bwMode="auto">
          <a:xfrm>
            <a:off x="2428874" y="6215063"/>
            <a:ext cx="631958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cs-CZ" sz="14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OK GROUP a.s.  </a:t>
            </a:r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|  Mánesova 3014/16, 612 00 Brno  |  tel.: +420 542 216 235  |  e-mail: okgroup@okgroup.cz</a:t>
            </a:r>
          </a:p>
          <a:p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Společnost je zapsaná v obchodním rejstříku vedeném Krajským soudem v Brně, oddíl B, vložka 2954 | IČO: 255 61 804</a:t>
            </a:r>
          </a:p>
          <a:p>
            <a:pPr eaLnBrk="1" hangingPunct="1"/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www.</a:t>
            </a:r>
            <a:r>
              <a:rPr lang="cs-CZ" sz="14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okgroup</a:t>
            </a:r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.cz</a:t>
            </a: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88640"/>
            <a:ext cx="1800000" cy="853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8059026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0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21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bdélník 7"/>
          <p:cNvSpPr/>
          <p:nvPr/>
        </p:nvSpPr>
        <p:spPr>
          <a:xfrm>
            <a:off x="-17686" y="1142999"/>
            <a:ext cx="2285430" cy="36000"/>
          </a:xfrm>
          <a:prstGeom prst="rect">
            <a:avLst/>
          </a:prstGeom>
          <a:solidFill>
            <a:srgbClr val="EC77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srgbClr val="DE6400"/>
              </a:solidFill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2267743" y="1143000"/>
            <a:ext cx="6876000" cy="36000"/>
          </a:xfrm>
          <a:prstGeom prst="rect">
            <a:avLst/>
          </a:prstGeom>
          <a:solidFill>
            <a:srgbClr val="1440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rgbClr val="144076"/>
                </a:solidFill>
              </a:rPr>
              <a:t> </a:t>
            </a:r>
          </a:p>
        </p:txBody>
      </p:sp>
      <p:sp>
        <p:nvSpPr>
          <p:cNvPr id="11" name="Obdélník 10"/>
          <p:cNvSpPr/>
          <p:nvPr/>
        </p:nvSpPr>
        <p:spPr>
          <a:xfrm>
            <a:off x="0" y="6072188"/>
            <a:ext cx="2286000" cy="785812"/>
          </a:xfrm>
          <a:prstGeom prst="rect">
            <a:avLst/>
          </a:prstGeom>
          <a:solidFill>
            <a:srgbClr val="EC77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srgbClr val="EC7703"/>
              </a:solidFill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2267743" y="6072188"/>
            <a:ext cx="6876000" cy="792162"/>
          </a:xfrm>
          <a:prstGeom prst="rect">
            <a:avLst/>
          </a:prstGeom>
          <a:solidFill>
            <a:srgbClr val="003A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rgbClr val="003A62"/>
                </a:solidFill>
              </a:rPr>
              <a:t> </a:t>
            </a:r>
          </a:p>
        </p:txBody>
      </p:sp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296920" y="1400577"/>
            <a:ext cx="8496300" cy="507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cs-CZ" sz="2800" b="1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 tedy pojištění kryje:</a:t>
            </a:r>
          </a:p>
          <a:p>
            <a:endParaRPr lang="cs-CZ" sz="2800" b="1" dirty="0" smtClean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cs-CZ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škody na počítačovém systému, SW a datech způsobených hackerským útokem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cs-CZ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ztrátu či narušení dat a náklady na obnovu dat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cs-CZ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náklady právního zastoupení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cs-CZ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kybernetické vydírání včetně úhrady výkupného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odpovědnost v souvislosti s médii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nároky související s ochranou osobních údajů příp. důvěrných dat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náklady na šetření dozorového orgánu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postihy, pokuty udělené regulatorním orgánem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lang="cs-CZ" sz="2800" dirty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2357438" y="460641"/>
            <a:ext cx="661617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cs-CZ" sz="2800" b="1" dirty="0">
                <a:solidFill>
                  <a:srgbClr val="EC7703"/>
                </a:solidFill>
                <a:latin typeface="Calibri" panose="020F0502020204030204" pitchFamily="34" charset="0"/>
              </a:rPr>
              <a:t>Pojištění kybernetických rizik</a:t>
            </a:r>
          </a:p>
        </p:txBody>
      </p:sp>
      <p:sp>
        <p:nvSpPr>
          <p:cNvPr id="14" name="Text Box 6"/>
          <p:cNvSpPr txBox="1">
            <a:spLocks noChangeArrowheads="1"/>
          </p:cNvSpPr>
          <p:nvPr/>
        </p:nvSpPr>
        <p:spPr bwMode="auto">
          <a:xfrm>
            <a:off x="2428874" y="6215063"/>
            <a:ext cx="631958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cs-CZ" sz="14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OK GROUP a.s.  </a:t>
            </a:r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|  Mánesova 3014/16, 612 00 Brno  |  tel.: +420 542 216 235  |  e-mail: okgroup@okgroup.cz</a:t>
            </a:r>
          </a:p>
          <a:p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Společnost je zapsaná v obchodním rejstříku vedeném Krajským soudem v Brně, oddíl B, vložka 2954 | IČO: 255 61 804</a:t>
            </a:r>
          </a:p>
          <a:p>
            <a:pPr eaLnBrk="1" hangingPunct="1"/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www.</a:t>
            </a:r>
            <a:r>
              <a:rPr lang="cs-CZ" sz="14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okgroup</a:t>
            </a:r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.cz</a:t>
            </a: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88640"/>
            <a:ext cx="1800000" cy="853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535028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0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21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bdélník 7"/>
          <p:cNvSpPr/>
          <p:nvPr/>
        </p:nvSpPr>
        <p:spPr>
          <a:xfrm>
            <a:off x="-17686" y="1142999"/>
            <a:ext cx="2285430" cy="36000"/>
          </a:xfrm>
          <a:prstGeom prst="rect">
            <a:avLst/>
          </a:prstGeom>
          <a:solidFill>
            <a:srgbClr val="EC77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srgbClr val="DE6400"/>
              </a:solidFill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2267743" y="1143000"/>
            <a:ext cx="6876000" cy="36000"/>
          </a:xfrm>
          <a:prstGeom prst="rect">
            <a:avLst/>
          </a:prstGeom>
          <a:solidFill>
            <a:srgbClr val="1440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rgbClr val="144076"/>
                </a:solidFill>
              </a:rPr>
              <a:t> </a:t>
            </a:r>
          </a:p>
        </p:txBody>
      </p:sp>
      <p:sp>
        <p:nvSpPr>
          <p:cNvPr id="11" name="Obdélník 10"/>
          <p:cNvSpPr/>
          <p:nvPr/>
        </p:nvSpPr>
        <p:spPr>
          <a:xfrm>
            <a:off x="0" y="6072188"/>
            <a:ext cx="2286000" cy="785812"/>
          </a:xfrm>
          <a:prstGeom prst="rect">
            <a:avLst/>
          </a:prstGeom>
          <a:solidFill>
            <a:srgbClr val="EC77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srgbClr val="EC7703"/>
              </a:solidFill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2267743" y="6072188"/>
            <a:ext cx="6876000" cy="792162"/>
          </a:xfrm>
          <a:prstGeom prst="rect">
            <a:avLst/>
          </a:prstGeom>
          <a:solidFill>
            <a:srgbClr val="003A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rgbClr val="003A62"/>
                </a:solidFill>
              </a:rPr>
              <a:t> </a:t>
            </a:r>
          </a:p>
        </p:txBody>
      </p:sp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252163" y="1600502"/>
            <a:ext cx="8496300" cy="1261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indent="0" algn="ctr"/>
            <a:r>
              <a:rPr lang="cs-CZ" sz="4400" b="1" dirty="0">
                <a:solidFill>
                  <a:srgbClr val="EC7703"/>
                </a:solidFill>
                <a:latin typeface="Calibri" panose="020F0502020204030204" pitchFamily="34" charset="0"/>
              </a:rPr>
              <a:t>Pojištění odpovědnosti obce</a:t>
            </a:r>
          </a:p>
          <a:p>
            <a:pPr marL="0" indent="0" algn="ctr"/>
            <a:endParaRPr lang="cs-CZ" sz="3200" dirty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2357438" y="460641"/>
            <a:ext cx="661617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cs-CZ" sz="2800" b="1" dirty="0">
                <a:solidFill>
                  <a:srgbClr val="EC7703"/>
                </a:solidFill>
                <a:latin typeface="Calibri" panose="020F0502020204030204" pitchFamily="34" charset="0"/>
              </a:rPr>
              <a:t>Pojištění odpovědnosti obce</a:t>
            </a:r>
          </a:p>
        </p:txBody>
      </p:sp>
      <p:sp>
        <p:nvSpPr>
          <p:cNvPr id="14" name="Text Box 6"/>
          <p:cNvSpPr txBox="1">
            <a:spLocks noChangeArrowheads="1"/>
          </p:cNvSpPr>
          <p:nvPr/>
        </p:nvSpPr>
        <p:spPr bwMode="auto">
          <a:xfrm>
            <a:off x="2428874" y="6215063"/>
            <a:ext cx="631958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cs-CZ" sz="14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OK GROUP a.s.  </a:t>
            </a:r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|  Mánesova 3014/16, 612 00 Brno  |  tel.: +420 542 216 235  |  e-mail: okgroup@okgroup.cz</a:t>
            </a:r>
          </a:p>
          <a:p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Společnost je zapsaná v obchodním rejstříku vedeném Krajským soudem v Brně, oddíl B, vložka 2954 | IČO: 255 61 804</a:t>
            </a:r>
          </a:p>
          <a:p>
            <a:pPr eaLnBrk="1" hangingPunct="1"/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www.</a:t>
            </a:r>
            <a:r>
              <a:rPr lang="cs-CZ" sz="14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okgroup</a:t>
            </a:r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.cz</a:t>
            </a: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88640"/>
            <a:ext cx="1800000" cy="853081"/>
          </a:xfrm>
          <a:prstGeom prst="rect">
            <a:avLst/>
          </a:prstGeom>
        </p:spPr>
      </p:pic>
      <p:pic>
        <p:nvPicPr>
          <p:cNvPr id="4" name="Obrázek 3">
            <a:extLst>
              <a:ext uri="{FF2B5EF4-FFF2-40B4-BE49-F238E27FC236}">
                <a16:creationId xmlns:a16="http://schemas.microsoft.com/office/drawing/2014/main" xmlns="" id="{5C5A048A-E28C-4770-B803-B1DD91D82A36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8459" y="2862386"/>
            <a:ext cx="4320480" cy="2430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7858175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0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21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bdélník 7"/>
          <p:cNvSpPr/>
          <p:nvPr/>
        </p:nvSpPr>
        <p:spPr>
          <a:xfrm>
            <a:off x="-17686" y="1142999"/>
            <a:ext cx="2285430" cy="36000"/>
          </a:xfrm>
          <a:prstGeom prst="rect">
            <a:avLst/>
          </a:prstGeom>
          <a:solidFill>
            <a:srgbClr val="EC77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srgbClr val="DE6400"/>
              </a:solidFill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2267743" y="1143000"/>
            <a:ext cx="6876000" cy="36000"/>
          </a:xfrm>
          <a:prstGeom prst="rect">
            <a:avLst/>
          </a:prstGeom>
          <a:solidFill>
            <a:srgbClr val="1440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rgbClr val="144076"/>
                </a:solidFill>
              </a:rPr>
              <a:t> </a:t>
            </a:r>
          </a:p>
        </p:txBody>
      </p:sp>
      <p:sp>
        <p:nvSpPr>
          <p:cNvPr id="11" name="Obdélník 10"/>
          <p:cNvSpPr/>
          <p:nvPr/>
        </p:nvSpPr>
        <p:spPr>
          <a:xfrm>
            <a:off x="0" y="6072188"/>
            <a:ext cx="2286000" cy="785812"/>
          </a:xfrm>
          <a:prstGeom prst="rect">
            <a:avLst/>
          </a:prstGeom>
          <a:solidFill>
            <a:srgbClr val="EC77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srgbClr val="EC7703"/>
              </a:solidFill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2267743" y="6072188"/>
            <a:ext cx="6876000" cy="792162"/>
          </a:xfrm>
          <a:prstGeom prst="rect">
            <a:avLst/>
          </a:prstGeom>
          <a:solidFill>
            <a:srgbClr val="003A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rgbClr val="003A62"/>
                </a:solidFill>
              </a:rPr>
              <a:t> </a:t>
            </a:r>
          </a:p>
        </p:txBody>
      </p:sp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296920" y="1358462"/>
            <a:ext cx="8496300" cy="53245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cs-CZ" sz="2800" b="1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Pojištění odpovědnosti </a:t>
            </a:r>
            <a:r>
              <a:rPr lang="cs-CZ" sz="2800" b="1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obce</a:t>
            </a:r>
            <a:endParaRPr lang="cs-CZ" sz="2800" dirty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povinnost nahradit škodu či újmu dle právních předpisů (zákon o obcích, krajích, hl. městě)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odpovědnost v souvislosti se samostatnou podnikatelskou činností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odpovědnost vlastníka nemovitosti (bytové domy, komunikace</a:t>
            </a:r>
            <a:r>
              <a:rPr lang="cs-CZ" sz="2800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odpovědnost za škodu na zdraví a majetku třetích osob včetně škody na zdraví vzniklé starostovi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odpovědnost obce jako zaměstnavatele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lang="cs-CZ" sz="2800" dirty="0" smtClean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lang="cs-CZ" sz="2800" dirty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2357438" y="460641"/>
            <a:ext cx="661617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cs-CZ" sz="2800" b="1" dirty="0">
                <a:solidFill>
                  <a:srgbClr val="EC7703"/>
                </a:solidFill>
                <a:latin typeface="Calibri" panose="020F0502020204030204" pitchFamily="34" charset="0"/>
              </a:rPr>
              <a:t>Pojištění odpovědnosti obce</a:t>
            </a:r>
          </a:p>
        </p:txBody>
      </p:sp>
      <p:sp>
        <p:nvSpPr>
          <p:cNvPr id="14" name="Text Box 6"/>
          <p:cNvSpPr txBox="1">
            <a:spLocks noChangeArrowheads="1"/>
          </p:cNvSpPr>
          <p:nvPr/>
        </p:nvSpPr>
        <p:spPr bwMode="auto">
          <a:xfrm>
            <a:off x="2428874" y="6215063"/>
            <a:ext cx="631958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cs-CZ" sz="14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OK GROUP a.s.  </a:t>
            </a:r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|  Mánesova 3014/16, 612 00 Brno  |  tel.: +420 542 216 235  |  e-mail: okgroup@okgroup.cz</a:t>
            </a:r>
          </a:p>
          <a:p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Společnost je zapsaná v obchodním rejstříku vedeném Krajským soudem v Brně, oddíl B, vložka 2954 | IČO: 255 61 804</a:t>
            </a:r>
          </a:p>
          <a:p>
            <a:pPr eaLnBrk="1" hangingPunct="1"/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www.</a:t>
            </a:r>
            <a:r>
              <a:rPr lang="cs-CZ" sz="14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okgroup</a:t>
            </a:r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.cz</a:t>
            </a: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88640"/>
            <a:ext cx="1800000" cy="853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9623232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0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21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bdélník 7"/>
          <p:cNvSpPr/>
          <p:nvPr/>
        </p:nvSpPr>
        <p:spPr>
          <a:xfrm>
            <a:off x="-17686" y="1142999"/>
            <a:ext cx="2285430" cy="36000"/>
          </a:xfrm>
          <a:prstGeom prst="rect">
            <a:avLst/>
          </a:prstGeom>
          <a:solidFill>
            <a:srgbClr val="EC77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srgbClr val="DE6400"/>
              </a:solidFill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2267743" y="1143000"/>
            <a:ext cx="6876000" cy="36000"/>
          </a:xfrm>
          <a:prstGeom prst="rect">
            <a:avLst/>
          </a:prstGeom>
          <a:solidFill>
            <a:srgbClr val="1440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rgbClr val="144076"/>
                </a:solidFill>
              </a:rPr>
              <a:t> </a:t>
            </a:r>
          </a:p>
        </p:txBody>
      </p:sp>
      <p:sp>
        <p:nvSpPr>
          <p:cNvPr id="11" name="Obdélník 10"/>
          <p:cNvSpPr/>
          <p:nvPr/>
        </p:nvSpPr>
        <p:spPr>
          <a:xfrm>
            <a:off x="0" y="6072188"/>
            <a:ext cx="2286000" cy="785812"/>
          </a:xfrm>
          <a:prstGeom prst="rect">
            <a:avLst/>
          </a:prstGeom>
          <a:solidFill>
            <a:srgbClr val="EC77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srgbClr val="EC7703"/>
              </a:solidFill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2267743" y="6072188"/>
            <a:ext cx="6876000" cy="792162"/>
          </a:xfrm>
          <a:prstGeom prst="rect">
            <a:avLst/>
          </a:prstGeom>
          <a:solidFill>
            <a:srgbClr val="003A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rgbClr val="003A62"/>
                </a:solidFill>
              </a:rPr>
              <a:t> </a:t>
            </a:r>
          </a:p>
        </p:txBody>
      </p:sp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296920" y="1358462"/>
            <a:ext cx="8496300" cy="53245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cs-CZ" sz="2800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odpovědnost </a:t>
            </a: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za škodu způsobenou osobami vykonávajícími obecně prospěšné práce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obec jako </a:t>
            </a:r>
            <a:r>
              <a:rPr lang="cs-CZ" sz="2800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opatrovník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obec jako zřizovatel poskytovatele sociálních služeb (pečovatelské domy a služby, domovy důchodců)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obec jako zřizovatel obecní/městské policie, sboru dobrovolných hasičů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odpovědnost za veřejnou službu (osoby v hmotné nouzi, osoby v evidenci uchazečů o zaměstnání)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cs-CZ" sz="2800" b="1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výkon veřejné moci</a:t>
            </a:r>
          </a:p>
          <a:p>
            <a:pPr marL="0" lvl="0" indent="0"/>
            <a:endParaRPr lang="cs-CZ" sz="2800" dirty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sz="3200" dirty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2357438" y="460641"/>
            <a:ext cx="661617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cs-CZ" sz="2800" b="1" dirty="0">
                <a:solidFill>
                  <a:srgbClr val="EC7703"/>
                </a:solidFill>
                <a:latin typeface="Calibri" panose="020F0502020204030204" pitchFamily="34" charset="0"/>
              </a:rPr>
              <a:t>Pojištění odpovědnosti obce</a:t>
            </a:r>
          </a:p>
        </p:txBody>
      </p:sp>
      <p:sp>
        <p:nvSpPr>
          <p:cNvPr id="14" name="Text Box 6"/>
          <p:cNvSpPr txBox="1">
            <a:spLocks noChangeArrowheads="1"/>
          </p:cNvSpPr>
          <p:nvPr/>
        </p:nvSpPr>
        <p:spPr bwMode="auto">
          <a:xfrm>
            <a:off x="2428874" y="6215063"/>
            <a:ext cx="631958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cs-CZ" sz="14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OK GROUP a.s.  </a:t>
            </a:r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|  Mánesova 3014/16, 612 00 Brno  |  tel.: +420 542 216 235  |  e-mail: okgroup@okgroup.cz</a:t>
            </a:r>
          </a:p>
          <a:p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Společnost je zapsaná v obchodním rejstříku vedeném Krajským soudem v Brně, oddíl B, vložka 2954 | IČO: 255 61 804</a:t>
            </a:r>
          </a:p>
          <a:p>
            <a:pPr eaLnBrk="1" hangingPunct="1"/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www.</a:t>
            </a:r>
            <a:r>
              <a:rPr lang="cs-CZ" sz="14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okgroup</a:t>
            </a:r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.cz</a:t>
            </a: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88640"/>
            <a:ext cx="1800000" cy="853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5088025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0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21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bdélník 7"/>
          <p:cNvSpPr/>
          <p:nvPr/>
        </p:nvSpPr>
        <p:spPr>
          <a:xfrm>
            <a:off x="0" y="1143000"/>
            <a:ext cx="2357438" cy="36000"/>
          </a:xfrm>
          <a:prstGeom prst="rect">
            <a:avLst/>
          </a:prstGeom>
          <a:solidFill>
            <a:srgbClr val="DE64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srgbClr val="DE6400"/>
              </a:solidFill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2357438" y="1143000"/>
            <a:ext cx="6804025" cy="36000"/>
          </a:xfrm>
          <a:prstGeom prst="rect">
            <a:avLst/>
          </a:prstGeom>
          <a:solidFill>
            <a:srgbClr val="1440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rgbClr val="144076"/>
                </a:solidFill>
              </a:rPr>
              <a:t> </a:t>
            </a:r>
          </a:p>
        </p:txBody>
      </p:sp>
      <p:sp>
        <p:nvSpPr>
          <p:cNvPr id="11" name="Obdélník 10"/>
          <p:cNvSpPr/>
          <p:nvPr/>
        </p:nvSpPr>
        <p:spPr>
          <a:xfrm>
            <a:off x="0" y="6072188"/>
            <a:ext cx="2357438" cy="785812"/>
          </a:xfrm>
          <a:prstGeom prst="rect">
            <a:avLst/>
          </a:prstGeom>
          <a:solidFill>
            <a:srgbClr val="EC77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srgbClr val="DE6400"/>
              </a:solidFill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2357438" y="6072188"/>
            <a:ext cx="6804025" cy="792162"/>
          </a:xfrm>
          <a:prstGeom prst="rect">
            <a:avLst/>
          </a:prstGeom>
          <a:solidFill>
            <a:srgbClr val="003A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rgbClr val="003A62"/>
                </a:solidFill>
              </a:rPr>
              <a:t> </a:t>
            </a:r>
          </a:p>
        </p:txBody>
      </p:sp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2357438" y="460641"/>
            <a:ext cx="661617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cs-CZ" sz="2800" b="1" dirty="0">
                <a:solidFill>
                  <a:srgbClr val="EC7703"/>
                </a:solidFill>
                <a:latin typeface="Calibri" panose="020F0502020204030204" pitchFamily="34" charset="0"/>
              </a:rPr>
              <a:t>Obchodní místa společnosti OK GROUP</a:t>
            </a:r>
          </a:p>
        </p:txBody>
      </p:sp>
      <p:sp>
        <p:nvSpPr>
          <p:cNvPr id="14" name="Text Box 6"/>
          <p:cNvSpPr txBox="1">
            <a:spLocks noChangeArrowheads="1"/>
          </p:cNvSpPr>
          <p:nvPr/>
        </p:nvSpPr>
        <p:spPr bwMode="auto">
          <a:xfrm>
            <a:off x="2428874" y="6215063"/>
            <a:ext cx="631958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cs-CZ" sz="14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OK GROUP a.s.  </a:t>
            </a:r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|  Mánesova 3014/16, 612 00 Brno  |  tel.: +420 542 216 235  |  e-mail: okgroup@okgroup.cz</a:t>
            </a:r>
          </a:p>
          <a:p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Společnost je zapsaná v obchodním rejstříku vedeném Krajským soudem v Brně, oddíl B, vložka 2954 | IČO: 255 61 804</a:t>
            </a:r>
          </a:p>
          <a:p>
            <a:pPr eaLnBrk="1" hangingPunct="1"/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www.</a:t>
            </a:r>
            <a:r>
              <a:rPr lang="cs-CZ" sz="14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okgroup</a:t>
            </a:r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.cz</a:t>
            </a:r>
          </a:p>
        </p:txBody>
      </p:sp>
      <p:pic>
        <p:nvPicPr>
          <p:cNvPr id="17" name="Obrázek 8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7737" y="204552"/>
            <a:ext cx="1721962" cy="814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829" y="1556792"/>
            <a:ext cx="7392342" cy="424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5613166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0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21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bdélník 7"/>
          <p:cNvSpPr/>
          <p:nvPr/>
        </p:nvSpPr>
        <p:spPr>
          <a:xfrm>
            <a:off x="-17686" y="1142999"/>
            <a:ext cx="2285430" cy="36000"/>
          </a:xfrm>
          <a:prstGeom prst="rect">
            <a:avLst/>
          </a:prstGeom>
          <a:solidFill>
            <a:srgbClr val="EC77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srgbClr val="DE6400"/>
              </a:solidFill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2267743" y="1143000"/>
            <a:ext cx="6876000" cy="36000"/>
          </a:xfrm>
          <a:prstGeom prst="rect">
            <a:avLst/>
          </a:prstGeom>
          <a:solidFill>
            <a:srgbClr val="1440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rgbClr val="144076"/>
                </a:solidFill>
              </a:rPr>
              <a:t> </a:t>
            </a:r>
          </a:p>
        </p:txBody>
      </p:sp>
      <p:sp>
        <p:nvSpPr>
          <p:cNvPr id="11" name="Obdélník 10"/>
          <p:cNvSpPr/>
          <p:nvPr/>
        </p:nvSpPr>
        <p:spPr>
          <a:xfrm>
            <a:off x="0" y="6072188"/>
            <a:ext cx="2286000" cy="785812"/>
          </a:xfrm>
          <a:prstGeom prst="rect">
            <a:avLst/>
          </a:prstGeom>
          <a:solidFill>
            <a:srgbClr val="EC77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srgbClr val="EC7703"/>
              </a:solidFill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2267743" y="6072188"/>
            <a:ext cx="6876000" cy="792162"/>
          </a:xfrm>
          <a:prstGeom prst="rect">
            <a:avLst/>
          </a:prstGeom>
          <a:solidFill>
            <a:srgbClr val="003A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rgbClr val="003A62"/>
                </a:solidFill>
              </a:rPr>
              <a:t> </a:t>
            </a:r>
          </a:p>
        </p:txBody>
      </p:sp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296920" y="1358462"/>
            <a:ext cx="8496300" cy="4462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/>
            <a:r>
              <a:rPr lang="cs-CZ" sz="2800" b="1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Odpovědnost za škody způsobené při výkonu </a:t>
            </a:r>
            <a:r>
              <a:rPr lang="cs-CZ" sz="2800" b="1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cs-CZ" sz="2800" b="1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cs-CZ" sz="2800" b="1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veřejné </a:t>
            </a:r>
            <a:r>
              <a:rPr lang="cs-CZ" sz="2800" b="1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moci</a:t>
            </a:r>
          </a:p>
          <a:p>
            <a:pPr marL="0"/>
            <a:endParaRPr lang="cs-CZ" sz="2800" dirty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/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Pojištění odpovědnosti za škody způsobené při výkonu veřejné moci rozhodnutím nebo nesprávným úředním postupem ve smyslu zákona č. 82/1998 Sb.:</a:t>
            </a:r>
          </a:p>
          <a:p>
            <a:pPr marL="0"/>
            <a:endParaRPr lang="cs-CZ" sz="2800" dirty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lvl="0" indent="-457200">
              <a:buFont typeface="Arial" panose="020B0604020202020204" pitchFamily="34" charset="0"/>
              <a:buChar char="•"/>
            </a:pPr>
            <a:r>
              <a:rPr lang="cs-CZ" sz="2800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jedná se o finanční škodu</a:t>
            </a:r>
          </a:p>
          <a:p>
            <a:pPr marL="114300" lvl="0" indent="-457200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2800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samostatná </a:t>
            </a: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nebo přenesená působnost</a:t>
            </a:r>
          </a:p>
          <a:p>
            <a:endParaRPr lang="cs-CZ" sz="3200" dirty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2357438" y="460641"/>
            <a:ext cx="661617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cs-CZ" sz="2800" b="1" dirty="0">
                <a:solidFill>
                  <a:srgbClr val="EC7703"/>
                </a:solidFill>
                <a:latin typeface="Calibri" panose="020F0502020204030204" pitchFamily="34" charset="0"/>
              </a:rPr>
              <a:t>Pojištění odpovědnosti obce</a:t>
            </a:r>
          </a:p>
        </p:txBody>
      </p:sp>
      <p:sp>
        <p:nvSpPr>
          <p:cNvPr id="14" name="Text Box 6"/>
          <p:cNvSpPr txBox="1">
            <a:spLocks noChangeArrowheads="1"/>
          </p:cNvSpPr>
          <p:nvPr/>
        </p:nvSpPr>
        <p:spPr bwMode="auto">
          <a:xfrm>
            <a:off x="2428874" y="6215063"/>
            <a:ext cx="631958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cs-CZ" sz="14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OK GROUP a.s.  </a:t>
            </a:r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|  Mánesova 3014/16, 612 00 Brno  |  tel.: +420 542 216 235  |  e-mail: okgroup@okgroup.cz</a:t>
            </a:r>
          </a:p>
          <a:p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Společnost je zapsaná v obchodním rejstříku vedeném Krajským soudem v Brně, oddíl B, vložka 2954 | IČO: 255 61 804</a:t>
            </a:r>
          </a:p>
          <a:p>
            <a:pPr eaLnBrk="1" hangingPunct="1"/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www.</a:t>
            </a:r>
            <a:r>
              <a:rPr lang="cs-CZ" sz="14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okgroup</a:t>
            </a:r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.cz</a:t>
            </a: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88640"/>
            <a:ext cx="1800000" cy="853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1549425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0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21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bdélník 7"/>
          <p:cNvSpPr/>
          <p:nvPr/>
        </p:nvSpPr>
        <p:spPr>
          <a:xfrm>
            <a:off x="-17686" y="1142999"/>
            <a:ext cx="2285430" cy="36000"/>
          </a:xfrm>
          <a:prstGeom prst="rect">
            <a:avLst/>
          </a:prstGeom>
          <a:solidFill>
            <a:srgbClr val="EC77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srgbClr val="DE6400"/>
              </a:solidFill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2267743" y="1143000"/>
            <a:ext cx="6876000" cy="36000"/>
          </a:xfrm>
          <a:prstGeom prst="rect">
            <a:avLst/>
          </a:prstGeom>
          <a:solidFill>
            <a:srgbClr val="1440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rgbClr val="144076"/>
                </a:solidFill>
              </a:rPr>
              <a:t> </a:t>
            </a:r>
          </a:p>
        </p:txBody>
      </p:sp>
      <p:sp>
        <p:nvSpPr>
          <p:cNvPr id="11" name="Obdélník 10"/>
          <p:cNvSpPr/>
          <p:nvPr/>
        </p:nvSpPr>
        <p:spPr>
          <a:xfrm>
            <a:off x="0" y="6072188"/>
            <a:ext cx="2286000" cy="785812"/>
          </a:xfrm>
          <a:prstGeom prst="rect">
            <a:avLst/>
          </a:prstGeom>
          <a:solidFill>
            <a:srgbClr val="EC77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srgbClr val="EC7703"/>
              </a:solidFill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2267743" y="6072188"/>
            <a:ext cx="6876000" cy="792162"/>
          </a:xfrm>
          <a:prstGeom prst="rect">
            <a:avLst/>
          </a:prstGeom>
          <a:solidFill>
            <a:srgbClr val="003A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rgbClr val="003A62"/>
                </a:solidFill>
              </a:rPr>
              <a:t> </a:t>
            </a:r>
          </a:p>
        </p:txBody>
      </p:sp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296920" y="1358462"/>
            <a:ext cx="8676696" cy="6186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Příklady </a:t>
            </a:r>
            <a:r>
              <a:rPr lang="cs-CZ" sz="2800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škod:</a:t>
            </a:r>
            <a:endParaRPr lang="cs-CZ" sz="2800" dirty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cs-CZ" sz="2800" b="1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Stavební </a:t>
            </a:r>
            <a:r>
              <a:rPr lang="cs-CZ" sz="2800" b="1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úřad</a:t>
            </a: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vydal demoliční výměr, došlo </a:t>
            </a:r>
            <a:r>
              <a:rPr lang="cs-CZ" sz="2800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</a:t>
            </a: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odstranění stavby a následně vyšla najevo procesní chyba, která způsobila absenci právní moci. Vlastník podal žalobu na náhradu škody ve výši 95 000 </a:t>
            </a:r>
            <a:r>
              <a:rPr lang="cs-CZ" sz="2800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Kč.</a:t>
            </a:r>
          </a:p>
          <a:p>
            <a:pPr marL="514350" indent="-514350">
              <a:buFont typeface="+mj-lt"/>
              <a:buAutoNum type="arabicPeriod"/>
            </a:pPr>
            <a:endParaRPr lang="cs-CZ" sz="2800" dirty="0" smtClean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cs-CZ" sz="2800" b="1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Stavební </a:t>
            </a:r>
            <a:r>
              <a:rPr lang="cs-CZ" sz="2800" b="1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úřad</a:t>
            </a: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se nevyjádřil ve lhůtě 30 </a:t>
            </a:r>
            <a:r>
              <a:rPr lang="cs-CZ" sz="2800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dnů k ohlášené  </a:t>
            </a: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stavbě plotu, stavebník na základě ohlášení postavil plot, kterým přehradil veřejnou komunikaci. Následně musel být plot odstraněn. Náklady na výstavbu plotu ve výši 50 000 Kč jsou </a:t>
            </a:r>
            <a:r>
              <a:rPr lang="cs-CZ" sz="2800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škodou.</a:t>
            </a:r>
            <a:endParaRPr lang="cs-CZ" sz="2800" dirty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71450" indent="-514350">
              <a:buFont typeface="+mj-lt"/>
              <a:buAutoNum type="arabicPeriod"/>
            </a:pPr>
            <a:endParaRPr lang="cs-CZ" sz="2800" dirty="0" smtClean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71450" indent="-514350">
              <a:buFont typeface="+mj-lt"/>
              <a:buAutoNum type="arabicPeriod"/>
            </a:pPr>
            <a:endParaRPr lang="cs-CZ" sz="2800" dirty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sz="3200" dirty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2357438" y="460641"/>
            <a:ext cx="661617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cs-CZ" sz="2800" b="1" dirty="0">
                <a:solidFill>
                  <a:srgbClr val="EC7703"/>
                </a:solidFill>
                <a:latin typeface="Calibri" panose="020F0502020204030204" pitchFamily="34" charset="0"/>
              </a:rPr>
              <a:t>Pojištění odpovědnosti obce</a:t>
            </a:r>
          </a:p>
        </p:txBody>
      </p:sp>
      <p:sp>
        <p:nvSpPr>
          <p:cNvPr id="14" name="Text Box 6"/>
          <p:cNvSpPr txBox="1">
            <a:spLocks noChangeArrowheads="1"/>
          </p:cNvSpPr>
          <p:nvPr/>
        </p:nvSpPr>
        <p:spPr bwMode="auto">
          <a:xfrm>
            <a:off x="2428874" y="6215063"/>
            <a:ext cx="631958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cs-CZ" sz="14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OK GROUP a.s.  </a:t>
            </a:r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|  Mánesova 3014/16, 612 00 Brno  |  tel.: +420 542 216 235  |  e-mail: okgroup@okgroup.cz</a:t>
            </a:r>
          </a:p>
          <a:p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Společnost je zapsaná v obchodním rejstříku vedeném Krajským soudem v Brně, oddíl B, vložka 2954 | IČO: 255 61 804</a:t>
            </a:r>
          </a:p>
          <a:p>
            <a:pPr eaLnBrk="1" hangingPunct="1"/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www.</a:t>
            </a:r>
            <a:r>
              <a:rPr lang="cs-CZ" sz="14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okgroup</a:t>
            </a:r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.cz</a:t>
            </a: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88640"/>
            <a:ext cx="1800000" cy="853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906657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0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21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bdélník 7"/>
          <p:cNvSpPr/>
          <p:nvPr/>
        </p:nvSpPr>
        <p:spPr>
          <a:xfrm>
            <a:off x="-17686" y="1142999"/>
            <a:ext cx="2285430" cy="36000"/>
          </a:xfrm>
          <a:prstGeom prst="rect">
            <a:avLst/>
          </a:prstGeom>
          <a:solidFill>
            <a:srgbClr val="EC77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srgbClr val="DE6400"/>
              </a:solidFill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2267743" y="1143000"/>
            <a:ext cx="6876000" cy="36000"/>
          </a:xfrm>
          <a:prstGeom prst="rect">
            <a:avLst/>
          </a:prstGeom>
          <a:solidFill>
            <a:srgbClr val="1440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rgbClr val="144076"/>
                </a:solidFill>
              </a:rPr>
              <a:t> </a:t>
            </a:r>
          </a:p>
        </p:txBody>
      </p:sp>
      <p:sp>
        <p:nvSpPr>
          <p:cNvPr id="11" name="Obdélník 10"/>
          <p:cNvSpPr/>
          <p:nvPr/>
        </p:nvSpPr>
        <p:spPr>
          <a:xfrm>
            <a:off x="0" y="6072188"/>
            <a:ext cx="2286000" cy="785812"/>
          </a:xfrm>
          <a:prstGeom prst="rect">
            <a:avLst/>
          </a:prstGeom>
          <a:solidFill>
            <a:srgbClr val="EC77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srgbClr val="EC7703"/>
              </a:solidFill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2267743" y="6072188"/>
            <a:ext cx="6876000" cy="792162"/>
          </a:xfrm>
          <a:prstGeom prst="rect">
            <a:avLst/>
          </a:prstGeom>
          <a:solidFill>
            <a:srgbClr val="003A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rgbClr val="003A62"/>
                </a:solidFill>
              </a:rPr>
              <a:t> </a:t>
            </a:r>
          </a:p>
        </p:txBody>
      </p:sp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296920" y="1358462"/>
            <a:ext cx="8496300" cy="5139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457200" indent="-457200">
              <a:buFont typeface="+mj-lt"/>
              <a:buAutoNum type="arabicPeriod" startAt="3"/>
            </a:pPr>
            <a:endParaRPr lang="cs-CZ" b="1" dirty="0" smtClean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+mj-lt"/>
              <a:buAutoNum type="arabicPeriod" startAt="3"/>
            </a:pPr>
            <a:endParaRPr lang="cs-CZ" b="1" dirty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+mj-lt"/>
              <a:buAutoNum type="arabicPeriod" startAt="3"/>
            </a:pPr>
            <a:r>
              <a:rPr lang="cs-CZ" sz="2800" b="1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Škoda </a:t>
            </a:r>
            <a:r>
              <a:rPr lang="cs-CZ" sz="2800" b="1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způsobená nezákonnou změnou </a:t>
            </a:r>
            <a:r>
              <a:rPr lang="cs-CZ" sz="2800" b="1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územního plánu</a:t>
            </a:r>
          </a:p>
          <a:p>
            <a:pPr marL="493713" indent="0" algn="just"/>
            <a:r>
              <a:rPr lang="cs-CZ" sz="2800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rozsudek </a:t>
            </a: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Nejvyššího soudu ČR </a:t>
            </a:r>
            <a:r>
              <a:rPr lang="cs-CZ" sz="2800" dirty="0" err="1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</a:t>
            </a:r>
            <a:r>
              <a:rPr lang="cs-CZ" sz="2800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zn</a:t>
            </a: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25 </a:t>
            </a:r>
            <a:r>
              <a:rPr lang="cs-CZ" sz="2800" dirty="0" err="1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Cdo</a:t>
            </a: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3444/2013 </a:t>
            </a:r>
            <a:r>
              <a:rPr lang="cs-CZ" sz="2800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</a:t>
            </a: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27. 10. 2015 – vydání (změna) územního plánu je výkonem veřejné správy podle stavebního zákona a nárok účastníka </a:t>
            </a:r>
            <a:r>
              <a:rPr lang="cs-CZ" sz="2800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 </a:t>
            </a: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náhradu škody takto vzniklé se posuzuje podle zákona </a:t>
            </a:r>
            <a:r>
              <a:rPr lang="cs-CZ" sz="2800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č</a:t>
            </a: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82/1998 Sb. – žaloba o částku 32 000 000 Kč za zmařenou </a:t>
            </a:r>
            <a:r>
              <a:rPr lang="cs-CZ" sz="2800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investici</a:t>
            </a:r>
          </a:p>
          <a:p>
            <a:pPr marL="493713" indent="0"/>
            <a:endParaRPr lang="cs-CZ" dirty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sz="3200" dirty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2357438" y="460641"/>
            <a:ext cx="661617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cs-CZ" sz="2800" b="1" dirty="0">
                <a:solidFill>
                  <a:srgbClr val="EC7703"/>
                </a:solidFill>
                <a:latin typeface="Calibri" panose="020F0502020204030204" pitchFamily="34" charset="0"/>
              </a:rPr>
              <a:t>Pojištění odpovědnosti obce</a:t>
            </a:r>
          </a:p>
        </p:txBody>
      </p:sp>
      <p:sp>
        <p:nvSpPr>
          <p:cNvPr id="14" name="Text Box 6"/>
          <p:cNvSpPr txBox="1">
            <a:spLocks noChangeArrowheads="1"/>
          </p:cNvSpPr>
          <p:nvPr/>
        </p:nvSpPr>
        <p:spPr bwMode="auto">
          <a:xfrm>
            <a:off x="2428874" y="6215063"/>
            <a:ext cx="631958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cs-CZ" sz="14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OK GROUP a.s.  </a:t>
            </a:r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|  Mánesova 3014/16, 612 00 Brno  |  tel.: +420 542 216 235  |  e-mail: okgroup@okgroup.cz</a:t>
            </a:r>
          </a:p>
          <a:p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Společnost je zapsaná v obchodním rejstříku vedeném Krajským soudem v Brně, oddíl B, vložka 2954 | IČO: 255 61 804</a:t>
            </a:r>
          </a:p>
          <a:p>
            <a:pPr eaLnBrk="1" hangingPunct="1"/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www.</a:t>
            </a:r>
            <a:r>
              <a:rPr lang="cs-CZ" sz="14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okgroup</a:t>
            </a:r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.cz</a:t>
            </a: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88640"/>
            <a:ext cx="1800000" cy="853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113663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0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21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bdélník 7"/>
          <p:cNvSpPr/>
          <p:nvPr/>
        </p:nvSpPr>
        <p:spPr>
          <a:xfrm>
            <a:off x="-17686" y="1142999"/>
            <a:ext cx="2285430" cy="36000"/>
          </a:xfrm>
          <a:prstGeom prst="rect">
            <a:avLst/>
          </a:prstGeom>
          <a:solidFill>
            <a:srgbClr val="EC77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srgbClr val="DE6400"/>
              </a:solidFill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2267743" y="1143000"/>
            <a:ext cx="6876000" cy="36000"/>
          </a:xfrm>
          <a:prstGeom prst="rect">
            <a:avLst/>
          </a:prstGeom>
          <a:solidFill>
            <a:srgbClr val="1440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rgbClr val="144076"/>
                </a:solidFill>
              </a:rPr>
              <a:t> </a:t>
            </a:r>
          </a:p>
        </p:txBody>
      </p:sp>
      <p:sp>
        <p:nvSpPr>
          <p:cNvPr id="11" name="Obdélník 10"/>
          <p:cNvSpPr/>
          <p:nvPr/>
        </p:nvSpPr>
        <p:spPr>
          <a:xfrm>
            <a:off x="0" y="6072188"/>
            <a:ext cx="2286000" cy="785812"/>
          </a:xfrm>
          <a:prstGeom prst="rect">
            <a:avLst/>
          </a:prstGeom>
          <a:solidFill>
            <a:srgbClr val="EC77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srgbClr val="EC7703"/>
              </a:solidFill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2267743" y="6072188"/>
            <a:ext cx="6876000" cy="792162"/>
          </a:xfrm>
          <a:prstGeom prst="rect">
            <a:avLst/>
          </a:prstGeom>
          <a:solidFill>
            <a:srgbClr val="003A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rgbClr val="003A62"/>
                </a:solidFill>
              </a:rPr>
              <a:t> </a:t>
            </a:r>
          </a:p>
        </p:txBody>
      </p:sp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296920" y="1358462"/>
            <a:ext cx="8496300" cy="52014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171450" indent="-514350">
              <a:buFont typeface="+mj-lt"/>
              <a:buAutoNum type="arabicPeriod" startAt="4"/>
            </a:pPr>
            <a:endParaRPr lang="cs-CZ" b="1" dirty="0" smtClean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71450" indent="-514350">
              <a:buFont typeface="+mj-lt"/>
              <a:buAutoNum type="arabicPeriod" startAt="4"/>
            </a:pPr>
            <a:endParaRPr lang="cs-CZ" b="1" dirty="0" smtClean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71450" indent="-514350">
              <a:buFont typeface="+mj-lt"/>
              <a:buAutoNum type="arabicPeriod" startAt="4"/>
            </a:pPr>
            <a:r>
              <a:rPr lang="cs-CZ" sz="2800" b="1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Nesprávný </a:t>
            </a:r>
            <a:r>
              <a:rPr lang="cs-CZ" sz="2800" b="1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úřední postup při vidimaci listiny</a:t>
            </a: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</a:p>
          <a:p>
            <a:pPr marL="542925" indent="0" algn="just">
              <a:tabLst>
                <a:tab pos="7816850" algn="l"/>
              </a:tabLst>
            </a:pPr>
            <a:r>
              <a:rPr lang="cs-CZ" sz="2800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rozsudek </a:t>
            </a: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Nejvyššího soudu ČR </a:t>
            </a:r>
            <a:r>
              <a:rPr lang="cs-CZ" sz="2800" dirty="0" err="1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</a:t>
            </a: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zn. 30 </a:t>
            </a:r>
            <a:r>
              <a:rPr lang="cs-CZ" sz="2800" dirty="0" err="1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Cdo</a:t>
            </a: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1966/2013 </a:t>
            </a:r>
            <a:r>
              <a:rPr lang="cs-CZ" sz="2800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</a:t>
            </a: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27. 1. 2015 – úřední osoba měla </a:t>
            </a:r>
            <a:r>
              <a:rPr lang="cs-CZ" sz="2800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cs-CZ" sz="2800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cs-CZ" sz="2800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při </a:t>
            </a: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vidimaci </a:t>
            </a:r>
            <a:r>
              <a:rPr lang="cs-CZ" sz="2800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postupovat s</a:t>
            </a: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cs-CZ" sz="2800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obezřetností</a:t>
            </a: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2800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 využitím profesní zkušenosti </a:t>
            </a:r>
            <a:r>
              <a:rPr lang="cs-CZ" sz="2800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všímat si okolností, které vzbuzují pochybnosti o pravosti </a:t>
            </a:r>
            <a:r>
              <a:rPr lang="cs-CZ" sz="2800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původu předložené listiny – žaloba o 2 162 574 Kč za zatížení nemovitosti zástavním právem</a:t>
            </a:r>
          </a:p>
          <a:p>
            <a:pPr marL="493713" indent="0"/>
            <a:endParaRPr lang="cs-CZ" sz="2800" dirty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sz="3200" dirty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2357438" y="460641"/>
            <a:ext cx="661617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cs-CZ" sz="2800" b="1" dirty="0">
                <a:solidFill>
                  <a:srgbClr val="EC7703"/>
                </a:solidFill>
                <a:latin typeface="Calibri" panose="020F0502020204030204" pitchFamily="34" charset="0"/>
              </a:rPr>
              <a:t>Pojištění odpovědnosti obce</a:t>
            </a:r>
          </a:p>
        </p:txBody>
      </p:sp>
      <p:sp>
        <p:nvSpPr>
          <p:cNvPr id="14" name="Text Box 6"/>
          <p:cNvSpPr txBox="1">
            <a:spLocks noChangeArrowheads="1"/>
          </p:cNvSpPr>
          <p:nvPr/>
        </p:nvSpPr>
        <p:spPr bwMode="auto">
          <a:xfrm>
            <a:off x="2428874" y="6215063"/>
            <a:ext cx="631958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cs-CZ" sz="14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OK GROUP a.s.  </a:t>
            </a:r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|  Mánesova 3014/16, 612 00 Brno  |  tel.: +420 542 216 235  |  e-mail: okgroup@okgroup.cz</a:t>
            </a:r>
          </a:p>
          <a:p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Společnost je zapsaná v obchodním rejstříku vedeném Krajským soudem v Brně, oddíl B, vložka 2954 | IČO: 255 61 804</a:t>
            </a:r>
          </a:p>
          <a:p>
            <a:pPr eaLnBrk="1" hangingPunct="1"/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www.</a:t>
            </a:r>
            <a:r>
              <a:rPr lang="cs-CZ" sz="14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okgroup</a:t>
            </a:r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.cz</a:t>
            </a: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88640"/>
            <a:ext cx="1800000" cy="853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379268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0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21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bdélník 7"/>
          <p:cNvSpPr/>
          <p:nvPr/>
        </p:nvSpPr>
        <p:spPr>
          <a:xfrm>
            <a:off x="-17686" y="1142999"/>
            <a:ext cx="2285430" cy="36000"/>
          </a:xfrm>
          <a:prstGeom prst="rect">
            <a:avLst/>
          </a:prstGeom>
          <a:solidFill>
            <a:srgbClr val="EC77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srgbClr val="DE6400"/>
              </a:solidFill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2267743" y="1143000"/>
            <a:ext cx="6876000" cy="36000"/>
          </a:xfrm>
          <a:prstGeom prst="rect">
            <a:avLst/>
          </a:prstGeom>
          <a:solidFill>
            <a:srgbClr val="1440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rgbClr val="144076"/>
                </a:solidFill>
              </a:rPr>
              <a:t> </a:t>
            </a:r>
          </a:p>
        </p:txBody>
      </p:sp>
      <p:sp>
        <p:nvSpPr>
          <p:cNvPr id="11" name="Obdélník 10"/>
          <p:cNvSpPr/>
          <p:nvPr/>
        </p:nvSpPr>
        <p:spPr>
          <a:xfrm>
            <a:off x="0" y="6072188"/>
            <a:ext cx="2286000" cy="785812"/>
          </a:xfrm>
          <a:prstGeom prst="rect">
            <a:avLst/>
          </a:prstGeom>
          <a:solidFill>
            <a:srgbClr val="EC77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srgbClr val="EC7703"/>
              </a:solidFill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2267743" y="6072188"/>
            <a:ext cx="6876000" cy="792162"/>
          </a:xfrm>
          <a:prstGeom prst="rect">
            <a:avLst/>
          </a:prstGeom>
          <a:solidFill>
            <a:srgbClr val="003A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rgbClr val="003A62"/>
                </a:solidFill>
              </a:rPr>
              <a:t> </a:t>
            </a:r>
          </a:p>
        </p:txBody>
      </p:sp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296920" y="1358462"/>
            <a:ext cx="8496300" cy="160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algn="ctr"/>
            <a:r>
              <a:rPr lang="cs-CZ" sz="3200" b="1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Odpovědnost starosty (primátora, hejtmana), členů zastupitelstev a rady obce</a:t>
            </a:r>
          </a:p>
          <a:p>
            <a:pPr marL="114300" indent="-457200">
              <a:buFont typeface="Arial" panose="020B0604020202020204" pitchFamily="34" charset="0"/>
              <a:buChar char="•"/>
            </a:pPr>
            <a:endParaRPr lang="cs-CZ" sz="1000" dirty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s-CZ" b="1" dirty="0"/>
              <a:t> </a:t>
            </a:r>
            <a:endParaRPr lang="cs-CZ" dirty="0"/>
          </a:p>
        </p:txBody>
      </p:sp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2357438" y="460641"/>
            <a:ext cx="661617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cs-CZ" sz="2800" b="1" dirty="0">
                <a:solidFill>
                  <a:srgbClr val="EC7703"/>
                </a:solidFill>
                <a:latin typeface="Calibri" panose="020F0502020204030204" pitchFamily="34" charset="0"/>
              </a:rPr>
              <a:t>Pojištění odpovědnosti obce</a:t>
            </a:r>
          </a:p>
        </p:txBody>
      </p:sp>
      <p:sp>
        <p:nvSpPr>
          <p:cNvPr id="14" name="Text Box 6"/>
          <p:cNvSpPr txBox="1">
            <a:spLocks noChangeArrowheads="1"/>
          </p:cNvSpPr>
          <p:nvPr/>
        </p:nvSpPr>
        <p:spPr bwMode="auto">
          <a:xfrm>
            <a:off x="2428874" y="6215063"/>
            <a:ext cx="631958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cs-CZ" sz="14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OK GROUP a.s.  </a:t>
            </a:r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|  Mánesova 3014/16, 612 00 Brno  |  tel.: +420 542 216 235  |  e-mail: okgroup@okgroup.cz</a:t>
            </a:r>
          </a:p>
          <a:p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Společnost je zapsaná v obchodním rejstříku vedeném Krajským soudem v Brně, oddíl B, vložka 2954 | IČO: 255 61 804</a:t>
            </a:r>
          </a:p>
          <a:p>
            <a:pPr eaLnBrk="1" hangingPunct="1"/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www.</a:t>
            </a:r>
            <a:r>
              <a:rPr lang="cs-CZ" sz="14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okgroup</a:t>
            </a:r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.cz</a:t>
            </a: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88640"/>
            <a:ext cx="1800000" cy="853081"/>
          </a:xfrm>
          <a:prstGeom prst="rect">
            <a:avLst/>
          </a:prstGeom>
        </p:spPr>
      </p:pic>
      <p:pic>
        <p:nvPicPr>
          <p:cNvPr id="13" name="Obrázek 12">
            <a:extLst>
              <a:ext uri="{FF2B5EF4-FFF2-40B4-BE49-F238E27FC236}">
                <a16:creationId xmlns:a16="http://schemas.microsoft.com/office/drawing/2014/main" xmlns="" id="{7D4C8BC4-EA51-410C-8331-AA7AA6F02CF1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1" y="2576224"/>
            <a:ext cx="4824535" cy="3041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9296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0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21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bdélník 7"/>
          <p:cNvSpPr/>
          <p:nvPr/>
        </p:nvSpPr>
        <p:spPr>
          <a:xfrm>
            <a:off x="-17686" y="1142999"/>
            <a:ext cx="2285430" cy="36000"/>
          </a:xfrm>
          <a:prstGeom prst="rect">
            <a:avLst/>
          </a:prstGeom>
          <a:solidFill>
            <a:srgbClr val="EC77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srgbClr val="DE6400"/>
              </a:solidFill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2267743" y="1143000"/>
            <a:ext cx="6876000" cy="36000"/>
          </a:xfrm>
          <a:prstGeom prst="rect">
            <a:avLst/>
          </a:prstGeom>
          <a:solidFill>
            <a:srgbClr val="1440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rgbClr val="144076"/>
                </a:solidFill>
              </a:rPr>
              <a:t> </a:t>
            </a:r>
          </a:p>
        </p:txBody>
      </p:sp>
      <p:sp>
        <p:nvSpPr>
          <p:cNvPr id="11" name="Obdélník 10"/>
          <p:cNvSpPr/>
          <p:nvPr/>
        </p:nvSpPr>
        <p:spPr>
          <a:xfrm>
            <a:off x="0" y="6072188"/>
            <a:ext cx="2286000" cy="785812"/>
          </a:xfrm>
          <a:prstGeom prst="rect">
            <a:avLst/>
          </a:prstGeom>
          <a:solidFill>
            <a:srgbClr val="EC77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srgbClr val="EC7703"/>
              </a:solidFill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2267743" y="6072188"/>
            <a:ext cx="6876000" cy="792162"/>
          </a:xfrm>
          <a:prstGeom prst="rect">
            <a:avLst/>
          </a:prstGeom>
          <a:solidFill>
            <a:srgbClr val="003A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rgbClr val="003A62"/>
                </a:solidFill>
              </a:rPr>
              <a:t> </a:t>
            </a:r>
          </a:p>
        </p:txBody>
      </p:sp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296920" y="1358462"/>
            <a:ext cx="8496300" cy="38164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/>
            <a:r>
              <a:rPr lang="cs-CZ" sz="2800" b="1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Odpovědnost starosty (primátora, hejtmana), členů zastupitelstev a rady </a:t>
            </a:r>
            <a:r>
              <a:rPr lang="cs-CZ" sz="2800" b="1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obce</a:t>
            </a:r>
          </a:p>
          <a:p>
            <a:pPr marL="0"/>
            <a:endParaRPr lang="cs-CZ" sz="3200" b="1" dirty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-457200">
              <a:buFont typeface="Arial" panose="020B0604020202020204" pitchFamily="34" charset="0"/>
              <a:buChar char="•"/>
            </a:pPr>
            <a:endParaRPr lang="cs-CZ" sz="1000" dirty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Arial" charset="0"/>
              <a:buChar char="•"/>
            </a:pP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škoda způsobená při výkonu funkce třetí osobě</a:t>
            </a:r>
          </a:p>
          <a:p>
            <a:pPr marL="0" indent="0"/>
            <a:endParaRPr lang="cs-CZ" sz="2800" dirty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Arial" charset="0"/>
              <a:buChar char="•"/>
            </a:pP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škoda způsobená při výkonu funkce obci (územněsprávnímu celku)</a:t>
            </a:r>
          </a:p>
          <a:p>
            <a:r>
              <a:rPr lang="cs-CZ" b="1" dirty="0"/>
              <a:t> </a:t>
            </a:r>
            <a:endParaRPr lang="cs-CZ" dirty="0"/>
          </a:p>
        </p:txBody>
      </p:sp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2357438" y="460641"/>
            <a:ext cx="661617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cs-CZ" sz="2800" b="1" dirty="0">
                <a:solidFill>
                  <a:srgbClr val="EC7703"/>
                </a:solidFill>
                <a:latin typeface="Calibri" panose="020F0502020204030204" pitchFamily="34" charset="0"/>
              </a:rPr>
              <a:t>Pojištění odpovědnosti obce</a:t>
            </a:r>
          </a:p>
        </p:txBody>
      </p:sp>
      <p:sp>
        <p:nvSpPr>
          <p:cNvPr id="14" name="Text Box 6"/>
          <p:cNvSpPr txBox="1">
            <a:spLocks noChangeArrowheads="1"/>
          </p:cNvSpPr>
          <p:nvPr/>
        </p:nvSpPr>
        <p:spPr bwMode="auto">
          <a:xfrm>
            <a:off x="2428874" y="6215063"/>
            <a:ext cx="631958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cs-CZ" sz="14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OK GROUP a.s.  </a:t>
            </a:r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|  Mánesova 3014/16, 612 00 Brno  |  tel.: +420 542 216 235  |  e-mail: okgroup@okgroup.cz</a:t>
            </a:r>
          </a:p>
          <a:p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Společnost je zapsaná v obchodním rejstříku vedeném Krajským soudem v Brně, oddíl B, vložka 2954 | IČO: 255 61 804</a:t>
            </a:r>
          </a:p>
          <a:p>
            <a:pPr eaLnBrk="1" hangingPunct="1"/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www.</a:t>
            </a:r>
            <a:r>
              <a:rPr lang="cs-CZ" sz="14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okgroup</a:t>
            </a:r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.cz</a:t>
            </a: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88640"/>
            <a:ext cx="1800000" cy="853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5900534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0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21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bdélník 7"/>
          <p:cNvSpPr/>
          <p:nvPr/>
        </p:nvSpPr>
        <p:spPr>
          <a:xfrm>
            <a:off x="-17686" y="1142999"/>
            <a:ext cx="2285430" cy="36000"/>
          </a:xfrm>
          <a:prstGeom prst="rect">
            <a:avLst/>
          </a:prstGeom>
          <a:solidFill>
            <a:srgbClr val="EC77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srgbClr val="DE6400"/>
              </a:solidFill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2267743" y="1143000"/>
            <a:ext cx="6876000" cy="36000"/>
          </a:xfrm>
          <a:prstGeom prst="rect">
            <a:avLst/>
          </a:prstGeom>
          <a:solidFill>
            <a:srgbClr val="1440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rgbClr val="144076"/>
                </a:solidFill>
              </a:rPr>
              <a:t> </a:t>
            </a:r>
          </a:p>
        </p:txBody>
      </p:sp>
      <p:sp>
        <p:nvSpPr>
          <p:cNvPr id="11" name="Obdélník 10"/>
          <p:cNvSpPr/>
          <p:nvPr/>
        </p:nvSpPr>
        <p:spPr>
          <a:xfrm>
            <a:off x="0" y="6072188"/>
            <a:ext cx="2286000" cy="785812"/>
          </a:xfrm>
          <a:prstGeom prst="rect">
            <a:avLst/>
          </a:prstGeom>
          <a:solidFill>
            <a:srgbClr val="EC77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srgbClr val="EC7703"/>
              </a:solidFill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2267743" y="6072188"/>
            <a:ext cx="6876000" cy="792162"/>
          </a:xfrm>
          <a:prstGeom prst="rect">
            <a:avLst/>
          </a:prstGeom>
          <a:solidFill>
            <a:srgbClr val="003A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rgbClr val="003A62"/>
                </a:solidFill>
              </a:rPr>
              <a:t> </a:t>
            </a:r>
          </a:p>
        </p:txBody>
      </p:sp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296920" y="1358462"/>
            <a:ext cx="8496300" cy="4985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/>
            <a:r>
              <a:rPr lang="cs-CZ" sz="2800" b="1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Odpovědnost starosty (primátora, hejtmana), členů zastupitelstev a rady </a:t>
            </a:r>
            <a:r>
              <a:rPr lang="cs-CZ" sz="2800" b="1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obce – možnosti pojištění</a:t>
            </a:r>
          </a:p>
          <a:p>
            <a:pPr marL="0"/>
            <a:endParaRPr lang="cs-CZ" sz="3200" b="1" dirty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-457200">
              <a:buFont typeface="Arial" panose="020B0604020202020204" pitchFamily="34" charset="0"/>
              <a:buChar char="•"/>
            </a:pPr>
            <a:endParaRPr lang="cs-CZ" sz="1000" dirty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Arial" charset="0"/>
              <a:buChar char="•"/>
            </a:pPr>
            <a:r>
              <a:rPr lang="cs-CZ" sz="2800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 rámci pojištění odpovědnosti obce jako připojištění</a:t>
            </a:r>
          </a:p>
          <a:p>
            <a:pPr marL="457200" indent="-457200">
              <a:buFont typeface="Arial" charset="0"/>
              <a:buChar char="•"/>
            </a:pP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cs-CZ" sz="2800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ndividuální produkt pro každého člena zastupitelstva</a:t>
            </a:r>
          </a:p>
          <a:p>
            <a:pPr marL="457200" indent="-457200">
              <a:buFont typeface="Arial" charset="0"/>
              <a:buChar char="•"/>
            </a:pP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cs-CZ" sz="2800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ově pro zastupitele i pojištění odpovědnosti z výkonu povolání </a:t>
            </a:r>
          </a:p>
          <a:p>
            <a:pPr marL="457200" indent="-457200">
              <a:buFont typeface="Arial" charset="0"/>
              <a:buChar char="•"/>
            </a:pP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cs-CZ" sz="2800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ávaznost na novelu zákona o obcích č. 99/2017 Sb.</a:t>
            </a:r>
          </a:p>
          <a:p>
            <a:pPr marL="457200" indent="-457200">
              <a:buFont typeface="Arial" charset="0"/>
              <a:buChar char="•"/>
            </a:pPr>
            <a:endParaRPr lang="cs-CZ" sz="2800" dirty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/>
            <a:endParaRPr lang="cs-CZ" sz="2800" dirty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s-CZ" b="1" dirty="0"/>
              <a:t> </a:t>
            </a:r>
            <a:endParaRPr lang="cs-CZ" dirty="0"/>
          </a:p>
        </p:txBody>
      </p:sp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2357438" y="460641"/>
            <a:ext cx="661617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cs-CZ" sz="2800" b="1" dirty="0">
                <a:solidFill>
                  <a:srgbClr val="EC7703"/>
                </a:solidFill>
                <a:latin typeface="Calibri" panose="020F0502020204030204" pitchFamily="34" charset="0"/>
              </a:rPr>
              <a:t>Pojištění odpovědnosti obce</a:t>
            </a:r>
          </a:p>
        </p:txBody>
      </p:sp>
      <p:sp>
        <p:nvSpPr>
          <p:cNvPr id="14" name="Text Box 6"/>
          <p:cNvSpPr txBox="1">
            <a:spLocks noChangeArrowheads="1"/>
          </p:cNvSpPr>
          <p:nvPr/>
        </p:nvSpPr>
        <p:spPr bwMode="auto">
          <a:xfrm>
            <a:off x="2428874" y="6215063"/>
            <a:ext cx="631958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cs-CZ" sz="14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OK GROUP a.s.  </a:t>
            </a:r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|  Mánesova 3014/16, 612 00 Brno  |  tel.: +420 542 216 235  |  e-mail: okgroup@okgroup.cz</a:t>
            </a:r>
          </a:p>
          <a:p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Společnost je zapsaná v obchodním rejstříku vedeném Krajským soudem v Brně, oddíl B, vložka 2954 | IČO: 255 61 804</a:t>
            </a:r>
          </a:p>
          <a:p>
            <a:pPr eaLnBrk="1" hangingPunct="1"/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www.</a:t>
            </a:r>
            <a:r>
              <a:rPr lang="cs-CZ" sz="14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okgroup</a:t>
            </a:r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.cz</a:t>
            </a: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88640"/>
            <a:ext cx="1800000" cy="853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2890625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0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21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bdélník 7"/>
          <p:cNvSpPr/>
          <p:nvPr/>
        </p:nvSpPr>
        <p:spPr>
          <a:xfrm>
            <a:off x="-17686" y="1142999"/>
            <a:ext cx="2285430" cy="36000"/>
          </a:xfrm>
          <a:prstGeom prst="rect">
            <a:avLst/>
          </a:prstGeom>
          <a:solidFill>
            <a:srgbClr val="EC77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srgbClr val="DE6400"/>
              </a:solidFill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2267743" y="1143000"/>
            <a:ext cx="6876000" cy="36000"/>
          </a:xfrm>
          <a:prstGeom prst="rect">
            <a:avLst/>
          </a:prstGeom>
          <a:solidFill>
            <a:srgbClr val="1440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rgbClr val="144076"/>
                </a:solidFill>
              </a:rPr>
              <a:t> </a:t>
            </a:r>
          </a:p>
        </p:txBody>
      </p:sp>
      <p:sp>
        <p:nvSpPr>
          <p:cNvPr id="11" name="Obdélník 10"/>
          <p:cNvSpPr/>
          <p:nvPr/>
        </p:nvSpPr>
        <p:spPr>
          <a:xfrm>
            <a:off x="0" y="6072188"/>
            <a:ext cx="2286000" cy="785812"/>
          </a:xfrm>
          <a:prstGeom prst="rect">
            <a:avLst/>
          </a:prstGeom>
          <a:solidFill>
            <a:srgbClr val="EC77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srgbClr val="EC7703"/>
              </a:solidFill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2267743" y="6072188"/>
            <a:ext cx="6876000" cy="792162"/>
          </a:xfrm>
          <a:prstGeom prst="rect">
            <a:avLst/>
          </a:prstGeom>
          <a:solidFill>
            <a:srgbClr val="003A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rgbClr val="003A62"/>
                </a:solidFill>
              </a:rPr>
              <a:t> </a:t>
            </a:r>
          </a:p>
        </p:txBody>
      </p:sp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296920" y="1358462"/>
            <a:ext cx="8496300" cy="4985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indent="0"/>
            <a:r>
              <a:rPr lang="cs-CZ" sz="2800" b="1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Odpovědnost starosty (primátora, hejtmana), členů zastupitelstev a rady obce</a:t>
            </a:r>
            <a:r>
              <a:rPr lang="cs-CZ" sz="2800" b="1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0" indent="0"/>
            <a:r>
              <a:rPr lang="cs-CZ" sz="2800" b="1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Stav do </a:t>
            </a:r>
            <a:r>
              <a:rPr lang="cs-CZ" sz="2800" b="1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31.12. 2017</a:t>
            </a:r>
            <a:endParaRPr lang="cs-CZ" sz="2800" b="1" dirty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/>
            <a:endParaRPr lang="cs-CZ" sz="1400" dirty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odpovědnost se řídí občanským zákoníkem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není dán žádný limit odpovědnosti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osoba vykonávající veřejnou funkci odpovídá do plné výše škody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osoba vykonávající veřejnou funkci se nemůže zprostit své odpovědnosti poukazem na to, že se při své činnosti spoléhala na rady jiných</a:t>
            </a:r>
          </a:p>
          <a:p>
            <a:r>
              <a:rPr lang="cs-CZ" b="1" dirty="0"/>
              <a:t> </a:t>
            </a:r>
            <a:endParaRPr lang="cs-CZ" dirty="0"/>
          </a:p>
        </p:txBody>
      </p:sp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2357438" y="460641"/>
            <a:ext cx="661617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cs-CZ" sz="2800" b="1" dirty="0">
                <a:solidFill>
                  <a:srgbClr val="EC7703"/>
                </a:solidFill>
                <a:latin typeface="Calibri" panose="020F0502020204030204" pitchFamily="34" charset="0"/>
              </a:rPr>
              <a:t>Pojištění odpovědnosti obce</a:t>
            </a:r>
          </a:p>
        </p:txBody>
      </p:sp>
      <p:sp>
        <p:nvSpPr>
          <p:cNvPr id="14" name="Text Box 6"/>
          <p:cNvSpPr txBox="1">
            <a:spLocks noChangeArrowheads="1"/>
          </p:cNvSpPr>
          <p:nvPr/>
        </p:nvSpPr>
        <p:spPr bwMode="auto">
          <a:xfrm>
            <a:off x="2428874" y="6215063"/>
            <a:ext cx="631958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cs-CZ" sz="14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OK GROUP a.s.  </a:t>
            </a:r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|  Mánesova 3014/16, 612 00 Brno  |  tel.: +420 542 216 235  |  e-mail: okgroup@okgroup.cz</a:t>
            </a:r>
          </a:p>
          <a:p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Společnost je zapsaná v obchodním rejstříku vedeném Krajským soudem v Brně, oddíl B, vložka 2954 | IČO: 255 61 804</a:t>
            </a:r>
          </a:p>
          <a:p>
            <a:pPr eaLnBrk="1" hangingPunct="1"/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www.</a:t>
            </a:r>
            <a:r>
              <a:rPr lang="cs-CZ" sz="14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okgroup</a:t>
            </a:r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.cz</a:t>
            </a: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88640"/>
            <a:ext cx="1800000" cy="853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241879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0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21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bdélník 7"/>
          <p:cNvSpPr/>
          <p:nvPr/>
        </p:nvSpPr>
        <p:spPr>
          <a:xfrm>
            <a:off x="-17686" y="1142999"/>
            <a:ext cx="2285430" cy="36000"/>
          </a:xfrm>
          <a:prstGeom prst="rect">
            <a:avLst/>
          </a:prstGeom>
          <a:solidFill>
            <a:srgbClr val="EC77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srgbClr val="DE6400"/>
              </a:solidFill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2267743" y="1143000"/>
            <a:ext cx="6876000" cy="36000"/>
          </a:xfrm>
          <a:prstGeom prst="rect">
            <a:avLst/>
          </a:prstGeom>
          <a:solidFill>
            <a:srgbClr val="1440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rgbClr val="144076"/>
                </a:solidFill>
              </a:rPr>
              <a:t> </a:t>
            </a:r>
          </a:p>
        </p:txBody>
      </p:sp>
      <p:sp>
        <p:nvSpPr>
          <p:cNvPr id="11" name="Obdélník 10"/>
          <p:cNvSpPr/>
          <p:nvPr/>
        </p:nvSpPr>
        <p:spPr>
          <a:xfrm>
            <a:off x="0" y="6072188"/>
            <a:ext cx="2286000" cy="785812"/>
          </a:xfrm>
          <a:prstGeom prst="rect">
            <a:avLst/>
          </a:prstGeom>
          <a:solidFill>
            <a:srgbClr val="EC77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srgbClr val="EC7703"/>
              </a:solidFill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2267743" y="6072188"/>
            <a:ext cx="6876000" cy="792162"/>
          </a:xfrm>
          <a:prstGeom prst="rect">
            <a:avLst/>
          </a:prstGeom>
          <a:solidFill>
            <a:srgbClr val="003A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rgbClr val="003A62"/>
                </a:solidFill>
              </a:rPr>
              <a:t> </a:t>
            </a:r>
          </a:p>
        </p:txBody>
      </p:sp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296920" y="1358462"/>
            <a:ext cx="8496300" cy="41242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indent="0"/>
            <a:r>
              <a:rPr lang="cs-CZ" sz="2800" b="1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Odpovědnost </a:t>
            </a:r>
            <a:r>
              <a:rPr lang="cs-CZ" sz="2800" b="1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členů zastupitelstev obce :</a:t>
            </a:r>
          </a:p>
          <a:p>
            <a:pPr marL="0" indent="0"/>
            <a:r>
              <a:rPr lang="cs-CZ" sz="2800" b="1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Stav od 1.1.2018</a:t>
            </a:r>
            <a:endParaRPr lang="cs-CZ" sz="2800" b="1" dirty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/>
            <a:endParaRPr lang="cs-CZ" sz="1400" dirty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odpovědnost se řídí </a:t>
            </a:r>
            <a:r>
              <a:rPr lang="cs-CZ" sz="2800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zákoníkem práce</a:t>
            </a:r>
            <a:endParaRPr lang="cs-CZ" sz="2800" dirty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cs-CZ" sz="2800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je </a:t>
            </a: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dán </a:t>
            </a:r>
            <a:r>
              <a:rPr lang="cs-CZ" sz="2800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limit odpovědnosti </a:t>
            </a:r>
            <a:endParaRPr lang="cs-CZ" sz="2800" dirty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cs-CZ" sz="2800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bec se pro tyto případy stává zaměstnavatelem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č</a:t>
            </a:r>
            <a:r>
              <a:rPr lang="cs-CZ" sz="2800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lenové zastupitelstva se považují za zaměstnance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cs-CZ" sz="2800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rávní úprava – zákon o obcích ustanovení§ 79 </a:t>
            </a:r>
            <a:endParaRPr lang="cs-CZ" sz="2800" dirty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cs-CZ" sz="2800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latí pouze pro členy zastupitelstva?</a:t>
            </a:r>
          </a:p>
          <a:p>
            <a:r>
              <a:rPr lang="cs-CZ" b="1" dirty="0"/>
              <a:t> </a:t>
            </a:r>
            <a:endParaRPr lang="cs-CZ" dirty="0"/>
          </a:p>
        </p:txBody>
      </p:sp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2357438" y="460641"/>
            <a:ext cx="661617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cs-CZ" sz="2800" b="1" dirty="0">
                <a:solidFill>
                  <a:srgbClr val="EC7703"/>
                </a:solidFill>
                <a:latin typeface="Calibri" panose="020F0502020204030204" pitchFamily="34" charset="0"/>
              </a:rPr>
              <a:t>Pojištění odpovědnosti obce</a:t>
            </a:r>
          </a:p>
        </p:txBody>
      </p:sp>
      <p:sp>
        <p:nvSpPr>
          <p:cNvPr id="14" name="Text Box 6"/>
          <p:cNvSpPr txBox="1">
            <a:spLocks noChangeArrowheads="1"/>
          </p:cNvSpPr>
          <p:nvPr/>
        </p:nvSpPr>
        <p:spPr bwMode="auto">
          <a:xfrm>
            <a:off x="2428874" y="6215063"/>
            <a:ext cx="631958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cs-CZ" sz="14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OK GROUP a.s.  </a:t>
            </a:r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|  Mánesova 3014/16, 612 00 Brno  |  tel.: +420 542 216 235  |  e-mail: okgroup@okgroup.cz</a:t>
            </a:r>
          </a:p>
          <a:p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Společnost je zapsaná v obchodním rejstříku vedeném Krajským soudem v Brně, oddíl B, vložka 2954 | IČO: 255 61 804</a:t>
            </a:r>
          </a:p>
          <a:p>
            <a:pPr eaLnBrk="1" hangingPunct="1"/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www.</a:t>
            </a:r>
            <a:r>
              <a:rPr lang="cs-CZ" sz="14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okgroup</a:t>
            </a:r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.cz</a:t>
            </a: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88640"/>
            <a:ext cx="1800000" cy="853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767399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0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21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bdélník 7"/>
          <p:cNvSpPr/>
          <p:nvPr/>
        </p:nvSpPr>
        <p:spPr>
          <a:xfrm>
            <a:off x="-17686" y="1142999"/>
            <a:ext cx="2285430" cy="36000"/>
          </a:xfrm>
          <a:prstGeom prst="rect">
            <a:avLst/>
          </a:prstGeom>
          <a:solidFill>
            <a:srgbClr val="EC77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srgbClr val="DE6400"/>
              </a:solidFill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2267743" y="1143000"/>
            <a:ext cx="6876000" cy="36000"/>
          </a:xfrm>
          <a:prstGeom prst="rect">
            <a:avLst/>
          </a:prstGeom>
          <a:solidFill>
            <a:srgbClr val="1440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rgbClr val="144076"/>
                </a:solidFill>
              </a:rPr>
              <a:t> </a:t>
            </a:r>
          </a:p>
        </p:txBody>
      </p:sp>
      <p:sp>
        <p:nvSpPr>
          <p:cNvPr id="11" name="Obdélník 10"/>
          <p:cNvSpPr/>
          <p:nvPr/>
        </p:nvSpPr>
        <p:spPr>
          <a:xfrm>
            <a:off x="0" y="6072188"/>
            <a:ext cx="2286000" cy="785812"/>
          </a:xfrm>
          <a:prstGeom prst="rect">
            <a:avLst/>
          </a:prstGeom>
          <a:solidFill>
            <a:srgbClr val="EC77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srgbClr val="EC7703"/>
              </a:solidFill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2267743" y="6072188"/>
            <a:ext cx="6876000" cy="792162"/>
          </a:xfrm>
          <a:prstGeom prst="rect">
            <a:avLst/>
          </a:prstGeom>
          <a:solidFill>
            <a:srgbClr val="003A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rgbClr val="003A62"/>
                </a:solidFill>
              </a:rPr>
              <a:t> </a:t>
            </a:r>
          </a:p>
        </p:txBody>
      </p:sp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296920" y="1358462"/>
            <a:ext cx="8496300" cy="433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uplatnění těchto nároků na náhradu škody je stále častější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obec má zákonem stanovenou povinnost vymáhat nároky na náhradu škody – viz § 38 odst. 6 zákona o </a:t>
            </a:r>
            <a:r>
              <a:rPr lang="cs-CZ" sz="2800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obcích:</a:t>
            </a:r>
            <a:endParaRPr lang="cs-CZ" sz="2800" dirty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/>
            <a:r>
              <a:rPr lang="cs-CZ" sz="2800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„</a:t>
            </a:r>
            <a:r>
              <a:rPr lang="cs-CZ" sz="2800" i="1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Obec je povinna chránit svůj majetek před </a:t>
            </a:r>
            <a:r>
              <a:rPr lang="cs-CZ" sz="2800" i="1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neoprávněnými </a:t>
            </a:r>
            <a:r>
              <a:rPr lang="cs-CZ" sz="2800" i="1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zásahy a včas uplatňovat právo na </a:t>
            </a:r>
            <a:r>
              <a:rPr lang="cs-CZ" sz="2800" i="1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náhradu </a:t>
            </a:r>
            <a:r>
              <a:rPr lang="cs-CZ" sz="2800" i="1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škody a právo na vydání bezdůvodného </a:t>
            </a:r>
            <a:r>
              <a:rPr lang="cs-CZ" sz="2800" i="1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obohacení</a:t>
            </a:r>
            <a:r>
              <a:rPr lang="cs-CZ" sz="2800" i="1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.“</a:t>
            </a:r>
            <a:endParaRPr lang="cs-CZ" sz="2800" dirty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s-CZ" b="1" dirty="0"/>
              <a:t> </a:t>
            </a:r>
            <a:endParaRPr lang="cs-CZ" dirty="0"/>
          </a:p>
        </p:txBody>
      </p:sp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2357438" y="460641"/>
            <a:ext cx="661617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cs-CZ" sz="2800" b="1" dirty="0">
                <a:solidFill>
                  <a:srgbClr val="EC7703"/>
                </a:solidFill>
                <a:latin typeface="Calibri" panose="020F0502020204030204" pitchFamily="34" charset="0"/>
              </a:rPr>
              <a:t>Pojištění odpovědnosti obce</a:t>
            </a:r>
          </a:p>
        </p:txBody>
      </p:sp>
      <p:sp>
        <p:nvSpPr>
          <p:cNvPr id="14" name="Text Box 6"/>
          <p:cNvSpPr txBox="1">
            <a:spLocks noChangeArrowheads="1"/>
          </p:cNvSpPr>
          <p:nvPr/>
        </p:nvSpPr>
        <p:spPr bwMode="auto">
          <a:xfrm>
            <a:off x="2428874" y="6215063"/>
            <a:ext cx="631958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cs-CZ" sz="14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OK GROUP a.s.  </a:t>
            </a:r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|  Mánesova 3014/16, 612 00 Brno  |  tel.: +420 542 216 235  |  e-mail: okgroup@okgroup.cz</a:t>
            </a:r>
          </a:p>
          <a:p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Společnost je zapsaná v obchodním rejstříku vedeném Krajským soudem v Brně, oddíl B, vložka 2954 | IČO: 255 61 804</a:t>
            </a:r>
          </a:p>
          <a:p>
            <a:pPr eaLnBrk="1" hangingPunct="1"/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www.</a:t>
            </a:r>
            <a:r>
              <a:rPr lang="cs-CZ" sz="14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okgroup</a:t>
            </a:r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.cz</a:t>
            </a: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88640"/>
            <a:ext cx="1800000" cy="853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601021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0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21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bdélník 7"/>
          <p:cNvSpPr/>
          <p:nvPr/>
        </p:nvSpPr>
        <p:spPr>
          <a:xfrm>
            <a:off x="0" y="1143000"/>
            <a:ext cx="2357438" cy="36000"/>
          </a:xfrm>
          <a:prstGeom prst="rect">
            <a:avLst/>
          </a:prstGeom>
          <a:solidFill>
            <a:srgbClr val="DE64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srgbClr val="DE6400"/>
              </a:solidFill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2357438" y="1143000"/>
            <a:ext cx="6804025" cy="36000"/>
          </a:xfrm>
          <a:prstGeom prst="rect">
            <a:avLst/>
          </a:prstGeom>
          <a:solidFill>
            <a:srgbClr val="1440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rgbClr val="144076"/>
                </a:solidFill>
              </a:rPr>
              <a:t> </a:t>
            </a:r>
          </a:p>
        </p:txBody>
      </p:sp>
      <p:sp>
        <p:nvSpPr>
          <p:cNvPr id="11" name="Obdélník 10"/>
          <p:cNvSpPr/>
          <p:nvPr/>
        </p:nvSpPr>
        <p:spPr>
          <a:xfrm>
            <a:off x="0" y="6072188"/>
            <a:ext cx="2357438" cy="785812"/>
          </a:xfrm>
          <a:prstGeom prst="rect">
            <a:avLst/>
          </a:prstGeom>
          <a:solidFill>
            <a:srgbClr val="EC77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srgbClr val="DE6400"/>
              </a:solidFill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2357438" y="6072188"/>
            <a:ext cx="6804025" cy="792162"/>
          </a:xfrm>
          <a:prstGeom prst="rect">
            <a:avLst/>
          </a:prstGeom>
          <a:solidFill>
            <a:srgbClr val="003A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rgbClr val="003A62"/>
                </a:solidFill>
              </a:rPr>
              <a:t> </a:t>
            </a:r>
          </a:p>
        </p:txBody>
      </p:sp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252163" y="722251"/>
            <a:ext cx="8496300" cy="53245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just">
              <a:buFont typeface="Arial" panose="020B0604020202020204" pitchFamily="34" charset="0"/>
              <a:buChar char="•"/>
            </a:pPr>
            <a:endParaRPr lang="cs-CZ" sz="2000" b="1" dirty="0" smtClean="0">
              <a:solidFill>
                <a:srgbClr val="003A62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endParaRPr lang="cs-CZ" sz="2000" b="1" dirty="0">
              <a:solidFill>
                <a:srgbClr val="003A62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sz="2800" b="1" dirty="0" smtClean="0">
                <a:solidFill>
                  <a:srgbClr val="003A62"/>
                </a:solidFill>
                <a:latin typeface="Calibri" pitchFamily="34" charset="0"/>
                <a:cs typeface="Calibri" pitchFamily="34" charset="0"/>
              </a:rPr>
              <a:t>Pojištění obecního majetku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sz="2800" b="1" dirty="0" smtClean="0">
                <a:solidFill>
                  <a:srgbClr val="003A62"/>
                </a:solidFill>
                <a:latin typeface="Calibri" pitchFamily="34" charset="0"/>
                <a:cs typeface="Calibri" pitchFamily="34" charset="0"/>
              </a:rPr>
              <a:t>Pojištění odpovědnosti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sz="2800" b="1" dirty="0" smtClean="0">
                <a:solidFill>
                  <a:srgbClr val="003A62"/>
                </a:solidFill>
                <a:latin typeface="Calibri" pitchFamily="34" charset="0"/>
                <a:cs typeface="Calibri" pitchFamily="34" charset="0"/>
              </a:rPr>
              <a:t>Pojištění strojů a strojního vybavení obce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sz="2800" b="1" dirty="0" smtClean="0">
                <a:solidFill>
                  <a:srgbClr val="003A62"/>
                </a:solidFill>
                <a:latin typeface="Calibri" pitchFamily="34" charset="0"/>
                <a:cs typeface="Calibri" pitchFamily="34" charset="0"/>
              </a:rPr>
              <a:t>Flotilové pojištění vozidel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sz="2800" b="1" dirty="0" smtClean="0">
                <a:solidFill>
                  <a:srgbClr val="003A62"/>
                </a:solidFill>
                <a:latin typeface="Calibri" pitchFamily="34" charset="0"/>
                <a:cs typeface="Calibri" pitchFamily="34" charset="0"/>
              </a:rPr>
              <a:t>Pojištění odpovědnosti zastupitelstev obcí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sz="2800" b="1" dirty="0" smtClean="0">
                <a:solidFill>
                  <a:srgbClr val="003A62"/>
                </a:solidFill>
                <a:latin typeface="Calibri" pitchFamily="34" charset="0"/>
                <a:cs typeface="Calibri" pitchFamily="34" charset="0"/>
              </a:rPr>
              <a:t>Pojištění kybernetických rizik (GDPR)</a:t>
            </a:r>
          </a:p>
          <a:p>
            <a:pPr marL="0" indent="0" algn="just">
              <a:buNone/>
            </a:pPr>
            <a:endParaRPr lang="cs-CZ" sz="2000" b="1" dirty="0">
              <a:solidFill>
                <a:srgbClr val="003A62"/>
              </a:solidFill>
              <a:latin typeface="Calibri" pitchFamily="34" charset="0"/>
              <a:cs typeface="Calibri" pitchFamily="34" charset="0"/>
            </a:endParaRPr>
          </a:p>
          <a:p>
            <a:pPr marL="0" indent="0" algn="just">
              <a:buNone/>
            </a:pPr>
            <a:r>
              <a:rPr lang="cs-CZ" sz="2800" b="1" dirty="0" smtClean="0">
                <a:solidFill>
                  <a:srgbClr val="003A62"/>
                </a:solidFill>
                <a:latin typeface="Calibri" pitchFamily="34" charset="0"/>
                <a:cs typeface="Calibri" pitchFamily="34" charset="0"/>
              </a:rPr>
              <a:t>Speciální </a:t>
            </a:r>
            <a:r>
              <a:rPr lang="cs-CZ" sz="2800" b="1" dirty="0">
                <a:solidFill>
                  <a:srgbClr val="003A62"/>
                </a:solidFill>
                <a:latin typeface="Calibri" pitchFamily="34" charset="0"/>
                <a:cs typeface="Calibri" pitchFamily="34" charset="0"/>
              </a:rPr>
              <a:t>typy pojištění</a:t>
            </a:r>
          </a:p>
          <a:p>
            <a:pPr marL="0" indent="0" algn="just"/>
            <a:r>
              <a:rPr lang="cs-CZ" sz="2800" dirty="0">
                <a:solidFill>
                  <a:srgbClr val="003A62"/>
                </a:solidFill>
                <a:latin typeface="Calibri" pitchFamily="34" charset="0"/>
                <a:cs typeface="Calibri" pitchFamily="34" charset="0"/>
              </a:rPr>
              <a:t>pojištění finančních ztrát pro případ zrušení nebo odložení akce; pojištění veřejné služby; pojištění právní ochrany; </a:t>
            </a:r>
            <a:endParaRPr lang="cs-CZ" sz="2800" dirty="0">
              <a:solidFill>
                <a:srgbClr val="144076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2357438" y="460641"/>
            <a:ext cx="661617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cs-CZ" sz="2800" b="1" dirty="0" smtClean="0">
                <a:solidFill>
                  <a:srgbClr val="EC7703"/>
                </a:solidFill>
                <a:latin typeface="Calibri" panose="020F0502020204030204" pitchFamily="34" charset="0"/>
              </a:rPr>
              <a:t>Co Vám můžeme nabídnout?</a:t>
            </a:r>
            <a:endParaRPr lang="cs-CZ" sz="2800" b="1" dirty="0">
              <a:solidFill>
                <a:srgbClr val="EC7703"/>
              </a:solidFill>
              <a:latin typeface="Calibri" panose="020F0502020204030204" pitchFamily="34" charset="0"/>
            </a:endParaRPr>
          </a:p>
        </p:txBody>
      </p:sp>
      <p:sp>
        <p:nvSpPr>
          <p:cNvPr id="14" name="Text Box 6"/>
          <p:cNvSpPr txBox="1">
            <a:spLocks noChangeArrowheads="1"/>
          </p:cNvSpPr>
          <p:nvPr/>
        </p:nvSpPr>
        <p:spPr bwMode="auto">
          <a:xfrm>
            <a:off x="2428874" y="6215063"/>
            <a:ext cx="631958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cs-CZ" sz="14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OK GROUP a.s.  </a:t>
            </a:r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|  Mánesova 3014/16, 612 00 Brno  |  tel.: +420 542 216 235  |  e-mail: okgroup@okgroup.cz</a:t>
            </a:r>
          </a:p>
          <a:p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Společnost je zapsaná v obchodním rejstříku vedeném Krajským soudem v Brně, oddíl B, vložka 2954 | IČO: 255 61 804</a:t>
            </a:r>
          </a:p>
          <a:p>
            <a:pPr eaLnBrk="1" hangingPunct="1"/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www.</a:t>
            </a:r>
            <a:r>
              <a:rPr lang="cs-CZ" sz="14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okgroup</a:t>
            </a:r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.cz</a:t>
            </a:r>
          </a:p>
        </p:txBody>
      </p:sp>
      <p:pic>
        <p:nvPicPr>
          <p:cNvPr id="17" name="Obrázek 8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7737" y="204552"/>
            <a:ext cx="1721962" cy="814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25846235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0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21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bdélník 7"/>
          <p:cNvSpPr/>
          <p:nvPr/>
        </p:nvSpPr>
        <p:spPr>
          <a:xfrm>
            <a:off x="-17686" y="1142999"/>
            <a:ext cx="2285430" cy="36000"/>
          </a:xfrm>
          <a:prstGeom prst="rect">
            <a:avLst/>
          </a:prstGeom>
          <a:solidFill>
            <a:srgbClr val="EC77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srgbClr val="DE6400"/>
              </a:solidFill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2267743" y="1143000"/>
            <a:ext cx="6876000" cy="36000"/>
          </a:xfrm>
          <a:prstGeom prst="rect">
            <a:avLst/>
          </a:prstGeom>
          <a:solidFill>
            <a:srgbClr val="1440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rgbClr val="144076"/>
                </a:solidFill>
              </a:rPr>
              <a:t> </a:t>
            </a:r>
          </a:p>
        </p:txBody>
      </p:sp>
      <p:sp>
        <p:nvSpPr>
          <p:cNvPr id="11" name="Obdélník 10"/>
          <p:cNvSpPr/>
          <p:nvPr/>
        </p:nvSpPr>
        <p:spPr>
          <a:xfrm>
            <a:off x="0" y="6072188"/>
            <a:ext cx="2286000" cy="785812"/>
          </a:xfrm>
          <a:prstGeom prst="rect">
            <a:avLst/>
          </a:prstGeom>
          <a:solidFill>
            <a:srgbClr val="EC77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srgbClr val="EC7703"/>
              </a:solidFill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2267743" y="6072188"/>
            <a:ext cx="6876000" cy="792162"/>
          </a:xfrm>
          <a:prstGeom prst="rect">
            <a:avLst/>
          </a:prstGeom>
          <a:solidFill>
            <a:srgbClr val="003A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rgbClr val="003A62"/>
                </a:solidFill>
              </a:rPr>
              <a:t> </a:t>
            </a:r>
          </a:p>
        </p:txBody>
      </p:sp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296920" y="1358462"/>
            <a:ext cx="8496300" cy="56938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cs-CZ" sz="2800" b="1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Nejčastější typy škod</a:t>
            </a:r>
            <a:r>
              <a:rPr lang="cs-CZ" sz="2800" b="1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cs-CZ" sz="2800" dirty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škody na věcech užívaných či svěřených k výkonu funkce (mobilní telefon, notebook, vozidlo)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pokuty uložené obci - za porušení rozpočtové kázně, porušení povinností zadavatele veřejné zakázky, porušení povinností správce osobních </a:t>
            </a:r>
            <a:r>
              <a:rPr lang="cs-CZ" sz="2800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údajů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škody z důvodu ztráty dotace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nevymáhání nebo opožděné vymáhání místních poplatků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pracovní spory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nezákonné rozhodnutí nebo nesprávný úřední postup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lang="cs-CZ" sz="2800" dirty="0" smtClean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lang="cs-CZ" sz="2800" dirty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2357438" y="460641"/>
            <a:ext cx="661617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cs-CZ" sz="2800" b="1" dirty="0">
                <a:solidFill>
                  <a:srgbClr val="EC7703"/>
                </a:solidFill>
                <a:latin typeface="Calibri" panose="020F0502020204030204" pitchFamily="34" charset="0"/>
              </a:rPr>
              <a:t>Pojištění odpovědnosti obce</a:t>
            </a:r>
          </a:p>
        </p:txBody>
      </p:sp>
      <p:sp>
        <p:nvSpPr>
          <p:cNvPr id="14" name="Text Box 6"/>
          <p:cNvSpPr txBox="1">
            <a:spLocks noChangeArrowheads="1"/>
          </p:cNvSpPr>
          <p:nvPr/>
        </p:nvSpPr>
        <p:spPr bwMode="auto">
          <a:xfrm>
            <a:off x="2428874" y="6215063"/>
            <a:ext cx="631958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cs-CZ" sz="14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OK GROUP a.s.  </a:t>
            </a:r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|  Mánesova 3014/16, 612 00 Brno  |  tel.: +420 542 216 235  |  e-mail: okgroup@okgroup.cz</a:t>
            </a:r>
          </a:p>
          <a:p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Společnost je zapsaná v obchodním rejstříku vedeném Krajským soudem v Brně, oddíl B, vložka 2954 | IČO: 255 61 804</a:t>
            </a:r>
          </a:p>
          <a:p>
            <a:pPr eaLnBrk="1" hangingPunct="1"/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www.</a:t>
            </a:r>
            <a:r>
              <a:rPr lang="cs-CZ" sz="14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okgroup</a:t>
            </a:r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.cz</a:t>
            </a: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88640"/>
            <a:ext cx="1800000" cy="853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3833772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0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21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bdélník 7"/>
          <p:cNvSpPr/>
          <p:nvPr/>
        </p:nvSpPr>
        <p:spPr>
          <a:xfrm>
            <a:off x="-17686" y="1142999"/>
            <a:ext cx="2285430" cy="36000"/>
          </a:xfrm>
          <a:prstGeom prst="rect">
            <a:avLst/>
          </a:prstGeom>
          <a:solidFill>
            <a:srgbClr val="EC77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srgbClr val="DE6400"/>
              </a:solidFill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2267743" y="1143000"/>
            <a:ext cx="6876000" cy="36000"/>
          </a:xfrm>
          <a:prstGeom prst="rect">
            <a:avLst/>
          </a:prstGeom>
          <a:solidFill>
            <a:srgbClr val="1440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rgbClr val="144076"/>
                </a:solidFill>
              </a:rPr>
              <a:t> </a:t>
            </a:r>
          </a:p>
        </p:txBody>
      </p:sp>
      <p:sp>
        <p:nvSpPr>
          <p:cNvPr id="11" name="Obdélník 10"/>
          <p:cNvSpPr/>
          <p:nvPr/>
        </p:nvSpPr>
        <p:spPr>
          <a:xfrm>
            <a:off x="0" y="6072188"/>
            <a:ext cx="2286000" cy="785812"/>
          </a:xfrm>
          <a:prstGeom prst="rect">
            <a:avLst/>
          </a:prstGeom>
          <a:solidFill>
            <a:srgbClr val="EC77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srgbClr val="EC7703"/>
              </a:solidFill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2267743" y="6072188"/>
            <a:ext cx="6876000" cy="792162"/>
          </a:xfrm>
          <a:prstGeom prst="rect">
            <a:avLst/>
          </a:prstGeom>
          <a:solidFill>
            <a:srgbClr val="003A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rgbClr val="003A62"/>
                </a:solidFill>
              </a:rPr>
              <a:t> </a:t>
            </a:r>
          </a:p>
        </p:txBody>
      </p:sp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296920" y="1358462"/>
            <a:ext cx="8676696" cy="6186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180975" indent="0"/>
            <a:r>
              <a:rPr lang="cs-CZ" sz="2800" b="1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Odpovědnost </a:t>
            </a:r>
            <a:r>
              <a:rPr lang="cs-CZ" sz="2800" b="1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starosty za škodu </a:t>
            </a:r>
            <a:r>
              <a:rPr lang="cs-CZ" sz="2800" b="1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způsobenou neplatným ukončením </a:t>
            </a:r>
            <a:r>
              <a:rPr lang="cs-CZ" sz="2800" b="1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pracovního poměru s tajemníkem </a:t>
            </a:r>
            <a:endParaRPr lang="cs-CZ" sz="2800" b="1" dirty="0" smtClean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80975" indent="0"/>
            <a:endParaRPr lang="cs-CZ" sz="2800" b="1" dirty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80975" indent="15875" algn="just"/>
            <a:r>
              <a:rPr lang="cs-CZ" sz="2800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Rozsudek</a:t>
            </a:r>
            <a:r>
              <a:rPr lang="cs-CZ" sz="2800" b="1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2800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Nejvyššího </a:t>
            </a: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soudu ČR </a:t>
            </a:r>
            <a:r>
              <a:rPr lang="cs-CZ" sz="2800" dirty="0" err="1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</a:t>
            </a: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zn. 25 </a:t>
            </a:r>
            <a:r>
              <a:rPr lang="cs-CZ" sz="2800" dirty="0" err="1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Cdo</a:t>
            </a: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1319/2004 </a:t>
            </a:r>
            <a:r>
              <a:rPr lang="cs-CZ" sz="2800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cs-CZ" sz="2800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cs-CZ" sz="2800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</a:t>
            </a: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22. 2</a:t>
            </a:r>
            <a:r>
              <a:rPr lang="cs-CZ" sz="2800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 </a:t>
            </a: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2005. Usnesením rady města byl starosta pověřen ukončením pracovního poměru s dosavadním tajemníkem. Starosta nezajistil řádné doručení odvolání z funkce a výpověď z pracovního poměru byla neplatná. Město bylo povinno zaplatit tajemníkovi na náhradě mzdy částku 209 994 Kč. Tuto částku pak požadovalo po starostovi.</a:t>
            </a:r>
          </a:p>
          <a:p>
            <a:r>
              <a:rPr lang="cs-CZ" sz="2800" dirty="0">
                <a:latin typeface="Calibri" panose="020F0502020204030204" pitchFamily="34" charset="0"/>
              </a:rPr>
              <a:t> </a:t>
            </a:r>
          </a:p>
          <a:p>
            <a:pPr marL="0" indent="0"/>
            <a:endParaRPr lang="cs-CZ" sz="2800" dirty="0">
              <a:latin typeface="Calibri" panose="020F0502020204030204" pitchFamily="34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lang="cs-CZ" sz="3200" dirty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2357438" y="460641"/>
            <a:ext cx="661617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cs-CZ" sz="2800" b="1" dirty="0">
                <a:solidFill>
                  <a:srgbClr val="EC7703"/>
                </a:solidFill>
                <a:latin typeface="Calibri" panose="020F0502020204030204" pitchFamily="34" charset="0"/>
              </a:rPr>
              <a:t>Pojištění odpovědnosti obce</a:t>
            </a:r>
          </a:p>
        </p:txBody>
      </p:sp>
      <p:sp>
        <p:nvSpPr>
          <p:cNvPr id="14" name="Text Box 6"/>
          <p:cNvSpPr txBox="1">
            <a:spLocks noChangeArrowheads="1"/>
          </p:cNvSpPr>
          <p:nvPr/>
        </p:nvSpPr>
        <p:spPr bwMode="auto">
          <a:xfrm>
            <a:off x="2428874" y="6215063"/>
            <a:ext cx="631958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cs-CZ" sz="14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OK GROUP a.s.  </a:t>
            </a:r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|  Mánesova 3014/16, 612 00 Brno  |  tel.: +420 542 216 235  |  e-mail: okgroup@okgroup.cz</a:t>
            </a:r>
          </a:p>
          <a:p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Společnost je zapsaná v obchodním rejstříku vedeném Krajským soudem v Brně, oddíl B, vložka 2954 | IČO: 255 61 804</a:t>
            </a:r>
          </a:p>
          <a:p>
            <a:pPr eaLnBrk="1" hangingPunct="1"/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www.</a:t>
            </a:r>
            <a:r>
              <a:rPr lang="cs-CZ" sz="14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okgroup</a:t>
            </a:r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.cz</a:t>
            </a: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88640"/>
            <a:ext cx="1800000" cy="853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289595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0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21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bdélník 7"/>
          <p:cNvSpPr/>
          <p:nvPr/>
        </p:nvSpPr>
        <p:spPr>
          <a:xfrm>
            <a:off x="-17686" y="1142999"/>
            <a:ext cx="2285430" cy="36000"/>
          </a:xfrm>
          <a:prstGeom prst="rect">
            <a:avLst/>
          </a:prstGeom>
          <a:solidFill>
            <a:srgbClr val="EC77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srgbClr val="DE6400"/>
              </a:solidFill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2267743" y="1143000"/>
            <a:ext cx="6876000" cy="36000"/>
          </a:xfrm>
          <a:prstGeom prst="rect">
            <a:avLst/>
          </a:prstGeom>
          <a:solidFill>
            <a:srgbClr val="1440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rgbClr val="144076"/>
                </a:solidFill>
              </a:rPr>
              <a:t> </a:t>
            </a:r>
          </a:p>
        </p:txBody>
      </p:sp>
      <p:sp>
        <p:nvSpPr>
          <p:cNvPr id="11" name="Obdélník 10"/>
          <p:cNvSpPr/>
          <p:nvPr/>
        </p:nvSpPr>
        <p:spPr>
          <a:xfrm>
            <a:off x="0" y="6072188"/>
            <a:ext cx="2286000" cy="785812"/>
          </a:xfrm>
          <a:prstGeom prst="rect">
            <a:avLst/>
          </a:prstGeom>
          <a:solidFill>
            <a:srgbClr val="EC77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srgbClr val="EC7703"/>
              </a:solidFill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2267743" y="6072188"/>
            <a:ext cx="6876000" cy="792162"/>
          </a:xfrm>
          <a:prstGeom prst="rect">
            <a:avLst/>
          </a:prstGeom>
          <a:solidFill>
            <a:srgbClr val="003A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rgbClr val="003A62"/>
                </a:solidFill>
              </a:rPr>
              <a:t> </a:t>
            </a:r>
          </a:p>
        </p:txBody>
      </p:sp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296920" y="1358462"/>
            <a:ext cx="8496300" cy="52014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indent="0"/>
            <a:endParaRPr lang="cs-CZ" b="1" dirty="0" smtClean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/>
            <a:r>
              <a:rPr lang="cs-CZ" sz="2800" b="1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Náhrada </a:t>
            </a:r>
            <a:r>
              <a:rPr lang="cs-CZ" sz="2800" b="1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škody vzniklé městu úhradou pokuty ve výši 130 000 Kč uložené antimonopolním </a:t>
            </a:r>
            <a:r>
              <a:rPr lang="cs-CZ" sz="2800" b="1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úřadem</a:t>
            </a:r>
            <a:endParaRPr lang="cs-CZ" sz="2800" dirty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/>
            <a:endParaRPr lang="cs-CZ" sz="2800" dirty="0" smtClean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/>
            <a:r>
              <a:rPr lang="cs-CZ" sz="2800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Okresní </a:t>
            </a: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soud v Liberci rozhodl, že primátor je povinen městu zaplatit pokutu, kterou město dostalo v době, kdy byl ve funkci, </a:t>
            </a:r>
            <a:r>
              <a:rPr lang="cs-CZ" sz="2800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 včetně nákladů řízení a úroků z prodlení. Spor se týkal zakázky na rekonstrukci náměstí, kterou vedení radnice posléze zrušilo. Vítězná firma se proti tomu odvolala a ÚOHS jejím námitkám vyhověl.</a:t>
            </a:r>
          </a:p>
          <a:p>
            <a:r>
              <a:rPr lang="cs-CZ" dirty="0"/>
              <a:t> 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lang="cs-CZ" sz="3200" dirty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2357438" y="460641"/>
            <a:ext cx="661617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cs-CZ" sz="2800" b="1" dirty="0">
                <a:solidFill>
                  <a:srgbClr val="EC7703"/>
                </a:solidFill>
                <a:latin typeface="Calibri" panose="020F0502020204030204" pitchFamily="34" charset="0"/>
              </a:rPr>
              <a:t>Pojištění odpovědnosti obce</a:t>
            </a:r>
          </a:p>
        </p:txBody>
      </p:sp>
      <p:sp>
        <p:nvSpPr>
          <p:cNvPr id="14" name="Text Box 6"/>
          <p:cNvSpPr txBox="1">
            <a:spLocks noChangeArrowheads="1"/>
          </p:cNvSpPr>
          <p:nvPr/>
        </p:nvSpPr>
        <p:spPr bwMode="auto">
          <a:xfrm>
            <a:off x="2428874" y="6215063"/>
            <a:ext cx="631958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cs-CZ" sz="14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OK GROUP a.s.  </a:t>
            </a:r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|  Mánesova 3014/16, 612 00 Brno  |  tel.: +420 542 216 235  |  e-mail: okgroup@okgroup.cz</a:t>
            </a:r>
          </a:p>
          <a:p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Společnost je zapsaná v obchodním rejstříku vedeném Krajským soudem v Brně, oddíl B, vložka 2954 | IČO: 255 61 804</a:t>
            </a:r>
          </a:p>
          <a:p>
            <a:pPr eaLnBrk="1" hangingPunct="1"/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www.</a:t>
            </a:r>
            <a:r>
              <a:rPr lang="cs-CZ" sz="14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okgroup</a:t>
            </a:r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.cz</a:t>
            </a: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88640"/>
            <a:ext cx="1800000" cy="853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826204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0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21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bdélník 7"/>
          <p:cNvSpPr/>
          <p:nvPr/>
        </p:nvSpPr>
        <p:spPr>
          <a:xfrm>
            <a:off x="-17686" y="1142999"/>
            <a:ext cx="2285430" cy="36000"/>
          </a:xfrm>
          <a:prstGeom prst="rect">
            <a:avLst/>
          </a:prstGeom>
          <a:solidFill>
            <a:srgbClr val="EC77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srgbClr val="DE6400"/>
              </a:solidFill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2267743" y="1143000"/>
            <a:ext cx="6876000" cy="36000"/>
          </a:xfrm>
          <a:prstGeom prst="rect">
            <a:avLst/>
          </a:prstGeom>
          <a:solidFill>
            <a:srgbClr val="1440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rgbClr val="144076"/>
                </a:solidFill>
              </a:rPr>
              <a:t> </a:t>
            </a:r>
          </a:p>
        </p:txBody>
      </p:sp>
      <p:sp>
        <p:nvSpPr>
          <p:cNvPr id="11" name="Obdélník 10"/>
          <p:cNvSpPr/>
          <p:nvPr/>
        </p:nvSpPr>
        <p:spPr>
          <a:xfrm>
            <a:off x="0" y="6072188"/>
            <a:ext cx="2286000" cy="785812"/>
          </a:xfrm>
          <a:prstGeom prst="rect">
            <a:avLst/>
          </a:prstGeom>
          <a:solidFill>
            <a:srgbClr val="EC77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srgbClr val="EC7703"/>
              </a:solidFill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2267743" y="6072188"/>
            <a:ext cx="6876000" cy="792162"/>
          </a:xfrm>
          <a:prstGeom prst="rect">
            <a:avLst/>
          </a:prstGeom>
          <a:solidFill>
            <a:srgbClr val="003A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rgbClr val="003A62"/>
                </a:solidFill>
              </a:rPr>
              <a:t> </a:t>
            </a:r>
          </a:p>
        </p:txBody>
      </p:sp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252163" y="1444502"/>
            <a:ext cx="8496300" cy="397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/>
            <a:r>
              <a:rPr lang="cs-CZ" sz="2800" b="1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Časová působnost pojištění odpovědnosti za škodu obci:</a:t>
            </a:r>
          </a:p>
          <a:p>
            <a:pPr marL="0"/>
            <a:endParaRPr lang="cs-CZ" sz="2800" dirty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nastavit pojištění tak, aby se vztahovalo i na bývalé starosty či členy </a:t>
            </a:r>
            <a:r>
              <a:rPr lang="cs-CZ" sz="2800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orgánů </a:t>
            </a:r>
            <a:endParaRPr lang="cs-CZ" sz="2800" dirty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</a:t>
            </a:r>
            <a:r>
              <a:rPr lang="cs-CZ" sz="2800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případě individuálního pojištění hlídat časové období, kdy může být uplatněn nárok na náhradu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hlídat časové podmínky pojištění – datum příčiny škody, datum uplatnění nároku na náhradu</a:t>
            </a:r>
            <a:endParaRPr lang="cs-CZ" sz="28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lang="cs-CZ" sz="2800" dirty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2357438" y="460641"/>
            <a:ext cx="661617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cs-CZ" sz="2800" b="1" dirty="0">
                <a:solidFill>
                  <a:srgbClr val="EC7703"/>
                </a:solidFill>
                <a:latin typeface="Calibri" panose="020F0502020204030204" pitchFamily="34" charset="0"/>
              </a:rPr>
              <a:t>Pojištění odpovědnosti obce</a:t>
            </a:r>
          </a:p>
        </p:txBody>
      </p:sp>
      <p:sp>
        <p:nvSpPr>
          <p:cNvPr id="14" name="Text Box 6"/>
          <p:cNvSpPr txBox="1">
            <a:spLocks noChangeArrowheads="1"/>
          </p:cNvSpPr>
          <p:nvPr/>
        </p:nvSpPr>
        <p:spPr bwMode="auto">
          <a:xfrm>
            <a:off x="2428874" y="6215063"/>
            <a:ext cx="631958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cs-CZ" sz="14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OK GROUP a.s.  </a:t>
            </a:r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|  Mánesova 3014/16, 612 00 Brno  |  tel.: +420 542 216 235  |  e-mail: okgroup@okgroup.cz</a:t>
            </a:r>
          </a:p>
          <a:p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Společnost je zapsaná v obchodním rejstříku vedeném Krajským soudem v Brně, oddíl B, vložka 2954 | IČO: 255 61 804</a:t>
            </a:r>
          </a:p>
          <a:p>
            <a:pPr eaLnBrk="1" hangingPunct="1"/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www.</a:t>
            </a:r>
            <a:r>
              <a:rPr lang="cs-CZ" sz="14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okgroup</a:t>
            </a:r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.cz</a:t>
            </a: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88640"/>
            <a:ext cx="1800000" cy="853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764282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0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21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bdélník 7"/>
          <p:cNvSpPr/>
          <p:nvPr/>
        </p:nvSpPr>
        <p:spPr>
          <a:xfrm>
            <a:off x="-17686" y="1142999"/>
            <a:ext cx="2285430" cy="36000"/>
          </a:xfrm>
          <a:prstGeom prst="rect">
            <a:avLst/>
          </a:prstGeom>
          <a:solidFill>
            <a:srgbClr val="EC77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srgbClr val="DE6400"/>
              </a:solidFill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2267743" y="1143000"/>
            <a:ext cx="6876000" cy="36000"/>
          </a:xfrm>
          <a:prstGeom prst="rect">
            <a:avLst/>
          </a:prstGeom>
          <a:solidFill>
            <a:srgbClr val="1440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rgbClr val="144076"/>
                </a:solidFill>
              </a:rPr>
              <a:t> </a:t>
            </a:r>
          </a:p>
        </p:txBody>
      </p:sp>
      <p:sp>
        <p:nvSpPr>
          <p:cNvPr id="11" name="Obdélník 10"/>
          <p:cNvSpPr/>
          <p:nvPr/>
        </p:nvSpPr>
        <p:spPr>
          <a:xfrm>
            <a:off x="0" y="6072188"/>
            <a:ext cx="2286000" cy="785812"/>
          </a:xfrm>
          <a:prstGeom prst="rect">
            <a:avLst/>
          </a:prstGeom>
          <a:solidFill>
            <a:srgbClr val="EC77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srgbClr val="EC7703"/>
              </a:solidFill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2267743" y="6072188"/>
            <a:ext cx="6876000" cy="792162"/>
          </a:xfrm>
          <a:prstGeom prst="rect">
            <a:avLst/>
          </a:prstGeom>
          <a:solidFill>
            <a:srgbClr val="003A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rgbClr val="003A62"/>
                </a:solidFill>
              </a:rPr>
              <a:t> </a:t>
            </a:r>
          </a:p>
        </p:txBody>
      </p:sp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252163" y="1444502"/>
            <a:ext cx="8496300" cy="4832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/>
            <a:r>
              <a:rPr lang="cs-CZ" sz="2800" b="1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Novela zákona o obcích účinná od 1.1. 2018 – kladené otázky</a:t>
            </a:r>
            <a:endParaRPr lang="cs-CZ" sz="2800" b="1" dirty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/>
            <a:endParaRPr lang="cs-CZ" sz="2800" dirty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</a:t>
            </a:r>
            <a:r>
              <a:rPr lang="cs-CZ" sz="2800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ákonné pojištění za pracovní úrazy a nemoci z povolání – je nutné platit za zastupitele pojistné a je možné pak čerpat plnění ?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</a:t>
            </a:r>
            <a:r>
              <a:rPr lang="cs-CZ" sz="2800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ýkon funkce zastupitele bez odměny – jakou může obec požadovat výši škody</a:t>
            </a:r>
            <a:r>
              <a:rPr lang="cs-CZ" sz="2800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</a:t>
            </a:r>
            <a:r>
              <a:rPr lang="cs-CZ" sz="2800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 nutná úprava stávající pojistné smlouvy obce?</a:t>
            </a:r>
            <a:endParaRPr lang="cs-CZ" sz="2800" dirty="0" smtClean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/>
            <a:endParaRPr lang="cs-CZ" sz="2800" dirty="0" smtClean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lang="cs-CZ" sz="2800" dirty="0" smtClean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2357438" y="460641"/>
            <a:ext cx="661617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cs-CZ" sz="2800" b="1" dirty="0">
                <a:solidFill>
                  <a:srgbClr val="EC7703"/>
                </a:solidFill>
                <a:latin typeface="Calibri" panose="020F0502020204030204" pitchFamily="34" charset="0"/>
              </a:rPr>
              <a:t>Pojištění odpovědnosti obce</a:t>
            </a:r>
          </a:p>
        </p:txBody>
      </p:sp>
      <p:sp>
        <p:nvSpPr>
          <p:cNvPr id="14" name="Text Box 6"/>
          <p:cNvSpPr txBox="1">
            <a:spLocks noChangeArrowheads="1"/>
          </p:cNvSpPr>
          <p:nvPr/>
        </p:nvSpPr>
        <p:spPr bwMode="auto">
          <a:xfrm>
            <a:off x="2428874" y="6215063"/>
            <a:ext cx="631958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cs-CZ" sz="14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OK GROUP a.s.  </a:t>
            </a:r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|  Mánesova 3014/16, 612 00 Brno  |  tel.: +420 542 216 235  |  e-mail: okgroup@okgroup.cz</a:t>
            </a:r>
          </a:p>
          <a:p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Společnost je zapsaná v obchodním rejstříku vedeném Krajským soudem v Brně, oddíl B, vložka 2954 | IČO: 255 61 804</a:t>
            </a:r>
          </a:p>
          <a:p>
            <a:pPr eaLnBrk="1" hangingPunct="1"/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www.</a:t>
            </a:r>
            <a:r>
              <a:rPr lang="cs-CZ" sz="14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okgroup</a:t>
            </a:r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.cz</a:t>
            </a: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88640"/>
            <a:ext cx="1800000" cy="853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645824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0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21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bdélník 7"/>
          <p:cNvSpPr/>
          <p:nvPr/>
        </p:nvSpPr>
        <p:spPr>
          <a:xfrm>
            <a:off x="-17686" y="1142999"/>
            <a:ext cx="2285430" cy="36000"/>
          </a:xfrm>
          <a:prstGeom prst="rect">
            <a:avLst/>
          </a:prstGeom>
          <a:solidFill>
            <a:srgbClr val="EC77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srgbClr val="DE6400"/>
              </a:solidFill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2267743" y="1143000"/>
            <a:ext cx="6876000" cy="36000"/>
          </a:xfrm>
          <a:prstGeom prst="rect">
            <a:avLst/>
          </a:prstGeom>
          <a:solidFill>
            <a:srgbClr val="1440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rgbClr val="144076"/>
                </a:solidFill>
              </a:rPr>
              <a:t> </a:t>
            </a:r>
          </a:p>
        </p:txBody>
      </p:sp>
      <p:sp>
        <p:nvSpPr>
          <p:cNvPr id="11" name="Obdélník 10"/>
          <p:cNvSpPr/>
          <p:nvPr/>
        </p:nvSpPr>
        <p:spPr>
          <a:xfrm>
            <a:off x="0" y="6072188"/>
            <a:ext cx="2286000" cy="785812"/>
          </a:xfrm>
          <a:prstGeom prst="rect">
            <a:avLst/>
          </a:prstGeom>
          <a:solidFill>
            <a:srgbClr val="EC77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srgbClr val="EC7703"/>
              </a:solidFill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2267743" y="6072188"/>
            <a:ext cx="6876000" cy="792162"/>
          </a:xfrm>
          <a:prstGeom prst="rect">
            <a:avLst/>
          </a:prstGeom>
          <a:solidFill>
            <a:srgbClr val="003A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rgbClr val="003A62"/>
                </a:solidFill>
              </a:rPr>
              <a:t> </a:t>
            </a:r>
          </a:p>
        </p:txBody>
      </p:sp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2357438" y="460641"/>
            <a:ext cx="661617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cs-CZ" sz="2800" b="1" dirty="0">
                <a:solidFill>
                  <a:srgbClr val="EC7703"/>
                </a:solidFill>
                <a:latin typeface="Calibri" panose="020F0502020204030204" pitchFamily="34" charset="0"/>
              </a:rPr>
              <a:t>Pojištění odpovědnosti obce</a:t>
            </a:r>
          </a:p>
        </p:txBody>
      </p:sp>
      <p:sp>
        <p:nvSpPr>
          <p:cNvPr id="14" name="Text Box 6"/>
          <p:cNvSpPr txBox="1">
            <a:spLocks noChangeArrowheads="1"/>
          </p:cNvSpPr>
          <p:nvPr/>
        </p:nvSpPr>
        <p:spPr bwMode="auto">
          <a:xfrm>
            <a:off x="2428874" y="6215063"/>
            <a:ext cx="631958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cs-CZ" sz="14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OK GROUP a.s.  </a:t>
            </a:r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|  Mánesova 3014/16, 612 00 Brno  |  tel.: +420 542 216 235  |  e-mail: okgroup@okgroup.cz</a:t>
            </a:r>
          </a:p>
          <a:p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Společnost je zapsaná v obchodním rejstříku vedeném Krajským soudem v Brně, oddíl B, vložka 2954 | IČO: 255 61 804</a:t>
            </a:r>
          </a:p>
          <a:p>
            <a:pPr eaLnBrk="1" hangingPunct="1"/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www.</a:t>
            </a:r>
            <a:r>
              <a:rPr lang="cs-CZ" sz="14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okgroup</a:t>
            </a:r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.cz</a:t>
            </a: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88640"/>
            <a:ext cx="1800000" cy="853081"/>
          </a:xfrm>
          <a:prstGeom prst="rect">
            <a:avLst/>
          </a:prstGeom>
        </p:spPr>
      </p:pic>
      <p:pic>
        <p:nvPicPr>
          <p:cNvPr id="17" name="Zástupný symbol pro obsah 6">
            <a:extLst>
              <a:ext uri="{FF2B5EF4-FFF2-40B4-BE49-F238E27FC236}">
                <a16:creationId xmlns:a16="http://schemas.microsoft.com/office/drawing/2014/main" xmlns="" id="{E4B0D23B-1E4D-45B1-A514-C561D3C9A7BB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5864" y="1373577"/>
            <a:ext cx="3230936" cy="4525963"/>
          </a:xfrm>
          <a:prstGeom prst="rect">
            <a:avLst/>
          </a:prstGeom>
        </p:spPr>
      </p:pic>
      <p:sp>
        <p:nvSpPr>
          <p:cNvPr id="5" name="Zástupný symbol pro text 4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4330822" cy="4691063"/>
          </a:xfrm>
        </p:spPr>
        <p:txBody>
          <a:bodyPr/>
          <a:lstStyle/>
          <a:p>
            <a:endParaRPr lang="cs-CZ" sz="3600" b="1" dirty="0" smtClean="0">
              <a:solidFill>
                <a:srgbClr val="144076"/>
              </a:solidFill>
              <a:latin typeface="Calibri" panose="020F0502020204030204" pitchFamily="34" charset="0"/>
            </a:endParaRPr>
          </a:p>
          <a:p>
            <a:endParaRPr lang="cs-CZ" sz="3600" b="1" dirty="0">
              <a:solidFill>
                <a:srgbClr val="144076"/>
              </a:solidFill>
              <a:latin typeface="Calibri" panose="020F0502020204030204" pitchFamily="34" charset="0"/>
            </a:endParaRPr>
          </a:p>
          <a:p>
            <a:pPr algn="ctr"/>
            <a:endParaRPr lang="cs-CZ" sz="3600" b="1" dirty="0" smtClean="0">
              <a:solidFill>
                <a:srgbClr val="144076"/>
              </a:solidFill>
              <a:latin typeface="Calibri" panose="020F0502020204030204" pitchFamily="34" charset="0"/>
            </a:endParaRPr>
          </a:p>
          <a:p>
            <a:r>
              <a:rPr lang="cs-CZ" sz="3600" b="1" dirty="0" smtClean="0">
                <a:solidFill>
                  <a:srgbClr val="144076"/>
                </a:solidFill>
                <a:latin typeface="Calibri" panose="020F0502020204030204" pitchFamily="34" charset="0"/>
              </a:rPr>
              <a:t>Děkuji za pozornost.</a:t>
            </a:r>
          </a:p>
          <a:p>
            <a:pPr algn="ctr"/>
            <a:endParaRPr lang="cs-CZ" sz="3600" b="1" dirty="0">
              <a:solidFill>
                <a:srgbClr val="144076"/>
              </a:solidFill>
              <a:latin typeface="Calibri" panose="020F0502020204030204" pitchFamily="34" charset="0"/>
            </a:endParaRPr>
          </a:p>
          <a:p>
            <a:pPr algn="ctr"/>
            <a:endParaRPr lang="cs-CZ" sz="3600" b="1" dirty="0">
              <a:solidFill>
                <a:srgbClr val="144076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730509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0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21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bdélník 7"/>
          <p:cNvSpPr/>
          <p:nvPr/>
        </p:nvSpPr>
        <p:spPr>
          <a:xfrm>
            <a:off x="0" y="1143000"/>
            <a:ext cx="2357438" cy="36000"/>
          </a:xfrm>
          <a:prstGeom prst="rect">
            <a:avLst/>
          </a:prstGeom>
          <a:solidFill>
            <a:srgbClr val="DE64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srgbClr val="DE6400"/>
              </a:solidFill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2357438" y="1143000"/>
            <a:ext cx="6804025" cy="36000"/>
          </a:xfrm>
          <a:prstGeom prst="rect">
            <a:avLst/>
          </a:prstGeom>
          <a:solidFill>
            <a:srgbClr val="1440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rgbClr val="144076"/>
                </a:solidFill>
              </a:rPr>
              <a:t> </a:t>
            </a:r>
          </a:p>
        </p:txBody>
      </p:sp>
      <p:sp>
        <p:nvSpPr>
          <p:cNvPr id="11" name="Obdélník 10"/>
          <p:cNvSpPr/>
          <p:nvPr/>
        </p:nvSpPr>
        <p:spPr>
          <a:xfrm>
            <a:off x="0" y="6072188"/>
            <a:ext cx="2357438" cy="785812"/>
          </a:xfrm>
          <a:prstGeom prst="rect">
            <a:avLst/>
          </a:prstGeom>
          <a:solidFill>
            <a:srgbClr val="EC77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srgbClr val="DE6400"/>
              </a:solidFill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2357438" y="6072188"/>
            <a:ext cx="6804025" cy="792162"/>
          </a:xfrm>
          <a:prstGeom prst="rect">
            <a:avLst/>
          </a:prstGeom>
          <a:solidFill>
            <a:srgbClr val="003A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rgbClr val="003A62"/>
                </a:solidFill>
              </a:rPr>
              <a:t> </a:t>
            </a:r>
          </a:p>
        </p:txBody>
      </p:sp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343244" y="1440000"/>
            <a:ext cx="4441388" cy="41549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Font typeface="Arial" charset="0"/>
              <a:buChar char="•"/>
            </a:pPr>
            <a:r>
              <a:rPr lang="cs-CZ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Město Pohořelice</a:t>
            </a:r>
          </a:p>
          <a:p>
            <a:pPr>
              <a:buFont typeface="Arial" charset="0"/>
              <a:buChar char="•"/>
            </a:pPr>
            <a:r>
              <a:rPr lang="cs-CZ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Město Židlochovice</a:t>
            </a:r>
          </a:p>
          <a:p>
            <a:pPr>
              <a:buFont typeface="Arial" charset="0"/>
              <a:buChar char="•"/>
            </a:pPr>
            <a:r>
              <a:rPr lang="cs-CZ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Obec Popice</a:t>
            </a:r>
          </a:p>
          <a:p>
            <a:pPr>
              <a:buFont typeface="Arial" charset="0"/>
              <a:buChar char="•"/>
            </a:pPr>
            <a:r>
              <a:rPr lang="cs-CZ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Obec Strachotín</a:t>
            </a:r>
          </a:p>
          <a:p>
            <a:pPr>
              <a:buFont typeface="Arial" charset="0"/>
              <a:buChar char="•"/>
            </a:pPr>
            <a:r>
              <a:rPr lang="cs-CZ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Obec Brod nad Dyjí</a:t>
            </a:r>
          </a:p>
          <a:p>
            <a:pPr>
              <a:buFont typeface="Arial" charset="0"/>
              <a:buChar char="•"/>
            </a:pPr>
            <a:r>
              <a:rPr lang="cs-CZ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Obec Novosedly</a:t>
            </a:r>
          </a:p>
          <a:p>
            <a:pPr>
              <a:buFont typeface="Arial" charset="0"/>
              <a:buChar char="•"/>
            </a:pPr>
            <a:r>
              <a:rPr lang="cs-CZ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Obec Starovičky</a:t>
            </a:r>
          </a:p>
          <a:p>
            <a:pPr>
              <a:buFont typeface="Arial" charset="0"/>
              <a:buChar char="•"/>
            </a:pPr>
            <a:r>
              <a:rPr lang="cs-CZ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Obec Březí</a:t>
            </a:r>
          </a:p>
          <a:p>
            <a:pPr>
              <a:buFont typeface="Arial" charset="0"/>
              <a:buChar char="•"/>
            </a:pPr>
            <a:r>
              <a:rPr lang="cs-CZ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Mendelova zemědělská univerzita v Brně </a:t>
            </a:r>
          </a:p>
          <a:p>
            <a:pPr>
              <a:buFont typeface="Arial" charset="0"/>
              <a:buChar char="•"/>
            </a:pPr>
            <a:r>
              <a:rPr lang="cs-CZ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Vysoké učení technické v </a:t>
            </a:r>
            <a:r>
              <a:rPr lang="cs-CZ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Brně</a:t>
            </a:r>
            <a:endParaRPr lang="cs-CZ" dirty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2283760" y="457204"/>
            <a:ext cx="661617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cs-CZ" sz="2800" b="1" dirty="0" smtClean="0">
                <a:solidFill>
                  <a:srgbClr val="EC7703"/>
                </a:solidFill>
                <a:latin typeface="Calibri" panose="020F0502020204030204" pitchFamily="34" charset="0"/>
              </a:rPr>
              <a:t>Mezi naše významné klienty například patří</a:t>
            </a:r>
            <a:endParaRPr lang="cs-CZ" sz="2800" b="1" dirty="0">
              <a:solidFill>
                <a:srgbClr val="EC7703"/>
              </a:solidFill>
              <a:latin typeface="Calibri" panose="020F0502020204030204" pitchFamily="34" charset="0"/>
            </a:endParaRPr>
          </a:p>
        </p:txBody>
      </p:sp>
      <p:sp>
        <p:nvSpPr>
          <p:cNvPr id="14" name="Text Box 6"/>
          <p:cNvSpPr txBox="1">
            <a:spLocks noChangeArrowheads="1"/>
          </p:cNvSpPr>
          <p:nvPr/>
        </p:nvSpPr>
        <p:spPr bwMode="auto">
          <a:xfrm>
            <a:off x="2428874" y="6215063"/>
            <a:ext cx="631958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cs-CZ" sz="14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OK GROUP a.s.  </a:t>
            </a:r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|  Mánesova 3014/16, 612 00 Brno  |  tel.: +420 542 216 235  |  e-mail: okgroup@okgroup.cz</a:t>
            </a:r>
          </a:p>
          <a:p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Společnost je zapsaná v obchodním rejstříku vedeném Krajským soudem v Brně, oddíl B, vložka 2954 | IČO: 255 61 804</a:t>
            </a:r>
          </a:p>
          <a:p>
            <a:pPr eaLnBrk="1" hangingPunct="1"/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www.</a:t>
            </a:r>
            <a:r>
              <a:rPr lang="cs-CZ" sz="14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okgroup</a:t>
            </a:r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.cz</a:t>
            </a:r>
          </a:p>
        </p:txBody>
      </p:sp>
      <p:pic>
        <p:nvPicPr>
          <p:cNvPr id="17" name="Obrázek 8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7737" y="204552"/>
            <a:ext cx="1721962" cy="814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Obdélník 2"/>
          <p:cNvSpPr/>
          <p:nvPr/>
        </p:nvSpPr>
        <p:spPr>
          <a:xfrm>
            <a:off x="4662640" y="1440000"/>
            <a:ext cx="4572000" cy="4524315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buFont typeface="Arial" charset="0"/>
              <a:buChar char="•"/>
            </a:pPr>
            <a:r>
              <a:rPr lang="cs-CZ" sz="2400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Královéhradecký kraj</a:t>
            </a:r>
          </a:p>
          <a:p>
            <a:pPr marL="342900" indent="-342900">
              <a:buFont typeface="Arial" charset="0"/>
              <a:buChar char="•"/>
            </a:pPr>
            <a:r>
              <a:rPr lang="cs-CZ" sz="2400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Město Blansko</a:t>
            </a:r>
          </a:p>
          <a:p>
            <a:pPr marL="342900" indent="-342900">
              <a:buFont typeface="Arial" charset="0"/>
              <a:buChar char="•"/>
            </a:pPr>
            <a:r>
              <a:rPr lang="cs-CZ" sz="2400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Město Bučovice</a:t>
            </a:r>
          </a:p>
          <a:p>
            <a:pPr marL="342900" indent="-342900">
              <a:buFont typeface="Arial" charset="0"/>
              <a:buChar char="•"/>
            </a:pPr>
            <a:r>
              <a:rPr lang="cs-CZ" sz="2400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Město Luhačovice</a:t>
            </a:r>
          </a:p>
          <a:p>
            <a:pPr marL="342900" indent="-342900">
              <a:buFont typeface="Arial" charset="0"/>
              <a:buChar char="•"/>
            </a:pPr>
            <a:r>
              <a:rPr lang="cs-CZ" sz="2400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Město Vyškov</a:t>
            </a:r>
          </a:p>
          <a:p>
            <a:pPr marL="342900" indent="-342900">
              <a:buFont typeface="Arial" charset="0"/>
              <a:buChar char="•"/>
            </a:pPr>
            <a:r>
              <a:rPr lang="cs-CZ" sz="2400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Město Náchod</a:t>
            </a:r>
          </a:p>
          <a:p>
            <a:pPr marL="342900" indent="-342900">
              <a:buFont typeface="Arial" charset="0"/>
              <a:buChar char="•"/>
            </a:pPr>
            <a:r>
              <a:rPr lang="cs-CZ" sz="2400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Město Újezd u Brna</a:t>
            </a:r>
          </a:p>
          <a:p>
            <a:pPr marL="342900" indent="-342900">
              <a:buFont typeface="Arial" charset="0"/>
              <a:buChar char="•"/>
            </a:pPr>
            <a:r>
              <a:rPr lang="cs-CZ" sz="2400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Městská část Praha 18</a:t>
            </a:r>
          </a:p>
          <a:p>
            <a:pPr marL="342900" indent="-342900">
              <a:buFont typeface="Arial" charset="0"/>
              <a:buChar char="•"/>
            </a:pPr>
            <a:r>
              <a:rPr lang="cs-CZ" sz="2400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Obec Vlachovice – </a:t>
            </a:r>
            <a:r>
              <a:rPr lang="cs-CZ" sz="2400" dirty="0" err="1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Vrbětice</a:t>
            </a:r>
            <a:endParaRPr lang="cs-CZ" sz="2400" dirty="0" smtClean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charset="0"/>
              <a:buChar char="•"/>
            </a:pPr>
            <a:r>
              <a:rPr lang="cs-CZ" sz="2400" dirty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Biskupství plzeňské, královohradecké, litoměřické, </a:t>
            </a:r>
            <a:r>
              <a:rPr lang="cs-CZ" sz="2400" dirty="0" smtClean="0">
                <a:solidFill>
                  <a:srgbClr val="003A6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českobudějovické</a:t>
            </a:r>
            <a:endParaRPr lang="cs-CZ" sz="2400" dirty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3653836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0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21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bdélník 7"/>
          <p:cNvSpPr/>
          <p:nvPr/>
        </p:nvSpPr>
        <p:spPr>
          <a:xfrm>
            <a:off x="0" y="1143000"/>
            <a:ext cx="2357438" cy="36000"/>
          </a:xfrm>
          <a:prstGeom prst="rect">
            <a:avLst/>
          </a:prstGeom>
          <a:solidFill>
            <a:srgbClr val="DE64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srgbClr val="DE6400"/>
              </a:solidFill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2357438" y="1143000"/>
            <a:ext cx="6804025" cy="36000"/>
          </a:xfrm>
          <a:prstGeom prst="rect">
            <a:avLst/>
          </a:prstGeom>
          <a:solidFill>
            <a:srgbClr val="1440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rgbClr val="144076"/>
                </a:solidFill>
              </a:rPr>
              <a:t> </a:t>
            </a:r>
          </a:p>
        </p:txBody>
      </p:sp>
      <p:sp>
        <p:nvSpPr>
          <p:cNvPr id="11" name="Obdélník 10"/>
          <p:cNvSpPr/>
          <p:nvPr/>
        </p:nvSpPr>
        <p:spPr>
          <a:xfrm>
            <a:off x="0" y="6072188"/>
            <a:ext cx="2357438" cy="785812"/>
          </a:xfrm>
          <a:prstGeom prst="rect">
            <a:avLst/>
          </a:prstGeom>
          <a:solidFill>
            <a:srgbClr val="EC77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srgbClr val="DE6400"/>
              </a:solidFill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2357438" y="6072188"/>
            <a:ext cx="6804025" cy="792162"/>
          </a:xfrm>
          <a:prstGeom prst="rect">
            <a:avLst/>
          </a:prstGeom>
          <a:solidFill>
            <a:srgbClr val="003A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rgbClr val="003A62"/>
                </a:solidFill>
              </a:rPr>
              <a:t> </a:t>
            </a:r>
          </a:p>
        </p:txBody>
      </p:sp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252163" y="1352957"/>
            <a:ext cx="8496300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Font typeface="Arial" charset="0"/>
              <a:buChar char="•"/>
              <a:defRPr/>
            </a:pPr>
            <a:r>
              <a:rPr lang="cs-CZ" dirty="0">
                <a:solidFill>
                  <a:srgbClr val="003A62"/>
                </a:solidFill>
                <a:latin typeface="Calibri" pitchFamily="34" charset="0"/>
                <a:cs typeface="Calibri" pitchFamily="34" charset="0"/>
              </a:rPr>
              <a:t>Agra pojišťovna, organizační složka                                            </a:t>
            </a:r>
          </a:p>
          <a:p>
            <a:pPr>
              <a:buFont typeface="Arial" charset="0"/>
              <a:buChar char="•"/>
              <a:defRPr/>
            </a:pPr>
            <a:r>
              <a:rPr lang="cs-CZ" dirty="0">
                <a:solidFill>
                  <a:srgbClr val="003A62"/>
                </a:solidFill>
                <a:latin typeface="Calibri" pitchFamily="34" charset="0"/>
                <a:cs typeface="Calibri" pitchFamily="34" charset="0"/>
              </a:rPr>
              <a:t>Allianz pojišťovna, a.s.</a:t>
            </a:r>
          </a:p>
          <a:p>
            <a:pPr>
              <a:buFont typeface="Arial" charset="0"/>
              <a:buChar char="•"/>
              <a:defRPr/>
            </a:pPr>
            <a:r>
              <a:rPr lang="cs-CZ" dirty="0">
                <a:solidFill>
                  <a:srgbClr val="003A62"/>
                </a:solidFill>
                <a:latin typeface="Calibri" pitchFamily="34" charset="0"/>
                <a:cs typeface="Calibri" pitchFamily="34" charset="0"/>
              </a:rPr>
              <a:t>Česká podnikatelská pojišťovna, a.s., Vienna Insurance Group</a:t>
            </a:r>
          </a:p>
          <a:p>
            <a:pPr>
              <a:buFont typeface="Arial" charset="0"/>
              <a:buChar char="•"/>
              <a:defRPr/>
            </a:pPr>
            <a:r>
              <a:rPr lang="cs-CZ" dirty="0">
                <a:solidFill>
                  <a:srgbClr val="003A62"/>
                </a:solidFill>
                <a:latin typeface="Calibri" pitchFamily="34" charset="0"/>
                <a:cs typeface="Calibri" pitchFamily="34" charset="0"/>
              </a:rPr>
              <a:t>Česká pojišťovna a.s.</a:t>
            </a:r>
          </a:p>
          <a:p>
            <a:pPr>
              <a:buFont typeface="Arial" charset="0"/>
              <a:buChar char="•"/>
              <a:defRPr/>
            </a:pPr>
            <a:r>
              <a:rPr lang="cs-CZ" dirty="0">
                <a:solidFill>
                  <a:srgbClr val="003A62"/>
                </a:solidFill>
                <a:latin typeface="Calibri" pitchFamily="34" charset="0"/>
                <a:cs typeface="Calibri" pitchFamily="34" charset="0"/>
              </a:rPr>
              <a:t>ČSOB Pojišťovna, a.s., člen holdingu ČSOB</a:t>
            </a:r>
          </a:p>
          <a:p>
            <a:pPr marL="378013" indent="-378013">
              <a:buFont typeface="Arial" charset="0"/>
              <a:buChar char="•"/>
              <a:defRPr/>
            </a:pPr>
            <a:r>
              <a:rPr lang="cs-CZ" dirty="0">
                <a:solidFill>
                  <a:srgbClr val="003A62"/>
                </a:solidFill>
                <a:latin typeface="Calibri" pitchFamily="34" charset="0"/>
                <a:cs typeface="Calibri" pitchFamily="34" charset="0"/>
              </a:rPr>
              <a:t>Generali Pojišťovna, a.s.</a:t>
            </a:r>
          </a:p>
          <a:p>
            <a:pPr>
              <a:buFont typeface="Arial" charset="0"/>
              <a:buChar char="•"/>
              <a:defRPr/>
            </a:pPr>
            <a:r>
              <a:rPr lang="en-US" dirty="0">
                <a:solidFill>
                  <a:srgbClr val="003A62"/>
                </a:solidFill>
                <a:latin typeface="Calibri" pitchFamily="34" charset="0"/>
                <a:cs typeface="Calibri" pitchFamily="34" charset="0"/>
              </a:rPr>
              <a:t>AIG Europe Limited, organizační složka pro Českou republiku</a:t>
            </a:r>
            <a:endParaRPr lang="cs-CZ" dirty="0">
              <a:solidFill>
                <a:srgbClr val="003A62"/>
              </a:solidFill>
              <a:latin typeface="Calibri" pitchFamily="34" charset="0"/>
              <a:cs typeface="Calibri" pitchFamily="34" charset="0"/>
            </a:endParaRPr>
          </a:p>
          <a:p>
            <a:pPr>
              <a:buFont typeface="Arial" charset="0"/>
              <a:buChar char="•"/>
              <a:defRPr/>
            </a:pPr>
            <a:r>
              <a:rPr lang="cs-CZ" dirty="0">
                <a:solidFill>
                  <a:srgbClr val="003A62"/>
                </a:solidFill>
                <a:latin typeface="Calibri" pitchFamily="34" charset="0"/>
                <a:cs typeface="Calibri" pitchFamily="34" charset="0"/>
              </a:rPr>
              <a:t>Kooperativa pojišťovna, a.s., Vienna Insurance Group</a:t>
            </a:r>
          </a:p>
          <a:p>
            <a:pPr>
              <a:buFont typeface="Arial" charset="0"/>
              <a:buChar char="•"/>
              <a:defRPr/>
            </a:pPr>
            <a:r>
              <a:rPr lang="cs-CZ" dirty="0">
                <a:solidFill>
                  <a:srgbClr val="003A62"/>
                </a:solidFill>
                <a:latin typeface="Calibri" pitchFamily="34" charset="0"/>
                <a:cs typeface="Calibri" pitchFamily="34" charset="0"/>
              </a:rPr>
              <a:t>Slavia pojišťovna a.s.</a:t>
            </a:r>
          </a:p>
          <a:p>
            <a:pPr>
              <a:buFont typeface="Arial" charset="0"/>
              <a:buChar char="•"/>
              <a:defRPr/>
            </a:pPr>
            <a:r>
              <a:rPr lang="cs-CZ" dirty="0">
                <a:solidFill>
                  <a:srgbClr val="003A62"/>
                </a:solidFill>
                <a:latin typeface="Calibri" pitchFamily="34" charset="0"/>
                <a:cs typeface="Calibri" pitchFamily="34" charset="0"/>
              </a:rPr>
              <a:t>DIRECT pojišťovna, a.s.</a:t>
            </a:r>
          </a:p>
          <a:p>
            <a:pPr>
              <a:buFont typeface="Arial" charset="0"/>
              <a:buChar char="•"/>
              <a:defRPr/>
            </a:pPr>
            <a:r>
              <a:rPr lang="cs-CZ" dirty="0">
                <a:solidFill>
                  <a:srgbClr val="003A62"/>
                </a:solidFill>
                <a:latin typeface="Calibri" pitchFamily="34" charset="0"/>
                <a:cs typeface="Calibri" pitchFamily="34" charset="0"/>
              </a:rPr>
              <a:t>UNIQA pojišťovna, a.s.</a:t>
            </a:r>
          </a:p>
          <a:p>
            <a:pPr>
              <a:buFont typeface="Arial" charset="0"/>
              <a:buChar char="•"/>
              <a:defRPr/>
            </a:pPr>
            <a:r>
              <a:rPr lang="cs-CZ" dirty="0">
                <a:solidFill>
                  <a:srgbClr val="003A62"/>
                </a:solidFill>
                <a:latin typeface="Calibri" pitchFamily="34" charset="0"/>
                <a:cs typeface="Calibri" pitchFamily="34" charset="0"/>
              </a:rPr>
              <a:t>a další…</a:t>
            </a:r>
          </a:p>
        </p:txBody>
      </p:sp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2283760" y="457204"/>
            <a:ext cx="661617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cs-CZ" sz="2800" b="1" dirty="0">
                <a:solidFill>
                  <a:srgbClr val="EC7703"/>
                </a:solidFill>
                <a:latin typeface="Calibri" panose="020F0502020204030204" pitchFamily="34" charset="0"/>
              </a:rPr>
              <a:t>Spolupracující pojistitelé</a:t>
            </a:r>
          </a:p>
        </p:txBody>
      </p:sp>
      <p:sp>
        <p:nvSpPr>
          <p:cNvPr id="14" name="Text Box 6"/>
          <p:cNvSpPr txBox="1">
            <a:spLocks noChangeArrowheads="1"/>
          </p:cNvSpPr>
          <p:nvPr/>
        </p:nvSpPr>
        <p:spPr bwMode="auto">
          <a:xfrm>
            <a:off x="2428874" y="6215063"/>
            <a:ext cx="631958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cs-CZ" sz="14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OK GROUP a.s.  </a:t>
            </a:r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|  Mánesova 3014/16, 612 00 Brno  |  tel.: +420 542 216 235  |  e-mail: okgroup@okgroup.cz</a:t>
            </a:r>
          </a:p>
          <a:p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Společnost je zapsaná v obchodním rejstříku vedeném Krajským soudem v Brně, oddíl B, vložka 2954 | IČO: 255 61 804</a:t>
            </a:r>
          </a:p>
          <a:p>
            <a:pPr eaLnBrk="1" hangingPunct="1"/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www.</a:t>
            </a:r>
            <a:r>
              <a:rPr lang="cs-CZ" sz="14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okgroup</a:t>
            </a:r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.cz</a:t>
            </a:r>
          </a:p>
        </p:txBody>
      </p:sp>
      <p:pic>
        <p:nvPicPr>
          <p:cNvPr id="17" name="Obrázek 8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7737" y="204552"/>
            <a:ext cx="1721962" cy="814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9068477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0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9504"/>
            <a:ext cx="9144000" cy="121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bdélník 7"/>
          <p:cNvSpPr/>
          <p:nvPr/>
        </p:nvSpPr>
        <p:spPr>
          <a:xfrm>
            <a:off x="0" y="1143000"/>
            <a:ext cx="2357438" cy="36000"/>
          </a:xfrm>
          <a:prstGeom prst="rect">
            <a:avLst/>
          </a:prstGeom>
          <a:solidFill>
            <a:srgbClr val="DE64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srgbClr val="DE6400"/>
              </a:solidFill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2357438" y="1143000"/>
            <a:ext cx="6804025" cy="36000"/>
          </a:xfrm>
          <a:prstGeom prst="rect">
            <a:avLst/>
          </a:prstGeom>
          <a:solidFill>
            <a:srgbClr val="1440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rgbClr val="144076"/>
                </a:solidFill>
              </a:rPr>
              <a:t> </a:t>
            </a:r>
          </a:p>
        </p:txBody>
      </p:sp>
      <p:sp>
        <p:nvSpPr>
          <p:cNvPr id="11" name="Obdélník 10"/>
          <p:cNvSpPr/>
          <p:nvPr/>
        </p:nvSpPr>
        <p:spPr>
          <a:xfrm>
            <a:off x="0" y="6072188"/>
            <a:ext cx="2357438" cy="785812"/>
          </a:xfrm>
          <a:prstGeom prst="rect">
            <a:avLst/>
          </a:prstGeom>
          <a:solidFill>
            <a:srgbClr val="EC77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srgbClr val="DE6400"/>
              </a:solidFill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2357438" y="6072188"/>
            <a:ext cx="6804025" cy="792162"/>
          </a:xfrm>
          <a:prstGeom prst="rect">
            <a:avLst/>
          </a:prstGeom>
          <a:solidFill>
            <a:srgbClr val="003A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rgbClr val="003A62"/>
                </a:solidFill>
              </a:rPr>
              <a:t> </a:t>
            </a:r>
          </a:p>
        </p:txBody>
      </p:sp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179512" y="1134934"/>
            <a:ext cx="8794104" cy="47397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just" eaLnBrk="1" hangingPunct="1">
              <a:spcBef>
                <a:spcPts val="1200"/>
              </a:spcBef>
              <a:buFont typeface="Arial"/>
              <a:buChar char="•"/>
              <a:defRPr/>
            </a:pPr>
            <a:r>
              <a:rPr lang="cs-CZ" sz="2800" dirty="0" smtClean="0">
                <a:solidFill>
                  <a:srgbClr val="003A62"/>
                </a:solidFill>
                <a:latin typeface="Calibri" pitchFamily="34" charset="0"/>
                <a:cs typeface="Calibri" pitchFamily="34" charset="0"/>
              </a:rPr>
              <a:t>úsporu </a:t>
            </a:r>
            <a:r>
              <a:rPr lang="cs-CZ" sz="2800" dirty="0">
                <a:solidFill>
                  <a:srgbClr val="003A62"/>
                </a:solidFill>
                <a:latin typeface="Calibri" pitchFamily="34" charset="0"/>
                <a:cs typeface="Calibri" pitchFamily="34" charset="0"/>
              </a:rPr>
              <a:t>času a financí</a:t>
            </a:r>
          </a:p>
          <a:p>
            <a:pPr algn="just" eaLnBrk="1" hangingPunct="1">
              <a:spcBef>
                <a:spcPts val="1200"/>
              </a:spcBef>
              <a:buFont typeface="Arial"/>
              <a:buChar char="•"/>
              <a:defRPr/>
            </a:pPr>
            <a:r>
              <a:rPr lang="cs-CZ" sz="2800" dirty="0" smtClean="0">
                <a:solidFill>
                  <a:srgbClr val="003A62"/>
                </a:solidFill>
                <a:latin typeface="Calibri" pitchFamily="34" charset="0"/>
                <a:cs typeface="Calibri" pitchFamily="34" charset="0"/>
              </a:rPr>
              <a:t>zpracování výběrového řízení na pojistitele</a:t>
            </a:r>
          </a:p>
          <a:p>
            <a:pPr algn="just" eaLnBrk="1" hangingPunct="1">
              <a:spcBef>
                <a:spcPts val="1200"/>
              </a:spcBef>
              <a:buFont typeface="Arial"/>
              <a:buChar char="•"/>
              <a:defRPr/>
            </a:pPr>
            <a:r>
              <a:rPr lang="cs-CZ" sz="2800" dirty="0" smtClean="0">
                <a:solidFill>
                  <a:srgbClr val="003A62"/>
                </a:solidFill>
                <a:latin typeface="Calibri" pitchFamily="34" charset="0"/>
                <a:cs typeface="Calibri" pitchFamily="34" charset="0"/>
              </a:rPr>
              <a:t>garanci </a:t>
            </a:r>
            <a:r>
              <a:rPr lang="cs-CZ" sz="2800" dirty="0">
                <a:solidFill>
                  <a:srgbClr val="003A62"/>
                </a:solidFill>
                <a:latin typeface="Calibri" pitchFamily="34" charset="0"/>
                <a:cs typeface="Calibri" pitchFamily="34" charset="0"/>
              </a:rPr>
              <a:t>nízké ceny a širokého rozsahu pojistného </a:t>
            </a:r>
            <a:r>
              <a:rPr lang="cs-CZ" sz="2800" dirty="0" smtClean="0">
                <a:solidFill>
                  <a:srgbClr val="003A62"/>
                </a:solidFill>
                <a:latin typeface="Calibri" pitchFamily="34" charset="0"/>
                <a:cs typeface="Calibri" pitchFamily="34" charset="0"/>
              </a:rPr>
              <a:t>krytí</a:t>
            </a:r>
          </a:p>
          <a:p>
            <a:pPr algn="just" eaLnBrk="1" hangingPunct="1">
              <a:spcBef>
                <a:spcPts val="1200"/>
              </a:spcBef>
              <a:buFont typeface="Arial"/>
              <a:buChar char="•"/>
              <a:defRPr/>
            </a:pPr>
            <a:r>
              <a:rPr lang="cs-CZ" sz="2800" dirty="0">
                <a:solidFill>
                  <a:srgbClr val="003A62"/>
                </a:solidFill>
                <a:latin typeface="Calibri" pitchFamily="34" charset="0"/>
                <a:cs typeface="Calibri" pitchFamily="34" charset="0"/>
              </a:rPr>
              <a:t>pravidelné prověřování </a:t>
            </a:r>
            <a:r>
              <a:rPr lang="cs-CZ" sz="2800" dirty="0" smtClean="0">
                <a:solidFill>
                  <a:srgbClr val="003A62"/>
                </a:solidFill>
                <a:latin typeface="Calibri" pitchFamily="34" charset="0"/>
                <a:cs typeface="Calibri" pitchFamily="34" charset="0"/>
              </a:rPr>
              <a:t>vaší </a:t>
            </a:r>
            <a:r>
              <a:rPr lang="cs-CZ" sz="2800" dirty="0">
                <a:solidFill>
                  <a:srgbClr val="003A62"/>
                </a:solidFill>
                <a:latin typeface="Calibri" pitchFamily="34" charset="0"/>
                <a:cs typeface="Calibri" pitchFamily="34" charset="0"/>
              </a:rPr>
              <a:t>pojistné </a:t>
            </a:r>
            <a:r>
              <a:rPr lang="cs-CZ" sz="2800" dirty="0" smtClean="0">
                <a:solidFill>
                  <a:srgbClr val="003A62"/>
                </a:solidFill>
                <a:latin typeface="Calibri" pitchFamily="34" charset="0"/>
                <a:cs typeface="Calibri" pitchFamily="34" charset="0"/>
              </a:rPr>
              <a:t>ochrany, ocenění nemovitostí</a:t>
            </a:r>
          </a:p>
          <a:p>
            <a:pPr algn="just" eaLnBrk="1" hangingPunct="1">
              <a:spcBef>
                <a:spcPts val="1200"/>
              </a:spcBef>
              <a:buFont typeface="Arial"/>
              <a:buChar char="•"/>
              <a:defRPr/>
            </a:pPr>
            <a:r>
              <a:rPr lang="cs-CZ" sz="2800" dirty="0" smtClean="0">
                <a:solidFill>
                  <a:srgbClr val="003A62"/>
                </a:solidFill>
                <a:latin typeface="Calibri" pitchFamily="34" charset="0"/>
                <a:cs typeface="Calibri" pitchFamily="34" charset="0"/>
              </a:rPr>
              <a:t>vysoce kvalifikovaný tým likvidátorů, který vám pomůže vyřešit vaše škody </a:t>
            </a:r>
          </a:p>
          <a:p>
            <a:pPr algn="just" eaLnBrk="1" hangingPunct="1">
              <a:spcBef>
                <a:spcPts val="1200"/>
              </a:spcBef>
              <a:buFont typeface="Arial"/>
              <a:buChar char="•"/>
              <a:defRPr/>
            </a:pPr>
            <a:r>
              <a:rPr lang="cs-CZ" sz="2800" dirty="0" smtClean="0">
                <a:solidFill>
                  <a:srgbClr val="003A62"/>
                </a:solidFill>
                <a:latin typeface="Calibri" pitchFamily="34" charset="0"/>
                <a:cs typeface="Calibri" pitchFamily="34" charset="0"/>
              </a:rPr>
              <a:t>on-line </a:t>
            </a:r>
            <a:r>
              <a:rPr lang="cs-CZ" sz="2800" dirty="0">
                <a:solidFill>
                  <a:srgbClr val="003A62"/>
                </a:solidFill>
                <a:latin typeface="Calibri" pitchFamily="34" charset="0"/>
                <a:cs typeface="Calibri" pitchFamily="34" charset="0"/>
              </a:rPr>
              <a:t>přístup ke sledování pojistných smluv a </a:t>
            </a:r>
            <a:r>
              <a:rPr lang="cs-CZ" sz="2800" dirty="0" smtClean="0">
                <a:solidFill>
                  <a:srgbClr val="003A62"/>
                </a:solidFill>
                <a:latin typeface="Calibri" pitchFamily="34" charset="0"/>
                <a:cs typeface="Calibri" pitchFamily="34" charset="0"/>
              </a:rPr>
              <a:t>pojistných </a:t>
            </a:r>
            <a:r>
              <a:rPr lang="cs-CZ" sz="2800" dirty="0">
                <a:solidFill>
                  <a:srgbClr val="003A62"/>
                </a:solidFill>
                <a:latin typeface="Calibri" pitchFamily="34" charset="0"/>
                <a:cs typeface="Calibri" pitchFamily="34" charset="0"/>
              </a:rPr>
              <a:t>událostí v moderní, uživatelsky příjemné vlastní </a:t>
            </a:r>
            <a:r>
              <a:rPr lang="cs-CZ" sz="2800" dirty="0" smtClean="0">
                <a:solidFill>
                  <a:srgbClr val="003A62"/>
                </a:solidFill>
                <a:latin typeface="Calibri" pitchFamily="34" charset="0"/>
                <a:cs typeface="Calibri" pitchFamily="34" charset="0"/>
              </a:rPr>
              <a:t>aplikaci</a:t>
            </a:r>
            <a:endParaRPr lang="cs-CZ" sz="2800" dirty="0">
              <a:solidFill>
                <a:srgbClr val="003A62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2357438" y="495719"/>
            <a:ext cx="661617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cs-CZ" sz="2800" b="1" dirty="0" smtClean="0">
                <a:solidFill>
                  <a:srgbClr val="EC7703"/>
                </a:solidFill>
                <a:latin typeface="Calibri" panose="020F0502020204030204" pitchFamily="34" charset="0"/>
              </a:rPr>
              <a:t>Co spoluprací s námi získáte</a:t>
            </a:r>
            <a:endParaRPr lang="cs-CZ" sz="2800" b="1" dirty="0">
              <a:solidFill>
                <a:srgbClr val="EC7703"/>
              </a:solidFill>
              <a:latin typeface="Calibri" panose="020F0502020204030204" pitchFamily="34" charset="0"/>
            </a:endParaRPr>
          </a:p>
        </p:txBody>
      </p:sp>
      <p:sp>
        <p:nvSpPr>
          <p:cNvPr id="14" name="Text Box 6"/>
          <p:cNvSpPr txBox="1">
            <a:spLocks noChangeArrowheads="1"/>
          </p:cNvSpPr>
          <p:nvPr/>
        </p:nvSpPr>
        <p:spPr bwMode="auto">
          <a:xfrm>
            <a:off x="2428874" y="6215063"/>
            <a:ext cx="631958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cs-CZ" sz="14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OK GROUP a.s.  </a:t>
            </a:r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|  Mánesova 3014/16, 612 00 Brno  |  tel.: +420 542 216 235  |  e-mail: okgroup@okgroup.cz</a:t>
            </a:r>
          </a:p>
          <a:p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Společnost je zapsaná v obchodním rejstříku vedeném Krajským soudem v Brně, oddíl B, vložka 2954 | IČO: 255 61 804</a:t>
            </a:r>
          </a:p>
          <a:p>
            <a:pPr eaLnBrk="1" hangingPunct="1"/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www.</a:t>
            </a:r>
            <a:r>
              <a:rPr lang="cs-CZ" sz="14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okgroup</a:t>
            </a:r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.cz</a:t>
            </a:r>
          </a:p>
        </p:txBody>
      </p:sp>
      <p:pic>
        <p:nvPicPr>
          <p:cNvPr id="17" name="Obrázek 8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7737" y="204552"/>
            <a:ext cx="1721962" cy="814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9298150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0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21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bdélník 7"/>
          <p:cNvSpPr/>
          <p:nvPr/>
        </p:nvSpPr>
        <p:spPr>
          <a:xfrm>
            <a:off x="0" y="1143000"/>
            <a:ext cx="2357438" cy="36000"/>
          </a:xfrm>
          <a:prstGeom prst="rect">
            <a:avLst/>
          </a:prstGeom>
          <a:solidFill>
            <a:srgbClr val="DE64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srgbClr val="DE6400"/>
              </a:solidFill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2357438" y="1143000"/>
            <a:ext cx="6804025" cy="36000"/>
          </a:xfrm>
          <a:prstGeom prst="rect">
            <a:avLst/>
          </a:prstGeom>
          <a:solidFill>
            <a:srgbClr val="1440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rgbClr val="144076"/>
                </a:solidFill>
              </a:rPr>
              <a:t> </a:t>
            </a:r>
          </a:p>
        </p:txBody>
      </p:sp>
      <p:sp>
        <p:nvSpPr>
          <p:cNvPr id="11" name="Obdélník 10"/>
          <p:cNvSpPr/>
          <p:nvPr/>
        </p:nvSpPr>
        <p:spPr>
          <a:xfrm>
            <a:off x="0" y="6072188"/>
            <a:ext cx="2357438" cy="785812"/>
          </a:xfrm>
          <a:prstGeom prst="rect">
            <a:avLst/>
          </a:prstGeom>
          <a:solidFill>
            <a:srgbClr val="EC77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srgbClr val="EC7703"/>
              </a:solidFill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2357438" y="6072188"/>
            <a:ext cx="6804025" cy="792162"/>
          </a:xfrm>
          <a:prstGeom prst="rect">
            <a:avLst/>
          </a:prstGeom>
          <a:solidFill>
            <a:srgbClr val="003A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rgbClr val="003A62"/>
                </a:solidFill>
              </a:rPr>
              <a:t> </a:t>
            </a:r>
          </a:p>
        </p:txBody>
      </p:sp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313502" y="1487721"/>
            <a:ext cx="8294040" cy="56507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indent="0" eaLnBrk="1" hangingPunct="1">
              <a:lnSpc>
                <a:spcPct val="120000"/>
              </a:lnSpc>
              <a:spcBef>
                <a:spcPts val="1800"/>
              </a:spcBef>
            </a:pPr>
            <a:endParaRPr lang="cs-CZ" dirty="0" smtClean="0">
              <a:solidFill>
                <a:srgbClr val="003A62"/>
              </a:solidFill>
              <a:latin typeface="Calibri" panose="020F0502020204030204" pitchFamily="34" charset="0"/>
            </a:endParaRPr>
          </a:p>
          <a:p>
            <a:pPr marL="0" indent="0" eaLnBrk="1" hangingPunct="1">
              <a:lnSpc>
                <a:spcPct val="120000"/>
              </a:lnSpc>
              <a:spcBef>
                <a:spcPts val="0"/>
              </a:spcBef>
            </a:pPr>
            <a:r>
              <a:rPr lang="cs-CZ" b="1" dirty="0" smtClean="0">
                <a:solidFill>
                  <a:srgbClr val="003A62"/>
                </a:solidFill>
                <a:latin typeface="Calibri" panose="020F0502020204030204" pitchFamily="34" charset="0"/>
              </a:rPr>
              <a:t>Ing. Michal Kubiš	Petr Fojtík		Ing. Petr Čončka</a:t>
            </a:r>
          </a:p>
          <a:p>
            <a:pPr marL="0" indent="0" eaLnBrk="1" hangingPunct="1">
              <a:lnSpc>
                <a:spcPct val="120000"/>
              </a:lnSpc>
              <a:spcBef>
                <a:spcPts val="0"/>
              </a:spcBef>
            </a:pPr>
            <a:r>
              <a:rPr lang="cs-CZ" sz="2000" dirty="0">
                <a:solidFill>
                  <a:srgbClr val="003A62"/>
                </a:solidFill>
                <a:latin typeface="Calibri" panose="020F0502020204030204" pitchFamily="34" charset="0"/>
              </a:rPr>
              <a:t>o</a:t>
            </a:r>
            <a:r>
              <a:rPr lang="cs-CZ" sz="2000" dirty="0" smtClean="0">
                <a:solidFill>
                  <a:srgbClr val="003A62"/>
                </a:solidFill>
                <a:latin typeface="Calibri" panose="020F0502020204030204" pitchFamily="34" charset="0"/>
              </a:rPr>
              <a:t>bchodní manažer	specialista korporátního	KAM </a:t>
            </a:r>
          </a:p>
          <a:p>
            <a:pPr marL="0" indent="0" eaLnBrk="1" hangingPunct="1">
              <a:lnSpc>
                <a:spcPct val="120000"/>
              </a:lnSpc>
              <a:spcBef>
                <a:spcPts val="0"/>
              </a:spcBef>
            </a:pPr>
            <a:r>
              <a:rPr lang="cs-CZ" sz="2000" dirty="0">
                <a:solidFill>
                  <a:srgbClr val="003A62"/>
                </a:solidFill>
                <a:latin typeface="Calibri" panose="020F0502020204030204" pitchFamily="34" charset="0"/>
              </a:rPr>
              <a:t>	</a:t>
            </a:r>
            <a:r>
              <a:rPr lang="cs-CZ" sz="2000" dirty="0" smtClean="0">
                <a:solidFill>
                  <a:srgbClr val="003A62"/>
                </a:solidFill>
                <a:latin typeface="Calibri" panose="020F0502020204030204" pitchFamily="34" charset="0"/>
              </a:rPr>
              <a:t>		pojištění</a:t>
            </a:r>
          </a:p>
          <a:p>
            <a:pPr marL="0" indent="0" eaLnBrk="1" hangingPunct="1">
              <a:lnSpc>
                <a:spcPct val="120000"/>
              </a:lnSpc>
              <a:spcBef>
                <a:spcPts val="0"/>
              </a:spcBef>
            </a:pPr>
            <a:r>
              <a:rPr lang="cs-CZ" sz="2000" b="1" dirty="0" smtClean="0">
                <a:solidFill>
                  <a:srgbClr val="003A62"/>
                </a:solidFill>
                <a:latin typeface="Calibri" panose="020F0502020204030204" pitchFamily="34" charset="0"/>
              </a:rPr>
              <a:t>OK GROUP </a:t>
            </a:r>
            <a:r>
              <a:rPr lang="cs-CZ" sz="2000" b="1" dirty="0">
                <a:solidFill>
                  <a:srgbClr val="003A62"/>
                </a:solidFill>
                <a:latin typeface="Calibri" panose="020F0502020204030204" pitchFamily="34" charset="0"/>
              </a:rPr>
              <a:t>a.s</a:t>
            </a:r>
            <a:r>
              <a:rPr lang="cs-CZ" sz="2000" b="1" dirty="0" smtClean="0">
                <a:solidFill>
                  <a:srgbClr val="003A62"/>
                </a:solidFill>
                <a:latin typeface="Calibri" panose="020F0502020204030204" pitchFamily="34" charset="0"/>
              </a:rPr>
              <a:t>.</a:t>
            </a:r>
            <a:r>
              <a:rPr lang="cs-CZ" sz="2000" b="1" dirty="0">
                <a:solidFill>
                  <a:srgbClr val="003A62"/>
                </a:solidFill>
                <a:latin typeface="Calibri" panose="020F0502020204030204" pitchFamily="34" charset="0"/>
              </a:rPr>
              <a:t>	</a:t>
            </a:r>
            <a:r>
              <a:rPr lang="cs-CZ" sz="2000" b="1" dirty="0" smtClean="0">
                <a:solidFill>
                  <a:srgbClr val="003A62"/>
                </a:solidFill>
                <a:latin typeface="Calibri" panose="020F0502020204030204" pitchFamily="34" charset="0"/>
              </a:rPr>
              <a:t>	OK </a:t>
            </a:r>
            <a:r>
              <a:rPr lang="cs-CZ" sz="2000" b="1" dirty="0">
                <a:solidFill>
                  <a:srgbClr val="003A62"/>
                </a:solidFill>
                <a:latin typeface="Calibri" panose="020F0502020204030204" pitchFamily="34" charset="0"/>
              </a:rPr>
              <a:t>GROUP a.s</a:t>
            </a:r>
            <a:r>
              <a:rPr lang="cs-CZ" sz="2000" b="1" dirty="0" smtClean="0">
                <a:solidFill>
                  <a:srgbClr val="003A62"/>
                </a:solidFill>
                <a:latin typeface="Calibri" panose="020F0502020204030204" pitchFamily="34" charset="0"/>
              </a:rPr>
              <a:t>.		EUROVALLEY s.r.o.</a:t>
            </a:r>
          </a:p>
          <a:p>
            <a:pPr marL="0" indent="0" eaLnBrk="1" hangingPunct="1">
              <a:lnSpc>
                <a:spcPct val="120000"/>
              </a:lnSpc>
              <a:spcBef>
                <a:spcPts val="0"/>
              </a:spcBef>
            </a:pPr>
            <a:r>
              <a:rPr lang="cs-CZ" sz="2000" b="1" dirty="0" smtClean="0">
                <a:solidFill>
                  <a:srgbClr val="003A62"/>
                </a:solidFill>
                <a:latin typeface="Calibri" panose="020F0502020204030204" pitchFamily="34" charset="0"/>
              </a:rPr>
              <a:t>Demlova 265/12		Demlova 265/12		Žampachova 4</a:t>
            </a:r>
          </a:p>
          <a:p>
            <a:pPr marL="0" indent="0" eaLnBrk="1" hangingPunct="1">
              <a:lnSpc>
                <a:spcPct val="120000"/>
              </a:lnSpc>
              <a:spcBef>
                <a:spcPts val="0"/>
              </a:spcBef>
            </a:pPr>
            <a:r>
              <a:rPr lang="cs-CZ" sz="2000" b="1" dirty="0" smtClean="0">
                <a:solidFill>
                  <a:srgbClr val="003A62"/>
                </a:solidFill>
                <a:latin typeface="Calibri" panose="020F0502020204030204" pitchFamily="34" charset="0"/>
              </a:rPr>
              <a:t>Brno			Brno			Brno</a:t>
            </a:r>
            <a:endParaRPr lang="cs-CZ" sz="2000" b="1" dirty="0">
              <a:solidFill>
                <a:srgbClr val="003A62"/>
              </a:solidFill>
              <a:latin typeface="Calibri" panose="020F0502020204030204" pitchFamily="34" charset="0"/>
            </a:endParaRPr>
          </a:p>
          <a:p>
            <a:pPr marL="0" indent="0" eaLnBrk="1" hangingPunct="1">
              <a:lnSpc>
                <a:spcPct val="120000"/>
              </a:lnSpc>
              <a:spcBef>
                <a:spcPts val="0"/>
              </a:spcBef>
            </a:pPr>
            <a:r>
              <a:rPr lang="cs-CZ" sz="2000" b="1" dirty="0" smtClean="0">
                <a:solidFill>
                  <a:srgbClr val="003A62"/>
                </a:solidFill>
                <a:latin typeface="Calibri" panose="020F0502020204030204" pitchFamily="34" charset="0"/>
              </a:rPr>
              <a:t>774 </a:t>
            </a:r>
            <a:r>
              <a:rPr lang="cs-CZ" sz="2000" b="1" dirty="0">
                <a:solidFill>
                  <a:srgbClr val="003A62"/>
                </a:solidFill>
                <a:latin typeface="Calibri" panose="020F0502020204030204" pitchFamily="34" charset="0"/>
              </a:rPr>
              <a:t>246 </a:t>
            </a:r>
            <a:r>
              <a:rPr lang="cs-CZ" sz="2000" b="1" dirty="0" smtClean="0">
                <a:solidFill>
                  <a:srgbClr val="003A62"/>
                </a:solidFill>
                <a:latin typeface="Calibri" panose="020F0502020204030204" pitchFamily="34" charset="0"/>
              </a:rPr>
              <a:t>215		724</a:t>
            </a:r>
            <a:r>
              <a:rPr lang="cs-CZ" sz="2000" b="1" dirty="0">
                <a:solidFill>
                  <a:srgbClr val="003A62"/>
                </a:solidFill>
                <a:latin typeface="Calibri" panose="020F0502020204030204" pitchFamily="34" charset="0"/>
              </a:rPr>
              <a:t> 621 </a:t>
            </a:r>
            <a:r>
              <a:rPr lang="cs-CZ" sz="2000" b="1" dirty="0" smtClean="0">
                <a:solidFill>
                  <a:srgbClr val="003A62"/>
                </a:solidFill>
                <a:latin typeface="Calibri" panose="020F0502020204030204" pitchFamily="34" charset="0"/>
              </a:rPr>
              <a:t>072		773 746 596</a:t>
            </a:r>
            <a:endParaRPr lang="cs-CZ" sz="2000" b="1" dirty="0">
              <a:solidFill>
                <a:srgbClr val="003A62"/>
              </a:solidFill>
              <a:latin typeface="Calibri" panose="020F0502020204030204" pitchFamily="34" charset="0"/>
            </a:endParaRPr>
          </a:p>
          <a:p>
            <a:pPr marL="0" indent="0" eaLnBrk="1" hangingPunct="1">
              <a:lnSpc>
                <a:spcPct val="120000"/>
              </a:lnSpc>
              <a:spcBef>
                <a:spcPts val="0"/>
              </a:spcBef>
            </a:pPr>
            <a:r>
              <a:rPr lang="cs-CZ" sz="2000" b="1" dirty="0" smtClean="0">
                <a:solidFill>
                  <a:srgbClr val="003A62"/>
                </a:solidFill>
                <a:latin typeface="Calibri" panose="020F0502020204030204" pitchFamily="34" charset="0"/>
              </a:rPr>
              <a:t>mkubis@okgroup.cz 	pfojtik@okgroup.cz	pc@eurovalley.cz</a:t>
            </a:r>
          </a:p>
          <a:p>
            <a:pPr marL="0" indent="0" eaLnBrk="1" hangingPunct="1">
              <a:lnSpc>
                <a:spcPct val="120000"/>
              </a:lnSpc>
              <a:spcBef>
                <a:spcPts val="0"/>
              </a:spcBef>
            </a:pPr>
            <a:r>
              <a:rPr lang="cs-CZ" sz="2000" dirty="0" smtClean="0">
                <a:solidFill>
                  <a:srgbClr val="003A62"/>
                </a:solidFill>
                <a:latin typeface="Calibri" panose="020F0502020204030204" pitchFamily="34" charset="0"/>
                <a:hlinkClick r:id="rId4"/>
              </a:rPr>
              <a:t>www.okgroup.cz</a:t>
            </a:r>
            <a:r>
              <a:rPr lang="cs-CZ" sz="2000" dirty="0" smtClean="0">
                <a:solidFill>
                  <a:srgbClr val="003A62"/>
                </a:solidFill>
                <a:latin typeface="Calibri" panose="020F0502020204030204" pitchFamily="34" charset="0"/>
              </a:rPr>
              <a:t>		</a:t>
            </a:r>
            <a:r>
              <a:rPr lang="cs-CZ" sz="2000" dirty="0">
                <a:solidFill>
                  <a:srgbClr val="003A62"/>
                </a:solidFill>
                <a:latin typeface="Calibri" panose="020F0502020204030204" pitchFamily="34" charset="0"/>
                <a:hlinkClick r:id="rId4"/>
              </a:rPr>
              <a:t> www.okgroup.cz </a:t>
            </a:r>
            <a:r>
              <a:rPr lang="cs-CZ" sz="2000" dirty="0">
                <a:solidFill>
                  <a:srgbClr val="003A62"/>
                </a:solidFill>
                <a:latin typeface="Calibri" panose="020F0502020204030204" pitchFamily="34" charset="0"/>
              </a:rPr>
              <a:t>	</a:t>
            </a:r>
            <a:r>
              <a:rPr lang="cs-CZ" sz="2000" dirty="0" smtClean="0">
                <a:solidFill>
                  <a:srgbClr val="003A62"/>
                </a:solidFill>
                <a:latin typeface="Calibri" panose="020F0502020204030204" pitchFamily="34" charset="0"/>
                <a:hlinkClick r:id="rId4"/>
              </a:rPr>
              <a:t>www.eurovalley.cz</a:t>
            </a:r>
            <a:r>
              <a:rPr lang="cs-CZ" sz="2000" dirty="0" smtClean="0">
                <a:solidFill>
                  <a:srgbClr val="003A62"/>
                </a:solidFill>
                <a:latin typeface="Calibri" panose="020F0502020204030204" pitchFamily="34" charset="0"/>
              </a:rPr>
              <a:t>  </a:t>
            </a:r>
            <a:endParaRPr lang="cs-CZ" sz="2000" dirty="0">
              <a:solidFill>
                <a:srgbClr val="003A62"/>
              </a:solidFill>
              <a:latin typeface="Calibri" panose="020F0502020204030204" pitchFamily="34" charset="0"/>
            </a:endParaRPr>
          </a:p>
          <a:p>
            <a:pPr marL="0" indent="0" eaLnBrk="1" hangingPunct="1">
              <a:lnSpc>
                <a:spcPct val="120000"/>
              </a:lnSpc>
              <a:spcBef>
                <a:spcPts val="0"/>
              </a:spcBef>
            </a:pPr>
            <a:endParaRPr lang="cs-CZ" sz="2000" dirty="0" smtClean="0">
              <a:solidFill>
                <a:srgbClr val="003A62"/>
              </a:solidFill>
              <a:latin typeface="Calibri" panose="020F0502020204030204" pitchFamily="34" charset="0"/>
            </a:endParaRPr>
          </a:p>
          <a:p>
            <a:pPr marL="0" indent="0" eaLnBrk="1" hangingPunct="1">
              <a:lnSpc>
                <a:spcPct val="120000"/>
              </a:lnSpc>
              <a:spcBef>
                <a:spcPts val="1800"/>
              </a:spcBef>
            </a:pPr>
            <a:endParaRPr lang="cs-CZ" dirty="0" smtClean="0">
              <a:solidFill>
                <a:srgbClr val="003A62"/>
              </a:solidFill>
              <a:latin typeface="Calibri" panose="020F0502020204030204" pitchFamily="34" charset="0"/>
            </a:endParaRPr>
          </a:p>
          <a:p>
            <a:pPr lvl="6" eaLnBrk="1" hangingPunct="1">
              <a:lnSpc>
                <a:spcPct val="120000"/>
              </a:lnSpc>
              <a:spcBef>
                <a:spcPts val="1800"/>
              </a:spcBef>
              <a:buFont typeface="Arial" charset="0"/>
              <a:buChar char="•"/>
            </a:pPr>
            <a:endParaRPr lang="cs-CZ" dirty="0">
              <a:solidFill>
                <a:srgbClr val="144076"/>
              </a:solidFill>
              <a:latin typeface="Candara" charset="0"/>
            </a:endParaRPr>
          </a:p>
        </p:txBody>
      </p:sp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2357438" y="460641"/>
            <a:ext cx="661617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cs-CZ" sz="2800" b="1" dirty="0">
                <a:solidFill>
                  <a:srgbClr val="EC7703"/>
                </a:solidFill>
                <a:latin typeface="Calibri" panose="020F0502020204030204" pitchFamily="34" charset="0"/>
              </a:rPr>
              <a:t>Kontakty</a:t>
            </a:r>
          </a:p>
        </p:txBody>
      </p:sp>
      <p:sp>
        <p:nvSpPr>
          <p:cNvPr id="14" name="Text Box 6"/>
          <p:cNvSpPr txBox="1">
            <a:spLocks noChangeArrowheads="1"/>
          </p:cNvSpPr>
          <p:nvPr/>
        </p:nvSpPr>
        <p:spPr bwMode="auto">
          <a:xfrm>
            <a:off x="2428874" y="6215063"/>
            <a:ext cx="631958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cs-CZ" sz="14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OK GROUP a.s.  </a:t>
            </a:r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|  Mánesova 3014/16, 612 00 Brno  |  tel.: +420 542 216 235  |  e-mail: okgroup@okgroup.cz</a:t>
            </a:r>
          </a:p>
          <a:p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Společnost je zapsaná v obchodním rejstříku vedeném Krajským soudem v Brně, oddíl B, vložka 2954 | IČO: 255 61 804</a:t>
            </a:r>
          </a:p>
          <a:p>
            <a:pPr eaLnBrk="1" hangingPunct="1"/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www.</a:t>
            </a:r>
            <a:r>
              <a:rPr lang="cs-CZ" sz="14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okgroup</a:t>
            </a:r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.cz</a:t>
            </a:r>
          </a:p>
        </p:txBody>
      </p:sp>
      <p:pic>
        <p:nvPicPr>
          <p:cNvPr id="17" name="Obrázek 84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7737" y="204552"/>
            <a:ext cx="1721962" cy="814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05160505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0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21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bdélník 7"/>
          <p:cNvSpPr/>
          <p:nvPr/>
        </p:nvSpPr>
        <p:spPr>
          <a:xfrm>
            <a:off x="-17686" y="1142999"/>
            <a:ext cx="2285430" cy="36000"/>
          </a:xfrm>
          <a:prstGeom prst="rect">
            <a:avLst/>
          </a:prstGeom>
          <a:solidFill>
            <a:srgbClr val="EC77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srgbClr val="DE6400"/>
              </a:solidFill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2267743" y="1143000"/>
            <a:ext cx="6876000" cy="36000"/>
          </a:xfrm>
          <a:prstGeom prst="rect">
            <a:avLst/>
          </a:prstGeom>
          <a:solidFill>
            <a:srgbClr val="1440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rgbClr val="144076"/>
                </a:solidFill>
              </a:rPr>
              <a:t> </a:t>
            </a:r>
          </a:p>
        </p:txBody>
      </p:sp>
      <p:sp>
        <p:nvSpPr>
          <p:cNvPr id="11" name="Obdélník 10"/>
          <p:cNvSpPr/>
          <p:nvPr/>
        </p:nvSpPr>
        <p:spPr>
          <a:xfrm>
            <a:off x="0" y="6072188"/>
            <a:ext cx="2286000" cy="785812"/>
          </a:xfrm>
          <a:prstGeom prst="rect">
            <a:avLst/>
          </a:prstGeom>
          <a:solidFill>
            <a:srgbClr val="EC77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srgbClr val="EC7703"/>
              </a:solidFill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2267743" y="6072188"/>
            <a:ext cx="6876000" cy="792162"/>
          </a:xfrm>
          <a:prstGeom prst="rect">
            <a:avLst/>
          </a:prstGeom>
          <a:solidFill>
            <a:srgbClr val="003A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rgbClr val="003A62"/>
                </a:solidFill>
              </a:rPr>
              <a:t> </a:t>
            </a:r>
          </a:p>
        </p:txBody>
      </p:sp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252163" y="1525391"/>
            <a:ext cx="8496300" cy="2616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indent="0" algn="ctr"/>
            <a:r>
              <a:rPr lang="cs-CZ" sz="4400" b="1" dirty="0">
                <a:solidFill>
                  <a:srgbClr val="EC7703"/>
                </a:solidFill>
                <a:latin typeface="Calibri" panose="020F0502020204030204" pitchFamily="34" charset="0"/>
              </a:rPr>
              <a:t>Moderní ochrana města, obce či kraje </a:t>
            </a:r>
          </a:p>
          <a:p>
            <a:pPr marL="0" indent="0" algn="ctr"/>
            <a:endParaRPr lang="cs-CZ" sz="4400" b="1" dirty="0">
              <a:solidFill>
                <a:srgbClr val="EC7703"/>
              </a:solidFill>
              <a:latin typeface="Calibri" panose="020F0502020204030204" pitchFamily="34" charset="0"/>
            </a:endParaRPr>
          </a:p>
          <a:p>
            <a:pPr marL="0" indent="0" algn="ctr"/>
            <a:endParaRPr lang="cs-CZ" sz="3200" dirty="0">
              <a:solidFill>
                <a:srgbClr val="003A6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2357438" y="460641"/>
            <a:ext cx="661617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cs-CZ" sz="2800" b="1" dirty="0">
                <a:solidFill>
                  <a:srgbClr val="EC7703"/>
                </a:solidFill>
                <a:latin typeface="Calibri" panose="020F0502020204030204" pitchFamily="34" charset="0"/>
              </a:rPr>
              <a:t>Moderní ochrana města, obce či kraje</a:t>
            </a:r>
          </a:p>
        </p:txBody>
      </p:sp>
      <p:sp>
        <p:nvSpPr>
          <p:cNvPr id="14" name="Text Box 6"/>
          <p:cNvSpPr txBox="1">
            <a:spLocks noChangeArrowheads="1"/>
          </p:cNvSpPr>
          <p:nvPr/>
        </p:nvSpPr>
        <p:spPr bwMode="auto">
          <a:xfrm>
            <a:off x="2428874" y="6215063"/>
            <a:ext cx="631958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cs-CZ" sz="14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OK GROUP a.s.  </a:t>
            </a:r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|  Mánesova 3014/16, 612 00 Brno  |  tel.: +420 542 216 235  |  e-mail: okgroup@okgroup.cz</a:t>
            </a:r>
          </a:p>
          <a:p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Společnost je zapsaná v obchodním rejstříku vedeném Krajským soudem v Brně, oddíl B, vložka 2954 | IČO: 255 61 804</a:t>
            </a:r>
          </a:p>
          <a:p>
            <a:pPr eaLnBrk="1" hangingPunct="1"/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www.</a:t>
            </a:r>
            <a:r>
              <a:rPr lang="cs-CZ" sz="14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okgroup</a:t>
            </a:r>
            <a:r>
              <a:rPr lang="cs-CZ" sz="1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.cz</a:t>
            </a: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88640"/>
            <a:ext cx="1800000" cy="853081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xmlns="" id="{8CC45AB2-44FF-42B4-A307-B553D3859696}"/>
              </a:ext>
            </a:extLst>
          </p:cNvPr>
          <p:cNvPicPr>
            <a:picLocks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0690" y="3085687"/>
            <a:ext cx="4320000" cy="24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456825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theme/theme1.xml><?xml version="1.0" encoding="utf-8"?>
<a:theme xmlns:a="http://schemas.openxmlformats.org/drawingml/2006/main" name="Šablona prezentace_VP 2016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Šablona prezentace_VP 2016</Template>
  <TotalTime>1442</TotalTime>
  <Words>3438</Words>
  <Application>Microsoft Office PowerPoint</Application>
  <PresentationFormat>Předvádění na obrazovce (4:3)</PresentationFormat>
  <Paragraphs>609</Paragraphs>
  <Slides>45</Slides>
  <Notes>45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45</vt:i4>
      </vt:variant>
    </vt:vector>
  </HeadingPairs>
  <TitlesOfParts>
    <vt:vector size="51" baseType="lpstr">
      <vt:lpstr>ＭＳ Ｐゴシック</vt:lpstr>
      <vt:lpstr>Arial</vt:lpstr>
      <vt:lpstr>Calibri</vt:lpstr>
      <vt:lpstr>Candara</vt:lpstr>
      <vt:lpstr>Wingdings</vt:lpstr>
      <vt:lpstr>Šablona prezentace_VP 2016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Vladimíra Kotučová</dc:creator>
  <cp:lastModifiedBy>pavla belska</cp:lastModifiedBy>
  <cp:revision>107</cp:revision>
  <cp:lastPrinted>2018-02-02T08:33:23Z</cp:lastPrinted>
  <dcterms:created xsi:type="dcterms:W3CDTF">2016-10-07T07:07:42Z</dcterms:created>
  <dcterms:modified xsi:type="dcterms:W3CDTF">2018-02-02T08:37:14Z</dcterms:modified>
</cp:coreProperties>
</file>