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340" r:id="rId2"/>
    <p:sldId id="325" r:id="rId3"/>
    <p:sldId id="334" r:id="rId4"/>
    <p:sldId id="357" r:id="rId5"/>
    <p:sldId id="358" r:id="rId6"/>
    <p:sldId id="359" r:id="rId7"/>
    <p:sldId id="360" r:id="rId8"/>
    <p:sldId id="338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4" clrIdx="0"/>
  <p:cmAuthor id="1" name="a" initials="a" lastIdx="8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79" autoAdjust="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097BDA3-6F9A-4B7F-A937-1552F7DB6784}" type="datetimeFigureOut">
              <a:rPr lang="cs-CZ"/>
              <a:pPr>
                <a:defRPr/>
              </a:pPr>
              <a:t>20.08.2018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4141FA4-E25A-45A5-8E31-1294EEDE21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3709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192B3-91CC-4A71-AEAC-6DCC38A49004}" type="datetimeFigureOut">
              <a:rPr lang="cs-CZ"/>
              <a:pPr>
                <a:defRPr/>
              </a:pPr>
              <a:t>20.08.2018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EE3F8-4EA7-446D-A1E2-A256071362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D1255-EDC7-4DDF-B21E-152CBD931C45}" type="datetimeFigureOut">
              <a:rPr lang="cs-CZ"/>
              <a:pPr>
                <a:defRPr/>
              </a:pPr>
              <a:t>20.08.2018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77FA3-9990-466E-AEBE-62055214DD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2ABCC-3D96-4B9E-A26B-AB497079B61F}" type="datetimeFigureOut">
              <a:rPr lang="cs-CZ"/>
              <a:pPr>
                <a:defRPr/>
              </a:pPr>
              <a:t>20.08.2018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E1DEA-1F3E-488E-BD49-09703F2AC4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871C0-38A4-455F-AD9F-2577F34D64CE}" type="datetimeFigureOut">
              <a:rPr lang="cs-CZ"/>
              <a:pPr>
                <a:defRPr/>
              </a:pPr>
              <a:t>20.08.2018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E1F95-3540-490C-BB9B-168ABEA0B0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EA255-7EC8-4522-9571-90F2D5CD6BEF}" type="datetimeFigureOut">
              <a:rPr lang="cs-CZ"/>
              <a:pPr>
                <a:defRPr/>
              </a:pPr>
              <a:t>20.08.2018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06B1D-C5C0-4A44-8061-23B5F35C93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E0388-0691-4CCF-880D-5C1963002394}" type="datetimeFigureOut">
              <a:rPr lang="cs-CZ"/>
              <a:pPr>
                <a:defRPr/>
              </a:pPr>
              <a:t>20.08.2018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751A0-C1FD-4E95-B608-B7887097A3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C9073-29BD-4B87-8EE5-C34F6F42E9AD}" type="datetimeFigureOut">
              <a:rPr lang="cs-CZ"/>
              <a:pPr>
                <a:defRPr/>
              </a:pPr>
              <a:t>20.08.2018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A6226-9DD2-4128-8975-27FA8FB4B2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22D2F-4D9A-4056-90C6-CA24079E045A}" type="datetimeFigureOut">
              <a:rPr lang="cs-CZ"/>
              <a:pPr>
                <a:defRPr/>
              </a:pPr>
              <a:t>20.08.2018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61F23-DEE8-4BA0-B0F9-394DFCB4BF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DC87B-887E-4C05-9176-84C407C6F455}" type="datetimeFigureOut">
              <a:rPr lang="cs-CZ"/>
              <a:pPr>
                <a:defRPr/>
              </a:pPr>
              <a:t>20.08.2018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2E65C-B59D-45FF-90D7-D43FD340B6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6100C-6B58-4706-A128-7F87B4B2E226}" type="datetimeFigureOut">
              <a:rPr lang="cs-CZ"/>
              <a:pPr>
                <a:defRPr/>
              </a:pPr>
              <a:t>20.08.2018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E9D88-6EB3-42C6-8E8C-6E0CDF95215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D0A04-CD53-4284-B29F-A9570B0007D5}" type="datetimeFigureOut">
              <a:rPr lang="cs-CZ"/>
              <a:pPr>
                <a:defRPr/>
              </a:pPr>
              <a:t>20.08.2018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0A21A-C3A0-4409-A3D6-2E4AB91A1BF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styly předlohy textu.</a:t>
            </a:r>
          </a:p>
          <a:p>
            <a:pPr lvl="1"/>
            <a:r>
              <a:rPr lang="cs-CZ" altLang="en-US" smtClean="0"/>
              <a:t>Druhá úroveň</a:t>
            </a:r>
          </a:p>
          <a:p>
            <a:pPr lvl="2"/>
            <a:r>
              <a:rPr lang="cs-CZ" altLang="en-US" smtClean="0"/>
              <a:t>Třetí úroveň</a:t>
            </a:r>
          </a:p>
          <a:p>
            <a:pPr lvl="3"/>
            <a:r>
              <a:rPr lang="cs-CZ" altLang="en-US" smtClean="0"/>
              <a:t>Čtvrtá úroveň</a:t>
            </a:r>
          </a:p>
          <a:p>
            <a:pPr lvl="4"/>
            <a:r>
              <a:rPr lang="cs-CZ" altLang="en-US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BE24F3-7526-49C2-915D-E39FA0CE1907}" type="datetimeFigureOut">
              <a:rPr lang="cs-CZ"/>
              <a:pPr>
                <a:defRPr/>
              </a:pPr>
              <a:t>20.08.2018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BFC1A6-45B6-473E-8CB2-63C269A4E4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radim.srsen@gmail.co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3" descr="titulka-sm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6510" y="0"/>
            <a:ext cx="917050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/>
        </p:nvSpPr>
        <p:spPr>
          <a:xfrm>
            <a:off x="395536" y="3356992"/>
            <a:ext cx="59046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chemeClr val="bg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VENKOV NENÍ MUZEUM</a:t>
            </a:r>
          </a:p>
          <a:p>
            <a:r>
              <a:rPr lang="cs-CZ" sz="3200" b="1" dirty="0" smtClean="0">
                <a:solidFill>
                  <a:schemeClr val="bg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ANEB POTENCIÁL KONCEPTU SMART VILLAGES</a:t>
            </a:r>
            <a:r>
              <a:rPr lang="cs-CZ" sz="3200" b="1" dirty="0">
                <a:solidFill>
                  <a:schemeClr val="bg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cs-CZ" sz="3200" b="1" dirty="0" smtClean="0">
                <a:solidFill>
                  <a:schemeClr val="bg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V RÁMCI 2021+</a:t>
            </a:r>
          </a:p>
        </p:txBody>
      </p:sp>
    </p:spTree>
    <p:extLst>
      <p:ext uri="{BB962C8B-B14F-4D97-AF65-F5344CB8AC3E}">
        <p14:creationId xmlns:p14="http://schemas.microsoft.com/office/powerpoint/2010/main" val="166780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rázek 4" descr="podkla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82942" y="1867708"/>
            <a:ext cx="8661058" cy="4525963"/>
          </a:xfrm>
        </p:spPr>
        <p:txBody>
          <a:bodyPr/>
          <a:lstStyle/>
          <a:p>
            <a:pPr lvl="1"/>
            <a:endParaRPr lang="cs-CZ" sz="2000" dirty="0" smtClean="0"/>
          </a:p>
          <a:p>
            <a:pPr lvl="1"/>
            <a:endParaRPr lang="cs-CZ" sz="2000" dirty="0" smtClean="0"/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7283152" cy="1143000"/>
          </a:xfrm>
        </p:spPr>
        <p:txBody>
          <a:bodyPr/>
          <a:lstStyle/>
          <a:p>
            <a:r>
              <a:rPr lang="cs-CZ" sz="3600" b="1" dirty="0" smtClean="0"/>
              <a:t>Kohezní politika ČR a EU 2021+</a:t>
            </a:r>
            <a:endParaRPr lang="cs-CZ" sz="3600" b="1" dirty="0"/>
          </a:p>
        </p:txBody>
      </p:sp>
      <p:pic>
        <p:nvPicPr>
          <p:cNvPr id="5" name="Zástupný symbol pro obsah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2" y="1600201"/>
            <a:ext cx="8218487" cy="420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ymbol „Zákaz“ 5"/>
          <p:cNvSpPr/>
          <p:nvPr/>
        </p:nvSpPr>
        <p:spPr>
          <a:xfrm>
            <a:off x="3347864" y="2259660"/>
            <a:ext cx="2663825" cy="2663825"/>
          </a:xfrm>
          <a:prstGeom prst="noSmoking">
            <a:avLst>
              <a:gd name="adj" fmla="val 9631"/>
            </a:avLst>
          </a:prstGeom>
          <a:solidFill>
            <a:srgbClr val="E21C18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kern="0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30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rázek 4" descr="podkla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867708"/>
            <a:ext cx="8712968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Smart </a:t>
            </a:r>
            <a:r>
              <a:rPr lang="cs-CZ" dirty="0" err="1" smtClean="0"/>
              <a:t>Villages</a:t>
            </a:r>
            <a:r>
              <a:rPr lang="cs-CZ" dirty="0" smtClean="0"/>
              <a:t> = Chytrý venkov</a:t>
            </a:r>
          </a:p>
          <a:p>
            <a:r>
              <a:rPr lang="cs-CZ" dirty="0" smtClean="0"/>
              <a:t>Lidé – inciativa hledat nová řešení</a:t>
            </a:r>
          </a:p>
          <a:p>
            <a:r>
              <a:rPr lang="cs-CZ" dirty="0" smtClean="0"/>
              <a:t>Pokrytí vysokorychlostním internetem</a:t>
            </a:r>
          </a:p>
          <a:p>
            <a:pPr lvl="1"/>
            <a:r>
              <a:rPr lang="cs-CZ" dirty="0" smtClean="0"/>
              <a:t>Cíl 2020: 100 </a:t>
            </a:r>
            <a:r>
              <a:rPr lang="cs-CZ" dirty="0" err="1" smtClean="0"/>
              <a:t>Mbi</a:t>
            </a:r>
            <a:endParaRPr lang="cs-CZ" dirty="0" smtClean="0"/>
          </a:p>
          <a:p>
            <a:pPr lvl="1"/>
            <a:r>
              <a:rPr lang="cs-CZ" dirty="0" smtClean="0"/>
              <a:t>Cíl 2030</a:t>
            </a:r>
            <a:r>
              <a:rPr lang="cs-CZ" smtClean="0"/>
              <a:t>: 1000 </a:t>
            </a:r>
            <a:r>
              <a:rPr lang="cs-CZ" dirty="0" err="1" smtClean="0"/>
              <a:t>Mbi</a:t>
            </a:r>
            <a:endParaRPr lang="cs-CZ" dirty="0" smtClean="0"/>
          </a:p>
          <a:p>
            <a:pPr lvl="1"/>
            <a:r>
              <a:rPr lang="cs-CZ" dirty="0" smtClean="0"/>
              <a:t>ČR: cíl 2020 30 </a:t>
            </a:r>
            <a:r>
              <a:rPr lang="cs-CZ" dirty="0" err="1" smtClean="0"/>
              <a:t>Mbi</a:t>
            </a:r>
            <a:r>
              <a:rPr lang="cs-CZ" dirty="0" smtClean="0"/>
              <a:t> a pak se uvidí </a:t>
            </a:r>
            <a:r>
              <a:rPr lang="cs-CZ" dirty="0" smtClean="0">
                <a:sym typeface="Wingdings" panose="05000000000000000000" pitchFamily="2" charset="2"/>
              </a:rPr>
              <a:t></a:t>
            </a:r>
            <a:endParaRPr lang="cs-CZ" dirty="0"/>
          </a:p>
          <a:p>
            <a:r>
              <a:rPr lang="cs-CZ" dirty="0" smtClean="0"/>
              <a:t>Využívání digitálních technologií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/>
          <a:lstStyle/>
          <a:p>
            <a:r>
              <a:rPr lang="cs-CZ" sz="3600" b="1" dirty="0" smtClean="0"/>
              <a:t>Co znamená Smart </a:t>
            </a:r>
            <a:r>
              <a:rPr lang="cs-CZ" sz="3600" b="1" dirty="0" err="1"/>
              <a:t>V</a:t>
            </a:r>
            <a:r>
              <a:rPr lang="cs-CZ" sz="3600" b="1" dirty="0" err="1" smtClean="0"/>
              <a:t>illages</a:t>
            </a:r>
            <a:r>
              <a:rPr lang="cs-CZ" sz="3600" b="1" dirty="0" smtClean="0"/>
              <a:t>?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37161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rázek 4" descr="podkla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867708"/>
            <a:ext cx="8712968" cy="4525963"/>
          </a:xfrm>
        </p:spPr>
        <p:txBody>
          <a:bodyPr/>
          <a:lstStyle/>
          <a:p>
            <a:r>
              <a:rPr lang="cs-CZ" dirty="0" smtClean="0"/>
              <a:t>Přemýšlení za hranici obce, za hranici venkova</a:t>
            </a:r>
          </a:p>
          <a:p>
            <a:r>
              <a:rPr lang="cs-CZ" dirty="0" smtClean="0"/>
              <a:t>Hledání nových forem spolupráce aktérů</a:t>
            </a:r>
          </a:p>
          <a:p>
            <a:r>
              <a:rPr lang="cs-CZ" dirty="0" smtClean="0"/>
              <a:t>Sociální inovace</a:t>
            </a:r>
          </a:p>
          <a:p>
            <a:r>
              <a:rPr lang="cs-CZ" dirty="0" smtClean="0"/>
              <a:t>Schopnost vzít budoucnost do vlastních rukou</a:t>
            </a:r>
          </a:p>
          <a:p>
            <a:pPr lvl="1"/>
            <a:r>
              <a:rPr lang="cs-CZ" dirty="0" smtClean="0"/>
              <a:t>Participace občanů</a:t>
            </a:r>
          </a:p>
          <a:p>
            <a:pPr lvl="1"/>
            <a:r>
              <a:rPr lang="cs-CZ" dirty="0" smtClean="0"/>
              <a:t> Komunitní plánování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/>
          <a:lstStyle/>
          <a:p>
            <a:r>
              <a:rPr lang="cs-CZ" sz="3600" b="1" dirty="0" smtClean="0"/>
              <a:t>Co znamená Smart </a:t>
            </a:r>
            <a:r>
              <a:rPr lang="cs-CZ" sz="3600" b="1" dirty="0" err="1"/>
              <a:t>V</a:t>
            </a:r>
            <a:r>
              <a:rPr lang="cs-CZ" sz="3600" b="1" dirty="0" err="1" smtClean="0"/>
              <a:t>illages</a:t>
            </a:r>
            <a:r>
              <a:rPr lang="cs-CZ" sz="3600" b="1" dirty="0" smtClean="0"/>
              <a:t>?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32512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rázek 4" descr="podkla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124911"/>
          </a:xfrm>
        </p:spPr>
        <p:txBody>
          <a:bodyPr/>
          <a:lstStyle/>
          <a:p>
            <a:r>
              <a:rPr lang="cs-CZ" sz="2800" dirty="0" smtClean="0"/>
              <a:t>Vylidňování venkova a demografická změna</a:t>
            </a:r>
          </a:p>
          <a:p>
            <a:r>
              <a:rPr lang="cs-CZ" sz="2800" dirty="0" smtClean="0"/>
              <a:t>Místní řešení reagující na krácení veřejných prostředků, centralizaci a omezování služeb na venkově – veřejná správa doprava, zdravotnictví, školství, maloobchod a služby, sociální věci  </a:t>
            </a:r>
          </a:p>
          <a:p>
            <a:r>
              <a:rPr lang="cs-CZ" sz="2800" dirty="0" smtClean="0"/>
              <a:t>Vazba venkov – město</a:t>
            </a:r>
          </a:p>
          <a:p>
            <a:r>
              <a:rPr lang="cs-CZ" sz="2800" dirty="0" smtClean="0"/>
              <a:t>Role venkova v přechodu na nízkouhlíkovou cirkulární ekonomiku</a:t>
            </a:r>
          </a:p>
          <a:p>
            <a:r>
              <a:rPr lang="cs-CZ" sz="2800" dirty="0" smtClean="0"/>
              <a:t>Digitální transformace venkova – pokrytí, gramotnost a využití potenciálu nových technologií 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62354"/>
            <a:ext cx="8229600" cy="1143000"/>
          </a:xfrm>
        </p:spPr>
        <p:txBody>
          <a:bodyPr/>
          <a:lstStyle/>
          <a:p>
            <a:r>
              <a:rPr lang="cs-CZ" sz="3600" b="1" dirty="0" smtClean="0"/>
              <a:t>5 výzev Chytrého venkova 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384374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rázek 4" descr="podkla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867708"/>
            <a:ext cx="8712968" cy="4525963"/>
          </a:xfrm>
        </p:spPr>
        <p:txBody>
          <a:bodyPr/>
          <a:lstStyle/>
          <a:p>
            <a:r>
              <a:rPr lang="cs-CZ" sz="3000" dirty="0"/>
              <a:t>v</a:t>
            </a:r>
            <a:r>
              <a:rPr lang="cs-CZ" sz="3000" dirty="0" smtClean="0"/>
              <a:t> návrhu nařízení nové SZP coby jedna z prioritních oblastí</a:t>
            </a:r>
          </a:p>
          <a:p>
            <a:r>
              <a:rPr lang="cs-CZ" sz="3000" dirty="0" smtClean="0"/>
              <a:t>samostatný program na úrovni </a:t>
            </a:r>
            <a:r>
              <a:rPr lang="cs-CZ" sz="3000" dirty="0" err="1" smtClean="0"/>
              <a:t>LEADERu</a:t>
            </a:r>
            <a:endParaRPr lang="cs-CZ" sz="3000" dirty="0" smtClean="0"/>
          </a:p>
          <a:p>
            <a:r>
              <a:rPr lang="cs-CZ" sz="3000" dirty="0" err="1"/>
              <a:t>m</a:t>
            </a:r>
            <a:r>
              <a:rPr lang="cs-CZ" sz="3000" dirty="0" err="1" smtClean="0"/>
              <a:t>ultifondové</a:t>
            </a:r>
            <a:r>
              <a:rPr lang="cs-CZ" sz="3000" dirty="0" smtClean="0"/>
              <a:t> horizontální opatření napříč fondy</a:t>
            </a:r>
          </a:p>
          <a:p>
            <a:r>
              <a:rPr lang="cs-CZ" sz="3000" dirty="0" smtClean="0"/>
              <a:t>ČR musí 45% všech prostředků EU 2021+ využít na inovace, velké podniky nebudou podporovány</a:t>
            </a:r>
          </a:p>
          <a:p>
            <a:r>
              <a:rPr lang="cs-CZ" sz="3000" dirty="0"/>
              <a:t>p</a:t>
            </a:r>
            <a:r>
              <a:rPr lang="cs-CZ" sz="3000" dirty="0" smtClean="0"/>
              <a:t>říležitost v rámci opatření 1 návrhu společného nařízení pro ESI fondy</a:t>
            </a:r>
            <a:endParaRPr lang="cs-CZ" sz="3000" dirty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/>
          <a:lstStyle/>
          <a:p>
            <a:r>
              <a:rPr lang="cs-CZ" sz="3600" b="1" dirty="0" smtClean="0"/>
              <a:t>Smart </a:t>
            </a:r>
            <a:r>
              <a:rPr lang="cs-CZ" sz="3600" b="1" dirty="0" err="1" smtClean="0"/>
              <a:t>Villages</a:t>
            </a:r>
            <a:r>
              <a:rPr lang="cs-CZ" sz="3600" b="1" dirty="0"/>
              <a:t> </a:t>
            </a:r>
            <a:r>
              <a:rPr lang="cs-CZ" sz="3600" b="1" dirty="0" smtClean="0"/>
              <a:t>v rámci 2021+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213972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rázek 4" descr="podkla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052903"/>
          </a:xfrm>
        </p:spPr>
        <p:txBody>
          <a:bodyPr/>
          <a:lstStyle/>
          <a:p>
            <a:r>
              <a:rPr lang="cs-CZ" dirty="0" smtClean="0"/>
              <a:t>požadavky implementace konceptu </a:t>
            </a:r>
            <a:r>
              <a:rPr lang="cs-CZ" dirty="0" err="1" smtClean="0"/>
              <a:t>smart</a:t>
            </a:r>
            <a:r>
              <a:rPr lang="cs-CZ" dirty="0" smtClean="0"/>
              <a:t> </a:t>
            </a:r>
            <a:r>
              <a:rPr lang="cs-CZ" dirty="0" err="1" smtClean="0"/>
              <a:t>villages</a:t>
            </a:r>
            <a:r>
              <a:rPr lang="cs-CZ" dirty="0" smtClean="0"/>
              <a:t> </a:t>
            </a:r>
          </a:p>
          <a:p>
            <a:pPr lvl="1"/>
            <a:r>
              <a:rPr lang="cs-CZ" dirty="0"/>
              <a:t>p</a:t>
            </a:r>
            <a:r>
              <a:rPr lang="cs-CZ" dirty="0" smtClean="0"/>
              <a:t>artnerství</a:t>
            </a:r>
          </a:p>
          <a:p>
            <a:pPr lvl="1"/>
            <a:r>
              <a:rPr lang="cs-CZ" dirty="0"/>
              <a:t>p</a:t>
            </a:r>
            <a:r>
              <a:rPr lang="cs-CZ" dirty="0" smtClean="0"/>
              <a:t>articipace občanů</a:t>
            </a:r>
          </a:p>
          <a:p>
            <a:pPr lvl="1"/>
            <a:r>
              <a:rPr lang="cs-CZ" dirty="0"/>
              <a:t>k</a:t>
            </a:r>
            <a:r>
              <a:rPr lang="cs-CZ" dirty="0" smtClean="0"/>
              <a:t>omunitně projednaná integrovaná strategie</a:t>
            </a:r>
          </a:p>
          <a:p>
            <a:pPr lvl="1"/>
            <a:r>
              <a:rPr lang="cs-CZ" dirty="0" smtClean="0"/>
              <a:t>vznik tzv. inovačních brokerů v každém regionu </a:t>
            </a:r>
          </a:p>
          <a:p>
            <a:pPr lvl="2"/>
            <a:r>
              <a:rPr lang="cs-CZ" dirty="0"/>
              <a:t>n</a:t>
            </a:r>
            <a:r>
              <a:rPr lang="cs-CZ" dirty="0" smtClean="0"/>
              <a:t>ávrh nařízení nabízí 2 řešení – využití fungujících struktur MAS či vytvoření nových paralelních struktur</a:t>
            </a:r>
          </a:p>
          <a:p>
            <a:pPr lvl="2"/>
            <a:r>
              <a:rPr lang="cs-CZ" dirty="0" smtClean="0"/>
              <a:t>největší hrozbou duplicita struktur</a:t>
            </a:r>
          </a:p>
          <a:p>
            <a:pPr lvl="2"/>
            <a:r>
              <a:rPr lang="cs-CZ" dirty="0" smtClean="0"/>
              <a:t>třeba příležitost dříve než ostatní uchopit a vytvořit moderní chytrý venkov !!! </a:t>
            </a:r>
            <a:r>
              <a:rPr lang="cs-CZ" dirty="0" smtClean="0">
                <a:sym typeface="Wingdings" panose="05000000000000000000" pitchFamily="2" charset="2"/>
              </a:rPr>
              <a:t></a:t>
            </a:r>
            <a:r>
              <a:rPr lang="cs-CZ" dirty="0" smtClean="0"/>
              <a:t> 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75048"/>
          </a:xfrm>
        </p:spPr>
        <p:txBody>
          <a:bodyPr/>
          <a:lstStyle/>
          <a:p>
            <a:r>
              <a:rPr lang="cs-CZ" sz="3600" b="1" dirty="0" smtClean="0"/>
              <a:t>Smart </a:t>
            </a:r>
            <a:r>
              <a:rPr lang="cs-CZ" sz="3600" b="1" dirty="0" err="1" smtClean="0"/>
              <a:t>Villages</a:t>
            </a:r>
            <a:r>
              <a:rPr lang="cs-CZ" sz="3600" b="1" dirty="0"/>
              <a:t> </a:t>
            </a:r>
            <a:r>
              <a:rPr lang="cs-CZ" sz="3600" b="1" dirty="0" smtClean="0"/>
              <a:t>v rámci 2021+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397267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Obrázek 4" descr="podkla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484" name="Zástupný symbol pro obsah 6"/>
          <p:cNvSpPr>
            <a:spLocks noGrp="1"/>
          </p:cNvSpPr>
          <p:nvPr>
            <p:ph idx="4294967295"/>
          </p:nvPr>
        </p:nvSpPr>
        <p:spPr>
          <a:xfrm>
            <a:off x="251520" y="1340768"/>
            <a:ext cx="8686800" cy="3989388"/>
          </a:xfrm>
        </p:spPr>
        <p:txBody>
          <a:bodyPr/>
          <a:lstStyle/>
          <a:p>
            <a:pPr lvl="1">
              <a:buNone/>
            </a:pPr>
            <a:endParaRPr lang="cs-CZ" sz="2000" dirty="0" smtClean="0"/>
          </a:p>
          <a:p>
            <a:pPr lvl="1"/>
            <a:endParaRPr lang="cs-CZ" sz="2000" dirty="0" smtClean="0"/>
          </a:p>
        </p:txBody>
      </p:sp>
      <p:sp>
        <p:nvSpPr>
          <p:cNvPr id="6" name="TextovéPole 5"/>
          <p:cNvSpPr txBox="1"/>
          <p:nvPr/>
        </p:nvSpPr>
        <p:spPr>
          <a:xfrm>
            <a:off x="900113" y="2492375"/>
            <a:ext cx="71278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cs-CZ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defRPr/>
            </a:pPr>
            <a:endParaRPr lang="cs-CZ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187624" y="1988840"/>
            <a:ext cx="626469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smtClean="0"/>
              <a:t>TĚSÍM SE NA SPOLUPRÁCI!</a:t>
            </a:r>
          </a:p>
          <a:p>
            <a:pPr algn="ctr"/>
            <a:endParaRPr lang="cs-CZ" sz="3200" b="1" dirty="0"/>
          </a:p>
          <a:p>
            <a:pPr algn="ctr"/>
            <a:r>
              <a:rPr lang="cs-CZ" sz="3200" b="1" dirty="0" smtClean="0"/>
              <a:t>DĚKUJI ZA POZORNOST</a:t>
            </a:r>
          </a:p>
          <a:p>
            <a:pPr algn="ctr"/>
            <a:endParaRPr lang="cs-CZ" sz="3200" b="1" dirty="0"/>
          </a:p>
          <a:p>
            <a:pPr algn="ctr"/>
            <a:r>
              <a:rPr lang="cs-CZ" sz="3200" b="1" dirty="0" smtClean="0"/>
              <a:t>Ing. Radim Sršeň, Ph.D.</a:t>
            </a:r>
          </a:p>
          <a:p>
            <a:pPr algn="ctr"/>
            <a:r>
              <a:rPr lang="cs-CZ" sz="2800" dirty="0" smtClean="0"/>
              <a:t>místopředseda SMS ČR</a:t>
            </a:r>
          </a:p>
          <a:p>
            <a:pPr algn="ctr"/>
            <a:r>
              <a:rPr lang="cs-CZ" sz="2800" dirty="0" smtClean="0">
                <a:hlinkClick r:id="rId3"/>
              </a:rPr>
              <a:t>radim.srsen@gmail.com</a:t>
            </a:r>
            <a:endParaRPr lang="cs-CZ" sz="2800" dirty="0" smtClean="0"/>
          </a:p>
          <a:p>
            <a:pPr algn="ctr"/>
            <a:r>
              <a:rPr lang="cs-CZ" sz="2800" dirty="0" smtClean="0"/>
              <a:t>+420603578141 </a:t>
            </a:r>
          </a:p>
          <a:p>
            <a:pPr algn="ctr"/>
            <a:endParaRPr lang="cs-CZ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6753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6370</TotalTime>
  <Words>288</Words>
  <Application>Microsoft Office PowerPoint</Application>
  <PresentationFormat>Předvádění na obrazovce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Motiv sady Office</vt:lpstr>
      <vt:lpstr>Prezentace aplikace PowerPoint</vt:lpstr>
      <vt:lpstr>Kohezní politika ČR a EU 2021+</vt:lpstr>
      <vt:lpstr>Co znamená Smart Villages?</vt:lpstr>
      <vt:lpstr>Co znamená Smart Villages?</vt:lpstr>
      <vt:lpstr>5 výzev Chytrého venkova </vt:lpstr>
      <vt:lpstr>Smart Villages v rámci 2021+</vt:lpstr>
      <vt:lpstr>Smart Villages v rámci 2021+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TISKOVÉ MATERIÁLY SMSČR</dc:title>
  <dc:creator>Admin</dc:creator>
  <cp:lastModifiedBy>Gusta Charouzek</cp:lastModifiedBy>
  <cp:revision>227</cp:revision>
  <dcterms:created xsi:type="dcterms:W3CDTF">2014-04-15T11:05:22Z</dcterms:created>
  <dcterms:modified xsi:type="dcterms:W3CDTF">2018-08-20T10:43:23Z</dcterms:modified>
</cp:coreProperties>
</file>