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0" r:id="rId2"/>
    <p:sldId id="271" r:id="rId3"/>
    <p:sldId id="261" r:id="rId4"/>
    <p:sldId id="273" r:id="rId5"/>
    <p:sldId id="267" r:id="rId6"/>
    <p:sldId id="274" r:id="rId7"/>
    <p:sldId id="275" r:id="rId8"/>
    <p:sldId id="276" r:id="rId9"/>
    <p:sldId id="277" r:id="rId10"/>
    <p:sldId id="285" r:id="rId11"/>
    <p:sldId id="278" r:id="rId12"/>
    <p:sldId id="284" r:id="rId13"/>
    <p:sldId id="279" r:id="rId14"/>
    <p:sldId id="283" r:id="rId15"/>
    <p:sldId id="280" r:id="rId16"/>
    <p:sldId id="282" r:id="rId17"/>
    <p:sldId id="281" r:id="rId18"/>
    <p:sldId id="272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97" autoAdjust="0"/>
  </p:normalViewPr>
  <p:slideViewPr>
    <p:cSldViewPr>
      <p:cViewPr>
        <p:scale>
          <a:sx n="75" d="100"/>
          <a:sy n="75" d="100"/>
        </p:scale>
        <p:origin x="-123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7A0A4-982E-49D0-833F-B0F8698D7DE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6440E-808F-43E0-80DF-F334476A0319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5FB0E-6214-4C45-9F9D-48687C199824}" type="datetimeFigureOut">
              <a:rPr lang="cs-CZ" smtClean="0"/>
              <a:pPr/>
              <a:t>30.4.2015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75D8A-F906-435A-B2A7-33E5D40E118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75D8A-F906-435A-B2A7-33E5D40E118D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D91CE-A882-4CC0-B77F-1225DF1B6C1C}" type="datetimeFigureOut">
              <a:rPr lang="cs-CZ" smtClean="0"/>
              <a:pPr/>
              <a:t>30.4.2015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1134A-1259-4F6A-8427-E036EA94607C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:\Zveřejněné materiály\dnes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09600"/>
            <a:ext cx="2133600" cy="898525"/>
          </a:xfrm>
          <a:prstGeom prst="rect">
            <a:avLst/>
          </a:prstGeom>
          <a:noFill/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915816" y="620688"/>
            <a:ext cx="58422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cs-CZ" sz="2400" b="1" smtClean="0">
                <a:solidFill>
                  <a:srgbClr val="003F7E"/>
                </a:solidFill>
                <a:latin typeface="Arial" charset="0"/>
              </a:rPr>
              <a:t>Regionální stálá konference pro území Jihočeského kraje, 30. 4. 2015</a:t>
            </a:r>
            <a:endParaRPr lang="cs-CZ" sz="2400" b="1">
              <a:solidFill>
                <a:srgbClr val="003F7E"/>
              </a:solidFill>
              <a:latin typeface="Arial" charset="0"/>
            </a:endParaRPr>
          </a:p>
        </p:txBody>
      </p:sp>
      <p:pic>
        <p:nvPicPr>
          <p:cNvPr id="2052" name="Picture 4" descr="U:\Zveřejněné materiály\dnes\vyse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79688"/>
            <a:ext cx="9144000" cy="427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Zveřejněné materiály\dnes\podti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43625"/>
          </a:xfrm>
          <a:prstGeom prst="rect">
            <a:avLst/>
          </a:prstGeom>
          <a:noFill/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683568" y="1700808"/>
            <a:ext cx="7772400" cy="2016224"/>
          </a:xfrm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cs-CZ" sz="4000" b="1" cap="small" smtClean="0">
                <a:solidFill>
                  <a:schemeClr val="tx1"/>
                </a:solidFill>
              </a:rPr>
              <a:t>Aktuální informace k přípravě regionálního akčního plánu Jihočeského kraje</a:t>
            </a:r>
            <a:r>
              <a:rPr lang="cs-CZ" sz="3600" b="1" cap="small" smtClean="0">
                <a:solidFill>
                  <a:srgbClr val="003366"/>
                </a:solidFill>
              </a:rPr>
              <a:t/>
            </a:r>
            <a:br>
              <a:rPr lang="cs-CZ" sz="3600" b="1" cap="small" smtClean="0">
                <a:solidFill>
                  <a:srgbClr val="003366"/>
                </a:solidFill>
              </a:rPr>
            </a:br>
            <a:endParaRPr lang="cs-CZ" sz="3200" cap="smal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cs-CZ" sz="2800" smtClean="0"/>
              <a:t>Příprava od 10/2014</a:t>
            </a:r>
          </a:p>
          <a:p>
            <a:pPr algn="just"/>
            <a:r>
              <a:rPr lang="cs-CZ" sz="2800" smtClean="0"/>
              <a:t>První verze 5. 12. 2014</a:t>
            </a:r>
          </a:p>
          <a:p>
            <a:pPr algn="just"/>
            <a:r>
              <a:rPr lang="cs-CZ" sz="2800" smtClean="0"/>
              <a:t>Zpětná reakce od MMR na konci 2/2015: různý přístup krajů daný strukturou SRR, nutná aktualizace RAPů z důvodu nových verzí OP</a:t>
            </a:r>
          </a:p>
          <a:p>
            <a:pPr algn="just"/>
            <a:r>
              <a:rPr lang="cs-CZ" sz="2800" smtClean="0"/>
              <a:t>Dohoda krajů s MMR -&gt; primárně provazba aktivit na OP, nikoli na SRR</a:t>
            </a:r>
          </a:p>
          <a:p>
            <a:pPr algn="just"/>
            <a:r>
              <a:rPr lang="cs-CZ" sz="2800" smtClean="0"/>
              <a:t>Termín další verze RAP: 4/2015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cs-CZ" sz="2800" smtClean="0"/>
              <a:t>JK na jaře opět oslovil obce z důvodu podzimního souběhu dotazníkového šetření s komunálními volbami:</a:t>
            </a:r>
          </a:p>
          <a:p>
            <a:pPr algn="just">
              <a:buNone/>
            </a:pPr>
            <a:r>
              <a:rPr lang="cs-CZ" sz="2800" smtClean="0"/>
              <a:t>	1)	na pravidelných setkáních starostů se zástupci kraje</a:t>
            </a:r>
          </a:p>
          <a:p>
            <a:pPr algn="just">
              <a:buNone/>
            </a:pPr>
            <a:r>
              <a:rPr lang="cs-CZ" sz="2800" smtClean="0"/>
              <a:t>	2)	e-mailovou formou</a:t>
            </a:r>
          </a:p>
          <a:p>
            <a:pPr algn="just"/>
            <a:r>
              <a:rPr lang="cs-CZ" sz="2800" smtClean="0"/>
              <a:t>Na jarní výzvu kraje reagovalo </a:t>
            </a:r>
            <a:r>
              <a:rPr lang="cs-CZ" sz="2800" smtClean="0"/>
              <a:t>81 </a:t>
            </a:r>
            <a:r>
              <a:rPr lang="cs-CZ" sz="2800" smtClean="0"/>
              <a:t>obcí</a:t>
            </a:r>
          </a:p>
          <a:p>
            <a:pPr algn="just"/>
            <a:r>
              <a:rPr lang="cs-CZ" sz="2800" smtClean="0"/>
              <a:t>Celkem reagovalo v obou výzvách </a:t>
            </a:r>
            <a:r>
              <a:rPr lang="cs-CZ" sz="2800" smtClean="0"/>
              <a:t>130 </a:t>
            </a:r>
            <a:r>
              <a:rPr lang="cs-CZ" sz="2800" smtClean="0"/>
              <a:t>obcí, tj. </a:t>
            </a:r>
            <a:r>
              <a:rPr lang="cs-CZ" sz="2800" smtClean="0"/>
              <a:t>21 </a:t>
            </a:r>
            <a:r>
              <a:rPr lang="cs-CZ" sz="2800" smtClean="0"/>
              <a:t>%</a:t>
            </a:r>
          </a:p>
          <a:p>
            <a:pPr algn="just"/>
            <a:r>
              <a:rPr lang="cs-CZ" sz="2800" smtClean="0"/>
              <a:t>Oblast zájmu o projekty obcí v obou kolech totožná</a:t>
            </a:r>
          </a:p>
          <a:p>
            <a:pPr algn="just">
              <a:buNone/>
            </a:pPr>
            <a:endParaRPr lang="cs-CZ" sz="2800" smtClean="0"/>
          </a:p>
          <a:p>
            <a:pPr algn="just"/>
            <a:endParaRPr lang="cs-CZ" sz="2800" smtClean="0"/>
          </a:p>
          <a:p>
            <a:pPr algn="just">
              <a:buNone/>
            </a:pPr>
            <a:endParaRPr lang="cs-CZ" sz="2800" smtClean="0"/>
          </a:p>
          <a:p>
            <a:pPr algn="just"/>
            <a:endParaRPr lang="cs-CZ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noFill/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cs-CZ" sz="2800" b="1" smtClean="0"/>
              <a:t>Hlavní potřeby a priority</a:t>
            </a:r>
          </a:p>
          <a:p>
            <a:pPr algn="ctr">
              <a:buNone/>
            </a:pPr>
            <a:endParaRPr lang="cs-CZ" sz="1800" smtClean="0"/>
          </a:p>
          <a:p>
            <a:r>
              <a:rPr lang="cs-CZ" sz="2800" smtClean="0"/>
              <a:t>Modernizace silniční sítě</a:t>
            </a:r>
          </a:p>
          <a:p>
            <a:r>
              <a:rPr lang="cs-CZ" sz="2800" smtClean="0"/>
              <a:t>Výstavba ČOV a kanalizace</a:t>
            </a:r>
          </a:p>
          <a:p>
            <a:r>
              <a:rPr lang="cs-CZ" sz="2800" smtClean="0"/>
              <a:t>Snížení energetické náročnosti budov</a:t>
            </a:r>
          </a:p>
          <a:p>
            <a:r>
              <a:rPr lang="cs-CZ" sz="2800" smtClean="0"/>
              <a:t>Pořízení územních plánů</a:t>
            </a:r>
          </a:p>
          <a:p>
            <a:r>
              <a:rPr lang="cs-CZ" sz="2800" smtClean="0"/>
              <a:t>Výstavba a modernizace sběrných dvorů</a:t>
            </a:r>
          </a:p>
          <a:p>
            <a:r>
              <a:rPr lang="cs-CZ" sz="2800" smtClean="0"/>
              <a:t>Revitalizace funkčních ploch a prvků sídelní zeleně</a:t>
            </a:r>
          </a:p>
          <a:p>
            <a:r>
              <a:rPr lang="cs-CZ" sz="2800" smtClean="0"/>
              <a:t>Zajištění protipovodňové ochrany</a:t>
            </a:r>
          </a:p>
          <a:p>
            <a:r>
              <a:rPr lang="cs-CZ" sz="2800" smtClean="0"/>
              <a:t>Modernizace škol a nemocnic</a:t>
            </a:r>
          </a:p>
          <a:p>
            <a:r>
              <a:rPr lang="cs-CZ" sz="2800" smtClean="0"/>
              <a:t>Výstavba bytů pro sociální bydlení</a:t>
            </a:r>
          </a:p>
          <a:p>
            <a:r>
              <a:rPr lang="cs-CZ" sz="2800" smtClean="0"/>
              <a:t>Zlepšení materiálně-technického vybavení ZZS JK</a:t>
            </a:r>
            <a:endParaRPr lang="cs-CZ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cs-CZ" sz="2800" smtClean="0"/>
              <a:t>Jednání NSK 27. 3. 2015 – avizovaná nová metodika k tvorbě RAP</a:t>
            </a:r>
          </a:p>
          <a:p>
            <a:pPr algn="just"/>
            <a:r>
              <a:rPr lang="cs-CZ" sz="2800" smtClean="0"/>
              <a:t>10. 4. 2015 MMR zaslalo krajům novou metodiku pro tvorbu RAP</a:t>
            </a:r>
          </a:p>
          <a:p>
            <a:pPr algn="just"/>
            <a:r>
              <a:rPr lang="cs-CZ" sz="2800" smtClean="0"/>
              <a:t>15. 4. metodické setkání MMR-kraje</a:t>
            </a:r>
          </a:p>
          <a:p>
            <a:pPr algn="just"/>
            <a:r>
              <a:rPr lang="cs-CZ" sz="2800" smtClean="0"/>
              <a:t>Kraje měly možnost metodiku připomínkovat</a:t>
            </a:r>
          </a:p>
          <a:p>
            <a:pPr algn="just"/>
            <a:r>
              <a:rPr lang="cs-CZ" sz="2800" smtClean="0"/>
              <a:t>Nová metodika změnila podobu RAP takto:</a:t>
            </a:r>
          </a:p>
          <a:p>
            <a:pPr algn="just">
              <a:buNone/>
            </a:pPr>
            <a:endParaRPr lang="cs-CZ" sz="2800" smtClean="0"/>
          </a:p>
          <a:p>
            <a:pPr algn="just"/>
            <a:endParaRPr lang="cs-CZ" sz="2800" smtClean="0"/>
          </a:p>
          <a:p>
            <a:pPr algn="just">
              <a:buNone/>
            </a:pPr>
            <a:endParaRPr lang="cs-CZ" sz="2800" smtClean="0"/>
          </a:p>
          <a:p>
            <a:pPr algn="just"/>
            <a:endParaRPr lang="cs-CZ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cs-CZ" sz="2600" smtClean="0"/>
              <a:t>Aktivity v RAP povinně pouze ve vztahu k fondům EU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600" smtClean="0"/>
              <a:t>Pouze k vybraným SC IROP a OP Zaměstnanost – vůle ŘO zohlednit ÚD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600" smtClean="0"/>
              <a:t>OP VVV – regionální školství – podpora </a:t>
            </a:r>
            <a:r>
              <a:rPr lang="cs-CZ" sz="2600" smtClean="0"/>
              <a:t>na základě </a:t>
            </a:r>
            <a:r>
              <a:rPr lang="cs-CZ" sz="2600" smtClean="0"/>
              <a:t>KAP a MAP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600" smtClean="0"/>
              <a:t>OP D, OP PIK, OP ŽP – množství SC bez ÚD nebo neochota ŘO ÚD zohlednit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600" smtClean="0"/>
              <a:t>V aktivitách této verze RAP nerozlišováno, zda bude aktivita realizována prostřednictvím integrovaného nástroje IPRÚ/CLLD</a:t>
            </a:r>
          </a:p>
          <a:p>
            <a:pPr algn="just">
              <a:buFont typeface="Wingdings" pitchFamily="2" charset="2"/>
              <a:buChar char="Ø"/>
            </a:pPr>
            <a:r>
              <a:rPr lang="cs-CZ" sz="2600" smtClean="0"/>
              <a:t>Příští verze RAP vč. aktivit nepodporovaných fondy EU -&gt; MMR plánuje na tyto aktivity vyhlásit národní dotační tituly/navýšit jejich alokace</a:t>
            </a:r>
          </a:p>
          <a:p>
            <a:pPr algn="just">
              <a:buFont typeface="Wingdings" pitchFamily="2" charset="2"/>
              <a:buChar char="Ø"/>
            </a:pPr>
            <a:endParaRPr lang="cs-CZ" smtClean="0"/>
          </a:p>
          <a:p>
            <a:endParaRPr lang="cs-CZ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920880" cy="994122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cs-CZ" sz="2600" smtClean="0"/>
              <a:t>Aktuální verze je primárně pro Akční plán SRR</a:t>
            </a:r>
          </a:p>
          <a:p>
            <a:pPr algn="just"/>
            <a:r>
              <a:rPr lang="cs-CZ" sz="2600" smtClean="0"/>
              <a:t>MMR předloží AP SRR do 6/2015 do vlády, RAPy nebudou součástí vládou projednávaného materiálu </a:t>
            </a:r>
          </a:p>
          <a:p>
            <a:pPr algn="just"/>
            <a:r>
              <a:rPr lang="cs-CZ" sz="2600" smtClean="0"/>
              <a:t>Na základě odpovědí oslovených subjektů na podzim 2014 a jaře 2015 zpracoval Sekretariát RSK JK návrh 2.verze RAP JK k datu 30. 4. 2015</a:t>
            </a:r>
          </a:p>
          <a:p>
            <a:pPr algn="just"/>
            <a:r>
              <a:rPr lang="cs-CZ" sz="2600" smtClean="0"/>
              <a:t>Data vyplněna u všech SC IROP včetně SC bez identifikované ÚD</a:t>
            </a:r>
          </a:p>
          <a:p>
            <a:pPr algn="just"/>
            <a:r>
              <a:rPr lang="cs-CZ" sz="2600" smtClean="0"/>
              <a:t>Uvedené alokace a indikátory v RAP na základě odpovědí, extrapolací, porovnáním čerpání v 2007-2013 a také porovnáním alokací a indikátorů za ČR v PD OP</a:t>
            </a:r>
          </a:p>
          <a:p>
            <a:endParaRPr lang="cs-CZ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20000"/>
              </a:spcBef>
              <a:defRPr/>
            </a:pPr>
            <a:r>
              <a:rPr lang="cs-CZ" sz="3200" b="1" smtClean="0">
                <a:solidFill>
                  <a:schemeClr val="tx1"/>
                </a:solidFill>
                <a:ea typeface="+mn-ea"/>
                <a:cs typeface="+mn-cs"/>
              </a:rPr>
              <a:t>Regionální akční plán Jihočeského kraje</a:t>
            </a:r>
            <a:endParaRPr lang="cs-CZ" sz="3200" b="1" dirty="0" smtClean="0">
              <a:solidFill>
                <a:schemeClr val="tx1"/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1.1</a:t>
            </a:r>
            <a:endParaRPr lang="cs-CZ" sz="3200" b="1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7997323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1.3 – Zvýšení připravenosti k řešení a řízení rizik a katastrof</a:t>
            </a:r>
            <a:endParaRPr lang="cs-CZ" sz="3200" b="1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032448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marL="514350" lvl="0" indent="-514350">
              <a:lnSpc>
                <a:spcPct val="120000"/>
              </a:lnSpc>
              <a:buNone/>
            </a:pPr>
            <a:r>
              <a:rPr lang="cs-CZ" b="1" smtClean="0">
                <a:solidFill>
                  <a:prstClr val="black"/>
                </a:solidFill>
              </a:rPr>
              <a:t>Podporované aktivity:</a:t>
            </a:r>
          </a:p>
          <a:p>
            <a:pPr marL="514350" indent="-514350"/>
            <a:endParaRPr lang="cs-CZ" smtClean="0"/>
          </a:p>
          <a:p>
            <a:pPr marL="514350" indent="-514350" algn="just"/>
            <a:r>
              <a:rPr lang="cs-CZ" smtClean="0"/>
              <a:t>Zajištění adekvátní odolnosti s důrazem na přizpůsobení se změnám klimatu a novým rizikům </a:t>
            </a:r>
          </a:p>
          <a:p>
            <a:pPr marL="514350" indent="-514350" algn="just"/>
            <a:endParaRPr lang="cs-CZ" sz="1200" smtClean="0"/>
          </a:p>
          <a:p>
            <a:pPr marL="514350" indent="-514350" algn="just"/>
            <a:r>
              <a:rPr lang="cs-CZ" smtClean="0"/>
              <a:t>Posílení vybavení základních složek IZS technikou a věcnými prostředky k zajištění připravenosti základních složek IZS v exponovaných územích s důrazem na přizpůsobení se změnám klimatu a novým rizikům </a:t>
            </a:r>
          </a:p>
          <a:p>
            <a:pPr marL="514350" indent="-514350" algn="just"/>
            <a:endParaRPr lang="cs-CZ" sz="1200" smtClean="0"/>
          </a:p>
          <a:p>
            <a:pPr marL="514350" indent="-514350" algn="just"/>
            <a:r>
              <a:rPr lang="cs-CZ" smtClean="0"/>
              <a:t>Modernizace vzdělávacích a výcvikových středisek pro základní složky IZS (simulátory, trenažéry, polygony apod. a jejich vybavení), zaměřených na rozvoj specifických dovedností a součinnost základních složek IZS při řešení mimořádných událostí 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1.3 – Zvýšení připravenosti k řešení a řízení rizik a katastrof</a:t>
            </a:r>
            <a:endParaRPr lang="cs-CZ" sz="3200" b="1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just"/>
            <a:r>
              <a:rPr lang="cs-CZ" smtClean="0"/>
              <a:t>Kraje jako zřizovatelé ZZS</a:t>
            </a:r>
          </a:p>
          <a:p>
            <a:pPr algn="just"/>
            <a:r>
              <a:rPr lang="cs-CZ" smtClean="0"/>
              <a:t>Obce, které zřizují jednotky požární ochrany</a:t>
            </a:r>
          </a:p>
          <a:p>
            <a:pPr algn="just">
              <a:buNone/>
            </a:pPr>
            <a:r>
              <a:rPr lang="cs-CZ" smtClean="0"/>
              <a:t>Územní zaměření podpory:</a:t>
            </a:r>
          </a:p>
          <a:p>
            <a:pPr algn="just"/>
            <a:r>
              <a:rPr lang="cs-CZ" smtClean="0"/>
              <a:t>Exponovaná území pro aktivity zaměřené na zodolnění a vybavení složek IZS jsou stanovena na základě klimatologických map, které vytvořilo MV ČR ve spolupráci s ČHMÚ 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1.3</a:t>
            </a:r>
            <a:endParaRPr lang="cs-CZ" sz="3200" b="1"/>
          </a:p>
        </p:txBody>
      </p:sp>
      <p:pic>
        <p:nvPicPr>
          <p:cNvPr id="27650" name="Picture 2" descr="I:\_sdileni\Ogei\Kohezní politika\RAP_RSK_NSK\RSK\2_RSK_30042015\Mapky_ÚD_IROP\SC_1.3_IZS_OR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340768"/>
            <a:ext cx="7258816" cy="4853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2.3 - Rozvoj infrastruktury pro poskytování zdravotních služeb a péče o zdraví </a:t>
            </a:r>
            <a:endParaRPr lang="cs-CZ" sz="3200" b="1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4104456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just"/>
            <a:r>
              <a:rPr lang="cs-CZ" smtClean="0"/>
              <a:t>vysoce specializovaná péče (technologie a přístrojové vybavení v oblasti onkogynekologické a perinatologické)</a:t>
            </a:r>
          </a:p>
          <a:p>
            <a:pPr algn="just"/>
            <a:r>
              <a:rPr lang="cs-CZ" smtClean="0"/>
              <a:t>návazná péče (technologie a přístrojové vybavení v oblasti onkogynekologické, perinatologické, kardiovaskulární, traumatologické, cerebrovaskulární, onkologické)</a:t>
            </a:r>
          </a:p>
          <a:p>
            <a:pPr algn="just"/>
            <a:r>
              <a:rPr lang="cs-CZ" smtClean="0"/>
              <a:t>zřizování nových či rekonstrukce stávajících zařízení pro poskytování komunitní péče (centra duševního zdraví) a zařízení pro dosažení deinstitucionalizované péče (akutní psychiatr. péče ve všeobecných nemocnicích)</a:t>
            </a: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2.3</a:t>
            </a:r>
            <a:endParaRPr lang="cs-CZ" sz="3200" b="1"/>
          </a:p>
        </p:txBody>
      </p:sp>
      <p:pic>
        <p:nvPicPr>
          <p:cNvPr id="28674" name="Picture 2" descr="I:\_sdileni\Ogei\Kohezní politika\RAP_RSK_NSK\RSK\2_RSK_30042015\Mapky_ÚD_IROP\SC_2.3_nemocn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546848" cy="512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3.1 – Zefektivnění prezentace, posílení ochrany a rozvoje kulturního dědictví </a:t>
            </a:r>
            <a:endParaRPr lang="cs-CZ" sz="3200" b="1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176464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cs-CZ" smtClean="0">
              <a:cs typeface="Arial" pitchFamily="34" charset="0"/>
            </a:endParaRPr>
          </a:p>
          <a:p>
            <a:pPr algn="just">
              <a:defRPr/>
            </a:pPr>
            <a:r>
              <a:rPr lang="cs-CZ" smtClean="0">
                <a:cs typeface="Arial" pitchFamily="34" charset="0"/>
              </a:rPr>
              <a:t>národní kulturní památky,  památky evidované v Indikativním seznamu národních kulturních památek (od 1.1. 2014), památky a kandidáti UNESCO</a:t>
            </a:r>
          </a:p>
          <a:p>
            <a:pPr algn="just">
              <a:defRPr/>
            </a:pPr>
            <a:r>
              <a:rPr lang="cs-CZ" smtClean="0">
                <a:cs typeface="Arial" pitchFamily="34" charset="0"/>
              </a:rPr>
              <a:t>knihovní fondy krajských knihoven, sbírkové fondy muzeí národního významu zřizovaných ministerstvy a muzeí a galerií zřizovaných kraji</a:t>
            </a:r>
          </a:p>
          <a:p>
            <a:pPr algn="just">
              <a:defRPr/>
            </a:pPr>
            <a:r>
              <a:rPr lang="cs-CZ" smtClean="0">
                <a:cs typeface="Arial" pitchFamily="34" charset="0"/>
              </a:rPr>
              <a:t>vlastníci kulturního a přírodního dědictví nebo subjekty s právem hospodaření (dle zápisu v katastru nemovitostí), kromě fyzických osob nepodnikajících </a:t>
            </a:r>
          </a:p>
          <a:p>
            <a:pPr>
              <a:buClr>
                <a:srgbClr val="0070C0"/>
              </a:buClr>
              <a:defRPr/>
            </a:pPr>
            <a:endParaRPr lang="cs-CZ" smtClean="0">
              <a:cs typeface="Arial" pitchFamily="34" charset="0"/>
            </a:endParaRPr>
          </a:p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3.1</a:t>
            </a:r>
            <a:endParaRPr lang="cs-CZ" sz="3200" b="1"/>
          </a:p>
        </p:txBody>
      </p:sp>
      <p:pic>
        <p:nvPicPr>
          <p:cNvPr id="29698" name="Picture 2" descr="I:\_sdileni\Ogei\Kohezní politika\RAP_RSK_NSK\RSK\2_RSK_30042015\Mapky_ÚD_IROP\SC_3.1_bez_indik._NK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338097"/>
            <a:ext cx="7775064" cy="5279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66130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3200" b="1" smtClean="0"/>
              <a:t>Příklad promítnutí územní dimenze v Jihočeském kraji – IROP SC 3.1</a:t>
            </a:r>
            <a:endParaRPr lang="cs-CZ" sz="3200" b="1"/>
          </a:p>
        </p:txBody>
      </p:sp>
      <p:pic>
        <p:nvPicPr>
          <p:cNvPr id="30722" name="Picture 2" descr="I:\_sdileni\Ogei\Kohezní politika\RAP_RSK_NSK\RSK\2_RSK_30042015\Mapky_ÚD_IROP\SC_3.1_vč._indik._NK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810901" cy="53038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U:\Zveřejněné materiály\dnes\za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430713"/>
          </a:xfrm>
          <a:prstGeom prst="rect">
            <a:avLst/>
          </a:prstGeom>
          <a:noFill/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524000" y="4876800"/>
            <a:ext cx="6172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3200" smtClean="0">
                <a:solidFill>
                  <a:srgbClr val="002060"/>
                </a:solidFill>
              </a:rPr>
              <a:t>Děkuji za pozornost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</TotalTime>
  <Words>780</Words>
  <Application>Microsoft Office PowerPoint</Application>
  <PresentationFormat>Předvádění na obrazovce (4:3)</PresentationFormat>
  <Paragraphs>80</Paragraphs>
  <Slides>18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Motiv sady Office</vt:lpstr>
      <vt:lpstr>Snímek 1</vt:lpstr>
      <vt:lpstr>Aktuální informace k přípravě regionálního akčního plánu Jihočeského kraje </vt:lpstr>
      <vt:lpstr>Regionální akční plán Jihočeského kraje</vt:lpstr>
      <vt:lpstr>Regionální akční plán Jihočeského kraje</vt:lpstr>
      <vt:lpstr>Regionální akční plán Jihočeského kraje</vt:lpstr>
      <vt:lpstr>Regionální akční plán Jihočeského kraje</vt:lpstr>
      <vt:lpstr>Regionální akční plán Jihočeského kraje</vt:lpstr>
      <vt:lpstr>Regionální akční plán Jihočeského kraje</vt:lpstr>
      <vt:lpstr>Příklad promítnutí územní dimenze v Jihočeském kraji – IROP SC 1.1</vt:lpstr>
      <vt:lpstr>Příklad promítnutí územní dimenze v Jihočeském kraji – IROP SC 1.3 – Zvýšení připravenosti k řešení a řízení rizik a katastrof</vt:lpstr>
      <vt:lpstr>Příklad promítnutí územní dimenze v Jihočeském kraji – IROP SC 1.3 – Zvýšení připravenosti k řešení a řízení rizik a katastrof</vt:lpstr>
      <vt:lpstr>Příklad promítnutí územní dimenze v Jihočeském kraji – IROP SC 1.3</vt:lpstr>
      <vt:lpstr>Příklad promítnutí územní dimenze v Jihočeském kraji – IROP SC 2.3 - Rozvoj infrastruktury pro poskytování zdravotních služeb a péče o zdraví </vt:lpstr>
      <vt:lpstr>Příklad promítnutí územní dimenze v Jihočeském kraji – IROP SC 2.3</vt:lpstr>
      <vt:lpstr>Příklad promítnutí územní dimenze v Jihočeském kraji – IROP SC 3.1 – Zefektivnění prezentace, posílení ochrany a rozvoje kulturního dědictví </vt:lpstr>
      <vt:lpstr>Příklad promítnutí územní dimenze v Jihočeském kraji – IROP SC 3.1</vt:lpstr>
      <vt:lpstr>Příklad promítnutí územní dimenze v Jihočeském kraji – IROP SC 3.1</vt:lpstr>
      <vt:lpstr>Snímek 18</vt:lpstr>
    </vt:vector>
  </TitlesOfParts>
  <Company>KUJC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FONDY EU 2014-2020  pro ČR</dc:title>
  <dc:creator>Vanda Pánková</dc:creator>
  <cp:lastModifiedBy>kaplan</cp:lastModifiedBy>
  <cp:revision>251</cp:revision>
  <dcterms:created xsi:type="dcterms:W3CDTF">2014-11-03T12:04:23Z</dcterms:created>
  <dcterms:modified xsi:type="dcterms:W3CDTF">2015-04-30T08:36:44Z</dcterms:modified>
</cp:coreProperties>
</file>